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3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3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4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4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4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4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4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4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4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50.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5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5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5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5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5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5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57.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5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5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50.xml" ContentType="application/vnd.openxmlformats-officedocument.presentationml.tags+xml"/>
  <Override PartName="/ppt/notesSlides/notesSlide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4.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5.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charts/chart15.xml" ContentType="application/vnd.openxmlformats-officedocument.drawingml.chart+xml"/>
  <Override PartName="/ppt/charts/style8.xml" ContentType="application/vnd.ms-office.chartstyle+xml"/>
  <Override PartName="/ppt/charts/colors8.xml" ContentType="application/vnd.ms-office.chartcolorstyl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7.xml" ContentType="application/vnd.openxmlformats-officedocument.presentationml.notesSlide+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tags/tag169.xml" ContentType="application/vnd.openxmlformats-officedocument.presentationml.tags+xml"/>
  <Override PartName="/ppt/charts/chart20.xml" ContentType="application/vnd.openxmlformats-officedocument.drawingml.chart+xml"/>
  <Override PartName="/ppt/theme/themeOverride11.xml" ContentType="application/vnd.openxmlformats-officedocument.themeOverride+xml"/>
  <Override PartName="/ppt/tags/tag170.xml" ContentType="application/vnd.openxmlformats-officedocument.presentationml.tags+xml"/>
  <Override PartName="/ppt/charts/chart21.xml" ContentType="application/vnd.openxmlformats-officedocument.drawingml.chart+xml"/>
  <Override PartName="/ppt/theme/themeOverride12.xml" ContentType="application/vnd.openxmlformats-officedocument.themeOverrid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charts/chart26.xml" ContentType="application/vnd.openxmlformats-officedocument.drawingml.chart+xml"/>
  <Override PartName="/ppt/charts/chart27.xml" ContentType="application/vnd.openxmlformats-officedocument.drawingml.chart+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charts/chart28.xml" ContentType="application/vnd.openxmlformats-officedocument.drawingml.chart+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1" r:id="rId2"/>
    <p:sldMasterId id="2147483677" r:id="rId3"/>
    <p:sldMasterId id="2147483743" r:id="rId4"/>
    <p:sldMasterId id="2147483791" r:id="rId5"/>
    <p:sldMasterId id="2147483929" r:id="rId6"/>
    <p:sldMasterId id="2147483983" r:id="rId7"/>
    <p:sldMasterId id="2147483989" r:id="rId8"/>
    <p:sldMasterId id="2147483995" r:id="rId9"/>
    <p:sldMasterId id="2147484001" r:id="rId10"/>
    <p:sldMasterId id="2147484007" r:id="rId11"/>
    <p:sldMasterId id="2147484013" r:id="rId12"/>
    <p:sldMasterId id="2147484019" r:id="rId13"/>
    <p:sldMasterId id="2147484025" r:id="rId14"/>
    <p:sldMasterId id="2147484031" r:id="rId15"/>
    <p:sldMasterId id="2147484037" r:id="rId16"/>
    <p:sldMasterId id="2147484043" r:id="rId17"/>
    <p:sldMasterId id="2147484049" r:id="rId18"/>
    <p:sldMasterId id="2147484055" r:id="rId19"/>
    <p:sldMasterId id="2147484061" r:id="rId20"/>
    <p:sldMasterId id="2147484067" r:id="rId21"/>
    <p:sldMasterId id="2147484073" r:id="rId22"/>
    <p:sldMasterId id="2147484079" r:id="rId23"/>
    <p:sldMasterId id="2147484085" r:id="rId24"/>
    <p:sldMasterId id="2147484091" r:id="rId25"/>
    <p:sldMasterId id="2147484097" r:id="rId26"/>
    <p:sldMasterId id="2147484103" r:id="rId27"/>
    <p:sldMasterId id="2147484109" r:id="rId28"/>
    <p:sldMasterId id="2147484115" r:id="rId29"/>
    <p:sldMasterId id="2147484121" r:id="rId30"/>
    <p:sldMasterId id="2147484127" r:id="rId31"/>
    <p:sldMasterId id="2147484133" r:id="rId32"/>
    <p:sldMasterId id="2147484139" r:id="rId33"/>
    <p:sldMasterId id="2147484145" r:id="rId34"/>
    <p:sldMasterId id="2147484151" r:id="rId35"/>
    <p:sldMasterId id="2147484157" r:id="rId36"/>
    <p:sldMasterId id="2147484163" r:id="rId37"/>
    <p:sldMasterId id="2147484175" r:id="rId38"/>
    <p:sldMasterId id="2147484181" r:id="rId39"/>
    <p:sldMasterId id="2147484187" r:id="rId40"/>
    <p:sldMasterId id="2147484193" r:id="rId41"/>
    <p:sldMasterId id="2147484199" r:id="rId42"/>
    <p:sldMasterId id="2147484205" r:id="rId43"/>
    <p:sldMasterId id="2147484211" r:id="rId44"/>
    <p:sldMasterId id="2147484217" r:id="rId45"/>
    <p:sldMasterId id="2147484223" r:id="rId46"/>
    <p:sldMasterId id="2147484229" r:id="rId47"/>
    <p:sldMasterId id="2147484235" r:id="rId48"/>
    <p:sldMasterId id="2147484241" r:id="rId49"/>
    <p:sldMasterId id="2147484247" r:id="rId50"/>
    <p:sldMasterId id="2147484253" r:id="rId51"/>
    <p:sldMasterId id="2147484259" r:id="rId52"/>
    <p:sldMasterId id="2147484265" r:id="rId53"/>
    <p:sldMasterId id="2147484271" r:id="rId54"/>
    <p:sldMasterId id="2147484277" r:id="rId55"/>
    <p:sldMasterId id="2147484283" r:id="rId56"/>
    <p:sldMasterId id="2147484289" r:id="rId57"/>
    <p:sldMasterId id="2147484295" r:id="rId58"/>
    <p:sldMasterId id="2147484301" r:id="rId59"/>
    <p:sldMasterId id="2147484307" r:id="rId60"/>
  </p:sldMasterIdLst>
  <p:notesMasterIdLst>
    <p:notesMasterId r:id="rId139"/>
  </p:notesMasterIdLst>
  <p:sldIdLst>
    <p:sldId id="294" r:id="rId61"/>
    <p:sldId id="316" r:id="rId62"/>
    <p:sldId id="317"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28" r:id="rId78"/>
    <p:sldId id="383" r:id="rId79"/>
    <p:sldId id="384" r:id="rId80"/>
    <p:sldId id="385" r:id="rId81"/>
    <p:sldId id="386" r:id="rId82"/>
    <p:sldId id="387" r:id="rId83"/>
    <p:sldId id="388" r:id="rId84"/>
    <p:sldId id="389" r:id="rId85"/>
    <p:sldId id="390" r:id="rId86"/>
    <p:sldId id="391" r:id="rId87"/>
    <p:sldId id="336" r:id="rId88"/>
    <p:sldId id="392" r:id="rId89"/>
    <p:sldId id="393" r:id="rId90"/>
    <p:sldId id="394" r:id="rId91"/>
    <p:sldId id="395" r:id="rId92"/>
    <p:sldId id="396" r:id="rId93"/>
    <p:sldId id="397" r:id="rId94"/>
    <p:sldId id="398" r:id="rId95"/>
    <p:sldId id="400" r:id="rId96"/>
    <p:sldId id="401" r:id="rId97"/>
    <p:sldId id="402" r:id="rId98"/>
    <p:sldId id="403" r:id="rId99"/>
    <p:sldId id="404" r:id="rId100"/>
    <p:sldId id="405" r:id="rId101"/>
    <p:sldId id="406" r:id="rId102"/>
    <p:sldId id="407" r:id="rId103"/>
    <p:sldId id="408" r:id="rId104"/>
    <p:sldId id="409" r:id="rId105"/>
    <p:sldId id="410" r:id="rId106"/>
    <p:sldId id="411" r:id="rId107"/>
    <p:sldId id="412" r:id="rId108"/>
    <p:sldId id="413" r:id="rId109"/>
    <p:sldId id="414" r:id="rId110"/>
    <p:sldId id="359" r:id="rId111"/>
    <p:sldId id="415" r:id="rId112"/>
    <p:sldId id="416" r:id="rId113"/>
    <p:sldId id="417" r:id="rId114"/>
    <p:sldId id="418" r:id="rId115"/>
    <p:sldId id="419" r:id="rId116"/>
    <p:sldId id="420" r:id="rId117"/>
    <p:sldId id="421" r:id="rId118"/>
    <p:sldId id="422" r:id="rId119"/>
    <p:sldId id="368" r:id="rId120"/>
    <p:sldId id="296" r:id="rId121"/>
    <p:sldId id="297" r:id="rId122"/>
    <p:sldId id="298" r:id="rId123"/>
    <p:sldId id="299" r:id="rId124"/>
    <p:sldId id="300" r:id="rId125"/>
    <p:sldId id="301" r:id="rId126"/>
    <p:sldId id="302" r:id="rId127"/>
    <p:sldId id="303" r:id="rId128"/>
    <p:sldId id="314" r:id="rId129"/>
    <p:sldId id="305" r:id="rId130"/>
    <p:sldId id="306" r:id="rId131"/>
    <p:sldId id="315" r:id="rId132"/>
    <p:sldId id="308" r:id="rId133"/>
    <p:sldId id="309" r:id="rId134"/>
    <p:sldId id="310" r:id="rId135"/>
    <p:sldId id="311" r:id="rId136"/>
    <p:sldId id="312" r:id="rId137"/>
    <p:sldId id="313" r:id="rId138"/>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3.xml"/><Relationship Id="rId84" Type="http://schemas.openxmlformats.org/officeDocument/2006/relationships/slide" Target="slides/slide24.xml"/><Relationship Id="rId138" Type="http://schemas.openxmlformats.org/officeDocument/2006/relationships/slide" Target="slides/slide78.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4.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28"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30.xml"/><Relationship Id="rId95" Type="http://schemas.openxmlformats.org/officeDocument/2006/relationships/slide" Target="slides/slide3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4.xml"/><Relationship Id="rId69" Type="http://schemas.openxmlformats.org/officeDocument/2006/relationships/slide" Target="slides/slide9.xml"/><Relationship Id="rId113" Type="http://schemas.openxmlformats.org/officeDocument/2006/relationships/slide" Target="slides/slide53.xml"/><Relationship Id="rId118" Type="http://schemas.openxmlformats.org/officeDocument/2006/relationships/slide" Target="slides/slide58.xml"/><Relationship Id="rId134" Type="http://schemas.openxmlformats.org/officeDocument/2006/relationships/slide" Target="slides/slide74.xml"/><Relationship Id="rId139" Type="http://schemas.openxmlformats.org/officeDocument/2006/relationships/notesMaster" Target="notesMasters/notesMaster1.xml"/><Relationship Id="rId80" Type="http://schemas.openxmlformats.org/officeDocument/2006/relationships/slide" Target="slides/slide20.xml"/><Relationship Id="rId85" Type="http://schemas.openxmlformats.org/officeDocument/2006/relationships/slide" Target="slides/slide2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08" Type="http://schemas.openxmlformats.org/officeDocument/2006/relationships/slide" Target="slides/slide48.xml"/><Relationship Id="rId124" Type="http://schemas.openxmlformats.org/officeDocument/2006/relationships/slide" Target="slides/slide64.xml"/><Relationship Id="rId129" Type="http://schemas.openxmlformats.org/officeDocument/2006/relationships/slide" Target="slides/slide69.xml"/><Relationship Id="rId54" Type="http://schemas.openxmlformats.org/officeDocument/2006/relationships/slideMaster" Target="slideMasters/slideMaster54.xml"/><Relationship Id="rId70" Type="http://schemas.openxmlformats.org/officeDocument/2006/relationships/slide" Target="slides/slide10.xml"/><Relationship Id="rId75" Type="http://schemas.openxmlformats.org/officeDocument/2006/relationships/slide" Target="slides/slide15.xml"/><Relationship Id="rId91" Type="http://schemas.openxmlformats.org/officeDocument/2006/relationships/slide" Target="slides/slide31.xml"/><Relationship Id="rId96" Type="http://schemas.openxmlformats.org/officeDocument/2006/relationships/slide" Target="slides/slide36.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119" Type="http://schemas.openxmlformats.org/officeDocument/2006/relationships/slide" Target="slides/slide5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 Target="slides/slide5.xml"/><Relationship Id="rId81" Type="http://schemas.openxmlformats.org/officeDocument/2006/relationships/slide" Target="slides/slide21.xml"/><Relationship Id="rId86" Type="http://schemas.openxmlformats.org/officeDocument/2006/relationships/slide" Target="slides/slide26.xml"/><Relationship Id="rId130" Type="http://schemas.openxmlformats.org/officeDocument/2006/relationships/slide" Target="slides/slide70.xml"/><Relationship Id="rId135" Type="http://schemas.openxmlformats.org/officeDocument/2006/relationships/slide" Target="slides/slide7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openxmlformats.org/officeDocument/2006/relationships/slide" Target="slides/slide60.xml"/><Relationship Id="rId125" Type="http://schemas.openxmlformats.org/officeDocument/2006/relationships/slide" Target="slides/slide65.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15" Type="http://schemas.openxmlformats.org/officeDocument/2006/relationships/slide" Target="slides/slide55.xml"/><Relationship Id="rId131" Type="http://schemas.openxmlformats.org/officeDocument/2006/relationships/slide" Target="slides/slide71.xml"/><Relationship Id="rId136" Type="http://schemas.openxmlformats.org/officeDocument/2006/relationships/slide" Target="slides/slide76.xml"/><Relationship Id="rId61" Type="http://schemas.openxmlformats.org/officeDocument/2006/relationships/slide" Target="slides/slide1.xml"/><Relationship Id="rId82" Type="http://schemas.openxmlformats.org/officeDocument/2006/relationships/slide" Target="slides/slide2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26"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116" Type="http://schemas.openxmlformats.org/officeDocument/2006/relationships/slide" Target="slides/slide56.xml"/><Relationship Id="rId137" Type="http://schemas.openxmlformats.org/officeDocument/2006/relationships/slide" Target="slides/slide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kili__al__ma_Sayfas_1.xlsb"/></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al__ma_Sayfas_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al__ma_Sayfas_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al__ma_Sayfas_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_al__ma_Sayfas_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350;ule\Downloads\TEPAV_&#304;l%20Baz&#305;nda%20G&#246;stergeler_27012022%20(2).xlsx" TargetMode="External"/><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350;ule\Downloads\TEPAV_&#304;l%20Baz&#305;nda%20G&#246;stergeler_27012022%20(2).xlsx" TargetMode="External"/><Relationship Id="rId2" Type="http://schemas.microsoft.com/office/2011/relationships/chartColorStyle" Target="colors8.xml"/><Relationship Id="rId1" Type="http://schemas.microsoft.com/office/2011/relationships/chartStyle" Target="style8.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14.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_al__ma_Sayfas_14.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_al__ma_Sayfas_15.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_al__ma_Sayfas_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kili__al__ma_Sayfas_2.xlsb"/></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_al__ma_Sayfas_17.xlsx"/><Relationship Id="rId1" Type="http://schemas.openxmlformats.org/officeDocument/2006/relationships/themeOverride" Target="../theme/themeOverride11.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_al__ma_Sayfas_18.xlsx"/><Relationship Id="rId1" Type="http://schemas.openxmlformats.org/officeDocument/2006/relationships/themeOverride" Target="../theme/themeOverride12.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350;ule\Desktop\TEPAV%20YEN&#304;\TEPAV%20OCAK\TEPAV_&#304;l%20Baz&#305;nda%20G&#246;stergeler_27012022%20(1).xlsx" TargetMode="External"/><Relationship Id="rId2" Type="http://schemas.microsoft.com/office/2011/relationships/chartColorStyle" Target="colors13.xml"/><Relationship Id="rId1" Type="http://schemas.microsoft.com/office/2011/relationships/chartStyle" Target="style13.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350;ule\Desktop\TEPAV%20YEN&#304;\TEPAV%20OCAK\TEPAV_&#304;l%20Baz&#305;nda%20G&#246;stergeler_27012022%20(1).xlsx" TargetMode="External"/><Relationship Id="rId2" Type="http://schemas.microsoft.com/office/2011/relationships/chartColorStyle" Target="colors14.xml"/><Relationship Id="rId1" Type="http://schemas.microsoft.com/office/2011/relationships/chartStyle" Target="style14.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350;ule\Desktop\TEPAV%20YEN&#304;\TEPAV%20OCAK\TEPAV_&#304;l%20Baz&#305;nda%20G&#246;stergeler_27012022%20(1).xlsx" TargetMode="External"/><Relationship Id="rId2" Type="http://schemas.microsoft.com/office/2011/relationships/chartColorStyle" Target="colors15.xml"/><Relationship Id="rId1" Type="http://schemas.microsoft.com/office/2011/relationships/chartStyle" Target="style15.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350;ule\Desktop\TEPAV%20YEN&#304;\TEPAV%20OCAK\TEPAV_&#304;l%20Baz&#305;nda%20G&#246;stergeler_27012022%20(1).xlsx" TargetMode="External"/><Relationship Id="rId2" Type="http://schemas.microsoft.com/office/2011/relationships/chartColorStyle" Target="colors16.xml"/><Relationship Id="rId1" Type="http://schemas.microsoft.com/office/2011/relationships/chartStyle" Target="style16.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_kili__al__ma_Sayfas_19.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_kili__al__ma_Sayfas_20.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_kili__al__ma_Sayfas_21.xlsb"/></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_al__ma_Sayfas_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kili__al__ma_Sayfas_3.xlsb"/></Relationships>
</file>

<file path=ppt/charts/_rels/chart30.xml.rels><?xml version="1.0" encoding="UTF-8" standalone="yes"?>
<Relationships xmlns="http://schemas.openxmlformats.org/package/2006/relationships"><Relationship Id="rId3" Type="http://schemas.openxmlformats.org/officeDocument/2006/relationships/oleObject" Target="file:///C:\Users\&#350;ule\Desktop\TEPAV%20YEN&#304;\TEPAV%20OCAK\bir&#231;ok%20d&#252;zenleme%20bu%20excel%20dosyas&#305;na%20g&#246;re%20yap&#305;ld&#305;%20..xlsx" TargetMode="External"/><Relationship Id="rId2" Type="http://schemas.microsoft.com/office/2011/relationships/chartColorStyle" Target="colors18.xml"/><Relationship Id="rId1" Type="http://schemas.microsoft.com/office/2011/relationships/chartStyle" Target="style18.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kili__al__ma_Sayfas_4.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kili__al__ma_Sayfas_5.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kili__al__ma_Sayfas_6.xlsb"/></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al__ma_Sayfas_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al__ma_Sayfas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kili__al__ma_Sayfas_9.xlsb"/></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20061825605132685"/>
          <c:w val="0.73451327433628322"/>
          <c:h val="0.63888986098959843"/>
        </c:manualLayout>
      </c:layout>
      <c:barChart>
        <c:barDir val="col"/>
        <c:grouping val="stacked"/>
        <c:varyColors val="0"/>
        <c:ser>
          <c:idx val="0"/>
          <c:order val="0"/>
          <c:spPr>
            <a:solidFill>
              <a:srgbClr val="002060"/>
            </a:solidFill>
            <a:ln>
              <a:noFill/>
            </a:ln>
          </c:spPr>
          <c:invertIfNegative val="0"/>
          <c:dLbls>
            <c:dLbl>
              <c:idx val="0"/>
              <c:layout>
                <c:manualLayout>
                  <c:x val="0"/>
                  <c:y val="-0.38271604938271603"/>
                </c:manualLayout>
              </c:layout>
              <c:tx>
                <c:rich>
                  <a:bodyPr wrap="none"/>
                  <a:lstStyle/>
                  <a:p>
                    <a:pPr>
                      <a:defRPr sz="1200">
                        <a:solidFill>
                          <a:schemeClr val="tx1"/>
                        </a:solidFill>
                        <a:latin typeface="+mn-lt"/>
                        <a:ea typeface="+mn-ea"/>
                        <a:cs typeface="+mn-cs"/>
                      </a:defRPr>
                    </a:pPr>
                    <a:r>
                      <a:rPr lang="en-US" dirty="0" smtClean="0"/>
                      <a:t>1,5</a:t>
                    </a:r>
                    <a:endParaRPr lang="en-US" dirty="0"/>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1"/>
              <c:layout>
                <c:manualLayout>
                  <c:x val="7.0609100790321455E-3"/>
                  <c:y val="-0.51913980848230568"/>
                </c:manualLayout>
              </c:layout>
              <c:tx>
                <c:rich>
                  <a:bodyPr wrap="none"/>
                  <a:lstStyle/>
                  <a:p>
                    <a:pPr>
                      <a:defRPr sz="1200">
                        <a:solidFill>
                          <a:schemeClr val="tx1"/>
                        </a:solidFill>
                        <a:latin typeface="+mn-lt"/>
                        <a:ea typeface="+mn-ea"/>
                        <a:cs typeface="+mn-cs"/>
                      </a:defRPr>
                    </a:pPr>
                    <a:r>
                      <a:rPr lang="en-US" dirty="0" smtClean="0"/>
                      <a:t>2,1</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950-4729-A948-541DDF376B6E}"/>
                </c:ext>
                <c:ext xmlns:c15="http://schemas.microsoft.com/office/drawing/2012/chart" uri="{CE6537A1-D6FC-4f65-9D91-7224C49458BB}">
                  <c15:spPr xmlns:c15="http://schemas.microsoft.com/office/drawing/2012/chart">
                    <a:prstGeom prst="rect">
                      <a:avLst/>
                    </a:prstGeom>
                  </c15:spPr>
                  <c15:layout>
                    <c:manualLayout>
                      <c:w val="0.17465133281627454"/>
                      <c:h val="0.13954191615447958"/>
                    </c:manualLayout>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2.4398759999999999</c:v>
                </c:pt>
                <c:pt idx="1">
                  <c:v>3.1018330000000001</c:v>
                </c:pt>
              </c:numCache>
            </c:numRef>
          </c:val>
          <c:extLst xmlns:c16r2="http://schemas.microsoft.com/office/drawing/2015/06/chart">
            <c:ext xmlns:c16="http://schemas.microsoft.com/office/drawing/2014/chart" uri="{C3380CC4-5D6E-409C-BE32-E72D297353CC}">
              <c16:uniqueId val="{00000002-B950-4729-A948-541DDF376B6E}"/>
            </c:ext>
          </c:extLst>
        </c:ser>
        <c:dLbls>
          <c:showLegendKey val="0"/>
          <c:showVal val="0"/>
          <c:showCatName val="0"/>
          <c:showSerName val="0"/>
          <c:showPercent val="0"/>
          <c:showBubbleSize val="0"/>
        </c:dLbls>
        <c:gapWidth val="80"/>
        <c:overlap val="100"/>
        <c:axId val="2124858144"/>
        <c:axId val="2124855968"/>
      </c:barChart>
      <c:catAx>
        <c:axId val="212485814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55968"/>
        <c:crosses val="min"/>
        <c:auto val="0"/>
        <c:lblAlgn val="ctr"/>
        <c:lblOffset val="100"/>
        <c:noMultiLvlLbl val="0"/>
      </c:catAx>
      <c:valAx>
        <c:axId val="2124855968"/>
        <c:scaling>
          <c:orientation val="minMax"/>
          <c:max val="3.1018330000000001"/>
          <c:min val="0"/>
        </c:scaling>
        <c:delete val="1"/>
        <c:axPos val="l"/>
        <c:numFmt formatCode="General" sourceLinked="1"/>
        <c:majorTickMark val="out"/>
        <c:minorTickMark val="none"/>
        <c:tickLblPos val="nextTo"/>
        <c:crossAx val="2124858144"/>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Kahramanmaraş</a:t>
            </a:r>
            <a:r>
              <a:rPr lang="tr-TR" baseline="0"/>
              <a:t> </a:t>
            </a:r>
            <a:endParaRPr lang="tr-T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İthalat!$S$3</c:f>
              <c:strCache>
                <c:ptCount val="1"/>
                <c:pt idx="0">
                  <c:v>ithalat </c:v>
                </c:pt>
              </c:strCache>
            </c:strRef>
          </c:tx>
          <c:spPr>
            <a:ln w="28575" cap="rnd">
              <a:solidFill>
                <a:srgbClr val="FF0000"/>
              </a:solidFill>
              <a:round/>
            </a:ln>
            <a:effectLst/>
          </c:spPr>
          <c:marker>
            <c:symbol val="none"/>
          </c:marker>
          <c:cat>
            <c:numRef>
              <c:f>İthalat!$R$4:$R$68</c:f>
              <c:numCache>
                <c:formatCode>General</c:formatCode>
                <c:ptCount val="65"/>
                <c:pt idx="0">
                  <c:v>2021</c:v>
                </c:pt>
                <c:pt idx="11">
                  <c:v>2020</c:v>
                </c:pt>
                <c:pt idx="23">
                  <c:v>2019</c:v>
                </c:pt>
                <c:pt idx="35">
                  <c:v>2018</c:v>
                </c:pt>
                <c:pt idx="47">
                  <c:v>2017</c:v>
                </c:pt>
                <c:pt idx="59">
                  <c:v>2016</c:v>
                </c:pt>
              </c:numCache>
            </c:numRef>
          </c:cat>
          <c:val>
            <c:numRef>
              <c:f>İthalat!$S$4:$S$68</c:f>
              <c:numCache>
                <c:formatCode>#,##0</c:formatCode>
                <c:ptCount val="65"/>
                <c:pt idx="0">
                  <c:v>72594</c:v>
                </c:pt>
                <c:pt idx="1">
                  <c:v>69221</c:v>
                </c:pt>
                <c:pt idx="2">
                  <c:v>80501</c:v>
                </c:pt>
                <c:pt idx="3">
                  <c:v>113647</c:v>
                </c:pt>
                <c:pt idx="4">
                  <c:v>122998</c:v>
                </c:pt>
                <c:pt idx="5">
                  <c:v>132834</c:v>
                </c:pt>
                <c:pt idx="6">
                  <c:v>125982</c:v>
                </c:pt>
                <c:pt idx="7">
                  <c:v>118501</c:v>
                </c:pt>
                <c:pt idx="8">
                  <c:v>119933</c:v>
                </c:pt>
                <c:pt idx="9">
                  <c:v>98677</c:v>
                </c:pt>
                <c:pt idx="10">
                  <c:v>165212</c:v>
                </c:pt>
                <c:pt idx="11" formatCode="General">
                  <c:v>83467.741999999998</c:v>
                </c:pt>
                <c:pt idx="12" formatCode="General">
                  <c:v>79052.432000000001</c:v>
                </c:pt>
                <c:pt idx="13" formatCode="General">
                  <c:v>87489.088000000003</c:v>
                </c:pt>
                <c:pt idx="14" formatCode="General">
                  <c:v>84672.68</c:v>
                </c:pt>
                <c:pt idx="15" formatCode="General">
                  <c:v>97189.607999999993</c:v>
                </c:pt>
                <c:pt idx="16" formatCode="General">
                  <c:v>71092.457999999999</c:v>
                </c:pt>
                <c:pt idx="17" formatCode="General">
                  <c:v>91749.585000000006</c:v>
                </c:pt>
                <c:pt idx="18" formatCode="General">
                  <c:v>108356.844</c:v>
                </c:pt>
                <c:pt idx="19" formatCode="General">
                  <c:v>83370.8</c:v>
                </c:pt>
                <c:pt idx="20" formatCode="General">
                  <c:v>62419.133999999998</c:v>
                </c:pt>
                <c:pt idx="21" formatCode="General">
                  <c:v>62092.614999999998</c:v>
                </c:pt>
                <c:pt idx="22" formatCode="General">
                  <c:v>71459.573000000004</c:v>
                </c:pt>
                <c:pt idx="23" formatCode="General">
                  <c:v>49272.85</c:v>
                </c:pt>
                <c:pt idx="24" formatCode="General">
                  <c:v>58402.773000000001</c:v>
                </c:pt>
                <c:pt idx="25" formatCode="General">
                  <c:v>81533.481</c:v>
                </c:pt>
                <c:pt idx="26" formatCode="General">
                  <c:v>103611.982</c:v>
                </c:pt>
                <c:pt idx="27" formatCode="General">
                  <c:v>132974.103</c:v>
                </c:pt>
                <c:pt idx="28" formatCode="General">
                  <c:v>70062.345000000001</c:v>
                </c:pt>
                <c:pt idx="29" formatCode="General">
                  <c:v>138256.93299999999</c:v>
                </c:pt>
                <c:pt idx="30" formatCode="General">
                  <c:v>112170.63</c:v>
                </c:pt>
                <c:pt idx="31" formatCode="General">
                  <c:v>103205.906</c:v>
                </c:pt>
                <c:pt idx="32" formatCode="General">
                  <c:v>98011.865000000005</c:v>
                </c:pt>
                <c:pt idx="33" formatCode="General">
                  <c:v>85913.754000000001</c:v>
                </c:pt>
                <c:pt idx="34" formatCode="General">
                  <c:v>100881.254</c:v>
                </c:pt>
                <c:pt idx="35" formatCode="General">
                  <c:v>95780.788</c:v>
                </c:pt>
                <c:pt idx="36" formatCode="General">
                  <c:v>89788.892999999996</c:v>
                </c:pt>
                <c:pt idx="37" formatCode="General">
                  <c:v>118705.69500000001</c:v>
                </c:pt>
                <c:pt idx="38" formatCode="General">
                  <c:v>114679.64</c:v>
                </c:pt>
                <c:pt idx="39" formatCode="General">
                  <c:v>156322.166</c:v>
                </c:pt>
                <c:pt idx="40" formatCode="General">
                  <c:v>118679.44100000001</c:v>
                </c:pt>
                <c:pt idx="41" formatCode="General">
                  <c:v>103435.37</c:v>
                </c:pt>
                <c:pt idx="42" formatCode="General">
                  <c:v>78617.520999999993</c:v>
                </c:pt>
                <c:pt idx="43" formatCode="General">
                  <c:v>58742.040999999997</c:v>
                </c:pt>
                <c:pt idx="44" formatCode="General">
                  <c:v>51996.457000000002</c:v>
                </c:pt>
                <c:pt idx="45" formatCode="General">
                  <c:v>73695.519</c:v>
                </c:pt>
                <c:pt idx="46" formatCode="General">
                  <c:v>65801.258000000002</c:v>
                </c:pt>
                <c:pt idx="47" formatCode="General">
                  <c:v>86344.429000000004</c:v>
                </c:pt>
                <c:pt idx="48" formatCode="General">
                  <c:v>101397.289</c:v>
                </c:pt>
                <c:pt idx="49" formatCode="General">
                  <c:v>119282.16800000001</c:v>
                </c:pt>
                <c:pt idx="50" formatCode="General">
                  <c:v>99289.919999999998</c:v>
                </c:pt>
                <c:pt idx="51" formatCode="General">
                  <c:v>158722.617</c:v>
                </c:pt>
                <c:pt idx="52" formatCode="General">
                  <c:v>128569.70699999999</c:v>
                </c:pt>
                <c:pt idx="53" formatCode="General">
                  <c:v>147257.05600000001</c:v>
                </c:pt>
                <c:pt idx="54" formatCode="General">
                  <c:v>109561.852</c:v>
                </c:pt>
                <c:pt idx="55" formatCode="General">
                  <c:v>99139.301999999996</c:v>
                </c:pt>
                <c:pt idx="56" formatCode="General">
                  <c:v>96302.512000000002</c:v>
                </c:pt>
                <c:pt idx="57" formatCode="General">
                  <c:v>98718.713000000003</c:v>
                </c:pt>
                <c:pt idx="58" formatCode="General">
                  <c:v>75916.263000000006</c:v>
                </c:pt>
                <c:pt idx="59" formatCode="General">
                  <c:v>78910.414000000004</c:v>
                </c:pt>
                <c:pt idx="60" formatCode="General">
                  <c:v>93747.320999999996</c:v>
                </c:pt>
                <c:pt idx="61" formatCode="General">
                  <c:v>109907.838</c:v>
                </c:pt>
                <c:pt idx="62" formatCode="General">
                  <c:v>111695.838</c:v>
                </c:pt>
                <c:pt idx="63" formatCode="General">
                  <c:v>114554.26300000001</c:v>
                </c:pt>
                <c:pt idx="64" formatCode="General">
                  <c:v>117230.213</c:v>
                </c:pt>
              </c:numCache>
            </c:numRef>
          </c:val>
          <c:smooth val="0"/>
        </c:ser>
        <c:ser>
          <c:idx val="1"/>
          <c:order val="1"/>
          <c:tx>
            <c:strRef>
              <c:f>İthalat!$T$3</c:f>
              <c:strCache>
                <c:ptCount val="1"/>
                <c:pt idx="0">
                  <c:v>ihracat </c:v>
                </c:pt>
              </c:strCache>
            </c:strRef>
          </c:tx>
          <c:spPr>
            <a:ln w="28575" cap="rnd">
              <a:solidFill>
                <a:srgbClr val="333399"/>
              </a:solidFill>
              <a:round/>
            </a:ln>
            <a:effectLst/>
          </c:spPr>
          <c:marker>
            <c:symbol val="none"/>
          </c:marker>
          <c:cat>
            <c:numRef>
              <c:f>İthalat!$R$4:$R$68</c:f>
              <c:numCache>
                <c:formatCode>General</c:formatCode>
                <c:ptCount val="65"/>
                <c:pt idx="0">
                  <c:v>2021</c:v>
                </c:pt>
                <c:pt idx="11">
                  <c:v>2020</c:v>
                </c:pt>
                <c:pt idx="23">
                  <c:v>2019</c:v>
                </c:pt>
                <c:pt idx="35">
                  <c:v>2018</c:v>
                </c:pt>
                <c:pt idx="47">
                  <c:v>2017</c:v>
                </c:pt>
                <c:pt idx="59">
                  <c:v>2016</c:v>
                </c:pt>
              </c:numCache>
            </c:numRef>
          </c:cat>
          <c:val>
            <c:numRef>
              <c:f>İthalat!$T$4:$T$68</c:f>
              <c:numCache>
                <c:formatCode>#,##0</c:formatCode>
                <c:ptCount val="65"/>
                <c:pt idx="0">
                  <c:v>91187</c:v>
                </c:pt>
                <c:pt idx="1">
                  <c:v>90957</c:v>
                </c:pt>
                <c:pt idx="2">
                  <c:v>117351</c:v>
                </c:pt>
                <c:pt idx="3">
                  <c:v>112968</c:v>
                </c:pt>
                <c:pt idx="4">
                  <c:v>87754</c:v>
                </c:pt>
                <c:pt idx="5">
                  <c:v>110698</c:v>
                </c:pt>
                <c:pt idx="6">
                  <c:v>94054</c:v>
                </c:pt>
                <c:pt idx="7">
                  <c:v>114425</c:v>
                </c:pt>
                <c:pt idx="8">
                  <c:v>133294</c:v>
                </c:pt>
                <c:pt idx="9">
                  <c:v>118132</c:v>
                </c:pt>
                <c:pt idx="10">
                  <c:v>129987</c:v>
                </c:pt>
                <c:pt idx="11" formatCode="General">
                  <c:v>75781.183000000005</c:v>
                </c:pt>
                <c:pt idx="12" formatCode="General">
                  <c:v>71406.714000000007</c:v>
                </c:pt>
                <c:pt idx="13" formatCode="General">
                  <c:v>71653.331000000006</c:v>
                </c:pt>
                <c:pt idx="14" formatCode="General">
                  <c:v>42370.017</c:v>
                </c:pt>
                <c:pt idx="15" formatCode="General">
                  <c:v>48753.491999999998</c:v>
                </c:pt>
                <c:pt idx="16" formatCode="General">
                  <c:v>70609.337</c:v>
                </c:pt>
                <c:pt idx="17" formatCode="General">
                  <c:v>79158.356</c:v>
                </c:pt>
                <c:pt idx="18" formatCode="General">
                  <c:v>66179.759000000005</c:v>
                </c:pt>
                <c:pt idx="19" formatCode="General">
                  <c:v>81993.952000000005</c:v>
                </c:pt>
                <c:pt idx="20" formatCode="General">
                  <c:v>84226.717000000004</c:v>
                </c:pt>
                <c:pt idx="21" formatCode="General">
                  <c:v>75837.903999999995</c:v>
                </c:pt>
                <c:pt idx="22" formatCode="General">
                  <c:v>93377.838000000003</c:v>
                </c:pt>
                <c:pt idx="23" formatCode="General">
                  <c:v>77139.512000000002</c:v>
                </c:pt>
                <c:pt idx="24" formatCode="General">
                  <c:v>72589.922999999995</c:v>
                </c:pt>
                <c:pt idx="25" formatCode="General">
                  <c:v>80129.129000000001</c:v>
                </c:pt>
                <c:pt idx="26" formatCode="General">
                  <c:v>88193.668000000005</c:v>
                </c:pt>
                <c:pt idx="27" formatCode="General">
                  <c:v>85445.394</c:v>
                </c:pt>
                <c:pt idx="28" formatCode="General">
                  <c:v>65227.161999999997</c:v>
                </c:pt>
                <c:pt idx="29" formatCode="General">
                  <c:v>76931.873999999996</c:v>
                </c:pt>
                <c:pt idx="30" formatCode="General">
                  <c:v>62382.343999999997</c:v>
                </c:pt>
                <c:pt idx="31" formatCode="General">
                  <c:v>72812.25</c:v>
                </c:pt>
                <c:pt idx="32" formatCode="General">
                  <c:v>76589.024000000005</c:v>
                </c:pt>
                <c:pt idx="33" formatCode="General">
                  <c:v>71825.472999999998</c:v>
                </c:pt>
                <c:pt idx="34" formatCode="General">
                  <c:v>61483.118000000002</c:v>
                </c:pt>
                <c:pt idx="35" formatCode="General">
                  <c:v>86115.75</c:v>
                </c:pt>
                <c:pt idx="36" formatCode="General">
                  <c:v>89388.774000000005</c:v>
                </c:pt>
                <c:pt idx="37" formatCode="General">
                  <c:v>96980.817999999999</c:v>
                </c:pt>
                <c:pt idx="38" formatCode="General">
                  <c:v>84905.233999999997</c:v>
                </c:pt>
                <c:pt idx="39" formatCode="General">
                  <c:v>90209.862999999998</c:v>
                </c:pt>
                <c:pt idx="40" formatCode="General">
                  <c:v>73820.175000000003</c:v>
                </c:pt>
                <c:pt idx="41" formatCode="General">
                  <c:v>78208.441999999995</c:v>
                </c:pt>
                <c:pt idx="42" formatCode="General">
                  <c:v>69666.343999999997</c:v>
                </c:pt>
                <c:pt idx="43" formatCode="General">
                  <c:v>85110.817999999999</c:v>
                </c:pt>
                <c:pt idx="44" formatCode="General">
                  <c:v>82876.595000000001</c:v>
                </c:pt>
                <c:pt idx="45" formatCode="General">
                  <c:v>75195.232999999993</c:v>
                </c:pt>
                <c:pt idx="46" formatCode="General">
                  <c:v>66120.055999999997</c:v>
                </c:pt>
                <c:pt idx="47" formatCode="General">
                  <c:v>79874.137000000002</c:v>
                </c:pt>
                <c:pt idx="48" formatCode="General">
                  <c:v>77008.582999999999</c:v>
                </c:pt>
                <c:pt idx="49" formatCode="General">
                  <c:v>94913.922999999995</c:v>
                </c:pt>
                <c:pt idx="50" formatCode="General">
                  <c:v>77207.391000000003</c:v>
                </c:pt>
                <c:pt idx="51" formatCode="General">
                  <c:v>74072.962</c:v>
                </c:pt>
                <c:pt idx="52" formatCode="General">
                  <c:v>70995.259000000005</c:v>
                </c:pt>
                <c:pt idx="53" formatCode="General">
                  <c:v>70131.92</c:v>
                </c:pt>
                <c:pt idx="54" formatCode="General">
                  <c:v>73461.834000000003</c:v>
                </c:pt>
                <c:pt idx="55" formatCode="General">
                  <c:v>73003.648000000001</c:v>
                </c:pt>
                <c:pt idx="56" formatCode="General">
                  <c:v>81753.395000000004</c:v>
                </c:pt>
                <c:pt idx="57" formatCode="General">
                  <c:v>81406.209000000003</c:v>
                </c:pt>
                <c:pt idx="58" formatCode="General">
                  <c:v>81856.455000000002</c:v>
                </c:pt>
                <c:pt idx="59" formatCode="General">
                  <c:v>70601.301000000007</c:v>
                </c:pt>
                <c:pt idx="60" formatCode="General">
                  <c:v>72943.180999999997</c:v>
                </c:pt>
                <c:pt idx="61" formatCode="General">
                  <c:v>74926.521999999997</c:v>
                </c:pt>
                <c:pt idx="62" formatCode="General">
                  <c:v>70698.236999999994</c:v>
                </c:pt>
                <c:pt idx="63" formatCode="General">
                  <c:v>76724.914000000004</c:v>
                </c:pt>
                <c:pt idx="64" formatCode="General">
                  <c:v>78160.896999999997</c:v>
                </c:pt>
              </c:numCache>
            </c:numRef>
          </c:val>
          <c:smooth val="0"/>
        </c:ser>
        <c:dLbls>
          <c:showLegendKey val="0"/>
          <c:showVal val="0"/>
          <c:showCatName val="0"/>
          <c:showSerName val="0"/>
          <c:showPercent val="0"/>
          <c:showBubbleSize val="0"/>
        </c:dLbls>
        <c:smooth val="0"/>
        <c:axId val="139494080"/>
        <c:axId val="139504416"/>
      </c:lineChart>
      <c:catAx>
        <c:axId val="13949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39504416"/>
        <c:crosses val="autoZero"/>
        <c:auto val="1"/>
        <c:lblAlgn val="ctr"/>
        <c:lblOffset val="100"/>
        <c:noMultiLvlLbl val="0"/>
      </c:catAx>
      <c:valAx>
        <c:axId val="1395044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4080"/>
        <c:crosses val="autoZero"/>
        <c:crossBetween val="between"/>
      </c:valAx>
      <c:spPr>
        <a:noFill/>
        <a:ln>
          <a:noFill/>
        </a:ln>
        <a:effectLst/>
      </c:spPr>
    </c:plotArea>
    <c:legend>
      <c:legendPos val="b"/>
      <c:layout>
        <c:manualLayout>
          <c:xMode val="edge"/>
          <c:yMode val="edge"/>
          <c:x val="0.27135087719298245"/>
          <c:y val="0.82144408445959494"/>
          <c:w val="0.46101140350877196"/>
          <c:h val="9.6015758454137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Şanlıurfa</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İthalat!$K$5</c:f>
              <c:strCache>
                <c:ptCount val="1"/>
                <c:pt idx="0">
                  <c:v>ithalat </c:v>
                </c:pt>
              </c:strCache>
            </c:strRef>
          </c:tx>
          <c:spPr>
            <a:ln w="28575" cap="rnd">
              <a:solidFill>
                <a:srgbClr val="333399"/>
              </a:solidFill>
              <a:round/>
            </a:ln>
            <a:effectLst/>
          </c:spPr>
          <c:marker>
            <c:symbol val="none"/>
          </c:marker>
          <c:cat>
            <c:numRef>
              <c:f>İthalat!$J$6:$J$76</c:f>
              <c:numCache>
                <c:formatCode>General</c:formatCode>
                <c:ptCount val="71"/>
                <c:pt idx="0">
                  <c:v>2021</c:v>
                </c:pt>
                <c:pt idx="11">
                  <c:v>2020</c:v>
                </c:pt>
                <c:pt idx="23">
                  <c:v>2019</c:v>
                </c:pt>
                <c:pt idx="35">
                  <c:v>2018</c:v>
                </c:pt>
                <c:pt idx="47">
                  <c:v>2017</c:v>
                </c:pt>
                <c:pt idx="59">
                  <c:v>2016</c:v>
                </c:pt>
              </c:numCache>
            </c:numRef>
          </c:cat>
          <c:val>
            <c:numRef>
              <c:f>İthalat!$K$6:$K$76</c:f>
              <c:numCache>
                <c:formatCode>#,##0</c:formatCode>
                <c:ptCount val="71"/>
                <c:pt idx="0">
                  <c:v>30415</c:v>
                </c:pt>
                <c:pt idx="1">
                  <c:v>22859</c:v>
                </c:pt>
                <c:pt idx="2">
                  <c:v>27634</c:v>
                </c:pt>
                <c:pt idx="3">
                  <c:v>28141</c:v>
                </c:pt>
                <c:pt idx="4">
                  <c:v>33483</c:v>
                </c:pt>
                <c:pt idx="5">
                  <c:v>27810</c:v>
                </c:pt>
                <c:pt idx="6">
                  <c:v>30251</c:v>
                </c:pt>
                <c:pt idx="7">
                  <c:v>35406</c:v>
                </c:pt>
                <c:pt idx="8">
                  <c:v>24060</c:v>
                </c:pt>
                <c:pt idx="9">
                  <c:v>25543</c:v>
                </c:pt>
                <c:pt idx="10">
                  <c:v>38851</c:v>
                </c:pt>
                <c:pt idx="11" formatCode="General">
                  <c:v>26132.449000000001</c:v>
                </c:pt>
                <c:pt idx="12" formatCode="General">
                  <c:v>23260.016</c:v>
                </c:pt>
                <c:pt idx="13" formatCode="General">
                  <c:v>19165.621999999999</c:v>
                </c:pt>
                <c:pt idx="14" formatCode="General">
                  <c:v>22010.414000000001</c:v>
                </c:pt>
                <c:pt idx="15" formatCode="General">
                  <c:v>12279.57</c:v>
                </c:pt>
                <c:pt idx="16" formatCode="General">
                  <c:v>15540.305</c:v>
                </c:pt>
                <c:pt idx="17" formatCode="General">
                  <c:v>15984.73</c:v>
                </c:pt>
                <c:pt idx="18" formatCode="General">
                  <c:v>16468.349999999999</c:v>
                </c:pt>
                <c:pt idx="19" formatCode="General">
                  <c:v>18078.184000000001</c:v>
                </c:pt>
                <c:pt idx="20" formatCode="General">
                  <c:v>19395.131000000001</c:v>
                </c:pt>
                <c:pt idx="21" formatCode="General">
                  <c:v>22045.668000000001</c:v>
                </c:pt>
                <c:pt idx="22" formatCode="General">
                  <c:v>21162.167000000001</c:v>
                </c:pt>
                <c:pt idx="23" formatCode="General">
                  <c:v>11159.522000000001</c:v>
                </c:pt>
                <c:pt idx="24" formatCode="General">
                  <c:v>12139.757</c:v>
                </c:pt>
                <c:pt idx="25" formatCode="General">
                  <c:v>17654.437000000002</c:v>
                </c:pt>
                <c:pt idx="26" formatCode="General">
                  <c:v>18426.669000000002</c:v>
                </c:pt>
                <c:pt idx="27" formatCode="General">
                  <c:v>17166.098999999998</c:v>
                </c:pt>
                <c:pt idx="28" formatCode="General">
                  <c:v>12026.789000000001</c:v>
                </c:pt>
                <c:pt idx="29" formatCode="General">
                  <c:v>18279.985000000001</c:v>
                </c:pt>
                <c:pt idx="30" formatCode="General">
                  <c:v>19623.112000000001</c:v>
                </c:pt>
                <c:pt idx="31" formatCode="General">
                  <c:v>19283.816999999999</c:v>
                </c:pt>
                <c:pt idx="32" formatCode="General">
                  <c:v>15702.23</c:v>
                </c:pt>
                <c:pt idx="33" formatCode="General">
                  <c:v>17942.182000000001</c:v>
                </c:pt>
                <c:pt idx="34" formatCode="General">
                  <c:v>23613.532999999999</c:v>
                </c:pt>
                <c:pt idx="35" formatCode="General">
                  <c:v>15234.566000000001</c:v>
                </c:pt>
                <c:pt idx="36" formatCode="General">
                  <c:v>14057.775</c:v>
                </c:pt>
                <c:pt idx="37" formatCode="General">
                  <c:v>11671.349</c:v>
                </c:pt>
                <c:pt idx="38" formatCode="General">
                  <c:v>9263.0990000000002</c:v>
                </c:pt>
                <c:pt idx="39" formatCode="General">
                  <c:v>11733.674000000001</c:v>
                </c:pt>
                <c:pt idx="40" formatCode="General">
                  <c:v>9158.8539999999994</c:v>
                </c:pt>
                <c:pt idx="41" formatCode="General">
                  <c:v>18054.912</c:v>
                </c:pt>
                <c:pt idx="42" formatCode="General">
                  <c:v>23501.712</c:v>
                </c:pt>
                <c:pt idx="43" formatCode="General">
                  <c:v>12741.353999999999</c:v>
                </c:pt>
                <c:pt idx="44" formatCode="General">
                  <c:v>6680.3419999999996</c:v>
                </c:pt>
                <c:pt idx="45" formatCode="General">
                  <c:v>7469.1149999999998</c:v>
                </c:pt>
                <c:pt idx="46" formatCode="General">
                  <c:v>8967.48</c:v>
                </c:pt>
                <c:pt idx="47" formatCode="General">
                  <c:v>15418.534</c:v>
                </c:pt>
                <c:pt idx="48" formatCode="General">
                  <c:v>11603.380999999999</c:v>
                </c:pt>
                <c:pt idx="49" formatCode="General">
                  <c:v>13242.112999999999</c:v>
                </c:pt>
                <c:pt idx="50" formatCode="General">
                  <c:v>11314.632</c:v>
                </c:pt>
                <c:pt idx="51" formatCode="General">
                  <c:v>17178.041000000001</c:v>
                </c:pt>
                <c:pt idx="52" formatCode="General">
                  <c:v>19009.094000000001</c:v>
                </c:pt>
                <c:pt idx="53" formatCode="General">
                  <c:v>14070.603999999999</c:v>
                </c:pt>
                <c:pt idx="54" formatCode="General">
                  <c:v>17106.704000000002</c:v>
                </c:pt>
                <c:pt idx="55" formatCode="General">
                  <c:v>12699.377</c:v>
                </c:pt>
                <c:pt idx="56" formatCode="General">
                  <c:v>11905.985000000001</c:v>
                </c:pt>
                <c:pt idx="57" formatCode="General">
                  <c:v>8572.2919999999995</c:v>
                </c:pt>
                <c:pt idx="58" formatCode="General">
                  <c:v>10377.433000000001</c:v>
                </c:pt>
                <c:pt idx="59" formatCode="General">
                  <c:v>10302.599</c:v>
                </c:pt>
                <c:pt idx="60" formatCode="General">
                  <c:v>20201.278999999999</c:v>
                </c:pt>
                <c:pt idx="61" formatCode="General">
                  <c:v>13989.508</c:v>
                </c:pt>
                <c:pt idx="62" formatCode="General">
                  <c:v>12912.454</c:v>
                </c:pt>
                <c:pt idx="63" formatCode="General">
                  <c:v>13731.857</c:v>
                </c:pt>
                <c:pt idx="64" formatCode="General">
                  <c:v>16270.189</c:v>
                </c:pt>
                <c:pt idx="65" formatCode="General">
                  <c:v>7652.3130000000001</c:v>
                </c:pt>
                <c:pt idx="66" formatCode="General">
                  <c:v>7966.7560000000003</c:v>
                </c:pt>
                <c:pt idx="67" formatCode="General">
                  <c:v>13155.856</c:v>
                </c:pt>
                <c:pt idx="68" formatCode="General">
                  <c:v>7566.0290000000005</c:v>
                </c:pt>
                <c:pt idx="69" formatCode="General">
                  <c:v>9164.0210000000006</c:v>
                </c:pt>
                <c:pt idx="70" formatCode="General">
                  <c:v>8916.5529999999999</c:v>
                </c:pt>
              </c:numCache>
            </c:numRef>
          </c:val>
          <c:smooth val="0"/>
        </c:ser>
        <c:ser>
          <c:idx val="1"/>
          <c:order val="1"/>
          <c:tx>
            <c:strRef>
              <c:f>İthalat!$L$5</c:f>
              <c:strCache>
                <c:ptCount val="1"/>
                <c:pt idx="0">
                  <c:v>ihracat </c:v>
                </c:pt>
              </c:strCache>
            </c:strRef>
          </c:tx>
          <c:spPr>
            <a:ln w="28575" cap="rnd">
              <a:solidFill>
                <a:srgbClr val="FF0000"/>
              </a:solidFill>
              <a:round/>
            </a:ln>
            <a:effectLst/>
          </c:spPr>
          <c:marker>
            <c:symbol val="none"/>
          </c:marker>
          <c:cat>
            <c:numRef>
              <c:f>İthalat!$J$6:$J$76</c:f>
              <c:numCache>
                <c:formatCode>General</c:formatCode>
                <c:ptCount val="71"/>
                <c:pt idx="0">
                  <c:v>2021</c:v>
                </c:pt>
                <c:pt idx="11">
                  <c:v>2020</c:v>
                </c:pt>
                <c:pt idx="23">
                  <c:v>2019</c:v>
                </c:pt>
                <c:pt idx="35">
                  <c:v>2018</c:v>
                </c:pt>
                <c:pt idx="47">
                  <c:v>2017</c:v>
                </c:pt>
                <c:pt idx="59">
                  <c:v>2016</c:v>
                </c:pt>
              </c:numCache>
            </c:numRef>
          </c:cat>
          <c:val>
            <c:numRef>
              <c:f>İthalat!$L$6:$L$76</c:f>
              <c:numCache>
                <c:formatCode>#,##0</c:formatCode>
                <c:ptCount val="71"/>
                <c:pt idx="0">
                  <c:v>15410</c:v>
                </c:pt>
                <c:pt idx="1">
                  <c:v>18326</c:v>
                </c:pt>
                <c:pt idx="2">
                  <c:v>19691</c:v>
                </c:pt>
                <c:pt idx="3">
                  <c:v>18142</c:v>
                </c:pt>
                <c:pt idx="4">
                  <c:v>15847</c:v>
                </c:pt>
                <c:pt idx="5">
                  <c:v>15654</c:v>
                </c:pt>
                <c:pt idx="6">
                  <c:v>13135</c:v>
                </c:pt>
                <c:pt idx="7">
                  <c:v>13396</c:v>
                </c:pt>
                <c:pt idx="8">
                  <c:v>19584</c:v>
                </c:pt>
                <c:pt idx="9">
                  <c:v>18679</c:v>
                </c:pt>
                <c:pt idx="10">
                  <c:v>17133</c:v>
                </c:pt>
                <c:pt idx="11" formatCode="General">
                  <c:v>10986.225</c:v>
                </c:pt>
                <c:pt idx="12" formatCode="General">
                  <c:v>10022.175999999999</c:v>
                </c:pt>
                <c:pt idx="13" formatCode="General">
                  <c:v>10874.743</c:v>
                </c:pt>
                <c:pt idx="14" formatCode="General">
                  <c:v>9753.3029999999999</c:v>
                </c:pt>
                <c:pt idx="15" formatCode="General">
                  <c:v>11176.214</c:v>
                </c:pt>
                <c:pt idx="16" formatCode="General">
                  <c:v>15247.923000000001</c:v>
                </c:pt>
                <c:pt idx="17" formatCode="General">
                  <c:v>11634.825999999999</c:v>
                </c:pt>
                <c:pt idx="18" formatCode="General">
                  <c:v>10326.709999999999</c:v>
                </c:pt>
                <c:pt idx="19" formatCode="General">
                  <c:v>11351.531000000001</c:v>
                </c:pt>
                <c:pt idx="20" formatCode="General">
                  <c:v>18841.253000000001</c:v>
                </c:pt>
                <c:pt idx="21" formatCode="General">
                  <c:v>14203.733</c:v>
                </c:pt>
                <c:pt idx="22" formatCode="General">
                  <c:v>19145.89</c:v>
                </c:pt>
                <c:pt idx="23" formatCode="General">
                  <c:v>10327.514999999999</c:v>
                </c:pt>
                <c:pt idx="24" formatCode="General">
                  <c:v>10324.030000000001</c:v>
                </c:pt>
                <c:pt idx="25" formatCode="General">
                  <c:v>16466.707999999999</c:v>
                </c:pt>
                <c:pt idx="26" formatCode="General">
                  <c:v>12609.462</c:v>
                </c:pt>
                <c:pt idx="27" formatCode="General">
                  <c:v>15704.704</c:v>
                </c:pt>
                <c:pt idx="28" formatCode="General">
                  <c:v>6100.1790000000001</c:v>
                </c:pt>
                <c:pt idx="29" formatCode="General">
                  <c:v>12582.046</c:v>
                </c:pt>
                <c:pt idx="30" formatCode="General">
                  <c:v>10285.678</c:v>
                </c:pt>
                <c:pt idx="31" formatCode="General">
                  <c:v>13445.38</c:v>
                </c:pt>
                <c:pt idx="32" formatCode="General">
                  <c:v>15818.534</c:v>
                </c:pt>
                <c:pt idx="33" formatCode="General">
                  <c:v>17659.062000000002</c:v>
                </c:pt>
                <c:pt idx="34" formatCode="General">
                  <c:v>12550.161</c:v>
                </c:pt>
                <c:pt idx="35" formatCode="General">
                  <c:v>13272.41</c:v>
                </c:pt>
                <c:pt idx="36" formatCode="General">
                  <c:v>13100.379000000001</c:v>
                </c:pt>
                <c:pt idx="37" formatCode="General">
                  <c:v>11867.057000000001</c:v>
                </c:pt>
                <c:pt idx="38" formatCode="General">
                  <c:v>9846.6380000000008</c:v>
                </c:pt>
                <c:pt idx="39" formatCode="General">
                  <c:v>12488.884</c:v>
                </c:pt>
                <c:pt idx="40" formatCode="General">
                  <c:v>10167.083000000001</c:v>
                </c:pt>
                <c:pt idx="41" formatCode="General">
                  <c:v>11062.832</c:v>
                </c:pt>
                <c:pt idx="42" formatCode="General">
                  <c:v>13119.995000000001</c:v>
                </c:pt>
                <c:pt idx="43" formatCode="General">
                  <c:v>13846.312</c:v>
                </c:pt>
                <c:pt idx="44" formatCode="General">
                  <c:v>14940.272000000001</c:v>
                </c:pt>
                <c:pt idx="45" formatCode="General">
                  <c:v>15235.491</c:v>
                </c:pt>
                <c:pt idx="46" formatCode="General">
                  <c:v>11167.338</c:v>
                </c:pt>
                <c:pt idx="47" formatCode="General">
                  <c:v>13588.885</c:v>
                </c:pt>
                <c:pt idx="48" formatCode="General">
                  <c:v>13548.606</c:v>
                </c:pt>
                <c:pt idx="49" formatCode="General">
                  <c:v>15057.236000000001</c:v>
                </c:pt>
                <c:pt idx="50" formatCode="General">
                  <c:v>11583.8</c:v>
                </c:pt>
                <c:pt idx="51" formatCode="General">
                  <c:v>13590.353999999999</c:v>
                </c:pt>
                <c:pt idx="52" formatCode="General">
                  <c:v>9599.8539999999994</c:v>
                </c:pt>
                <c:pt idx="53" formatCode="General">
                  <c:v>8926.5959999999995</c:v>
                </c:pt>
                <c:pt idx="54" formatCode="General">
                  <c:v>10175.286</c:v>
                </c:pt>
                <c:pt idx="55" formatCode="General">
                  <c:v>9687.4969999999994</c:v>
                </c:pt>
                <c:pt idx="56" formatCode="General">
                  <c:v>11545.963</c:v>
                </c:pt>
                <c:pt idx="57" formatCode="General">
                  <c:v>10647.753000000001</c:v>
                </c:pt>
                <c:pt idx="58" formatCode="General">
                  <c:v>15557.098</c:v>
                </c:pt>
                <c:pt idx="59" formatCode="General">
                  <c:v>14336.877</c:v>
                </c:pt>
                <c:pt idx="60" formatCode="General">
                  <c:v>18349.136999999999</c:v>
                </c:pt>
                <c:pt idx="61" formatCode="General">
                  <c:v>20858.03</c:v>
                </c:pt>
                <c:pt idx="62" formatCode="General">
                  <c:v>22323.685000000001</c:v>
                </c:pt>
                <c:pt idx="63" formatCode="General">
                  <c:v>18292.447</c:v>
                </c:pt>
                <c:pt idx="64" formatCode="General">
                  <c:v>15934.891</c:v>
                </c:pt>
                <c:pt idx="65" formatCode="General">
                  <c:v>12064.168</c:v>
                </c:pt>
                <c:pt idx="66" formatCode="General">
                  <c:v>14073.624</c:v>
                </c:pt>
                <c:pt idx="67" formatCode="General">
                  <c:v>12017.234</c:v>
                </c:pt>
                <c:pt idx="68" formatCode="General">
                  <c:v>14958.246999999999</c:v>
                </c:pt>
                <c:pt idx="69" formatCode="General">
                  <c:v>12937.665000000001</c:v>
                </c:pt>
                <c:pt idx="70" formatCode="General">
                  <c:v>15478.535</c:v>
                </c:pt>
              </c:numCache>
            </c:numRef>
          </c:val>
          <c:smooth val="0"/>
        </c:ser>
        <c:dLbls>
          <c:showLegendKey val="0"/>
          <c:showVal val="0"/>
          <c:showCatName val="0"/>
          <c:showSerName val="0"/>
          <c:showPercent val="0"/>
          <c:showBubbleSize val="0"/>
        </c:dLbls>
        <c:smooth val="0"/>
        <c:axId val="139497888"/>
        <c:axId val="139496256"/>
      </c:lineChart>
      <c:catAx>
        <c:axId val="13949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39496256"/>
        <c:crosses val="autoZero"/>
        <c:auto val="1"/>
        <c:lblAlgn val="ctr"/>
        <c:lblOffset val="100"/>
        <c:noMultiLvlLbl val="0"/>
      </c:catAx>
      <c:valAx>
        <c:axId val="1394962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7888"/>
        <c:crosses val="autoZero"/>
        <c:crossBetween val="between"/>
      </c:valAx>
      <c:spPr>
        <a:noFill/>
        <a:ln>
          <a:noFill/>
        </a:ln>
        <a:effectLst/>
      </c:spPr>
    </c:plotArea>
    <c:legend>
      <c:legendPos val="b"/>
      <c:layout>
        <c:manualLayout>
          <c:xMode val="edge"/>
          <c:yMode val="edge"/>
          <c:x val="0.27506432748538012"/>
          <c:y val="0.86086494252873558"/>
          <c:w val="0.44987105263157895"/>
          <c:h val="0.1391350574712643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Gaziantep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90394817669068"/>
          <c:y val="0.20875000000000005"/>
          <c:w val="0.76796699614675823"/>
          <c:h val="0.58711447581146625"/>
        </c:manualLayout>
      </c:layout>
      <c:lineChart>
        <c:grouping val="standard"/>
        <c:varyColors val="0"/>
        <c:ser>
          <c:idx val="0"/>
          <c:order val="0"/>
          <c:tx>
            <c:strRef>
              <c:f>İthalat!$V$19</c:f>
              <c:strCache>
                <c:ptCount val="1"/>
                <c:pt idx="0">
                  <c:v>ithalat </c:v>
                </c:pt>
              </c:strCache>
            </c:strRef>
          </c:tx>
          <c:spPr>
            <a:ln w="28575" cap="rnd">
              <a:solidFill>
                <a:srgbClr val="002060"/>
              </a:solidFill>
              <a:round/>
            </a:ln>
            <a:effectLst/>
          </c:spPr>
          <c:marker>
            <c:symbol val="none"/>
          </c:marker>
          <c:cat>
            <c:numRef>
              <c:f>İthalat!$U$20:$U$90</c:f>
              <c:numCache>
                <c:formatCode>General</c:formatCode>
                <c:ptCount val="71"/>
                <c:pt idx="0">
                  <c:v>2021</c:v>
                </c:pt>
                <c:pt idx="11">
                  <c:v>2020</c:v>
                </c:pt>
                <c:pt idx="23">
                  <c:v>2019</c:v>
                </c:pt>
                <c:pt idx="35">
                  <c:v>2018</c:v>
                </c:pt>
                <c:pt idx="47">
                  <c:v>2017</c:v>
                </c:pt>
                <c:pt idx="59">
                  <c:v>2016</c:v>
                </c:pt>
              </c:numCache>
            </c:numRef>
          </c:cat>
          <c:val>
            <c:numRef>
              <c:f>İthalat!$V$20:$V$90</c:f>
              <c:numCache>
                <c:formatCode>#,##0</c:formatCode>
                <c:ptCount val="71"/>
                <c:pt idx="0">
                  <c:v>476452.42599999998</c:v>
                </c:pt>
                <c:pt idx="1">
                  <c:v>516583.06900000002</c:v>
                </c:pt>
                <c:pt idx="2">
                  <c:v>640735.37600000005</c:v>
                </c:pt>
                <c:pt idx="3">
                  <c:v>649599.55000000005</c:v>
                </c:pt>
                <c:pt idx="4">
                  <c:v>614600.11800000002</c:v>
                </c:pt>
                <c:pt idx="5">
                  <c:v>723854.56900000002</c:v>
                </c:pt>
                <c:pt idx="6">
                  <c:v>501641.92700000003</c:v>
                </c:pt>
                <c:pt idx="7">
                  <c:v>590415.61899999995</c:v>
                </c:pt>
                <c:pt idx="8">
                  <c:v>618127.27099999995</c:v>
                </c:pt>
                <c:pt idx="9">
                  <c:v>552811.75899999996</c:v>
                </c:pt>
                <c:pt idx="10">
                  <c:v>680918.58</c:v>
                </c:pt>
                <c:pt idx="11">
                  <c:v>421554.24800000002</c:v>
                </c:pt>
                <c:pt idx="12">
                  <c:v>414494.674</c:v>
                </c:pt>
                <c:pt idx="13">
                  <c:v>454263.26299999998</c:v>
                </c:pt>
                <c:pt idx="14">
                  <c:v>476400.19699999999</c:v>
                </c:pt>
                <c:pt idx="15">
                  <c:v>400618.16499999998</c:v>
                </c:pt>
                <c:pt idx="16">
                  <c:v>436266.74699999997</c:v>
                </c:pt>
                <c:pt idx="17">
                  <c:v>423341.05499999999</c:v>
                </c:pt>
                <c:pt idx="18">
                  <c:v>397728.45500000002</c:v>
                </c:pt>
                <c:pt idx="19">
                  <c:v>456525.50300000003</c:v>
                </c:pt>
                <c:pt idx="20">
                  <c:v>374937.45</c:v>
                </c:pt>
                <c:pt idx="21">
                  <c:v>457201.04599999997</c:v>
                </c:pt>
                <c:pt idx="22">
                  <c:v>563606.79099999997</c:v>
                </c:pt>
                <c:pt idx="23">
                  <c:v>378365.71500000003</c:v>
                </c:pt>
                <c:pt idx="24">
                  <c:v>387580.55200000003</c:v>
                </c:pt>
                <c:pt idx="25">
                  <c:v>445192.75199999998</c:v>
                </c:pt>
                <c:pt idx="26">
                  <c:v>458204.88400000002</c:v>
                </c:pt>
                <c:pt idx="27">
                  <c:v>484737.66899999999</c:v>
                </c:pt>
                <c:pt idx="28">
                  <c:v>405154.84100000001</c:v>
                </c:pt>
                <c:pt idx="29">
                  <c:v>458076.96</c:v>
                </c:pt>
                <c:pt idx="30">
                  <c:v>387718.66800000001</c:v>
                </c:pt>
                <c:pt idx="31">
                  <c:v>408985.538</c:v>
                </c:pt>
                <c:pt idx="32">
                  <c:v>397647.93400000001</c:v>
                </c:pt>
                <c:pt idx="33">
                  <c:v>407370.538</c:v>
                </c:pt>
                <c:pt idx="34">
                  <c:v>446596.33899999998</c:v>
                </c:pt>
                <c:pt idx="35">
                  <c:v>449038.14299999998</c:v>
                </c:pt>
                <c:pt idx="36">
                  <c:v>398149.27399999998</c:v>
                </c:pt>
                <c:pt idx="37">
                  <c:v>469912.76699999999</c:v>
                </c:pt>
                <c:pt idx="38">
                  <c:v>466167.86200000002</c:v>
                </c:pt>
                <c:pt idx="39">
                  <c:v>474112.35700000002</c:v>
                </c:pt>
                <c:pt idx="40">
                  <c:v>389094.33899999998</c:v>
                </c:pt>
                <c:pt idx="41">
                  <c:v>438281.973</c:v>
                </c:pt>
                <c:pt idx="42">
                  <c:v>361118.027</c:v>
                </c:pt>
                <c:pt idx="43">
                  <c:v>348878.484</c:v>
                </c:pt>
                <c:pt idx="44">
                  <c:v>399362.82799999998</c:v>
                </c:pt>
                <c:pt idx="45">
                  <c:v>333227.06</c:v>
                </c:pt>
                <c:pt idx="46">
                  <c:v>347132.658</c:v>
                </c:pt>
                <c:pt idx="47">
                  <c:v>390343.522</c:v>
                </c:pt>
                <c:pt idx="48">
                  <c:v>331726.13199999998</c:v>
                </c:pt>
                <c:pt idx="49">
                  <c:v>431250.62199999997</c:v>
                </c:pt>
                <c:pt idx="50">
                  <c:v>450003.73100000003</c:v>
                </c:pt>
                <c:pt idx="51">
                  <c:v>481484.24599999998</c:v>
                </c:pt>
                <c:pt idx="52">
                  <c:v>449135.97100000002</c:v>
                </c:pt>
                <c:pt idx="53">
                  <c:v>428282.90600000002</c:v>
                </c:pt>
                <c:pt idx="54">
                  <c:v>443232.87300000002</c:v>
                </c:pt>
                <c:pt idx="55">
                  <c:v>426534.10399999999</c:v>
                </c:pt>
                <c:pt idx="56">
                  <c:v>398921.41399999999</c:v>
                </c:pt>
                <c:pt idx="57">
                  <c:v>429903.37400000001</c:v>
                </c:pt>
                <c:pt idx="58">
                  <c:v>408004.10499999998</c:v>
                </c:pt>
                <c:pt idx="59">
                  <c:v>361787.61700000003</c:v>
                </c:pt>
                <c:pt idx="60">
                  <c:v>387343.88900000002</c:v>
                </c:pt>
                <c:pt idx="61">
                  <c:v>376893.19500000001</c:v>
                </c:pt>
                <c:pt idx="62">
                  <c:v>388531.36</c:v>
                </c:pt>
                <c:pt idx="63">
                  <c:v>379196.08299999998</c:v>
                </c:pt>
                <c:pt idx="64">
                  <c:v>391559.07900000003</c:v>
                </c:pt>
                <c:pt idx="65">
                  <c:v>352558.32199999999</c:v>
                </c:pt>
                <c:pt idx="66">
                  <c:v>373859.91600000003</c:v>
                </c:pt>
                <c:pt idx="67">
                  <c:v>337224.033</c:v>
                </c:pt>
                <c:pt idx="68">
                  <c:v>331218.80200000003</c:v>
                </c:pt>
                <c:pt idx="69">
                  <c:v>442070.38299999997</c:v>
                </c:pt>
                <c:pt idx="70">
                  <c:v>385115.02799999999</c:v>
                </c:pt>
              </c:numCache>
            </c:numRef>
          </c:val>
          <c:smooth val="0"/>
        </c:ser>
        <c:ser>
          <c:idx val="1"/>
          <c:order val="1"/>
          <c:tx>
            <c:strRef>
              <c:f>İthalat!$W$19</c:f>
              <c:strCache>
                <c:ptCount val="1"/>
                <c:pt idx="0">
                  <c:v>ihracat</c:v>
                </c:pt>
              </c:strCache>
            </c:strRef>
          </c:tx>
          <c:spPr>
            <a:ln w="28575" cap="rnd">
              <a:solidFill>
                <a:srgbClr val="FF0000"/>
              </a:solidFill>
              <a:round/>
            </a:ln>
            <a:effectLst/>
          </c:spPr>
          <c:marker>
            <c:symbol val="none"/>
          </c:marker>
          <c:cat>
            <c:numRef>
              <c:f>İthalat!$U$20:$U$90</c:f>
              <c:numCache>
                <c:formatCode>General</c:formatCode>
                <c:ptCount val="71"/>
                <c:pt idx="0">
                  <c:v>2021</c:v>
                </c:pt>
                <c:pt idx="11">
                  <c:v>2020</c:v>
                </c:pt>
                <c:pt idx="23">
                  <c:v>2019</c:v>
                </c:pt>
                <c:pt idx="35">
                  <c:v>2018</c:v>
                </c:pt>
                <c:pt idx="47">
                  <c:v>2017</c:v>
                </c:pt>
                <c:pt idx="59">
                  <c:v>2016</c:v>
                </c:pt>
              </c:numCache>
            </c:numRef>
          </c:cat>
          <c:val>
            <c:numRef>
              <c:f>İthalat!$W$20:$W$90</c:f>
              <c:numCache>
                <c:formatCode>#,##0</c:formatCode>
                <c:ptCount val="71"/>
                <c:pt idx="0">
                  <c:v>657268.228</c:v>
                </c:pt>
                <c:pt idx="1">
                  <c:v>733424.93</c:v>
                </c:pt>
                <c:pt idx="2">
                  <c:v>856438.67700000003</c:v>
                </c:pt>
                <c:pt idx="3">
                  <c:v>858795.62300000002</c:v>
                </c:pt>
                <c:pt idx="4">
                  <c:v>718219.59400000004</c:v>
                </c:pt>
                <c:pt idx="5">
                  <c:v>883230.07400000002</c:v>
                </c:pt>
                <c:pt idx="6">
                  <c:v>700138.08499999996</c:v>
                </c:pt>
                <c:pt idx="7">
                  <c:v>855205.64500000002</c:v>
                </c:pt>
                <c:pt idx="8">
                  <c:v>898002.13800000004</c:v>
                </c:pt>
                <c:pt idx="9">
                  <c:v>871589.53399999999</c:v>
                </c:pt>
                <c:pt idx="10">
                  <c:v>885053.38500000001</c:v>
                </c:pt>
                <c:pt idx="11">
                  <c:v>640516.63800000004</c:v>
                </c:pt>
                <c:pt idx="12">
                  <c:v>650568.33100000001</c:v>
                </c:pt>
                <c:pt idx="13">
                  <c:v>617409.97699999996</c:v>
                </c:pt>
                <c:pt idx="14">
                  <c:v>497762.34299999999</c:v>
                </c:pt>
                <c:pt idx="15">
                  <c:v>500054.28</c:v>
                </c:pt>
                <c:pt idx="16">
                  <c:v>665282.16099999996</c:v>
                </c:pt>
                <c:pt idx="17">
                  <c:v>748540.77599999995</c:v>
                </c:pt>
                <c:pt idx="18">
                  <c:v>621005.50800000003</c:v>
                </c:pt>
                <c:pt idx="19">
                  <c:v>776731.91899999999</c:v>
                </c:pt>
                <c:pt idx="20">
                  <c:v>818150.65599999996</c:v>
                </c:pt>
                <c:pt idx="21">
                  <c:v>724874.02800000005</c:v>
                </c:pt>
                <c:pt idx="22">
                  <c:v>903926.87899999996</c:v>
                </c:pt>
                <c:pt idx="23">
                  <c:v>611151.75399999996</c:v>
                </c:pt>
                <c:pt idx="24">
                  <c:v>624175.41099999996</c:v>
                </c:pt>
                <c:pt idx="25">
                  <c:v>675605.18700000003</c:v>
                </c:pt>
                <c:pt idx="26">
                  <c:v>692662.728</c:v>
                </c:pt>
                <c:pt idx="27">
                  <c:v>709488.83499999996</c:v>
                </c:pt>
                <c:pt idx="28">
                  <c:v>447329.70799999998</c:v>
                </c:pt>
                <c:pt idx="29">
                  <c:v>685612.46499999997</c:v>
                </c:pt>
                <c:pt idx="30">
                  <c:v>582496.772</c:v>
                </c:pt>
                <c:pt idx="31">
                  <c:v>696482.63399999996</c:v>
                </c:pt>
                <c:pt idx="32">
                  <c:v>734835.81400000001</c:v>
                </c:pt>
                <c:pt idx="33">
                  <c:v>692978.38699999999</c:v>
                </c:pt>
                <c:pt idx="34">
                  <c:v>659052.34299999999</c:v>
                </c:pt>
                <c:pt idx="35">
                  <c:v>538155.92099999997</c:v>
                </c:pt>
                <c:pt idx="36">
                  <c:v>572351.80299999996</c:v>
                </c:pt>
                <c:pt idx="37">
                  <c:v>644877.09299999999</c:v>
                </c:pt>
                <c:pt idx="38">
                  <c:v>584131.55099999998</c:v>
                </c:pt>
                <c:pt idx="39">
                  <c:v>639495.05000000005</c:v>
                </c:pt>
                <c:pt idx="40">
                  <c:v>500236.30499999999</c:v>
                </c:pt>
                <c:pt idx="41">
                  <c:v>577572.40700000001</c:v>
                </c:pt>
                <c:pt idx="42">
                  <c:v>522869.28899999999</c:v>
                </c:pt>
                <c:pt idx="43">
                  <c:v>635062.30200000003</c:v>
                </c:pt>
                <c:pt idx="44">
                  <c:v>676632.946</c:v>
                </c:pt>
                <c:pt idx="45">
                  <c:v>689031.473</c:v>
                </c:pt>
                <c:pt idx="46">
                  <c:v>628534.72499999998</c:v>
                </c:pt>
                <c:pt idx="47">
                  <c:v>531557.94400000002</c:v>
                </c:pt>
                <c:pt idx="48">
                  <c:v>558472.81400000001</c:v>
                </c:pt>
                <c:pt idx="49">
                  <c:v>654347.15099999995</c:v>
                </c:pt>
                <c:pt idx="50">
                  <c:v>578896.08400000003</c:v>
                </c:pt>
                <c:pt idx="51">
                  <c:v>611782.38699999999</c:v>
                </c:pt>
                <c:pt idx="52">
                  <c:v>497954.245</c:v>
                </c:pt>
                <c:pt idx="53">
                  <c:v>508328.65500000003</c:v>
                </c:pt>
                <c:pt idx="54">
                  <c:v>628164.35900000005</c:v>
                </c:pt>
                <c:pt idx="55">
                  <c:v>546804.07400000002</c:v>
                </c:pt>
                <c:pt idx="56">
                  <c:v>631018.76399999997</c:v>
                </c:pt>
                <c:pt idx="57">
                  <c:v>612201.80700000003</c:v>
                </c:pt>
                <c:pt idx="58">
                  <c:v>630655.68599999999</c:v>
                </c:pt>
                <c:pt idx="59">
                  <c:v>453440.06300000002</c:v>
                </c:pt>
                <c:pt idx="60">
                  <c:v>591837.63500000001</c:v>
                </c:pt>
                <c:pt idx="61">
                  <c:v>628102.66599999997</c:v>
                </c:pt>
                <c:pt idx="62">
                  <c:v>584030.92099999997</c:v>
                </c:pt>
                <c:pt idx="63">
                  <c:v>572940.65700000001</c:v>
                </c:pt>
                <c:pt idx="64">
                  <c:v>620082.679</c:v>
                </c:pt>
                <c:pt idx="65">
                  <c:v>406493.72200000001</c:v>
                </c:pt>
                <c:pt idx="66">
                  <c:v>646351.01599999995</c:v>
                </c:pt>
                <c:pt idx="67">
                  <c:v>523150.07699999999</c:v>
                </c:pt>
                <c:pt idx="68">
                  <c:v>630193.48400000005</c:v>
                </c:pt>
                <c:pt idx="69">
                  <c:v>609085.76800000004</c:v>
                </c:pt>
                <c:pt idx="70">
                  <c:v>594870.22699999996</c:v>
                </c:pt>
              </c:numCache>
            </c:numRef>
          </c:val>
          <c:smooth val="0"/>
        </c:ser>
        <c:dLbls>
          <c:showLegendKey val="0"/>
          <c:showVal val="0"/>
          <c:showCatName val="0"/>
          <c:showSerName val="0"/>
          <c:showPercent val="0"/>
          <c:showBubbleSize val="0"/>
        </c:dLbls>
        <c:smooth val="0"/>
        <c:axId val="139502240"/>
        <c:axId val="139503872"/>
      </c:lineChart>
      <c:catAx>
        <c:axId val="13950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9503872"/>
        <c:crosses val="autoZero"/>
        <c:auto val="1"/>
        <c:lblAlgn val="ctr"/>
        <c:lblOffset val="100"/>
        <c:noMultiLvlLbl val="0"/>
      </c:catAx>
      <c:valAx>
        <c:axId val="1395038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2240"/>
        <c:crosses val="autoZero"/>
        <c:crossBetween val="between"/>
      </c:valAx>
      <c:spPr>
        <a:noFill/>
        <a:ln>
          <a:noFill/>
        </a:ln>
        <a:effectLst/>
      </c:spPr>
    </c:plotArea>
    <c:legend>
      <c:legendPos val="b"/>
      <c:layout>
        <c:manualLayout>
          <c:xMode val="edge"/>
          <c:yMode val="edge"/>
          <c:x val="0.20914401756708287"/>
          <c:y val="0.91190084812534522"/>
          <c:w val="0.44813298137238966"/>
          <c:h val="8.809915187465475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Adana</a:t>
            </a:r>
          </a:p>
        </c:rich>
      </c:tx>
      <c:layout>
        <c:manualLayout>
          <c:xMode val="edge"/>
          <c:yMode val="edge"/>
          <c:x val="0.42796561555312362"/>
          <c:y val="0.1463008327777975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İthalat!$Y$2</c:f>
              <c:strCache>
                <c:ptCount val="1"/>
                <c:pt idx="0">
                  <c:v>ithalat </c:v>
                </c:pt>
              </c:strCache>
            </c:strRef>
          </c:tx>
          <c:spPr>
            <a:ln w="28575" cap="rnd">
              <a:solidFill>
                <a:srgbClr val="002060"/>
              </a:solidFill>
              <a:round/>
            </a:ln>
            <a:effectLst/>
          </c:spPr>
          <c:marker>
            <c:symbol val="none"/>
          </c:marker>
          <c:cat>
            <c:numRef>
              <c:f>İthalat!$X$3:$X$73</c:f>
              <c:numCache>
                <c:formatCode>General</c:formatCode>
                <c:ptCount val="71"/>
                <c:pt idx="0">
                  <c:v>2021</c:v>
                </c:pt>
                <c:pt idx="11">
                  <c:v>2020</c:v>
                </c:pt>
                <c:pt idx="23">
                  <c:v>2019</c:v>
                </c:pt>
                <c:pt idx="35">
                  <c:v>2018</c:v>
                </c:pt>
                <c:pt idx="47">
                  <c:v>2017</c:v>
                </c:pt>
                <c:pt idx="59">
                  <c:v>2016</c:v>
                </c:pt>
              </c:numCache>
            </c:numRef>
          </c:cat>
          <c:val>
            <c:numRef>
              <c:f>İthalat!$Y$3:$Y$73</c:f>
              <c:numCache>
                <c:formatCode>#,##0</c:formatCode>
                <c:ptCount val="71"/>
                <c:pt idx="0">
                  <c:v>211893.12899999999</c:v>
                </c:pt>
                <c:pt idx="1">
                  <c:v>229929.67499999999</c:v>
                </c:pt>
                <c:pt idx="2">
                  <c:v>269893.79200000002</c:v>
                </c:pt>
                <c:pt idx="3">
                  <c:v>260229.72899999999</c:v>
                </c:pt>
                <c:pt idx="4">
                  <c:v>310004.44799999997</c:v>
                </c:pt>
                <c:pt idx="5">
                  <c:v>290193.85700000002</c:v>
                </c:pt>
                <c:pt idx="6">
                  <c:v>279103.55200000003</c:v>
                </c:pt>
                <c:pt idx="7">
                  <c:v>272057.77</c:v>
                </c:pt>
                <c:pt idx="8">
                  <c:v>375944.37</c:v>
                </c:pt>
                <c:pt idx="9">
                  <c:v>314523.022</c:v>
                </c:pt>
                <c:pt idx="10">
                  <c:v>443569.89899999998</c:v>
                </c:pt>
                <c:pt idx="11">
                  <c:v>170250.87100000001</c:v>
                </c:pt>
                <c:pt idx="12">
                  <c:v>166031.00099999999</c:v>
                </c:pt>
                <c:pt idx="13">
                  <c:v>197402.12100000001</c:v>
                </c:pt>
                <c:pt idx="14">
                  <c:v>150252.65100000001</c:v>
                </c:pt>
                <c:pt idx="15">
                  <c:v>179477.511</c:v>
                </c:pt>
                <c:pt idx="16">
                  <c:v>126030.413</c:v>
                </c:pt>
                <c:pt idx="17">
                  <c:v>178057.62599999999</c:v>
                </c:pt>
                <c:pt idx="18">
                  <c:v>160423.003</c:v>
                </c:pt>
                <c:pt idx="19">
                  <c:v>173195.74600000001</c:v>
                </c:pt>
                <c:pt idx="20">
                  <c:v>188693.06599999999</c:v>
                </c:pt>
                <c:pt idx="21">
                  <c:v>193949.53599999999</c:v>
                </c:pt>
                <c:pt idx="22">
                  <c:v>243354.106</c:v>
                </c:pt>
                <c:pt idx="23">
                  <c:v>136627.258</c:v>
                </c:pt>
                <c:pt idx="24">
                  <c:v>143367.79999999999</c:v>
                </c:pt>
                <c:pt idx="25">
                  <c:v>141583.96100000001</c:v>
                </c:pt>
                <c:pt idx="26">
                  <c:v>180716.552</c:v>
                </c:pt>
                <c:pt idx="27">
                  <c:v>211833.18599999999</c:v>
                </c:pt>
                <c:pt idx="28">
                  <c:v>164031.75399999999</c:v>
                </c:pt>
                <c:pt idx="29">
                  <c:v>220716.861</c:v>
                </c:pt>
                <c:pt idx="30">
                  <c:v>196385.693</c:v>
                </c:pt>
                <c:pt idx="31">
                  <c:v>136856.91099999999</c:v>
                </c:pt>
                <c:pt idx="32">
                  <c:v>178132.902</c:v>
                </c:pt>
                <c:pt idx="33">
                  <c:v>200444.51300000001</c:v>
                </c:pt>
                <c:pt idx="34">
                  <c:v>204036.4</c:v>
                </c:pt>
                <c:pt idx="35">
                  <c:v>210684.49900000001</c:v>
                </c:pt>
                <c:pt idx="36">
                  <c:v>178073.65100000001</c:v>
                </c:pt>
                <c:pt idx="37">
                  <c:v>198518.87599999999</c:v>
                </c:pt>
                <c:pt idx="38">
                  <c:v>189894.07800000001</c:v>
                </c:pt>
                <c:pt idx="39">
                  <c:v>183851.36300000001</c:v>
                </c:pt>
                <c:pt idx="40">
                  <c:v>205199.37599999999</c:v>
                </c:pt>
                <c:pt idx="41">
                  <c:v>189365.95199999999</c:v>
                </c:pt>
                <c:pt idx="42">
                  <c:v>135549.32699999999</c:v>
                </c:pt>
                <c:pt idx="43">
                  <c:v>169074.367</c:v>
                </c:pt>
                <c:pt idx="44">
                  <c:v>133573.49</c:v>
                </c:pt>
                <c:pt idx="45">
                  <c:v>144737.37599999999</c:v>
                </c:pt>
                <c:pt idx="46">
                  <c:v>123886.546</c:v>
                </c:pt>
                <c:pt idx="47">
                  <c:v>135230.65599999999</c:v>
                </c:pt>
                <c:pt idx="48">
                  <c:v>124304.018</c:v>
                </c:pt>
                <c:pt idx="49">
                  <c:v>152659.20800000001</c:v>
                </c:pt>
                <c:pt idx="50">
                  <c:v>152117.353</c:v>
                </c:pt>
                <c:pt idx="51">
                  <c:v>167707.10800000001</c:v>
                </c:pt>
                <c:pt idx="52">
                  <c:v>158491.96900000001</c:v>
                </c:pt>
                <c:pt idx="53">
                  <c:v>219653.16899999999</c:v>
                </c:pt>
                <c:pt idx="54">
                  <c:v>175238.44500000001</c:v>
                </c:pt>
                <c:pt idx="55">
                  <c:v>172856.38200000001</c:v>
                </c:pt>
                <c:pt idx="56">
                  <c:v>179381.14</c:v>
                </c:pt>
                <c:pt idx="57">
                  <c:v>154079.323</c:v>
                </c:pt>
                <c:pt idx="58">
                  <c:v>187912.09400000001</c:v>
                </c:pt>
                <c:pt idx="59">
                  <c:v>105624.717</c:v>
                </c:pt>
                <c:pt idx="60">
                  <c:v>146093.342</c:v>
                </c:pt>
                <c:pt idx="61">
                  <c:v>180107.65299999999</c:v>
                </c:pt>
                <c:pt idx="62">
                  <c:v>155035.82699999999</c:v>
                </c:pt>
                <c:pt idx="63">
                  <c:v>139992.74600000001</c:v>
                </c:pt>
                <c:pt idx="64">
                  <c:v>164860.64499999999</c:v>
                </c:pt>
                <c:pt idx="65">
                  <c:v>123193.178</c:v>
                </c:pt>
                <c:pt idx="66">
                  <c:v>165698.58600000001</c:v>
                </c:pt>
                <c:pt idx="67">
                  <c:v>126215.33100000001</c:v>
                </c:pt>
                <c:pt idx="68">
                  <c:v>111780.514</c:v>
                </c:pt>
                <c:pt idx="69">
                  <c:v>144066.16399999999</c:v>
                </c:pt>
                <c:pt idx="70">
                  <c:v>119679.932</c:v>
                </c:pt>
              </c:numCache>
            </c:numRef>
          </c:val>
          <c:smooth val="0"/>
        </c:ser>
        <c:ser>
          <c:idx val="1"/>
          <c:order val="1"/>
          <c:tx>
            <c:strRef>
              <c:f>İthalat!$Z$2</c:f>
              <c:strCache>
                <c:ptCount val="1"/>
                <c:pt idx="0">
                  <c:v>ihracat </c:v>
                </c:pt>
              </c:strCache>
            </c:strRef>
          </c:tx>
          <c:spPr>
            <a:ln w="28575" cap="rnd">
              <a:solidFill>
                <a:srgbClr val="FF0000"/>
              </a:solidFill>
              <a:round/>
            </a:ln>
            <a:effectLst/>
          </c:spPr>
          <c:marker>
            <c:symbol val="none"/>
          </c:marker>
          <c:cat>
            <c:numRef>
              <c:f>İthalat!$X$3:$X$73</c:f>
              <c:numCache>
                <c:formatCode>General</c:formatCode>
                <c:ptCount val="71"/>
                <c:pt idx="0">
                  <c:v>2021</c:v>
                </c:pt>
                <c:pt idx="11">
                  <c:v>2020</c:v>
                </c:pt>
                <c:pt idx="23">
                  <c:v>2019</c:v>
                </c:pt>
                <c:pt idx="35">
                  <c:v>2018</c:v>
                </c:pt>
                <c:pt idx="47">
                  <c:v>2017</c:v>
                </c:pt>
                <c:pt idx="59">
                  <c:v>2016</c:v>
                </c:pt>
              </c:numCache>
            </c:numRef>
          </c:cat>
          <c:val>
            <c:numRef>
              <c:f>İthalat!$Z$3:$Z$73</c:f>
              <c:numCache>
                <c:formatCode>#,##0</c:formatCode>
                <c:ptCount val="71"/>
                <c:pt idx="0">
                  <c:v>166667.48300000001</c:v>
                </c:pt>
                <c:pt idx="1">
                  <c:v>166898.07800000001</c:v>
                </c:pt>
                <c:pt idx="2">
                  <c:v>199320.557</c:v>
                </c:pt>
                <c:pt idx="3">
                  <c:v>188633.41399999999</c:v>
                </c:pt>
                <c:pt idx="4">
                  <c:v>180298.87100000001</c:v>
                </c:pt>
                <c:pt idx="5">
                  <c:v>209072.50099999999</c:v>
                </c:pt>
                <c:pt idx="6">
                  <c:v>180286.98199999999</c:v>
                </c:pt>
                <c:pt idx="7">
                  <c:v>209473.21299999999</c:v>
                </c:pt>
                <c:pt idx="8">
                  <c:v>218242.45600000001</c:v>
                </c:pt>
                <c:pt idx="9">
                  <c:v>235950.323</c:v>
                </c:pt>
                <c:pt idx="10">
                  <c:v>270158.81300000002</c:v>
                </c:pt>
                <c:pt idx="11">
                  <c:v>159981.628</c:v>
                </c:pt>
                <c:pt idx="12">
                  <c:v>155311.82800000001</c:v>
                </c:pt>
                <c:pt idx="13">
                  <c:v>152874.57500000001</c:v>
                </c:pt>
                <c:pt idx="14">
                  <c:v>113907.291</c:v>
                </c:pt>
                <c:pt idx="15">
                  <c:v>121849.68</c:v>
                </c:pt>
                <c:pt idx="16">
                  <c:v>171005.25099999999</c:v>
                </c:pt>
                <c:pt idx="17">
                  <c:v>162058.389</c:v>
                </c:pt>
                <c:pt idx="18">
                  <c:v>140851.755</c:v>
                </c:pt>
                <c:pt idx="19">
                  <c:v>156622.1</c:v>
                </c:pt>
                <c:pt idx="20">
                  <c:v>171018.076</c:v>
                </c:pt>
                <c:pt idx="21">
                  <c:v>172414.696</c:v>
                </c:pt>
                <c:pt idx="22">
                  <c:v>191184.79</c:v>
                </c:pt>
                <c:pt idx="23">
                  <c:v>161324.663</c:v>
                </c:pt>
                <c:pt idx="24">
                  <c:v>153507.71400000001</c:v>
                </c:pt>
                <c:pt idx="25">
                  <c:v>171413.08199999999</c:v>
                </c:pt>
                <c:pt idx="26">
                  <c:v>161510.856</c:v>
                </c:pt>
                <c:pt idx="27">
                  <c:v>181496.92800000001</c:v>
                </c:pt>
                <c:pt idx="28">
                  <c:v>120751.791</c:v>
                </c:pt>
                <c:pt idx="29">
                  <c:v>170232.005</c:v>
                </c:pt>
                <c:pt idx="30">
                  <c:v>140733.851</c:v>
                </c:pt>
                <c:pt idx="31">
                  <c:v>152237.01199999999</c:v>
                </c:pt>
                <c:pt idx="32">
                  <c:v>190415.17300000001</c:v>
                </c:pt>
                <c:pt idx="33">
                  <c:v>180019.924</c:v>
                </c:pt>
                <c:pt idx="34">
                  <c:v>164120.78899999999</c:v>
                </c:pt>
                <c:pt idx="35">
                  <c:v>152936.17000000001</c:v>
                </c:pt>
                <c:pt idx="36">
                  <c:v>145319.52299999999</c:v>
                </c:pt>
                <c:pt idx="37">
                  <c:v>181439.06200000001</c:v>
                </c:pt>
                <c:pt idx="38">
                  <c:v>158330.777</c:v>
                </c:pt>
                <c:pt idx="39">
                  <c:v>183246.55499999999</c:v>
                </c:pt>
                <c:pt idx="40">
                  <c:v>143050.42800000001</c:v>
                </c:pt>
                <c:pt idx="41">
                  <c:v>157492.35699999999</c:v>
                </c:pt>
                <c:pt idx="42">
                  <c:v>165794.128</c:v>
                </c:pt>
                <c:pt idx="43">
                  <c:v>155823.54199999999</c:v>
                </c:pt>
                <c:pt idx="44">
                  <c:v>195697.41899999999</c:v>
                </c:pt>
                <c:pt idx="45">
                  <c:v>194861.89600000001</c:v>
                </c:pt>
                <c:pt idx="46">
                  <c:v>183706.41699999999</c:v>
                </c:pt>
                <c:pt idx="47">
                  <c:v>131226.56200000001</c:v>
                </c:pt>
                <c:pt idx="48">
                  <c:v>125138.38800000001</c:v>
                </c:pt>
                <c:pt idx="49">
                  <c:v>150348.019</c:v>
                </c:pt>
                <c:pt idx="50">
                  <c:v>140035.32699999999</c:v>
                </c:pt>
                <c:pt idx="51">
                  <c:v>160413.28099999999</c:v>
                </c:pt>
                <c:pt idx="52">
                  <c:v>148557.92199999999</c:v>
                </c:pt>
                <c:pt idx="53">
                  <c:v>126923.179</c:v>
                </c:pt>
                <c:pt idx="54">
                  <c:v>174895.943</c:v>
                </c:pt>
                <c:pt idx="55">
                  <c:v>140682.60800000001</c:v>
                </c:pt>
                <c:pt idx="56">
                  <c:v>178162.557</c:v>
                </c:pt>
                <c:pt idx="57">
                  <c:v>186892.61199999999</c:v>
                </c:pt>
                <c:pt idx="58">
                  <c:v>173394.65</c:v>
                </c:pt>
                <c:pt idx="59">
                  <c:v>122226.553</c:v>
                </c:pt>
                <c:pt idx="60">
                  <c:v>124451.77499999999</c:v>
                </c:pt>
                <c:pt idx="61">
                  <c:v>138079.15299999999</c:v>
                </c:pt>
                <c:pt idx="62">
                  <c:v>133181.45000000001</c:v>
                </c:pt>
                <c:pt idx="63">
                  <c:v>134374.745</c:v>
                </c:pt>
                <c:pt idx="64">
                  <c:v>137389.546</c:v>
                </c:pt>
                <c:pt idx="65">
                  <c:v>96232.317999999999</c:v>
                </c:pt>
                <c:pt idx="66">
                  <c:v>129513.962</c:v>
                </c:pt>
                <c:pt idx="67">
                  <c:v>120848.158</c:v>
                </c:pt>
                <c:pt idx="68">
                  <c:v>144607.28200000001</c:v>
                </c:pt>
                <c:pt idx="69">
                  <c:v>159783.15299999999</c:v>
                </c:pt>
                <c:pt idx="70">
                  <c:v>157224.64000000001</c:v>
                </c:pt>
              </c:numCache>
            </c:numRef>
          </c:val>
          <c:smooth val="0"/>
        </c:ser>
        <c:dLbls>
          <c:showLegendKey val="0"/>
          <c:showVal val="0"/>
          <c:showCatName val="0"/>
          <c:showSerName val="0"/>
          <c:showPercent val="0"/>
          <c:showBubbleSize val="0"/>
        </c:dLbls>
        <c:smooth val="0"/>
        <c:axId val="139508768"/>
        <c:axId val="139501152"/>
      </c:lineChart>
      <c:catAx>
        <c:axId val="13950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1152"/>
        <c:crosses val="autoZero"/>
        <c:auto val="1"/>
        <c:lblAlgn val="ctr"/>
        <c:lblOffset val="100"/>
        <c:noMultiLvlLbl val="0"/>
      </c:catAx>
      <c:valAx>
        <c:axId val="1395011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8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12925917806752"/>
          <c:y val="7.5661708045946519E-2"/>
          <c:w val="0.59276046507080316"/>
          <c:h val="0.67396784671706644"/>
        </c:manualLayout>
      </c:layout>
      <c:lineChart>
        <c:grouping val="standard"/>
        <c:varyColors val="0"/>
        <c:ser>
          <c:idx val="1"/>
          <c:order val="1"/>
          <c:tx>
            <c:strRef>
              <c:f>'4A İl'!$B$89</c:f>
              <c:strCache>
                <c:ptCount val="1"/>
                <c:pt idx="0">
                  <c:v>Kamu Çalışan Sayısı </c:v>
                </c:pt>
              </c:strCache>
            </c:strRef>
          </c:tx>
          <c:spPr>
            <a:ln w="38100" cap="rnd">
              <a:solidFill>
                <a:srgbClr val="FF0000"/>
              </a:solidFill>
              <a:round/>
            </a:ln>
            <a:effectLst/>
          </c:spPr>
          <c:marker>
            <c:symbol val="none"/>
          </c:marker>
          <c:cat>
            <c:numRef>
              <c:f>'4A İl'!$C$87:$FC$87</c:f>
              <c:numCache>
                <c:formatCode>mmm\-yy</c:formatCode>
                <c:ptCount val="15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pt idx="37">
                  <c:v>40848</c:v>
                </c:pt>
                <c:pt idx="38">
                  <c:v>40878</c:v>
                </c:pt>
                <c:pt idx="39">
                  <c:v>40909</c:v>
                </c:pt>
                <c:pt idx="40">
                  <c:v>40940</c:v>
                </c:pt>
                <c:pt idx="41">
                  <c:v>40969</c:v>
                </c:pt>
                <c:pt idx="42">
                  <c:v>41000</c:v>
                </c:pt>
                <c:pt idx="43">
                  <c:v>41030</c:v>
                </c:pt>
                <c:pt idx="44">
                  <c:v>41061</c:v>
                </c:pt>
                <c:pt idx="45">
                  <c:v>41091</c:v>
                </c:pt>
                <c:pt idx="46">
                  <c:v>41122</c:v>
                </c:pt>
                <c:pt idx="47">
                  <c:v>41153</c:v>
                </c:pt>
                <c:pt idx="48">
                  <c:v>41183</c:v>
                </c:pt>
                <c:pt idx="49">
                  <c:v>41214</c:v>
                </c:pt>
                <c:pt idx="50">
                  <c:v>41244</c:v>
                </c:pt>
                <c:pt idx="51">
                  <c:v>41275</c:v>
                </c:pt>
                <c:pt idx="52">
                  <c:v>41306</c:v>
                </c:pt>
                <c:pt idx="53">
                  <c:v>41334</c:v>
                </c:pt>
                <c:pt idx="54">
                  <c:v>41365</c:v>
                </c:pt>
                <c:pt idx="55">
                  <c:v>41395</c:v>
                </c:pt>
                <c:pt idx="56">
                  <c:v>41426</c:v>
                </c:pt>
                <c:pt idx="57">
                  <c:v>41456</c:v>
                </c:pt>
                <c:pt idx="58">
                  <c:v>41487</c:v>
                </c:pt>
                <c:pt idx="59">
                  <c:v>41518</c:v>
                </c:pt>
                <c:pt idx="60">
                  <c:v>41548</c:v>
                </c:pt>
                <c:pt idx="61">
                  <c:v>41579</c:v>
                </c:pt>
                <c:pt idx="62">
                  <c:v>41609</c:v>
                </c:pt>
                <c:pt idx="63">
                  <c:v>41640</c:v>
                </c:pt>
                <c:pt idx="64">
                  <c:v>41671</c:v>
                </c:pt>
                <c:pt idx="65">
                  <c:v>41699</c:v>
                </c:pt>
                <c:pt idx="66">
                  <c:v>41730</c:v>
                </c:pt>
                <c:pt idx="67">
                  <c:v>41760</c:v>
                </c:pt>
                <c:pt idx="68">
                  <c:v>41791</c:v>
                </c:pt>
                <c:pt idx="69">
                  <c:v>41821</c:v>
                </c:pt>
                <c:pt idx="70">
                  <c:v>41852</c:v>
                </c:pt>
                <c:pt idx="71">
                  <c:v>41883</c:v>
                </c:pt>
                <c:pt idx="72">
                  <c:v>41913</c:v>
                </c:pt>
                <c:pt idx="73">
                  <c:v>41944</c:v>
                </c:pt>
                <c:pt idx="74">
                  <c:v>41974</c:v>
                </c:pt>
                <c:pt idx="75">
                  <c:v>42005</c:v>
                </c:pt>
                <c:pt idx="76">
                  <c:v>42036</c:v>
                </c:pt>
                <c:pt idx="77">
                  <c:v>42064</c:v>
                </c:pt>
                <c:pt idx="78">
                  <c:v>42095</c:v>
                </c:pt>
                <c:pt idx="79">
                  <c:v>42125</c:v>
                </c:pt>
                <c:pt idx="80">
                  <c:v>42156</c:v>
                </c:pt>
                <c:pt idx="81">
                  <c:v>42186</c:v>
                </c:pt>
                <c:pt idx="82">
                  <c:v>42217</c:v>
                </c:pt>
                <c:pt idx="83">
                  <c:v>42248</c:v>
                </c:pt>
                <c:pt idx="84">
                  <c:v>42278</c:v>
                </c:pt>
                <c:pt idx="85">
                  <c:v>42309</c:v>
                </c:pt>
                <c:pt idx="86">
                  <c:v>42339</c:v>
                </c:pt>
                <c:pt idx="87">
                  <c:v>42370</c:v>
                </c:pt>
                <c:pt idx="88">
                  <c:v>42401</c:v>
                </c:pt>
                <c:pt idx="89">
                  <c:v>42430</c:v>
                </c:pt>
                <c:pt idx="90">
                  <c:v>42461</c:v>
                </c:pt>
                <c:pt idx="91">
                  <c:v>42491</c:v>
                </c:pt>
                <c:pt idx="92">
                  <c:v>42522</c:v>
                </c:pt>
                <c:pt idx="93">
                  <c:v>42552</c:v>
                </c:pt>
                <c:pt idx="94">
                  <c:v>42583</c:v>
                </c:pt>
                <c:pt idx="95">
                  <c:v>42614</c:v>
                </c:pt>
                <c:pt idx="96">
                  <c:v>42644</c:v>
                </c:pt>
                <c:pt idx="97">
                  <c:v>42675</c:v>
                </c:pt>
                <c:pt idx="98">
                  <c:v>42705</c:v>
                </c:pt>
                <c:pt idx="99">
                  <c:v>42736</c:v>
                </c:pt>
                <c:pt idx="100">
                  <c:v>42767</c:v>
                </c:pt>
                <c:pt idx="101">
                  <c:v>42795</c:v>
                </c:pt>
                <c:pt idx="102">
                  <c:v>42826</c:v>
                </c:pt>
                <c:pt idx="103">
                  <c:v>42856</c:v>
                </c:pt>
                <c:pt idx="104">
                  <c:v>42887</c:v>
                </c:pt>
                <c:pt idx="105">
                  <c:v>42917</c:v>
                </c:pt>
                <c:pt idx="106">
                  <c:v>42948</c:v>
                </c:pt>
                <c:pt idx="107">
                  <c:v>42979</c:v>
                </c:pt>
                <c:pt idx="108">
                  <c:v>43009</c:v>
                </c:pt>
                <c:pt idx="109">
                  <c:v>43040</c:v>
                </c:pt>
                <c:pt idx="110">
                  <c:v>43070</c:v>
                </c:pt>
                <c:pt idx="111">
                  <c:v>43101</c:v>
                </c:pt>
                <c:pt idx="112">
                  <c:v>43132</c:v>
                </c:pt>
                <c:pt idx="113">
                  <c:v>43160</c:v>
                </c:pt>
                <c:pt idx="114">
                  <c:v>43191</c:v>
                </c:pt>
                <c:pt idx="115">
                  <c:v>43221</c:v>
                </c:pt>
                <c:pt idx="116">
                  <c:v>43252</c:v>
                </c:pt>
                <c:pt idx="117">
                  <c:v>43282</c:v>
                </c:pt>
                <c:pt idx="118">
                  <c:v>43313</c:v>
                </c:pt>
                <c:pt idx="119">
                  <c:v>43344</c:v>
                </c:pt>
                <c:pt idx="120">
                  <c:v>43374</c:v>
                </c:pt>
                <c:pt idx="121">
                  <c:v>43405</c:v>
                </c:pt>
                <c:pt idx="122">
                  <c:v>43435</c:v>
                </c:pt>
                <c:pt idx="123">
                  <c:v>43466</c:v>
                </c:pt>
                <c:pt idx="124">
                  <c:v>43497</c:v>
                </c:pt>
                <c:pt idx="125">
                  <c:v>43525</c:v>
                </c:pt>
                <c:pt idx="126">
                  <c:v>43556</c:v>
                </c:pt>
                <c:pt idx="127">
                  <c:v>43586</c:v>
                </c:pt>
                <c:pt idx="128">
                  <c:v>43617</c:v>
                </c:pt>
                <c:pt idx="129">
                  <c:v>43647</c:v>
                </c:pt>
                <c:pt idx="130">
                  <c:v>43678</c:v>
                </c:pt>
                <c:pt idx="131">
                  <c:v>43709</c:v>
                </c:pt>
                <c:pt idx="132">
                  <c:v>43739</c:v>
                </c:pt>
                <c:pt idx="133">
                  <c:v>43770</c:v>
                </c:pt>
                <c:pt idx="134">
                  <c:v>43800</c:v>
                </c:pt>
                <c:pt idx="135">
                  <c:v>43831</c:v>
                </c:pt>
                <c:pt idx="136">
                  <c:v>43862</c:v>
                </c:pt>
                <c:pt idx="137">
                  <c:v>43891</c:v>
                </c:pt>
                <c:pt idx="138">
                  <c:v>43922</c:v>
                </c:pt>
                <c:pt idx="139">
                  <c:v>43952</c:v>
                </c:pt>
                <c:pt idx="140">
                  <c:v>43983</c:v>
                </c:pt>
                <c:pt idx="141">
                  <c:v>44013</c:v>
                </c:pt>
                <c:pt idx="142">
                  <c:v>44044</c:v>
                </c:pt>
                <c:pt idx="143">
                  <c:v>44075</c:v>
                </c:pt>
                <c:pt idx="144">
                  <c:v>44105</c:v>
                </c:pt>
                <c:pt idx="145">
                  <c:v>44136</c:v>
                </c:pt>
                <c:pt idx="146">
                  <c:v>44166</c:v>
                </c:pt>
                <c:pt idx="147">
                  <c:v>44197</c:v>
                </c:pt>
                <c:pt idx="148">
                  <c:v>44228</c:v>
                </c:pt>
                <c:pt idx="149">
                  <c:v>44256</c:v>
                </c:pt>
                <c:pt idx="150">
                  <c:v>44287</c:v>
                </c:pt>
                <c:pt idx="151">
                  <c:v>44317</c:v>
                </c:pt>
                <c:pt idx="152">
                  <c:v>44348</c:v>
                </c:pt>
                <c:pt idx="153">
                  <c:v>44378</c:v>
                </c:pt>
                <c:pt idx="154">
                  <c:v>44409</c:v>
                </c:pt>
                <c:pt idx="155">
                  <c:v>44440</c:v>
                </c:pt>
                <c:pt idx="156">
                  <c:v>44470</c:v>
                </c:pt>
              </c:numCache>
            </c:numRef>
          </c:cat>
          <c:val>
            <c:numRef>
              <c:f>'4A İl'!$C$89:$FC$89</c:f>
              <c:numCache>
                <c:formatCode>#,##0</c:formatCode>
                <c:ptCount val="157"/>
                <c:pt idx="0">
                  <c:v>27551</c:v>
                </c:pt>
                <c:pt idx="1">
                  <c:v>27698</c:v>
                </c:pt>
                <c:pt idx="2">
                  <c:v>27776</c:v>
                </c:pt>
                <c:pt idx="3">
                  <c:v>27818</c:v>
                </c:pt>
                <c:pt idx="4">
                  <c:v>27874</c:v>
                </c:pt>
                <c:pt idx="5">
                  <c:v>32714</c:v>
                </c:pt>
                <c:pt idx="6">
                  <c:v>32566</c:v>
                </c:pt>
                <c:pt idx="7">
                  <c:v>32540</c:v>
                </c:pt>
                <c:pt idx="8">
                  <c:v>32590</c:v>
                </c:pt>
                <c:pt idx="9">
                  <c:v>32419</c:v>
                </c:pt>
                <c:pt idx="10">
                  <c:v>32109</c:v>
                </c:pt>
                <c:pt idx="11">
                  <c:v>32584</c:v>
                </c:pt>
                <c:pt idx="12">
                  <c:v>32861</c:v>
                </c:pt>
                <c:pt idx="13">
                  <c:v>32444</c:v>
                </c:pt>
                <c:pt idx="14">
                  <c:v>32562</c:v>
                </c:pt>
                <c:pt idx="15">
                  <c:v>32337</c:v>
                </c:pt>
                <c:pt idx="16">
                  <c:v>32597</c:v>
                </c:pt>
                <c:pt idx="17">
                  <c:v>32676</c:v>
                </c:pt>
                <c:pt idx="18">
                  <c:v>32505</c:v>
                </c:pt>
                <c:pt idx="19">
                  <c:v>32532</c:v>
                </c:pt>
                <c:pt idx="20">
                  <c:v>32844</c:v>
                </c:pt>
                <c:pt idx="21">
                  <c:v>33185</c:v>
                </c:pt>
                <c:pt idx="22">
                  <c:v>33242</c:v>
                </c:pt>
                <c:pt idx="23">
                  <c:v>33485</c:v>
                </c:pt>
                <c:pt idx="24">
                  <c:v>33758</c:v>
                </c:pt>
                <c:pt idx="25">
                  <c:v>34016</c:v>
                </c:pt>
                <c:pt idx="26">
                  <c:v>34116</c:v>
                </c:pt>
                <c:pt idx="27">
                  <c:v>34607</c:v>
                </c:pt>
                <c:pt idx="28">
                  <c:v>34739</c:v>
                </c:pt>
                <c:pt idx="29">
                  <c:v>34953</c:v>
                </c:pt>
                <c:pt idx="30">
                  <c:v>34858</c:v>
                </c:pt>
                <c:pt idx="31">
                  <c:v>34951</c:v>
                </c:pt>
                <c:pt idx="32">
                  <c:v>36073</c:v>
                </c:pt>
                <c:pt idx="33">
                  <c:v>36524</c:v>
                </c:pt>
                <c:pt idx="34">
                  <c:v>39069</c:v>
                </c:pt>
                <c:pt idx="35">
                  <c:v>39715</c:v>
                </c:pt>
                <c:pt idx="36">
                  <c:v>40386</c:v>
                </c:pt>
                <c:pt idx="37">
                  <c:v>39430</c:v>
                </c:pt>
                <c:pt idx="38">
                  <c:v>40048</c:v>
                </c:pt>
                <c:pt idx="39">
                  <c:v>40290</c:v>
                </c:pt>
                <c:pt idx="40">
                  <c:v>41134</c:v>
                </c:pt>
                <c:pt idx="41">
                  <c:v>41217</c:v>
                </c:pt>
                <c:pt idx="42">
                  <c:v>41027</c:v>
                </c:pt>
                <c:pt idx="43">
                  <c:v>41247</c:v>
                </c:pt>
                <c:pt idx="44">
                  <c:v>41549</c:v>
                </c:pt>
                <c:pt idx="45">
                  <c:v>41399</c:v>
                </c:pt>
                <c:pt idx="46">
                  <c:v>41788</c:v>
                </c:pt>
                <c:pt idx="47">
                  <c:v>42174</c:v>
                </c:pt>
                <c:pt idx="48">
                  <c:v>41220</c:v>
                </c:pt>
                <c:pt idx="49">
                  <c:v>38147</c:v>
                </c:pt>
                <c:pt idx="50">
                  <c:v>43353</c:v>
                </c:pt>
                <c:pt idx="51">
                  <c:v>42711</c:v>
                </c:pt>
                <c:pt idx="52">
                  <c:v>43465</c:v>
                </c:pt>
                <c:pt idx="53">
                  <c:v>43098</c:v>
                </c:pt>
                <c:pt idx="54">
                  <c:v>43047</c:v>
                </c:pt>
                <c:pt idx="55">
                  <c:v>43097</c:v>
                </c:pt>
                <c:pt idx="56">
                  <c:v>43300</c:v>
                </c:pt>
                <c:pt idx="57">
                  <c:v>43467</c:v>
                </c:pt>
                <c:pt idx="58">
                  <c:v>43193</c:v>
                </c:pt>
                <c:pt idx="59">
                  <c:v>44499</c:v>
                </c:pt>
                <c:pt idx="60">
                  <c:v>47337</c:v>
                </c:pt>
                <c:pt idx="61">
                  <c:v>40981</c:v>
                </c:pt>
                <c:pt idx="62">
                  <c:v>46127</c:v>
                </c:pt>
                <c:pt idx="63">
                  <c:v>46812</c:v>
                </c:pt>
                <c:pt idx="64">
                  <c:v>47211</c:v>
                </c:pt>
                <c:pt idx="65">
                  <c:v>47420</c:v>
                </c:pt>
                <c:pt idx="66">
                  <c:v>47311</c:v>
                </c:pt>
                <c:pt idx="67">
                  <c:v>47401</c:v>
                </c:pt>
                <c:pt idx="68">
                  <c:v>47404</c:v>
                </c:pt>
                <c:pt idx="69">
                  <c:v>47385</c:v>
                </c:pt>
                <c:pt idx="70">
                  <c:v>46625</c:v>
                </c:pt>
                <c:pt idx="71">
                  <c:v>47031</c:v>
                </c:pt>
                <c:pt idx="72">
                  <c:v>48790</c:v>
                </c:pt>
                <c:pt idx="73">
                  <c:v>49162</c:v>
                </c:pt>
                <c:pt idx="74">
                  <c:v>48966</c:v>
                </c:pt>
                <c:pt idx="75">
                  <c:v>49185</c:v>
                </c:pt>
                <c:pt idx="76">
                  <c:v>49103</c:v>
                </c:pt>
                <c:pt idx="77">
                  <c:v>49213</c:v>
                </c:pt>
                <c:pt idx="78">
                  <c:v>49269</c:v>
                </c:pt>
                <c:pt idx="79">
                  <c:v>49345</c:v>
                </c:pt>
                <c:pt idx="80">
                  <c:v>49592</c:v>
                </c:pt>
                <c:pt idx="81">
                  <c:v>49653</c:v>
                </c:pt>
                <c:pt idx="82">
                  <c:v>49788</c:v>
                </c:pt>
                <c:pt idx="83">
                  <c:v>49713</c:v>
                </c:pt>
                <c:pt idx="84">
                  <c:v>53046</c:v>
                </c:pt>
                <c:pt idx="85">
                  <c:v>51200</c:v>
                </c:pt>
                <c:pt idx="86">
                  <c:v>51976</c:v>
                </c:pt>
                <c:pt idx="87">
                  <c:v>51540</c:v>
                </c:pt>
                <c:pt idx="88">
                  <c:v>51687</c:v>
                </c:pt>
                <c:pt idx="89">
                  <c:v>51724</c:v>
                </c:pt>
                <c:pt idx="90">
                  <c:v>52536</c:v>
                </c:pt>
                <c:pt idx="91">
                  <c:v>52932</c:v>
                </c:pt>
                <c:pt idx="92">
                  <c:v>53588</c:v>
                </c:pt>
                <c:pt idx="93">
                  <c:v>53326</c:v>
                </c:pt>
                <c:pt idx="94">
                  <c:v>52968</c:v>
                </c:pt>
                <c:pt idx="95">
                  <c:v>53656</c:v>
                </c:pt>
                <c:pt idx="96">
                  <c:v>53361</c:v>
                </c:pt>
                <c:pt idx="97">
                  <c:v>53066</c:v>
                </c:pt>
                <c:pt idx="98">
                  <c:v>53250</c:v>
                </c:pt>
                <c:pt idx="99">
                  <c:v>53008</c:v>
                </c:pt>
                <c:pt idx="100">
                  <c:v>53322</c:v>
                </c:pt>
                <c:pt idx="101">
                  <c:v>53682</c:v>
                </c:pt>
                <c:pt idx="102">
                  <c:v>53671</c:v>
                </c:pt>
                <c:pt idx="103">
                  <c:v>53689</c:v>
                </c:pt>
                <c:pt idx="104">
                  <c:v>56767</c:v>
                </c:pt>
                <c:pt idx="105">
                  <c:v>53908</c:v>
                </c:pt>
                <c:pt idx="106">
                  <c:v>54134</c:v>
                </c:pt>
                <c:pt idx="107">
                  <c:v>53744</c:v>
                </c:pt>
                <c:pt idx="108">
                  <c:v>53534</c:v>
                </c:pt>
                <c:pt idx="109">
                  <c:v>53541</c:v>
                </c:pt>
                <c:pt idx="110">
                  <c:v>53543</c:v>
                </c:pt>
                <c:pt idx="111">
                  <c:v>53531</c:v>
                </c:pt>
                <c:pt idx="112">
                  <c:v>53454</c:v>
                </c:pt>
                <c:pt idx="113">
                  <c:v>53609</c:v>
                </c:pt>
                <c:pt idx="114">
                  <c:v>53588</c:v>
                </c:pt>
                <c:pt idx="115">
                  <c:v>54049</c:v>
                </c:pt>
                <c:pt idx="116">
                  <c:v>54378</c:v>
                </c:pt>
                <c:pt idx="117">
                  <c:v>54404</c:v>
                </c:pt>
                <c:pt idx="118">
                  <c:v>53985</c:v>
                </c:pt>
                <c:pt idx="119">
                  <c:v>53998</c:v>
                </c:pt>
                <c:pt idx="120">
                  <c:v>54326</c:v>
                </c:pt>
                <c:pt idx="121">
                  <c:v>54249</c:v>
                </c:pt>
                <c:pt idx="122">
                  <c:v>54399</c:v>
                </c:pt>
                <c:pt idx="123">
                  <c:v>54406</c:v>
                </c:pt>
                <c:pt idx="124">
                  <c:v>54781</c:v>
                </c:pt>
                <c:pt idx="125">
                  <c:v>54917</c:v>
                </c:pt>
                <c:pt idx="126">
                  <c:v>54894</c:v>
                </c:pt>
                <c:pt idx="127">
                  <c:v>54855</c:v>
                </c:pt>
                <c:pt idx="128">
                  <c:v>54876</c:v>
                </c:pt>
                <c:pt idx="129">
                  <c:v>54627</c:v>
                </c:pt>
                <c:pt idx="130">
                  <c:v>53923</c:v>
                </c:pt>
                <c:pt idx="131">
                  <c:v>53994</c:v>
                </c:pt>
                <c:pt idx="132">
                  <c:v>54444</c:v>
                </c:pt>
                <c:pt idx="133">
                  <c:v>54802</c:v>
                </c:pt>
                <c:pt idx="134">
                  <c:v>55429</c:v>
                </c:pt>
                <c:pt idx="135">
                  <c:v>55446</c:v>
                </c:pt>
                <c:pt idx="136">
                  <c:v>55735</c:v>
                </c:pt>
                <c:pt idx="137">
                  <c:v>55552</c:v>
                </c:pt>
                <c:pt idx="138">
                  <c:v>55849</c:v>
                </c:pt>
                <c:pt idx="139">
                  <c:v>56091</c:v>
                </c:pt>
                <c:pt idx="140">
                  <c:v>56268</c:v>
                </c:pt>
                <c:pt idx="141">
                  <c:v>56065</c:v>
                </c:pt>
                <c:pt idx="142">
                  <c:v>55882</c:v>
                </c:pt>
                <c:pt idx="143">
                  <c:v>55679</c:v>
                </c:pt>
                <c:pt idx="144">
                  <c:v>56278</c:v>
                </c:pt>
                <c:pt idx="145">
                  <c:v>56607</c:v>
                </c:pt>
                <c:pt idx="146">
                  <c:v>56706</c:v>
                </c:pt>
                <c:pt idx="147">
                  <c:v>56901</c:v>
                </c:pt>
                <c:pt idx="148" formatCode="#,##0;[Red]#,##0">
                  <c:v>56803</c:v>
                </c:pt>
                <c:pt idx="149">
                  <c:v>56814</c:v>
                </c:pt>
                <c:pt idx="150">
                  <c:v>56944</c:v>
                </c:pt>
                <c:pt idx="151">
                  <c:v>56945</c:v>
                </c:pt>
                <c:pt idx="152">
                  <c:v>56978</c:v>
                </c:pt>
                <c:pt idx="153">
                  <c:v>56610</c:v>
                </c:pt>
                <c:pt idx="154">
                  <c:v>56885</c:v>
                </c:pt>
                <c:pt idx="155">
                  <c:v>56209</c:v>
                </c:pt>
                <c:pt idx="156">
                  <c:v>56875</c:v>
                </c:pt>
              </c:numCache>
            </c:numRef>
          </c:val>
          <c:smooth val="0"/>
        </c:ser>
        <c:dLbls>
          <c:showLegendKey val="0"/>
          <c:showVal val="0"/>
          <c:showCatName val="0"/>
          <c:showSerName val="0"/>
          <c:showPercent val="0"/>
          <c:showBubbleSize val="0"/>
        </c:dLbls>
        <c:marker val="1"/>
        <c:smooth val="0"/>
        <c:axId val="139504960"/>
        <c:axId val="139502784"/>
      </c:lineChart>
      <c:lineChart>
        <c:grouping val="standard"/>
        <c:varyColors val="0"/>
        <c:ser>
          <c:idx val="0"/>
          <c:order val="0"/>
          <c:tx>
            <c:strRef>
              <c:f>'4A İl'!$B$88</c:f>
              <c:strCache>
                <c:ptCount val="1"/>
                <c:pt idx="0">
                  <c:v>Sigortalı Ücretli Sayısı </c:v>
                </c:pt>
              </c:strCache>
            </c:strRef>
          </c:tx>
          <c:spPr>
            <a:ln w="44450" cap="rnd">
              <a:solidFill>
                <a:srgbClr val="0070C0"/>
              </a:solidFill>
              <a:round/>
            </a:ln>
            <a:effectLst/>
          </c:spPr>
          <c:marker>
            <c:symbol val="none"/>
          </c:marker>
          <c:cat>
            <c:numRef>
              <c:f>'4A İl'!$C$87:$FC$87</c:f>
              <c:numCache>
                <c:formatCode>mmm\-yy</c:formatCode>
                <c:ptCount val="15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pt idx="37">
                  <c:v>40848</c:v>
                </c:pt>
                <c:pt idx="38">
                  <c:v>40878</c:v>
                </c:pt>
                <c:pt idx="39">
                  <c:v>40909</c:v>
                </c:pt>
                <c:pt idx="40">
                  <c:v>40940</c:v>
                </c:pt>
                <c:pt idx="41">
                  <c:v>40969</c:v>
                </c:pt>
                <c:pt idx="42">
                  <c:v>41000</c:v>
                </c:pt>
                <c:pt idx="43">
                  <c:v>41030</c:v>
                </c:pt>
                <c:pt idx="44">
                  <c:v>41061</c:v>
                </c:pt>
                <c:pt idx="45">
                  <c:v>41091</c:v>
                </c:pt>
                <c:pt idx="46">
                  <c:v>41122</c:v>
                </c:pt>
                <c:pt idx="47">
                  <c:v>41153</c:v>
                </c:pt>
                <c:pt idx="48">
                  <c:v>41183</c:v>
                </c:pt>
                <c:pt idx="49">
                  <c:v>41214</c:v>
                </c:pt>
                <c:pt idx="50">
                  <c:v>41244</c:v>
                </c:pt>
                <c:pt idx="51">
                  <c:v>41275</c:v>
                </c:pt>
                <c:pt idx="52">
                  <c:v>41306</c:v>
                </c:pt>
                <c:pt idx="53">
                  <c:v>41334</c:v>
                </c:pt>
                <c:pt idx="54">
                  <c:v>41365</c:v>
                </c:pt>
                <c:pt idx="55">
                  <c:v>41395</c:v>
                </c:pt>
                <c:pt idx="56">
                  <c:v>41426</c:v>
                </c:pt>
                <c:pt idx="57">
                  <c:v>41456</c:v>
                </c:pt>
                <c:pt idx="58">
                  <c:v>41487</c:v>
                </c:pt>
                <c:pt idx="59">
                  <c:v>41518</c:v>
                </c:pt>
                <c:pt idx="60">
                  <c:v>41548</c:v>
                </c:pt>
                <c:pt idx="61">
                  <c:v>41579</c:v>
                </c:pt>
                <c:pt idx="62">
                  <c:v>41609</c:v>
                </c:pt>
                <c:pt idx="63">
                  <c:v>41640</c:v>
                </c:pt>
                <c:pt idx="64">
                  <c:v>41671</c:v>
                </c:pt>
                <c:pt idx="65">
                  <c:v>41699</c:v>
                </c:pt>
                <c:pt idx="66">
                  <c:v>41730</c:v>
                </c:pt>
                <c:pt idx="67">
                  <c:v>41760</c:v>
                </c:pt>
                <c:pt idx="68">
                  <c:v>41791</c:v>
                </c:pt>
                <c:pt idx="69">
                  <c:v>41821</c:v>
                </c:pt>
                <c:pt idx="70">
                  <c:v>41852</c:v>
                </c:pt>
                <c:pt idx="71">
                  <c:v>41883</c:v>
                </c:pt>
                <c:pt idx="72">
                  <c:v>41913</c:v>
                </c:pt>
                <c:pt idx="73">
                  <c:v>41944</c:v>
                </c:pt>
                <c:pt idx="74">
                  <c:v>41974</c:v>
                </c:pt>
                <c:pt idx="75">
                  <c:v>42005</c:v>
                </c:pt>
                <c:pt idx="76">
                  <c:v>42036</c:v>
                </c:pt>
                <c:pt idx="77">
                  <c:v>42064</c:v>
                </c:pt>
                <c:pt idx="78">
                  <c:v>42095</c:v>
                </c:pt>
                <c:pt idx="79">
                  <c:v>42125</c:v>
                </c:pt>
                <c:pt idx="80">
                  <c:v>42156</c:v>
                </c:pt>
                <c:pt idx="81">
                  <c:v>42186</c:v>
                </c:pt>
                <c:pt idx="82">
                  <c:v>42217</c:v>
                </c:pt>
                <c:pt idx="83">
                  <c:v>42248</c:v>
                </c:pt>
                <c:pt idx="84">
                  <c:v>42278</c:v>
                </c:pt>
                <c:pt idx="85">
                  <c:v>42309</c:v>
                </c:pt>
                <c:pt idx="86">
                  <c:v>42339</c:v>
                </c:pt>
                <c:pt idx="87">
                  <c:v>42370</c:v>
                </c:pt>
                <c:pt idx="88">
                  <c:v>42401</c:v>
                </c:pt>
                <c:pt idx="89">
                  <c:v>42430</c:v>
                </c:pt>
                <c:pt idx="90">
                  <c:v>42461</c:v>
                </c:pt>
                <c:pt idx="91">
                  <c:v>42491</c:v>
                </c:pt>
                <c:pt idx="92">
                  <c:v>42522</c:v>
                </c:pt>
                <c:pt idx="93">
                  <c:v>42552</c:v>
                </c:pt>
                <c:pt idx="94">
                  <c:v>42583</c:v>
                </c:pt>
                <c:pt idx="95">
                  <c:v>42614</c:v>
                </c:pt>
                <c:pt idx="96">
                  <c:v>42644</c:v>
                </c:pt>
                <c:pt idx="97">
                  <c:v>42675</c:v>
                </c:pt>
                <c:pt idx="98">
                  <c:v>42705</c:v>
                </c:pt>
                <c:pt idx="99">
                  <c:v>42736</c:v>
                </c:pt>
                <c:pt idx="100">
                  <c:v>42767</c:v>
                </c:pt>
                <c:pt idx="101">
                  <c:v>42795</c:v>
                </c:pt>
                <c:pt idx="102">
                  <c:v>42826</c:v>
                </c:pt>
                <c:pt idx="103">
                  <c:v>42856</c:v>
                </c:pt>
                <c:pt idx="104">
                  <c:v>42887</c:v>
                </c:pt>
                <c:pt idx="105">
                  <c:v>42917</c:v>
                </c:pt>
                <c:pt idx="106">
                  <c:v>42948</c:v>
                </c:pt>
                <c:pt idx="107">
                  <c:v>42979</c:v>
                </c:pt>
                <c:pt idx="108">
                  <c:v>43009</c:v>
                </c:pt>
                <c:pt idx="109">
                  <c:v>43040</c:v>
                </c:pt>
                <c:pt idx="110">
                  <c:v>43070</c:v>
                </c:pt>
                <c:pt idx="111">
                  <c:v>43101</c:v>
                </c:pt>
                <c:pt idx="112">
                  <c:v>43132</c:v>
                </c:pt>
                <c:pt idx="113">
                  <c:v>43160</c:v>
                </c:pt>
                <c:pt idx="114">
                  <c:v>43191</c:v>
                </c:pt>
                <c:pt idx="115">
                  <c:v>43221</c:v>
                </c:pt>
                <c:pt idx="116">
                  <c:v>43252</c:v>
                </c:pt>
                <c:pt idx="117">
                  <c:v>43282</c:v>
                </c:pt>
                <c:pt idx="118">
                  <c:v>43313</c:v>
                </c:pt>
                <c:pt idx="119">
                  <c:v>43344</c:v>
                </c:pt>
                <c:pt idx="120">
                  <c:v>43374</c:v>
                </c:pt>
                <c:pt idx="121">
                  <c:v>43405</c:v>
                </c:pt>
                <c:pt idx="122">
                  <c:v>43435</c:v>
                </c:pt>
                <c:pt idx="123">
                  <c:v>43466</c:v>
                </c:pt>
                <c:pt idx="124">
                  <c:v>43497</c:v>
                </c:pt>
                <c:pt idx="125">
                  <c:v>43525</c:v>
                </c:pt>
                <c:pt idx="126">
                  <c:v>43556</c:v>
                </c:pt>
                <c:pt idx="127">
                  <c:v>43586</c:v>
                </c:pt>
                <c:pt idx="128">
                  <c:v>43617</c:v>
                </c:pt>
                <c:pt idx="129">
                  <c:v>43647</c:v>
                </c:pt>
                <c:pt idx="130">
                  <c:v>43678</c:v>
                </c:pt>
                <c:pt idx="131">
                  <c:v>43709</c:v>
                </c:pt>
                <c:pt idx="132">
                  <c:v>43739</c:v>
                </c:pt>
                <c:pt idx="133">
                  <c:v>43770</c:v>
                </c:pt>
                <c:pt idx="134">
                  <c:v>43800</c:v>
                </c:pt>
                <c:pt idx="135">
                  <c:v>43831</c:v>
                </c:pt>
                <c:pt idx="136">
                  <c:v>43862</c:v>
                </c:pt>
                <c:pt idx="137">
                  <c:v>43891</c:v>
                </c:pt>
                <c:pt idx="138">
                  <c:v>43922</c:v>
                </c:pt>
                <c:pt idx="139">
                  <c:v>43952</c:v>
                </c:pt>
                <c:pt idx="140">
                  <c:v>43983</c:v>
                </c:pt>
                <c:pt idx="141">
                  <c:v>44013</c:v>
                </c:pt>
                <c:pt idx="142">
                  <c:v>44044</c:v>
                </c:pt>
                <c:pt idx="143">
                  <c:v>44075</c:v>
                </c:pt>
                <c:pt idx="144">
                  <c:v>44105</c:v>
                </c:pt>
                <c:pt idx="145">
                  <c:v>44136</c:v>
                </c:pt>
                <c:pt idx="146">
                  <c:v>44166</c:v>
                </c:pt>
                <c:pt idx="147">
                  <c:v>44197</c:v>
                </c:pt>
                <c:pt idx="148">
                  <c:v>44228</c:v>
                </c:pt>
                <c:pt idx="149">
                  <c:v>44256</c:v>
                </c:pt>
                <c:pt idx="150">
                  <c:v>44287</c:v>
                </c:pt>
                <c:pt idx="151">
                  <c:v>44317</c:v>
                </c:pt>
                <c:pt idx="152">
                  <c:v>44348</c:v>
                </c:pt>
                <c:pt idx="153">
                  <c:v>44378</c:v>
                </c:pt>
                <c:pt idx="154">
                  <c:v>44409</c:v>
                </c:pt>
                <c:pt idx="155">
                  <c:v>44440</c:v>
                </c:pt>
                <c:pt idx="156">
                  <c:v>44470</c:v>
                </c:pt>
              </c:numCache>
            </c:numRef>
          </c:cat>
          <c:val>
            <c:numRef>
              <c:f>'4A İl'!$C$88:$FC$88</c:f>
              <c:numCache>
                <c:formatCode>#,##0</c:formatCode>
                <c:ptCount val="157"/>
                <c:pt idx="0">
                  <c:v>136776</c:v>
                </c:pt>
                <c:pt idx="1">
                  <c:v>137358</c:v>
                </c:pt>
                <c:pt idx="2">
                  <c:v>135454</c:v>
                </c:pt>
                <c:pt idx="3">
                  <c:v>130362</c:v>
                </c:pt>
                <c:pt idx="4">
                  <c:v>129624</c:v>
                </c:pt>
                <c:pt idx="5">
                  <c:v>131125</c:v>
                </c:pt>
                <c:pt idx="6">
                  <c:v>129202</c:v>
                </c:pt>
                <c:pt idx="7">
                  <c:v>130393</c:v>
                </c:pt>
                <c:pt idx="8">
                  <c:v>133013</c:v>
                </c:pt>
                <c:pt idx="9">
                  <c:v>133160</c:v>
                </c:pt>
                <c:pt idx="10">
                  <c:v>134435</c:v>
                </c:pt>
                <c:pt idx="11">
                  <c:v>136203</c:v>
                </c:pt>
                <c:pt idx="12">
                  <c:v>139164</c:v>
                </c:pt>
                <c:pt idx="13">
                  <c:v>140221</c:v>
                </c:pt>
                <c:pt idx="14">
                  <c:v>143045</c:v>
                </c:pt>
                <c:pt idx="15">
                  <c:v>142384</c:v>
                </c:pt>
                <c:pt idx="16">
                  <c:v>143694</c:v>
                </c:pt>
                <c:pt idx="17">
                  <c:v>147063</c:v>
                </c:pt>
                <c:pt idx="18">
                  <c:v>148937</c:v>
                </c:pt>
                <c:pt idx="19">
                  <c:v>151687</c:v>
                </c:pt>
                <c:pt idx="20">
                  <c:v>155428</c:v>
                </c:pt>
                <c:pt idx="21">
                  <c:v>157171</c:v>
                </c:pt>
                <c:pt idx="22">
                  <c:v>157416</c:v>
                </c:pt>
                <c:pt idx="23">
                  <c:v>158635</c:v>
                </c:pt>
                <c:pt idx="24">
                  <c:v>160716</c:v>
                </c:pt>
                <c:pt idx="25">
                  <c:v>161284</c:v>
                </c:pt>
                <c:pt idx="26">
                  <c:v>165257</c:v>
                </c:pt>
                <c:pt idx="27">
                  <c:v>165076</c:v>
                </c:pt>
                <c:pt idx="28">
                  <c:v>167643</c:v>
                </c:pt>
                <c:pt idx="29">
                  <c:v>173823</c:v>
                </c:pt>
                <c:pt idx="30">
                  <c:v>176674</c:v>
                </c:pt>
                <c:pt idx="31">
                  <c:v>179842</c:v>
                </c:pt>
                <c:pt idx="32">
                  <c:v>184867</c:v>
                </c:pt>
                <c:pt idx="33">
                  <c:v>183982</c:v>
                </c:pt>
                <c:pt idx="34">
                  <c:v>182512</c:v>
                </c:pt>
                <c:pt idx="35">
                  <c:v>188250</c:v>
                </c:pt>
                <c:pt idx="36">
                  <c:v>190244</c:v>
                </c:pt>
                <c:pt idx="37">
                  <c:v>192396</c:v>
                </c:pt>
                <c:pt idx="38">
                  <c:v>196633</c:v>
                </c:pt>
                <c:pt idx="39">
                  <c:v>198620</c:v>
                </c:pt>
                <c:pt idx="40">
                  <c:v>200263</c:v>
                </c:pt>
                <c:pt idx="41">
                  <c:v>207279</c:v>
                </c:pt>
                <c:pt idx="42">
                  <c:v>210810</c:v>
                </c:pt>
                <c:pt idx="43">
                  <c:v>214155</c:v>
                </c:pt>
                <c:pt idx="44">
                  <c:v>220012</c:v>
                </c:pt>
                <c:pt idx="45">
                  <c:v>221101</c:v>
                </c:pt>
                <c:pt idx="46">
                  <c:v>217982</c:v>
                </c:pt>
                <c:pt idx="47">
                  <c:v>226296</c:v>
                </c:pt>
                <c:pt idx="48">
                  <c:v>223004</c:v>
                </c:pt>
                <c:pt idx="49">
                  <c:v>231317</c:v>
                </c:pt>
                <c:pt idx="50">
                  <c:v>232089</c:v>
                </c:pt>
                <c:pt idx="51">
                  <c:v>235193</c:v>
                </c:pt>
                <c:pt idx="52">
                  <c:v>234730</c:v>
                </c:pt>
                <c:pt idx="53">
                  <c:v>241245</c:v>
                </c:pt>
                <c:pt idx="54">
                  <c:v>245534</c:v>
                </c:pt>
                <c:pt idx="55">
                  <c:v>247996</c:v>
                </c:pt>
                <c:pt idx="56">
                  <c:v>251633</c:v>
                </c:pt>
                <c:pt idx="57">
                  <c:v>252566</c:v>
                </c:pt>
                <c:pt idx="58">
                  <c:v>249877</c:v>
                </c:pt>
                <c:pt idx="59">
                  <c:v>254297</c:v>
                </c:pt>
                <c:pt idx="60">
                  <c:v>247073</c:v>
                </c:pt>
                <c:pt idx="61">
                  <c:v>252783</c:v>
                </c:pt>
                <c:pt idx="62">
                  <c:v>254107</c:v>
                </c:pt>
                <c:pt idx="63">
                  <c:v>256063</c:v>
                </c:pt>
                <c:pt idx="64">
                  <c:v>257598</c:v>
                </c:pt>
                <c:pt idx="65">
                  <c:v>260186</c:v>
                </c:pt>
                <c:pt idx="66">
                  <c:v>261357</c:v>
                </c:pt>
                <c:pt idx="67">
                  <c:v>261509</c:v>
                </c:pt>
                <c:pt idx="68">
                  <c:v>265002</c:v>
                </c:pt>
                <c:pt idx="69">
                  <c:v>256422</c:v>
                </c:pt>
                <c:pt idx="70">
                  <c:v>261515</c:v>
                </c:pt>
                <c:pt idx="71">
                  <c:v>266461</c:v>
                </c:pt>
                <c:pt idx="72">
                  <c:v>263985</c:v>
                </c:pt>
                <c:pt idx="73">
                  <c:v>267742</c:v>
                </c:pt>
                <c:pt idx="74">
                  <c:v>269316</c:v>
                </c:pt>
                <c:pt idx="75">
                  <c:v>264741</c:v>
                </c:pt>
                <c:pt idx="76">
                  <c:v>263807</c:v>
                </c:pt>
                <c:pt idx="77">
                  <c:v>265844</c:v>
                </c:pt>
                <c:pt idx="78">
                  <c:v>268766</c:v>
                </c:pt>
                <c:pt idx="79">
                  <c:v>271600</c:v>
                </c:pt>
                <c:pt idx="80">
                  <c:v>272897</c:v>
                </c:pt>
                <c:pt idx="81">
                  <c:v>267225</c:v>
                </c:pt>
                <c:pt idx="82">
                  <c:v>269468</c:v>
                </c:pt>
                <c:pt idx="83">
                  <c:v>265484</c:v>
                </c:pt>
                <c:pt idx="84">
                  <c:v>272203</c:v>
                </c:pt>
                <c:pt idx="85">
                  <c:v>272731</c:v>
                </c:pt>
                <c:pt idx="86">
                  <c:v>271807</c:v>
                </c:pt>
                <c:pt idx="87">
                  <c:v>263394</c:v>
                </c:pt>
                <c:pt idx="88">
                  <c:v>265830</c:v>
                </c:pt>
                <c:pt idx="89">
                  <c:v>267561</c:v>
                </c:pt>
                <c:pt idx="90">
                  <c:v>269268</c:v>
                </c:pt>
                <c:pt idx="91">
                  <c:v>269946</c:v>
                </c:pt>
                <c:pt idx="92">
                  <c:v>267257</c:v>
                </c:pt>
                <c:pt idx="93">
                  <c:v>262059</c:v>
                </c:pt>
                <c:pt idx="94">
                  <c:v>261423</c:v>
                </c:pt>
                <c:pt idx="95">
                  <c:v>262109</c:v>
                </c:pt>
                <c:pt idx="96">
                  <c:v>268629</c:v>
                </c:pt>
                <c:pt idx="97">
                  <c:v>269026</c:v>
                </c:pt>
                <c:pt idx="98">
                  <c:v>267027</c:v>
                </c:pt>
                <c:pt idx="99">
                  <c:v>259179</c:v>
                </c:pt>
                <c:pt idx="100">
                  <c:v>259683</c:v>
                </c:pt>
                <c:pt idx="101">
                  <c:v>267604</c:v>
                </c:pt>
                <c:pt idx="102">
                  <c:v>272627</c:v>
                </c:pt>
                <c:pt idx="103">
                  <c:v>274440</c:v>
                </c:pt>
                <c:pt idx="104">
                  <c:v>272014</c:v>
                </c:pt>
                <c:pt idx="105">
                  <c:v>275960</c:v>
                </c:pt>
                <c:pt idx="106">
                  <c:v>276958</c:v>
                </c:pt>
                <c:pt idx="107">
                  <c:v>286240</c:v>
                </c:pt>
                <c:pt idx="108">
                  <c:v>291451</c:v>
                </c:pt>
                <c:pt idx="109">
                  <c:v>293115</c:v>
                </c:pt>
                <c:pt idx="110">
                  <c:v>295467</c:v>
                </c:pt>
                <c:pt idx="111">
                  <c:v>291657</c:v>
                </c:pt>
                <c:pt idx="112">
                  <c:v>291337</c:v>
                </c:pt>
                <c:pt idx="113">
                  <c:v>293917</c:v>
                </c:pt>
                <c:pt idx="114">
                  <c:v>294647</c:v>
                </c:pt>
                <c:pt idx="115">
                  <c:v>295502</c:v>
                </c:pt>
                <c:pt idx="116">
                  <c:v>289747</c:v>
                </c:pt>
                <c:pt idx="117">
                  <c:v>290043</c:v>
                </c:pt>
                <c:pt idx="118">
                  <c:v>287340</c:v>
                </c:pt>
                <c:pt idx="119">
                  <c:v>294987</c:v>
                </c:pt>
                <c:pt idx="120">
                  <c:v>296261</c:v>
                </c:pt>
                <c:pt idx="121">
                  <c:v>295570</c:v>
                </c:pt>
                <c:pt idx="122">
                  <c:v>292283</c:v>
                </c:pt>
                <c:pt idx="123">
                  <c:v>285913</c:v>
                </c:pt>
                <c:pt idx="124">
                  <c:v>288247</c:v>
                </c:pt>
                <c:pt idx="125">
                  <c:v>291765</c:v>
                </c:pt>
                <c:pt idx="126">
                  <c:v>294445</c:v>
                </c:pt>
                <c:pt idx="127">
                  <c:v>292398</c:v>
                </c:pt>
                <c:pt idx="128">
                  <c:v>288767</c:v>
                </c:pt>
                <c:pt idx="129">
                  <c:v>284920</c:v>
                </c:pt>
                <c:pt idx="130">
                  <c:v>283796</c:v>
                </c:pt>
                <c:pt idx="131">
                  <c:v>290303</c:v>
                </c:pt>
                <c:pt idx="132">
                  <c:v>296181</c:v>
                </c:pt>
                <c:pt idx="133">
                  <c:v>297317</c:v>
                </c:pt>
                <c:pt idx="134">
                  <c:v>299808</c:v>
                </c:pt>
                <c:pt idx="135">
                  <c:v>298398</c:v>
                </c:pt>
                <c:pt idx="136">
                  <c:v>300977</c:v>
                </c:pt>
                <c:pt idx="137">
                  <c:v>304069</c:v>
                </c:pt>
                <c:pt idx="138">
                  <c:v>296372</c:v>
                </c:pt>
                <c:pt idx="139">
                  <c:v>297839</c:v>
                </c:pt>
                <c:pt idx="140">
                  <c:v>310898</c:v>
                </c:pt>
                <c:pt idx="141">
                  <c:v>308158</c:v>
                </c:pt>
                <c:pt idx="142">
                  <c:v>315378</c:v>
                </c:pt>
                <c:pt idx="143">
                  <c:v>321032</c:v>
                </c:pt>
                <c:pt idx="144">
                  <c:v>332561</c:v>
                </c:pt>
                <c:pt idx="145">
                  <c:v>329913</c:v>
                </c:pt>
                <c:pt idx="146">
                  <c:v>334977</c:v>
                </c:pt>
                <c:pt idx="147">
                  <c:v>334057</c:v>
                </c:pt>
                <c:pt idx="148">
                  <c:v>336960</c:v>
                </c:pt>
                <c:pt idx="149">
                  <c:v>343419</c:v>
                </c:pt>
                <c:pt idx="150">
                  <c:v>350439</c:v>
                </c:pt>
                <c:pt idx="151">
                  <c:v>350363</c:v>
                </c:pt>
                <c:pt idx="152">
                  <c:v>351466</c:v>
                </c:pt>
                <c:pt idx="153">
                  <c:v>347742</c:v>
                </c:pt>
                <c:pt idx="154">
                  <c:v>352513</c:v>
                </c:pt>
                <c:pt idx="155">
                  <c:v>356447</c:v>
                </c:pt>
                <c:pt idx="156">
                  <c:v>357484</c:v>
                </c:pt>
              </c:numCache>
            </c:numRef>
          </c:val>
          <c:smooth val="0"/>
        </c:ser>
        <c:dLbls>
          <c:showLegendKey val="0"/>
          <c:showVal val="0"/>
          <c:showCatName val="0"/>
          <c:showSerName val="0"/>
          <c:showPercent val="0"/>
          <c:showBubbleSize val="0"/>
        </c:dLbls>
        <c:marker val="1"/>
        <c:smooth val="0"/>
        <c:axId val="139507136"/>
        <c:axId val="139498432"/>
      </c:lineChart>
      <c:dateAx>
        <c:axId val="1395049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2784"/>
        <c:crosses val="autoZero"/>
        <c:auto val="1"/>
        <c:lblOffset val="100"/>
        <c:baseTimeUnit val="months"/>
      </c:dateAx>
      <c:valAx>
        <c:axId val="139502784"/>
        <c:scaling>
          <c:orientation val="minMax"/>
          <c:max val="40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baseline="0" dirty="0"/>
                  <a:t>  </a:t>
                </a:r>
                <a:r>
                  <a:rPr lang="tr-TR" sz="800" baseline="0" dirty="0" err="1"/>
                  <a:t>SigortalıÜcretli</a:t>
                </a:r>
                <a:r>
                  <a:rPr lang="tr-TR" sz="800" baseline="0" dirty="0"/>
                  <a:t> Sayıs</a:t>
                </a:r>
                <a:r>
                  <a:rPr lang="tr-TR" sz="800" dirty="0"/>
                  <a:t>ı</a:t>
                </a:r>
              </a:p>
            </c:rich>
          </c:tx>
          <c:layout>
            <c:manualLayout>
              <c:xMode val="edge"/>
              <c:yMode val="edge"/>
              <c:x val="6.4293931096407367E-2"/>
              <c:y val="0.2780869491314857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9504960"/>
        <c:crosses val="autoZero"/>
        <c:crossBetween val="between"/>
      </c:valAx>
      <c:valAx>
        <c:axId val="139498432"/>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tr-TR" sz="800"/>
                  <a:t>kamu</a:t>
                </a:r>
                <a:r>
                  <a:rPr lang="tr-TR" sz="800" baseline="0"/>
                  <a:t> Çalışan Sayısı </a:t>
                </a:r>
                <a:r>
                  <a:rPr lang="tr-TR" sz="800"/>
                  <a:t>ı</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7136"/>
        <c:crosses val="max"/>
        <c:crossBetween val="between"/>
      </c:valAx>
      <c:dateAx>
        <c:axId val="139507136"/>
        <c:scaling>
          <c:orientation val="minMax"/>
        </c:scaling>
        <c:delete val="1"/>
        <c:axPos val="b"/>
        <c:numFmt formatCode="mmm\-yy" sourceLinked="1"/>
        <c:majorTickMark val="out"/>
        <c:minorTickMark val="none"/>
        <c:tickLblPos val="nextTo"/>
        <c:crossAx val="139498432"/>
        <c:crosses val="autoZero"/>
        <c:auto val="1"/>
        <c:lblOffset val="100"/>
        <c:baseTimeUnit val="months"/>
      </c:date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33815063126"/>
          <c:y val="3.9586062157847386E-2"/>
          <c:w val="0.59975410671644946"/>
          <c:h val="0.77638319518126431"/>
        </c:manualLayout>
      </c:layout>
      <c:lineChart>
        <c:grouping val="standard"/>
        <c:varyColors val="0"/>
        <c:ser>
          <c:idx val="1"/>
          <c:order val="1"/>
          <c:tx>
            <c:strRef>
              <c:f>'4B Esnaf'!$B$90</c:f>
              <c:strCache>
                <c:ptCount val="1"/>
                <c:pt idx="0">
                  <c:v>Çiftçi </c:v>
                </c:pt>
              </c:strCache>
            </c:strRef>
          </c:tx>
          <c:spPr>
            <a:ln w="28575" cap="rnd">
              <a:solidFill>
                <a:srgbClr val="FF0000"/>
              </a:solidFill>
              <a:round/>
            </a:ln>
            <a:effectLst/>
          </c:spPr>
          <c:marker>
            <c:symbol val="none"/>
          </c:marker>
          <c:cat>
            <c:numRef>
              <c:f>'4B Esnaf'!$C$88:$FC$88</c:f>
              <c:numCache>
                <c:formatCode>mmm\-yy</c:formatCode>
                <c:ptCount val="15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pt idx="37">
                  <c:v>40848</c:v>
                </c:pt>
                <c:pt idx="38">
                  <c:v>40878</c:v>
                </c:pt>
                <c:pt idx="39">
                  <c:v>40909</c:v>
                </c:pt>
                <c:pt idx="40">
                  <c:v>40940</c:v>
                </c:pt>
                <c:pt idx="41">
                  <c:v>40969</c:v>
                </c:pt>
                <c:pt idx="42">
                  <c:v>41000</c:v>
                </c:pt>
                <c:pt idx="43">
                  <c:v>41030</c:v>
                </c:pt>
                <c:pt idx="44">
                  <c:v>41061</c:v>
                </c:pt>
                <c:pt idx="45">
                  <c:v>41091</c:v>
                </c:pt>
                <c:pt idx="46">
                  <c:v>41122</c:v>
                </c:pt>
                <c:pt idx="47">
                  <c:v>41153</c:v>
                </c:pt>
                <c:pt idx="48">
                  <c:v>41183</c:v>
                </c:pt>
                <c:pt idx="49">
                  <c:v>41214</c:v>
                </c:pt>
                <c:pt idx="50">
                  <c:v>41244</c:v>
                </c:pt>
                <c:pt idx="51">
                  <c:v>41275</c:v>
                </c:pt>
                <c:pt idx="52">
                  <c:v>41306</c:v>
                </c:pt>
                <c:pt idx="53">
                  <c:v>41334</c:v>
                </c:pt>
                <c:pt idx="54">
                  <c:v>41365</c:v>
                </c:pt>
                <c:pt idx="55">
                  <c:v>41395</c:v>
                </c:pt>
                <c:pt idx="56">
                  <c:v>41426</c:v>
                </c:pt>
                <c:pt idx="57">
                  <c:v>41456</c:v>
                </c:pt>
                <c:pt idx="58">
                  <c:v>41487</c:v>
                </c:pt>
                <c:pt idx="59">
                  <c:v>41518</c:v>
                </c:pt>
                <c:pt idx="60">
                  <c:v>41548</c:v>
                </c:pt>
                <c:pt idx="61">
                  <c:v>41579</c:v>
                </c:pt>
                <c:pt idx="62">
                  <c:v>41609</c:v>
                </c:pt>
                <c:pt idx="63">
                  <c:v>41640</c:v>
                </c:pt>
                <c:pt idx="64">
                  <c:v>41671</c:v>
                </c:pt>
                <c:pt idx="65">
                  <c:v>41699</c:v>
                </c:pt>
                <c:pt idx="66">
                  <c:v>41730</c:v>
                </c:pt>
                <c:pt idx="67">
                  <c:v>41760</c:v>
                </c:pt>
                <c:pt idx="68">
                  <c:v>41791</c:v>
                </c:pt>
                <c:pt idx="69">
                  <c:v>41821</c:v>
                </c:pt>
                <c:pt idx="70">
                  <c:v>41852</c:v>
                </c:pt>
                <c:pt idx="71">
                  <c:v>41883</c:v>
                </c:pt>
                <c:pt idx="72">
                  <c:v>41913</c:v>
                </c:pt>
                <c:pt idx="73">
                  <c:v>41944</c:v>
                </c:pt>
                <c:pt idx="74">
                  <c:v>41974</c:v>
                </c:pt>
                <c:pt idx="75">
                  <c:v>42005</c:v>
                </c:pt>
                <c:pt idx="76">
                  <c:v>42036</c:v>
                </c:pt>
                <c:pt idx="77">
                  <c:v>42064</c:v>
                </c:pt>
                <c:pt idx="78">
                  <c:v>42095</c:v>
                </c:pt>
                <c:pt idx="79">
                  <c:v>42125</c:v>
                </c:pt>
                <c:pt idx="80">
                  <c:v>42156</c:v>
                </c:pt>
                <c:pt idx="81">
                  <c:v>42186</c:v>
                </c:pt>
                <c:pt idx="82">
                  <c:v>42217</c:v>
                </c:pt>
                <c:pt idx="83">
                  <c:v>42248</c:v>
                </c:pt>
                <c:pt idx="84">
                  <c:v>42278</c:v>
                </c:pt>
                <c:pt idx="85">
                  <c:v>42309</c:v>
                </c:pt>
                <c:pt idx="86">
                  <c:v>42339</c:v>
                </c:pt>
                <c:pt idx="87">
                  <c:v>42370</c:v>
                </c:pt>
                <c:pt idx="88">
                  <c:v>42401</c:v>
                </c:pt>
                <c:pt idx="89">
                  <c:v>42430</c:v>
                </c:pt>
                <c:pt idx="90">
                  <c:v>42461</c:v>
                </c:pt>
                <c:pt idx="91">
                  <c:v>42491</c:v>
                </c:pt>
                <c:pt idx="92">
                  <c:v>42522</c:v>
                </c:pt>
                <c:pt idx="93">
                  <c:v>42552</c:v>
                </c:pt>
                <c:pt idx="94">
                  <c:v>42583</c:v>
                </c:pt>
                <c:pt idx="95">
                  <c:v>42614</c:v>
                </c:pt>
                <c:pt idx="96">
                  <c:v>42644</c:v>
                </c:pt>
                <c:pt idx="97">
                  <c:v>42675</c:v>
                </c:pt>
                <c:pt idx="98">
                  <c:v>42705</c:v>
                </c:pt>
                <c:pt idx="99">
                  <c:v>42736</c:v>
                </c:pt>
                <c:pt idx="100">
                  <c:v>42767</c:v>
                </c:pt>
                <c:pt idx="101">
                  <c:v>42795</c:v>
                </c:pt>
                <c:pt idx="102">
                  <c:v>42826</c:v>
                </c:pt>
                <c:pt idx="103">
                  <c:v>42856</c:v>
                </c:pt>
                <c:pt idx="104">
                  <c:v>42887</c:v>
                </c:pt>
                <c:pt idx="105">
                  <c:v>42917</c:v>
                </c:pt>
                <c:pt idx="106">
                  <c:v>42948</c:v>
                </c:pt>
                <c:pt idx="107">
                  <c:v>42979</c:v>
                </c:pt>
                <c:pt idx="108">
                  <c:v>43009</c:v>
                </c:pt>
                <c:pt idx="109">
                  <c:v>43040</c:v>
                </c:pt>
                <c:pt idx="110">
                  <c:v>43070</c:v>
                </c:pt>
                <c:pt idx="111">
                  <c:v>43101</c:v>
                </c:pt>
                <c:pt idx="112">
                  <c:v>43132</c:v>
                </c:pt>
                <c:pt idx="113">
                  <c:v>43160</c:v>
                </c:pt>
                <c:pt idx="114">
                  <c:v>43191</c:v>
                </c:pt>
                <c:pt idx="115">
                  <c:v>43221</c:v>
                </c:pt>
                <c:pt idx="116">
                  <c:v>43252</c:v>
                </c:pt>
                <c:pt idx="117">
                  <c:v>43282</c:v>
                </c:pt>
                <c:pt idx="118">
                  <c:v>43313</c:v>
                </c:pt>
                <c:pt idx="119">
                  <c:v>43344</c:v>
                </c:pt>
                <c:pt idx="120">
                  <c:v>43374</c:v>
                </c:pt>
                <c:pt idx="121">
                  <c:v>43405</c:v>
                </c:pt>
                <c:pt idx="122">
                  <c:v>43435</c:v>
                </c:pt>
                <c:pt idx="123">
                  <c:v>43466</c:v>
                </c:pt>
                <c:pt idx="124">
                  <c:v>43497</c:v>
                </c:pt>
                <c:pt idx="125">
                  <c:v>43525</c:v>
                </c:pt>
                <c:pt idx="126">
                  <c:v>43556</c:v>
                </c:pt>
                <c:pt idx="127">
                  <c:v>43586</c:v>
                </c:pt>
                <c:pt idx="128">
                  <c:v>43617</c:v>
                </c:pt>
                <c:pt idx="129">
                  <c:v>43647</c:v>
                </c:pt>
                <c:pt idx="130">
                  <c:v>43678</c:v>
                </c:pt>
                <c:pt idx="131">
                  <c:v>43709</c:v>
                </c:pt>
                <c:pt idx="132">
                  <c:v>43739</c:v>
                </c:pt>
                <c:pt idx="133">
                  <c:v>43770</c:v>
                </c:pt>
                <c:pt idx="134">
                  <c:v>43800</c:v>
                </c:pt>
                <c:pt idx="135">
                  <c:v>43831</c:v>
                </c:pt>
                <c:pt idx="136">
                  <c:v>43862</c:v>
                </c:pt>
                <c:pt idx="137">
                  <c:v>43891</c:v>
                </c:pt>
                <c:pt idx="138">
                  <c:v>43922</c:v>
                </c:pt>
                <c:pt idx="139">
                  <c:v>43952</c:v>
                </c:pt>
                <c:pt idx="140">
                  <c:v>43983</c:v>
                </c:pt>
                <c:pt idx="141">
                  <c:v>44013</c:v>
                </c:pt>
                <c:pt idx="142">
                  <c:v>44044</c:v>
                </c:pt>
                <c:pt idx="143">
                  <c:v>44075</c:v>
                </c:pt>
                <c:pt idx="144">
                  <c:v>44105</c:v>
                </c:pt>
                <c:pt idx="145">
                  <c:v>44136</c:v>
                </c:pt>
                <c:pt idx="146">
                  <c:v>44166</c:v>
                </c:pt>
                <c:pt idx="147">
                  <c:v>44197</c:v>
                </c:pt>
                <c:pt idx="148">
                  <c:v>44228</c:v>
                </c:pt>
                <c:pt idx="149">
                  <c:v>44256</c:v>
                </c:pt>
                <c:pt idx="150">
                  <c:v>44287</c:v>
                </c:pt>
                <c:pt idx="151">
                  <c:v>44317</c:v>
                </c:pt>
                <c:pt idx="152">
                  <c:v>44348</c:v>
                </c:pt>
                <c:pt idx="153">
                  <c:v>44378</c:v>
                </c:pt>
                <c:pt idx="154">
                  <c:v>44409</c:v>
                </c:pt>
                <c:pt idx="155">
                  <c:v>44440</c:v>
                </c:pt>
                <c:pt idx="156">
                  <c:v>44470</c:v>
                </c:pt>
              </c:numCache>
            </c:numRef>
          </c:cat>
          <c:val>
            <c:numRef>
              <c:f>'4B Esnaf'!$C$90:$FC$90</c:f>
              <c:numCache>
                <c:formatCode>#,##0</c:formatCode>
                <c:ptCount val="157"/>
                <c:pt idx="0">
                  <c:v>17667</c:v>
                </c:pt>
                <c:pt idx="1">
                  <c:v>17807</c:v>
                </c:pt>
                <c:pt idx="2">
                  <c:v>17844</c:v>
                </c:pt>
                <c:pt idx="3">
                  <c:v>18298</c:v>
                </c:pt>
                <c:pt idx="4">
                  <c:v>18463</c:v>
                </c:pt>
                <c:pt idx="5">
                  <c:v>18703</c:v>
                </c:pt>
                <c:pt idx="6">
                  <c:v>18816</c:v>
                </c:pt>
                <c:pt idx="7">
                  <c:v>18986</c:v>
                </c:pt>
                <c:pt idx="8">
                  <c:v>19348</c:v>
                </c:pt>
                <c:pt idx="9">
                  <c:v>16204</c:v>
                </c:pt>
                <c:pt idx="10">
                  <c:v>16404</c:v>
                </c:pt>
                <c:pt idx="11">
                  <c:v>16661</c:v>
                </c:pt>
                <c:pt idx="12">
                  <c:v>16920</c:v>
                </c:pt>
                <c:pt idx="13">
                  <c:v>16949</c:v>
                </c:pt>
                <c:pt idx="14">
                  <c:v>14586</c:v>
                </c:pt>
                <c:pt idx="15">
                  <c:v>15162</c:v>
                </c:pt>
                <c:pt idx="16">
                  <c:v>15737</c:v>
                </c:pt>
                <c:pt idx="17">
                  <c:v>16213</c:v>
                </c:pt>
                <c:pt idx="18">
                  <c:v>16519</c:v>
                </c:pt>
                <c:pt idx="19">
                  <c:v>16606</c:v>
                </c:pt>
                <c:pt idx="20">
                  <c:v>16868</c:v>
                </c:pt>
                <c:pt idx="21">
                  <c:v>17634</c:v>
                </c:pt>
                <c:pt idx="22">
                  <c:v>17994</c:v>
                </c:pt>
                <c:pt idx="23">
                  <c:v>18741</c:v>
                </c:pt>
                <c:pt idx="24">
                  <c:v>18686</c:v>
                </c:pt>
                <c:pt idx="25">
                  <c:v>18728</c:v>
                </c:pt>
                <c:pt idx="26">
                  <c:v>18882</c:v>
                </c:pt>
                <c:pt idx="27">
                  <c:v>19096</c:v>
                </c:pt>
                <c:pt idx="28">
                  <c:v>21525</c:v>
                </c:pt>
                <c:pt idx="29">
                  <c:v>19585</c:v>
                </c:pt>
                <c:pt idx="30">
                  <c:v>20167</c:v>
                </c:pt>
                <c:pt idx="31">
                  <c:v>20292</c:v>
                </c:pt>
                <c:pt idx="32">
                  <c:v>19959</c:v>
                </c:pt>
                <c:pt idx="33">
                  <c:v>19933</c:v>
                </c:pt>
                <c:pt idx="34">
                  <c:v>19848</c:v>
                </c:pt>
                <c:pt idx="35">
                  <c:v>19598</c:v>
                </c:pt>
                <c:pt idx="36">
                  <c:v>19673</c:v>
                </c:pt>
                <c:pt idx="37">
                  <c:v>19648</c:v>
                </c:pt>
                <c:pt idx="38">
                  <c:v>19333</c:v>
                </c:pt>
                <c:pt idx="39">
                  <c:v>19608</c:v>
                </c:pt>
                <c:pt idx="40">
                  <c:v>19868</c:v>
                </c:pt>
                <c:pt idx="41">
                  <c:v>19845</c:v>
                </c:pt>
                <c:pt idx="42">
                  <c:v>19746</c:v>
                </c:pt>
                <c:pt idx="43">
                  <c:v>19839</c:v>
                </c:pt>
                <c:pt idx="44">
                  <c:v>19850</c:v>
                </c:pt>
                <c:pt idx="45">
                  <c:v>19898</c:v>
                </c:pt>
                <c:pt idx="46">
                  <c:v>19212</c:v>
                </c:pt>
                <c:pt idx="47">
                  <c:v>19971</c:v>
                </c:pt>
                <c:pt idx="48">
                  <c:v>20586</c:v>
                </c:pt>
                <c:pt idx="49">
                  <c:v>20405</c:v>
                </c:pt>
                <c:pt idx="50">
                  <c:v>20258</c:v>
                </c:pt>
                <c:pt idx="51">
                  <c:v>20143</c:v>
                </c:pt>
                <c:pt idx="52">
                  <c:v>20006</c:v>
                </c:pt>
                <c:pt idx="53">
                  <c:v>19911</c:v>
                </c:pt>
                <c:pt idx="54">
                  <c:v>19840</c:v>
                </c:pt>
                <c:pt idx="55">
                  <c:v>19770</c:v>
                </c:pt>
                <c:pt idx="56">
                  <c:v>19639</c:v>
                </c:pt>
                <c:pt idx="57">
                  <c:v>19508</c:v>
                </c:pt>
                <c:pt idx="58">
                  <c:v>19240</c:v>
                </c:pt>
                <c:pt idx="59">
                  <c:v>19000</c:v>
                </c:pt>
                <c:pt idx="60">
                  <c:v>18851</c:v>
                </c:pt>
                <c:pt idx="61">
                  <c:v>18543</c:v>
                </c:pt>
                <c:pt idx="62">
                  <c:v>18322</c:v>
                </c:pt>
                <c:pt idx="63">
                  <c:v>18224</c:v>
                </c:pt>
                <c:pt idx="64">
                  <c:v>18457</c:v>
                </c:pt>
                <c:pt idx="65">
                  <c:v>18445</c:v>
                </c:pt>
                <c:pt idx="66">
                  <c:v>18077</c:v>
                </c:pt>
                <c:pt idx="67">
                  <c:v>18024</c:v>
                </c:pt>
                <c:pt idx="68">
                  <c:v>18024</c:v>
                </c:pt>
                <c:pt idx="69">
                  <c:v>18364</c:v>
                </c:pt>
                <c:pt idx="70">
                  <c:v>18235</c:v>
                </c:pt>
                <c:pt idx="71">
                  <c:v>18190</c:v>
                </c:pt>
                <c:pt idx="72">
                  <c:v>18181</c:v>
                </c:pt>
                <c:pt idx="73">
                  <c:v>17745</c:v>
                </c:pt>
                <c:pt idx="74">
                  <c:v>17622</c:v>
                </c:pt>
                <c:pt idx="75">
                  <c:v>17479</c:v>
                </c:pt>
                <c:pt idx="76">
                  <c:v>18056</c:v>
                </c:pt>
                <c:pt idx="77">
                  <c:v>17842</c:v>
                </c:pt>
                <c:pt idx="78">
                  <c:v>17457</c:v>
                </c:pt>
                <c:pt idx="79">
                  <c:v>17531</c:v>
                </c:pt>
                <c:pt idx="80">
                  <c:v>17300</c:v>
                </c:pt>
                <c:pt idx="81">
                  <c:v>17250</c:v>
                </c:pt>
                <c:pt idx="82">
                  <c:v>11066</c:v>
                </c:pt>
                <c:pt idx="83">
                  <c:v>17097</c:v>
                </c:pt>
                <c:pt idx="84">
                  <c:v>17041</c:v>
                </c:pt>
                <c:pt idx="85">
                  <c:v>17029</c:v>
                </c:pt>
                <c:pt idx="86">
                  <c:v>17018</c:v>
                </c:pt>
                <c:pt idx="87">
                  <c:v>17019</c:v>
                </c:pt>
                <c:pt idx="88">
                  <c:v>16342</c:v>
                </c:pt>
                <c:pt idx="89">
                  <c:v>16180</c:v>
                </c:pt>
                <c:pt idx="90">
                  <c:v>16070</c:v>
                </c:pt>
                <c:pt idx="91">
                  <c:v>16053</c:v>
                </c:pt>
                <c:pt idx="92">
                  <c:v>15978</c:v>
                </c:pt>
                <c:pt idx="93">
                  <c:v>15924</c:v>
                </c:pt>
                <c:pt idx="94">
                  <c:v>15888</c:v>
                </c:pt>
                <c:pt idx="95">
                  <c:v>15829</c:v>
                </c:pt>
                <c:pt idx="96">
                  <c:v>15798</c:v>
                </c:pt>
                <c:pt idx="97">
                  <c:v>15749</c:v>
                </c:pt>
                <c:pt idx="98">
                  <c:v>15649</c:v>
                </c:pt>
                <c:pt idx="99">
                  <c:v>15644</c:v>
                </c:pt>
                <c:pt idx="100">
                  <c:v>15620</c:v>
                </c:pt>
                <c:pt idx="101">
                  <c:v>15905</c:v>
                </c:pt>
                <c:pt idx="102">
                  <c:v>16122</c:v>
                </c:pt>
                <c:pt idx="103">
                  <c:v>16149</c:v>
                </c:pt>
                <c:pt idx="104">
                  <c:v>16078</c:v>
                </c:pt>
                <c:pt idx="105">
                  <c:v>17381</c:v>
                </c:pt>
                <c:pt idx="106">
                  <c:v>17121</c:v>
                </c:pt>
                <c:pt idx="107">
                  <c:v>15871</c:v>
                </c:pt>
                <c:pt idx="108">
                  <c:v>15775</c:v>
                </c:pt>
                <c:pt idx="109">
                  <c:v>15700</c:v>
                </c:pt>
                <c:pt idx="110">
                  <c:v>15653</c:v>
                </c:pt>
                <c:pt idx="111">
                  <c:v>15762</c:v>
                </c:pt>
                <c:pt idx="112">
                  <c:v>15934</c:v>
                </c:pt>
                <c:pt idx="113">
                  <c:v>15877</c:v>
                </c:pt>
                <c:pt idx="114">
                  <c:v>15830</c:v>
                </c:pt>
                <c:pt idx="115">
                  <c:v>15877</c:v>
                </c:pt>
                <c:pt idx="116">
                  <c:v>15436</c:v>
                </c:pt>
                <c:pt idx="117">
                  <c:v>15991</c:v>
                </c:pt>
                <c:pt idx="118">
                  <c:v>16115</c:v>
                </c:pt>
                <c:pt idx="119">
                  <c:v>15883</c:v>
                </c:pt>
                <c:pt idx="120">
                  <c:v>16276</c:v>
                </c:pt>
                <c:pt idx="121">
                  <c:v>16180</c:v>
                </c:pt>
                <c:pt idx="122">
                  <c:v>15872</c:v>
                </c:pt>
                <c:pt idx="123">
                  <c:v>15927</c:v>
                </c:pt>
                <c:pt idx="124">
                  <c:v>15718</c:v>
                </c:pt>
                <c:pt idx="125">
                  <c:v>15487</c:v>
                </c:pt>
                <c:pt idx="126">
                  <c:v>15096</c:v>
                </c:pt>
                <c:pt idx="127">
                  <c:v>15274</c:v>
                </c:pt>
                <c:pt idx="128">
                  <c:v>15633</c:v>
                </c:pt>
                <c:pt idx="129">
                  <c:v>15852</c:v>
                </c:pt>
                <c:pt idx="130">
                  <c:v>14798</c:v>
                </c:pt>
                <c:pt idx="131">
                  <c:v>14401</c:v>
                </c:pt>
                <c:pt idx="132">
                  <c:v>14084</c:v>
                </c:pt>
                <c:pt idx="133">
                  <c:v>13486</c:v>
                </c:pt>
                <c:pt idx="134">
                  <c:v>13680</c:v>
                </c:pt>
                <c:pt idx="135">
                  <c:v>13749</c:v>
                </c:pt>
                <c:pt idx="136">
                  <c:v>13368</c:v>
                </c:pt>
                <c:pt idx="137">
                  <c:v>13330</c:v>
                </c:pt>
                <c:pt idx="138">
                  <c:v>13344</c:v>
                </c:pt>
                <c:pt idx="139">
                  <c:v>13346</c:v>
                </c:pt>
                <c:pt idx="140">
                  <c:v>13413</c:v>
                </c:pt>
                <c:pt idx="141">
                  <c:v>13388</c:v>
                </c:pt>
                <c:pt idx="142">
                  <c:v>13265</c:v>
                </c:pt>
                <c:pt idx="143">
                  <c:v>13144</c:v>
                </c:pt>
                <c:pt idx="144">
                  <c:v>13119</c:v>
                </c:pt>
                <c:pt idx="145">
                  <c:v>12943</c:v>
                </c:pt>
                <c:pt idx="146">
                  <c:v>12721</c:v>
                </c:pt>
                <c:pt idx="147">
                  <c:v>13107</c:v>
                </c:pt>
                <c:pt idx="148">
                  <c:v>12972</c:v>
                </c:pt>
                <c:pt idx="149">
                  <c:v>12879</c:v>
                </c:pt>
                <c:pt idx="150">
                  <c:v>12777</c:v>
                </c:pt>
                <c:pt idx="151">
                  <c:v>12665</c:v>
                </c:pt>
                <c:pt idx="152">
                  <c:v>12705</c:v>
                </c:pt>
                <c:pt idx="153">
                  <c:v>12924</c:v>
                </c:pt>
                <c:pt idx="154">
                  <c:v>12691</c:v>
                </c:pt>
                <c:pt idx="155">
                  <c:v>12536</c:v>
                </c:pt>
                <c:pt idx="156">
                  <c:v>12045</c:v>
                </c:pt>
              </c:numCache>
            </c:numRef>
          </c:val>
          <c:smooth val="0"/>
        </c:ser>
        <c:dLbls>
          <c:showLegendKey val="0"/>
          <c:showVal val="0"/>
          <c:showCatName val="0"/>
          <c:showSerName val="0"/>
          <c:showPercent val="0"/>
          <c:showBubbleSize val="0"/>
        </c:dLbls>
        <c:marker val="1"/>
        <c:smooth val="0"/>
        <c:axId val="139498976"/>
        <c:axId val="139503328"/>
      </c:lineChart>
      <c:lineChart>
        <c:grouping val="standard"/>
        <c:varyColors val="0"/>
        <c:ser>
          <c:idx val="0"/>
          <c:order val="0"/>
          <c:tx>
            <c:strRef>
              <c:f>'4B Esnaf'!$B$89</c:f>
              <c:strCache>
                <c:ptCount val="1"/>
                <c:pt idx="0">
                  <c:v>Esnaf </c:v>
                </c:pt>
              </c:strCache>
            </c:strRef>
          </c:tx>
          <c:spPr>
            <a:ln w="38100" cap="rnd">
              <a:solidFill>
                <a:srgbClr val="0070C0"/>
              </a:solidFill>
              <a:round/>
            </a:ln>
            <a:effectLst/>
          </c:spPr>
          <c:marker>
            <c:symbol val="none"/>
          </c:marker>
          <c:cat>
            <c:numRef>
              <c:f>'4B Esnaf'!$C$88:$FC$88</c:f>
              <c:numCache>
                <c:formatCode>mmm\-yy</c:formatCode>
                <c:ptCount val="157"/>
                <c:pt idx="0">
                  <c:v>39722</c:v>
                </c:pt>
                <c:pt idx="1">
                  <c:v>39753</c:v>
                </c:pt>
                <c:pt idx="2">
                  <c:v>39783</c:v>
                </c:pt>
                <c:pt idx="3">
                  <c:v>39814</c:v>
                </c:pt>
                <c:pt idx="4">
                  <c:v>39845</c:v>
                </c:pt>
                <c:pt idx="5">
                  <c:v>39873</c:v>
                </c:pt>
                <c:pt idx="6">
                  <c:v>39904</c:v>
                </c:pt>
                <c:pt idx="7">
                  <c:v>39934</c:v>
                </c:pt>
                <c:pt idx="8">
                  <c:v>39965</c:v>
                </c:pt>
                <c:pt idx="9">
                  <c:v>39995</c:v>
                </c:pt>
                <c:pt idx="10">
                  <c:v>40026</c:v>
                </c:pt>
                <c:pt idx="11">
                  <c:v>40057</c:v>
                </c:pt>
                <c:pt idx="12">
                  <c:v>40087</c:v>
                </c:pt>
                <c:pt idx="13">
                  <c:v>40118</c:v>
                </c:pt>
                <c:pt idx="14">
                  <c:v>40148</c:v>
                </c:pt>
                <c:pt idx="15">
                  <c:v>40179</c:v>
                </c:pt>
                <c:pt idx="16">
                  <c:v>40210</c:v>
                </c:pt>
                <c:pt idx="17">
                  <c:v>40238</c:v>
                </c:pt>
                <c:pt idx="18">
                  <c:v>40269</c:v>
                </c:pt>
                <c:pt idx="19">
                  <c:v>40299</c:v>
                </c:pt>
                <c:pt idx="20">
                  <c:v>40330</c:v>
                </c:pt>
                <c:pt idx="21">
                  <c:v>40360</c:v>
                </c:pt>
                <c:pt idx="22">
                  <c:v>40391</c:v>
                </c:pt>
                <c:pt idx="23">
                  <c:v>40422</c:v>
                </c:pt>
                <c:pt idx="24">
                  <c:v>40452</c:v>
                </c:pt>
                <c:pt idx="25">
                  <c:v>40483</c:v>
                </c:pt>
                <c:pt idx="26">
                  <c:v>40513</c:v>
                </c:pt>
                <c:pt idx="27">
                  <c:v>40544</c:v>
                </c:pt>
                <c:pt idx="28">
                  <c:v>40575</c:v>
                </c:pt>
                <c:pt idx="29">
                  <c:v>40603</c:v>
                </c:pt>
                <c:pt idx="30">
                  <c:v>40634</c:v>
                </c:pt>
                <c:pt idx="31">
                  <c:v>40664</c:v>
                </c:pt>
                <c:pt idx="32">
                  <c:v>40695</c:v>
                </c:pt>
                <c:pt idx="33">
                  <c:v>40725</c:v>
                </c:pt>
                <c:pt idx="34">
                  <c:v>40756</c:v>
                </c:pt>
                <c:pt idx="35">
                  <c:v>40787</c:v>
                </c:pt>
                <c:pt idx="36">
                  <c:v>40817</c:v>
                </c:pt>
                <c:pt idx="37">
                  <c:v>40848</c:v>
                </c:pt>
                <c:pt idx="38">
                  <c:v>40878</c:v>
                </c:pt>
                <c:pt idx="39">
                  <c:v>40909</c:v>
                </c:pt>
                <c:pt idx="40">
                  <c:v>40940</c:v>
                </c:pt>
                <c:pt idx="41">
                  <c:v>40969</c:v>
                </c:pt>
                <c:pt idx="42">
                  <c:v>41000</c:v>
                </c:pt>
                <c:pt idx="43">
                  <c:v>41030</c:v>
                </c:pt>
                <c:pt idx="44">
                  <c:v>41061</c:v>
                </c:pt>
                <c:pt idx="45">
                  <c:v>41091</c:v>
                </c:pt>
                <c:pt idx="46">
                  <c:v>41122</c:v>
                </c:pt>
                <c:pt idx="47">
                  <c:v>41153</c:v>
                </c:pt>
                <c:pt idx="48">
                  <c:v>41183</c:v>
                </c:pt>
                <c:pt idx="49">
                  <c:v>41214</c:v>
                </c:pt>
                <c:pt idx="50">
                  <c:v>41244</c:v>
                </c:pt>
                <c:pt idx="51">
                  <c:v>41275</c:v>
                </c:pt>
                <c:pt idx="52">
                  <c:v>41306</c:v>
                </c:pt>
                <c:pt idx="53">
                  <c:v>41334</c:v>
                </c:pt>
                <c:pt idx="54">
                  <c:v>41365</c:v>
                </c:pt>
                <c:pt idx="55">
                  <c:v>41395</c:v>
                </c:pt>
                <c:pt idx="56">
                  <c:v>41426</c:v>
                </c:pt>
                <c:pt idx="57">
                  <c:v>41456</c:v>
                </c:pt>
                <c:pt idx="58">
                  <c:v>41487</c:v>
                </c:pt>
                <c:pt idx="59">
                  <c:v>41518</c:v>
                </c:pt>
                <c:pt idx="60">
                  <c:v>41548</c:v>
                </c:pt>
                <c:pt idx="61">
                  <c:v>41579</c:v>
                </c:pt>
                <c:pt idx="62">
                  <c:v>41609</c:v>
                </c:pt>
                <c:pt idx="63">
                  <c:v>41640</c:v>
                </c:pt>
                <c:pt idx="64">
                  <c:v>41671</c:v>
                </c:pt>
                <c:pt idx="65">
                  <c:v>41699</c:v>
                </c:pt>
                <c:pt idx="66">
                  <c:v>41730</c:v>
                </c:pt>
                <c:pt idx="67">
                  <c:v>41760</c:v>
                </c:pt>
                <c:pt idx="68">
                  <c:v>41791</c:v>
                </c:pt>
                <c:pt idx="69">
                  <c:v>41821</c:v>
                </c:pt>
                <c:pt idx="70">
                  <c:v>41852</c:v>
                </c:pt>
                <c:pt idx="71">
                  <c:v>41883</c:v>
                </c:pt>
                <c:pt idx="72">
                  <c:v>41913</c:v>
                </c:pt>
                <c:pt idx="73">
                  <c:v>41944</c:v>
                </c:pt>
                <c:pt idx="74">
                  <c:v>41974</c:v>
                </c:pt>
                <c:pt idx="75">
                  <c:v>42005</c:v>
                </c:pt>
                <c:pt idx="76">
                  <c:v>42036</c:v>
                </c:pt>
                <c:pt idx="77">
                  <c:v>42064</c:v>
                </c:pt>
                <c:pt idx="78">
                  <c:v>42095</c:v>
                </c:pt>
                <c:pt idx="79">
                  <c:v>42125</c:v>
                </c:pt>
                <c:pt idx="80">
                  <c:v>42156</c:v>
                </c:pt>
                <c:pt idx="81">
                  <c:v>42186</c:v>
                </c:pt>
                <c:pt idx="82">
                  <c:v>42217</c:v>
                </c:pt>
                <c:pt idx="83">
                  <c:v>42248</c:v>
                </c:pt>
                <c:pt idx="84">
                  <c:v>42278</c:v>
                </c:pt>
                <c:pt idx="85">
                  <c:v>42309</c:v>
                </c:pt>
                <c:pt idx="86">
                  <c:v>42339</c:v>
                </c:pt>
                <c:pt idx="87">
                  <c:v>42370</c:v>
                </c:pt>
                <c:pt idx="88">
                  <c:v>42401</c:v>
                </c:pt>
                <c:pt idx="89">
                  <c:v>42430</c:v>
                </c:pt>
                <c:pt idx="90">
                  <c:v>42461</c:v>
                </c:pt>
                <c:pt idx="91">
                  <c:v>42491</c:v>
                </c:pt>
                <c:pt idx="92">
                  <c:v>42522</c:v>
                </c:pt>
                <c:pt idx="93">
                  <c:v>42552</c:v>
                </c:pt>
                <c:pt idx="94">
                  <c:v>42583</c:v>
                </c:pt>
                <c:pt idx="95">
                  <c:v>42614</c:v>
                </c:pt>
                <c:pt idx="96">
                  <c:v>42644</c:v>
                </c:pt>
                <c:pt idx="97">
                  <c:v>42675</c:v>
                </c:pt>
                <c:pt idx="98">
                  <c:v>42705</c:v>
                </c:pt>
                <c:pt idx="99">
                  <c:v>42736</c:v>
                </c:pt>
                <c:pt idx="100">
                  <c:v>42767</c:v>
                </c:pt>
                <c:pt idx="101">
                  <c:v>42795</c:v>
                </c:pt>
                <c:pt idx="102">
                  <c:v>42826</c:v>
                </c:pt>
                <c:pt idx="103">
                  <c:v>42856</c:v>
                </c:pt>
                <c:pt idx="104">
                  <c:v>42887</c:v>
                </c:pt>
                <c:pt idx="105">
                  <c:v>42917</c:v>
                </c:pt>
                <c:pt idx="106">
                  <c:v>42948</c:v>
                </c:pt>
                <c:pt idx="107">
                  <c:v>42979</c:v>
                </c:pt>
                <c:pt idx="108">
                  <c:v>43009</c:v>
                </c:pt>
                <c:pt idx="109">
                  <c:v>43040</c:v>
                </c:pt>
                <c:pt idx="110">
                  <c:v>43070</c:v>
                </c:pt>
                <c:pt idx="111">
                  <c:v>43101</c:v>
                </c:pt>
                <c:pt idx="112">
                  <c:v>43132</c:v>
                </c:pt>
                <c:pt idx="113">
                  <c:v>43160</c:v>
                </c:pt>
                <c:pt idx="114">
                  <c:v>43191</c:v>
                </c:pt>
                <c:pt idx="115">
                  <c:v>43221</c:v>
                </c:pt>
                <c:pt idx="116">
                  <c:v>43252</c:v>
                </c:pt>
                <c:pt idx="117">
                  <c:v>43282</c:v>
                </c:pt>
                <c:pt idx="118">
                  <c:v>43313</c:v>
                </c:pt>
                <c:pt idx="119">
                  <c:v>43344</c:v>
                </c:pt>
                <c:pt idx="120">
                  <c:v>43374</c:v>
                </c:pt>
                <c:pt idx="121">
                  <c:v>43405</c:v>
                </c:pt>
                <c:pt idx="122">
                  <c:v>43435</c:v>
                </c:pt>
                <c:pt idx="123">
                  <c:v>43466</c:v>
                </c:pt>
                <c:pt idx="124">
                  <c:v>43497</c:v>
                </c:pt>
                <c:pt idx="125">
                  <c:v>43525</c:v>
                </c:pt>
                <c:pt idx="126">
                  <c:v>43556</c:v>
                </c:pt>
                <c:pt idx="127">
                  <c:v>43586</c:v>
                </c:pt>
                <c:pt idx="128">
                  <c:v>43617</c:v>
                </c:pt>
                <c:pt idx="129">
                  <c:v>43647</c:v>
                </c:pt>
                <c:pt idx="130">
                  <c:v>43678</c:v>
                </c:pt>
                <c:pt idx="131">
                  <c:v>43709</c:v>
                </c:pt>
                <c:pt idx="132">
                  <c:v>43739</c:v>
                </c:pt>
                <c:pt idx="133">
                  <c:v>43770</c:v>
                </c:pt>
                <c:pt idx="134">
                  <c:v>43800</c:v>
                </c:pt>
                <c:pt idx="135">
                  <c:v>43831</c:v>
                </c:pt>
                <c:pt idx="136">
                  <c:v>43862</c:v>
                </c:pt>
                <c:pt idx="137">
                  <c:v>43891</c:v>
                </c:pt>
                <c:pt idx="138">
                  <c:v>43922</c:v>
                </c:pt>
                <c:pt idx="139">
                  <c:v>43952</c:v>
                </c:pt>
                <c:pt idx="140">
                  <c:v>43983</c:v>
                </c:pt>
                <c:pt idx="141">
                  <c:v>44013</c:v>
                </c:pt>
                <c:pt idx="142">
                  <c:v>44044</c:v>
                </c:pt>
                <c:pt idx="143">
                  <c:v>44075</c:v>
                </c:pt>
                <c:pt idx="144">
                  <c:v>44105</c:v>
                </c:pt>
                <c:pt idx="145">
                  <c:v>44136</c:v>
                </c:pt>
                <c:pt idx="146">
                  <c:v>44166</c:v>
                </c:pt>
                <c:pt idx="147">
                  <c:v>44197</c:v>
                </c:pt>
                <c:pt idx="148">
                  <c:v>44228</c:v>
                </c:pt>
                <c:pt idx="149">
                  <c:v>44256</c:v>
                </c:pt>
                <c:pt idx="150">
                  <c:v>44287</c:v>
                </c:pt>
                <c:pt idx="151">
                  <c:v>44317</c:v>
                </c:pt>
                <c:pt idx="152">
                  <c:v>44348</c:v>
                </c:pt>
                <c:pt idx="153">
                  <c:v>44378</c:v>
                </c:pt>
                <c:pt idx="154">
                  <c:v>44409</c:v>
                </c:pt>
                <c:pt idx="155">
                  <c:v>44440</c:v>
                </c:pt>
                <c:pt idx="156">
                  <c:v>44470</c:v>
                </c:pt>
              </c:numCache>
            </c:numRef>
          </c:cat>
          <c:val>
            <c:numRef>
              <c:f>'4B Esnaf'!$C$89:$FC$89</c:f>
              <c:numCache>
                <c:formatCode>#,##0</c:formatCode>
                <c:ptCount val="157"/>
                <c:pt idx="0">
                  <c:v>32762</c:v>
                </c:pt>
                <c:pt idx="1">
                  <c:v>32849</c:v>
                </c:pt>
                <c:pt idx="2">
                  <c:v>32852</c:v>
                </c:pt>
                <c:pt idx="3">
                  <c:v>32894</c:v>
                </c:pt>
                <c:pt idx="4">
                  <c:v>33135</c:v>
                </c:pt>
                <c:pt idx="5">
                  <c:v>33296</c:v>
                </c:pt>
                <c:pt idx="6">
                  <c:v>33630</c:v>
                </c:pt>
                <c:pt idx="7">
                  <c:v>33943</c:v>
                </c:pt>
                <c:pt idx="8">
                  <c:v>35727</c:v>
                </c:pt>
                <c:pt idx="9">
                  <c:v>33684</c:v>
                </c:pt>
                <c:pt idx="10">
                  <c:v>29873</c:v>
                </c:pt>
                <c:pt idx="11">
                  <c:v>31220</c:v>
                </c:pt>
                <c:pt idx="12">
                  <c:v>31314</c:v>
                </c:pt>
                <c:pt idx="13">
                  <c:v>30762</c:v>
                </c:pt>
                <c:pt idx="14">
                  <c:v>28210</c:v>
                </c:pt>
                <c:pt idx="15">
                  <c:v>28788</c:v>
                </c:pt>
                <c:pt idx="16">
                  <c:v>29173</c:v>
                </c:pt>
                <c:pt idx="17">
                  <c:v>29502</c:v>
                </c:pt>
                <c:pt idx="18">
                  <c:v>29887</c:v>
                </c:pt>
                <c:pt idx="19">
                  <c:v>30301</c:v>
                </c:pt>
                <c:pt idx="20">
                  <c:v>30469</c:v>
                </c:pt>
                <c:pt idx="21">
                  <c:v>31479.957260400435</c:v>
                </c:pt>
                <c:pt idx="22">
                  <c:v>32088.288416530559</c:v>
                </c:pt>
                <c:pt idx="23">
                  <c:v>31664.75446</c:v>
                </c:pt>
                <c:pt idx="24">
                  <c:v>32100.655802900001</c:v>
                </c:pt>
                <c:pt idx="25">
                  <c:v>32454.666802554901</c:v>
                </c:pt>
                <c:pt idx="26">
                  <c:v>33257.532169999999</c:v>
                </c:pt>
                <c:pt idx="27">
                  <c:v>33647.150848438068</c:v>
                </c:pt>
                <c:pt idx="28">
                  <c:v>34086.495525263745</c:v>
                </c:pt>
                <c:pt idx="29">
                  <c:v>34839.67757808946</c:v>
                </c:pt>
                <c:pt idx="30">
                  <c:v>35571.743221758894</c:v>
                </c:pt>
                <c:pt idx="31">
                  <c:v>35856.063679452949</c:v>
                </c:pt>
                <c:pt idx="32">
                  <c:v>36031.734684068084</c:v>
                </c:pt>
                <c:pt idx="33">
                  <c:v>36139.229142224605</c:v>
                </c:pt>
                <c:pt idx="34">
                  <c:v>36302</c:v>
                </c:pt>
                <c:pt idx="35">
                  <c:v>36081</c:v>
                </c:pt>
                <c:pt idx="36">
                  <c:v>36275</c:v>
                </c:pt>
                <c:pt idx="37">
                  <c:v>36458</c:v>
                </c:pt>
                <c:pt idx="38">
                  <c:v>36585</c:v>
                </c:pt>
                <c:pt idx="39">
                  <c:v>37188</c:v>
                </c:pt>
                <c:pt idx="40">
                  <c:v>37926</c:v>
                </c:pt>
                <c:pt idx="41">
                  <c:v>38091</c:v>
                </c:pt>
                <c:pt idx="42">
                  <c:v>38248</c:v>
                </c:pt>
                <c:pt idx="43">
                  <c:v>38604</c:v>
                </c:pt>
                <c:pt idx="44">
                  <c:v>39347</c:v>
                </c:pt>
                <c:pt idx="45">
                  <c:v>39309</c:v>
                </c:pt>
                <c:pt idx="46">
                  <c:v>39364</c:v>
                </c:pt>
                <c:pt idx="47">
                  <c:v>39545</c:v>
                </c:pt>
                <c:pt idx="48">
                  <c:v>38944</c:v>
                </c:pt>
                <c:pt idx="49">
                  <c:v>38820</c:v>
                </c:pt>
                <c:pt idx="50">
                  <c:v>38446</c:v>
                </c:pt>
                <c:pt idx="51">
                  <c:v>38658</c:v>
                </c:pt>
                <c:pt idx="52">
                  <c:v>39286.291780590633</c:v>
                </c:pt>
                <c:pt idx="53">
                  <c:v>39644</c:v>
                </c:pt>
                <c:pt idx="54">
                  <c:v>39968</c:v>
                </c:pt>
                <c:pt idx="55">
                  <c:v>40264</c:v>
                </c:pt>
                <c:pt idx="56">
                  <c:v>40508</c:v>
                </c:pt>
                <c:pt idx="57">
                  <c:v>40672</c:v>
                </c:pt>
                <c:pt idx="58">
                  <c:v>40464</c:v>
                </c:pt>
                <c:pt idx="59">
                  <c:v>40039</c:v>
                </c:pt>
                <c:pt idx="60">
                  <c:v>39730</c:v>
                </c:pt>
                <c:pt idx="61">
                  <c:v>39127</c:v>
                </c:pt>
                <c:pt idx="62">
                  <c:v>38630</c:v>
                </c:pt>
                <c:pt idx="63">
                  <c:v>38345</c:v>
                </c:pt>
                <c:pt idx="64">
                  <c:v>40397</c:v>
                </c:pt>
                <c:pt idx="65">
                  <c:v>40507</c:v>
                </c:pt>
                <c:pt idx="66">
                  <c:v>40027</c:v>
                </c:pt>
                <c:pt idx="67">
                  <c:v>40081</c:v>
                </c:pt>
                <c:pt idx="68">
                  <c:v>40097</c:v>
                </c:pt>
                <c:pt idx="69">
                  <c:v>41201</c:v>
                </c:pt>
                <c:pt idx="70">
                  <c:v>41320</c:v>
                </c:pt>
                <c:pt idx="71">
                  <c:v>41606</c:v>
                </c:pt>
                <c:pt idx="72">
                  <c:v>42234</c:v>
                </c:pt>
                <c:pt idx="73">
                  <c:v>41872</c:v>
                </c:pt>
                <c:pt idx="74">
                  <c:v>41477</c:v>
                </c:pt>
                <c:pt idx="75">
                  <c:v>41748</c:v>
                </c:pt>
                <c:pt idx="76">
                  <c:v>43053</c:v>
                </c:pt>
                <c:pt idx="77">
                  <c:v>42904</c:v>
                </c:pt>
                <c:pt idx="78">
                  <c:v>41436</c:v>
                </c:pt>
                <c:pt idx="79">
                  <c:v>42837</c:v>
                </c:pt>
                <c:pt idx="80">
                  <c:v>42386</c:v>
                </c:pt>
                <c:pt idx="81">
                  <c:v>42676</c:v>
                </c:pt>
                <c:pt idx="82">
                  <c:v>42778</c:v>
                </c:pt>
                <c:pt idx="83">
                  <c:v>43573</c:v>
                </c:pt>
                <c:pt idx="84">
                  <c:v>43494</c:v>
                </c:pt>
                <c:pt idx="85">
                  <c:v>43506</c:v>
                </c:pt>
                <c:pt idx="86">
                  <c:v>43727</c:v>
                </c:pt>
                <c:pt idx="87">
                  <c:v>43039</c:v>
                </c:pt>
                <c:pt idx="88">
                  <c:v>41839</c:v>
                </c:pt>
                <c:pt idx="89">
                  <c:v>41690</c:v>
                </c:pt>
                <c:pt idx="90">
                  <c:v>41578</c:v>
                </c:pt>
                <c:pt idx="91">
                  <c:v>41804</c:v>
                </c:pt>
                <c:pt idx="92">
                  <c:v>41836</c:v>
                </c:pt>
                <c:pt idx="93">
                  <c:v>42016</c:v>
                </c:pt>
                <c:pt idx="94">
                  <c:v>42220</c:v>
                </c:pt>
                <c:pt idx="95">
                  <c:v>42468</c:v>
                </c:pt>
                <c:pt idx="96">
                  <c:v>42622</c:v>
                </c:pt>
                <c:pt idx="97">
                  <c:v>42914</c:v>
                </c:pt>
                <c:pt idx="98">
                  <c:v>42936</c:v>
                </c:pt>
                <c:pt idx="99">
                  <c:v>37811</c:v>
                </c:pt>
                <c:pt idx="100">
                  <c:v>42748</c:v>
                </c:pt>
                <c:pt idx="101">
                  <c:v>43285</c:v>
                </c:pt>
                <c:pt idx="102">
                  <c:v>43936</c:v>
                </c:pt>
                <c:pt idx="103">
                  <c:v>44341</c:v>
                </c:pt>
                <c:pt idx="104">
                  <c:v>44730</c:v>
                </c:pt>
                <c:pt idx="105">
                  <c:v>45875</c:v>
                </c:pt>
                <c:pt idx="106">
                  <c:v>46197</c:v>
                </c:pt>
                <c:pt idx="107">
                  <c:v>44741</c:v>
                </c:pt>
                <c:pt idx="108">
                  <c:v>44796</c:v>
                </c:pt>
                <c:pt idx="109">
                  <c:v>45156</c:v>
                </c:pt>
                <c:pt idx="110">
                  <c:v>45553</c:v>
                </c:pt>
                <c:pt idx="111">
                  <c:v>45252</c:v>
                </c:pt>
                <c:pt idx="112">
                  <c:v>46665</c:v>
                </c:pt>
                <c:pt idx="113">
                  <c:v>46378</c:v>
                </c:pt>
                <c:pt idx="114">
                  <c:v>46709</c:v>
                </c:pt>
                <c:pt idx="115">
                  <c:v>46650</c:v>
                </c:pt>
                <c:pt idx="116">
                  <c:v>44828</c:v>
                </c:pt>
                <c:pt idx="117">
                  <c:v>48003</c:v>
                </c:pt>
                <c:pt idx="118">
                  <c:v>47491</c:v>
                </c:pt>
                <c:pt idx="119">
                  <c:v>47718</c:v>
                </c:pt>
                <c:pt idx="120">
                  <c:v>49618</c:v>
                </c:pt>
                <c:pt idx="121">
                  <c:v>49672</c:v>
                </c:pt>
                <c:pt idx="122">
                  <c:v>48691</c:v>
                </c:pt>
                <c:pt idx="123">
                  <c:v>47477</c:v>
                </c:pt>
                <c:pt idx="124">
                  <c:v>48321</c:v>
                </c:pt>
                <c:pt idx="125">
                  <c:v>48553</c:v>
                </c:pt>
                <c:pt idx="126">
                  <c:v>48264</c:v>
                </c:pt>
                <c:pt idx="127">
                  <c:v>49816</c:v>
                </c:pt>
                <c:pt idx="128">
                  <c:v>50709</c:v>
                </c:pt>
                <c:pt idx="129">
                  <c:v>48319</c:v>
                </c:pt>
                <c:pt idx="130">
                  <c:v>49904</c:v>
                </c:pt>
                <c:pt idx="131">
                  <c:v>50362</c:v>
                </c:pt>
                <c:pt idx="132">
                  <c:v>50019</c:v>
                </c:pt>
                <c:pt idx="133">
                  <c:v>50575</c:v>
                </c:pt>
                <c:pt idx="134">
                  <c:v>50596</c:v>
                </c:pt>
                <c:pt idx="135">
                  <c:v>50802</c:v>
                </c:pt>
                <c:pt idx="136">
                  <c:v>50998</c:v>
                </c:pt>
                <c:pt idx="137">
                  <c:v>51606</c:v>
                </c:pt>
                <c:pt idx="138">
                  <c:v>52178</c:v>
                </c:pt>
                <c:pt idx="139">
                  <c:v>52602</c:v>
                </c:pt>
                <c:pt idx="140">
                  <c:v>52912</c:v>
                </c:pt>
                <c:pt idx="141">
                  <c:v>53321</c:v>
                </c:pt>
                <c:pt idx="142">
                  <c:v>54110</c:v>
                </c:pt>
                <c:pt idx="143">
                  <c:v>54491</c:v>
                </c:pt>
                <c:pt idx="144">
                  <c:v>54888</c:v>
                </c:pt>
                <c:pt idx="145">
                  <c:v>54694</c:v>
                </c:pt>
                <c:pt idx="146">
                  <c:v>52476</c:v>
                </c:pt>
                <c:pt idx="147">
                  <c:v>55665</c:v>
                </c:pt>
                <c:pt idx="148">
                  <c:v>56367</c:v>
                </c:pt>
                <c:pt idx="149">
                  <c:v>56891</c:v>
                </c:pt>
                <c:pt idx="150">
                  <c:v>57409</c:v>
                </c:pt>
                <c:pt idx="151">
                  <c:v>56965</c:v>
                </c:pt>
                <c:pt idx="152">
                  <c:v>57876</c:v>
                </c:pt>
                <c:pt idx="153">
                  <c:v>57718</c:v>
                </c:pt>
                <c:pt idx="154">
                  <c:v>58724</c:v>
                </c:pt>
                <c:pt idx="155">
                  <c:v>59065</c:v>
                </c:pt>
                <c:pt idx="156">
                  <c:v>58966</c:v>
                </c:pt>
              </c:numCache>
            </c:numRef>
          </c:val>
          <c:smooth val="0"/>
        </c:ser>
        <c:dLbls>
          <c:showLegendKey val="0"/>
          <c:showVal val="0"/>
          <c:showCatName val="0"/>
          <c:showSerName val="0"/>
          <c:showPercent val="0"/>
          <c:showBubbleSize val="0"/>
        </c:dLbls>
        <c:upDownBars>
          <c:gapWidth val="150"/>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1"/>
        <c:smooth val="0"/>
        <c:axId val="139500608"/>
        <c:axId val="139499520"/>
      </c:lineChart>
      <c:dateAx>
        <c:axId val="13949897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3328"/>
        <c:crosses val="autoZero"/>
        <c:auto val="1"/>
        <c:lblOffset val="100"/>
        <c:baseTimeUnit val="months"/>
      </c:dateAx>
      <c:valAx>
        <c:axId val="139503328"/>
        <c:scaling>
          <c:orientation val="minMax"/>
          <c:max val="6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a:t>Çiftçi</a:t>
                </a:r>
                <a:r>
                  <a:rPr lang="tr-TR" baseline="0"/>
                  <a:t> Çalışan Sayısı </a:t>
                </a:r>
                <a:endParaRPr lang="tr-T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8976"/>
        <c:crosses val="autoZero"/>
        <c:crossBetween val="between"/>
      </c:valAx>
      <c:valAx>
        <c:axId val="1394995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a:t>Esnaf</a:t>
                </a:r>
                <a:r>
                  <a:rPr lang="tr-TR" baseline="0"/>
                  <a:t> Çalışan Sayıs</a:t>
                </a:r>
                <a:r>
                  <a:rPr lang="tr-TR"/>
                  <a:t>ı</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0608"/>
        <c:crosses val="max"/>
        <c:crossBetween val="between"/>
      </c:valAx>
      <c:dateAx>
        <c:axId val="139500608"/>
        <c:scaling>
          <c:orientation val="minMax"/>
        </c:scaling>
        <c:delete val="1"/>
        <c:axPos val="b"/>
        <c:numFmt formatCode="mmm\-yy" sourceLinked="1"/>
        <c:majorTickMark val="out"/>
        <c:minorTickMark val="none"/>
        <c:tickLblPos val="nextTo"/>
        <c:crossAx val="139499520"/>
        <c:crosses val="autoZero"/>
        <c:auto val="1"/>
        <c:lblOffset val="100"/>
        <c:baseTimeUnit val="months"/>
      </c:date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'[Microsoft PowerPoint uygulamasında grafik]İşsizlik sigortası başvurusu'!$ES$62</c:f>
              <c:strCache>
                <c:ptCount val="1"/>
                <c:pt idx="0">
                  <c:v>işsizlik sigortası başvuru</c:v>
                </c:pt>
              </c:strCache>
            </c:strRef>
          </c:tx>
          <c:spPr>
            <a:solidFill>
              <a:srgbClr val="333399">
                <a:lumMod val="75000"/>
              </a:srgbClr>
            </a:solidFill>
            <a:ln>
              <a:solidFill>
                <a:srgbClr val="333399">
                  <a:lumMod val="60000"/>
                  <a:lumOff val="40000"/>
                </a:srgbClr>
              </a:solidFill>
            </a:ln>
            <a:effectLst/>
          </c:spPr>
          <c:invertIfNegative val="0"/>
          <c:cat>
            <c:numRef>
              <c:f>'[Microsoft PowerPoint uygulamasında grafik]İşsizlik sigortası başvurusu'!$ER$63:$ER$96</c:f>
              <c:numCache>
                <c:formatCode>mmm\-yy</c:formatCode>
                <c:ptCount val="34"/>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numCache>
            </c:numRef>
          </c:cat>
          <c:val>
            <c:numRef>
              <c:f>'[Microsoft PowerPoint uygulamasında grafik]İşsizlik sigortası başvurusu'!$ES$63:$ES$96</c:f>
              <c:numCache>
                <c:formatCode>General</c:formatCode>
                <c:ptCount val="34"/>
                <c:pt idx="0">
                  <c:v>2977</c:v>
                </c:pt>
                <c:pt idx="1">
                  <c:v>3327</c:v>
                </c:pt>
                <c:pt idx="2">
                  <c:v>2977</c:v>
                </c:pt>
                <c:pt idx="3">
                  <c:v>4496</c:v>
                </c:pt>
                <c:pt idx="4">
                  <c:v>2840</c:v>
                </c:pt>
                <c:pt idx="5">
                  <c:v>3238</c:v>
                </c:pt>
                <c:pt idx="6">
                  <c:v>3290</c:v>
                </c:pt>
                <c:pt idx="7">
                  <c:v>2925</c:v>
                </c:pt>
                <c:pt idx="8">
                  <c:v>3242</c:v>
                </c:pt>
                <c:pt idx="9">
                  <c:v>3662</c:v>
                </c:pt>
                <c:pt idx="10">
                  <c:v>2785</c:v>
                </c:pt>
                <c:pt idx="11">
                  <c:v>4643</c:v>
                </c:pt>
                <c:pt idx="12">
                  <c:v>8355</c:v>
                </c:pt>
                <c:pt idx="13">
                  <c:v>3480</c:v>
                </c:pt>
                <c:pt idx="14">
                  <c:v>1183</c:v>
                </c:pt>
                <c:pt idx="15">
                  <c:v>2279</c:v>
                </c:pt>
                <c:pt idx="16">
                  <c:v>1553</c:v>
                </c:pt>
                <c:pt idx="17">
                  <c:v>1740</c:v>
                </c:pt>
                <c:pt idx="18">
                  <c:v>1588</c:v>
                </c:pt>
                <c:pt idx="19">
                  <c:v>1742</c:v>
                </c:pt>
                <c:pt idx="20">
                  <c:v>2422</c:v>
                </c:pt>
                <c:pt idx="21">
                  <c:v>2242</c:v>
                </c:pt>
                <c:pt idx="22">
                  <c:v>1707</c:v>
                </c:pt>
                <c:pt idx="23">
                  <c:v>1891</c:v>
                </c:pt>
                <c:pt idx="24" formatCode="#,##0">
                  <c:v>2096</c:v>
                </c:pt>
                <c:pt idx="25" formatCode="#,##0">
                  <c:v>1969</c:v>
                </c:pt>
                <c:pt idx="26" formatCode="#,##0">
                  <c:v>2156</c:v>
                </c:pt>
                <c:pt idx="27" formatCode="#,##0">
                  <c:v>5194</c:v>
                </c:pt>
                <c:pt idx="28" formatCode="#,##0">
                  <c:v>3725</c:v>
                </c:pt>
                <c:pt idx="29" formatCode="#,##0">
                  <c:v>3456</c:v>
                </c:pt>
                <c:pt idx="30" formatCode="#,##0">
                  <c:v>3182</c:v>
                </c:pt>
                <c:pt idx="31" formatCode="#,##0">
                  <c:v>3172</c:v>
                </c:pt>
                <c:pt idx="32" formatCode="#,##0">
                  <c:v>4006</c:v>
                </c:pt>
                <c:pt idx="33" formatCode="#,##0">
                  <c:v>4198</c:v>
                </c:pt>
              </c:numCache>
            </c:numRef>
          </c:val>
        </c:ser>
        <c:dLbls>
          <c:showLegendKey val="0"/>
          <c:showVal val="0"/>
          <c:showCatName val="0"/>
          <c:showSerName val="0"/>
          <c:showPercent val="0"/>
          <c:showBubbleSize val="0"/>
        </c:dLbls>
        <c:gapWidth val="150"/>
        <c:axId val="139501696"/>
        <c:axId val="139505504"/>
      </c:barChart>
      <c:lineChart>
        <c:grouping val="standard"/>
        <c:varyColors val="0"/>
        <c:ser>
          <c:idx val="1"/>
          <c:order val="1"/>
          <c:tx>
            <c:strRef>
              <c:f>'[Microsoft PowerPoint uygulamasında grafik]İşsizlik sigortası başvurusu'!$ET$62</c:f>
              <c:strCache>
                <c:ptCount val="1"/>
                <c:pt idx="0">
                  <c:v>işsizlik sigortası geri ödeme</c:v>
                </c:pt>
              </c:strCache>
            </c:strRef>
          </c:tx>
          <c:spPr>
            <a:ln w="44450" cap="rnd">
              <a:solidFill>
                <a:srgbClr val="FF0000"/>
              </a:solidFill>
              <a:round/>
            </a:ln>
            <a:effectLst/>
          </c:spPr>
          <c:marker>
            <c:symbol val="none"/>
          </c:marker>
          <c:cat>
            <c:numRef>
              <c:f>'[Microsoft PowerPoint uygulamasında grafik]İşsizlik sigortası başvurusu'!$ER$63:$ER$96</c:f>
              <c:numCache>
                <c:formatCode>mmm\-yy</c:formatCode>
                <c:ptCount val="34"/>
                <c:pt idx="0">
                  <c:v>43556</c:v>
                </c:pt>
                <c:pt idx="1">
                  <c:v>43586</c:v>
                </c:pt>
                <c:pt idx="2">
                  <c:v>43617</c:v>
                </c:pt>
                <c:pt idx="3">
                  <c:v>43647</c:v>
                </c:pt>
                <c:pt idx="4">
                  <c:v>43678</c:v>
                </c:pt>
                <c:pt idx="5">
                  <c:v>43709</c:v>
                </c:pt>
                <c:pt idx="6">
                  <c:v>43739</c:v>
                </c:pt>
                <c:pt idx="7">
                  <c:v>43770</c:v>
                </c:pt>
                <c:pt idx="8">
                  <c:v>43800</c:v>
                </c:pt>
                <c:pt idx="9">
                  <c:v>43831</c:v>
                </c:pt>
                <c:pt idx="10">
                  <c:v>43862</c:v>
                </c:pt>
                <c:pt idx="11">
                  <c:v>43891</c:v>
                </c:pt>
                <c:pt idx="12">
                  <c:v>43922</c:v>
                </c:pt>
                <c:pt idx="13">
                  <c:v>43952</c:v>
                </c:pt>
                <c:pt idx="14">
                  <c:v>43983</c:v>
                </c:pt>
                <c:pt idx="15">
                  <c:v>44013</c:v>
                </c:pt>
                <c:pt idx="16">
                  <c:v>44044</c:v>
                </c:pt>
                <c:pt idx="17">
                  <c:v>44075</c:v>
                </c:pt>
                <c:pt idx="18">
                  <c:v>44105</c:v>
                </c:pt>
                <c:pt idx="19">
                  <c:v>44136</c:v>
                </c:pt>
                <c:pt idx="20">
                  <c:v>44166</c:v>
                </c:pt>
                <c:pt idx="21">
                  <c:v>44197</c:v>
                </c:pt>
                <c:pt idx="22">
                  <c:v>44228</c:v>
                </c:pt>
                <c:pt idx="23">
                  <c:v>44256</c:v>
                </c:pt>
                <c:pt idx="24">
                  <c:v>44287</c:v>
                </c:pt>
                <c:pt idx="25">
                  <c:v>44317</c:v>
                </c:pt>
                <c:pt idx="26">
                  <c:v>44348</c:v>
                </c:pt>
                <c:pt idx="27">
                  <c:v>44378</c:v>
                </c:pt>
                <c:pt idx="28">
                  <c:v>44409</c:v>
                </c:pt>
                <c:pt idx="29">
                  <c:v>44440</c:v>
                </c:pt>
                <c:pt idx="30">
                  <c:v>44470</c:v>
                </c:pt>
                <c:pt idx="31">
                  <c:v>44501</c:v>
                </c:pt>
                <c:pt idx="32">
                  <c:v>44531</c:v>
                </c:pt>
                <c:pt idx="33">
                  <c:v>44562</c:v>
                </c:pt>
              </c:numCache>
            </c:numRef>
          </c:cat>
          <c:val>
            <c:numRef>
              <c:f>'[Microsoft PowerPoint uygulamasında grafik]İşsizlik sigortası başvurusu'!$ET$63:$ET$96</c:f>
              <c:numCache>
                <c:formatCode>General</c:formatCode>
                <c:ptCount val="34"/>
                <c:pt idx="0">
                  <c:v>1664</c:v>
                </c:pt>
                <c:pt idx="1">
                  <c:v>1816</c:v>
                </c:pt>
                <c:pt idx="2">
                  <c:v>1607</c:v>
                </c:pt>
                <c:pt idx="3">
                  <c:v>2409</c:v>
                </c:pt>
                <c:pt idx="4">
                  <c:v>1521</c:v>
                </c:pt>
                <c:pt idx="5">
                  <c:v>1852</c:v>
                </c:pt>
                <c:pt idx="6">
                  <c:v>1881</c:v>
                </c:pt>
                <c:pt idx="7">
                  <c:v>1569</c:v>
                </c:pt>
                <c:pt idx="8">
                  <c:v>1886</c:v>
                </c:pt>
                <c:pt idx="9">
                  <c:v>2202</c:v>
                </c:pt>
                <c:pt idx="10">
                  <c:v>1513</c:v>
                </c:pt>
                <c:pt idx="11">
                  <c:v>1747</c:v>
                </c:pt>
                <c:pt idx="12">
                  <c:v>1224</c:v>
                </c:pt>
                <c:pt idx="13">
                  <c:v>167</c:v>
                </c:pt>
                <c:pt idx="14">
                  <c:v>431</c:v>
                </c:pt>
                <c:pt idx="15">
                  <c:v>635</c:v>
                </c:pt>
                <c:pt idx="16">
                  <c:v>489</c:v>
                </c:pt>
                <c:pt idx="17">
                  <c:v>692</c:v>
                </c:pt>
                <c:pt idx="18">
                  <c:v>610</c:v>
                </c:pt>
                <c:pt idx="19">
                  <c:v>647</c:v>
                </c:pt>
                <c:pt idx="20">
                  <c:v>720</c:v>
                </c:pt>
                <c:pt idx="21">
                  <c:v>711</c:v>
                </c:pt>
                <c:pt idx="22">
                  <c:v>536</c:v>
                </c:pt>
                <c:pt idx="23">
                  <c:v>661</c:v>
                </c:pt>
                <c:pt idx="24">
                  <c:v>794</c:v>
                </c:pt>
                <c:pt idx="25">
                  <c:v>600</c:v>
                </c:pt>
                <c:pt idx="26">
                  <c:v>697</c:v>
                </c:pt>
                <c:pt idx="27" formatCode="#,##0">
                  <c:v>2822</c:v>
                </c:pt>
                <c:pt idx="28" formatCode="#,##0">
                  <c:v>2013</c:v>
                </c:pt>
                <c:pt idx="29" formatCode="#,##0">
                  <c:v>1830</c:v>
                </c:pt>
                <c:pt idx="30" formatCode="#,##0">
                  <c:v>1715</c:v>
                </c:pt>
                <c:pt idx="31" formatCode="#,##0">
                  <c:v>1733</c:v>
                </c:pt>
                <c:pt idx="32" formatCode="#,##0">
                  <c:v>2271</c:v>
                </c:pt>
                <c:pt idx="33" formatCode="#,##0">
                  <c:v>2096</c:v>
                </c:pt>
              </c:numCache>
            </c:numRef>
          </c:val>
          <c:smooth val="0"/>
        </c:ser>
        <c:dLbls>
          <c:showLegendKey val="0"/>
          <c:showVal val="0"/>
          <c:showCatName val="0"/>
          <c:showSerName val="0"/>
          <c:showPercent val="0"/>
          <c:showBubbleSize val="0"/>
        </c:dLbls>
        <c:marker val="1"/>
        <c:smooth val="0"/>
        <c:axId val="139495168"/>
        <c:axId val="139506592"/>
      </c:lineChart>
      <c:dateAx>
        <c:axId val="1395016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5504"/>
        <c:crosses val="autoZero"/>
        <c:auto val="1"/>
        <c:lblOffset val="100"/>
        <c:baseTimeUnit val="months"/>
      </c:dateAx>
      <c:valAx>
        <c:axId val="13950550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1696"/>
        <c:crosses val="autoZero"/>
        <c:crossBetween val="between"/>
      </c:valAx>
      <c:valAx>
        <c:axId val="139506592"/>
        <c:scaling>
          <c:orientation val="minMax"/>
        </c:scaling>
        <c:delete val="1"/>
        <c:axPos val="r"/>
        <c:numFmt formatCode="General" sourceLinked="1"/>
        <c:majorTickMark val="out"/>
        <c:minorTickMark val="none"/>
        <c:tickLblPos val="nextTo"/>
        <c:crossAx val="139495168"/>
        <c:crosses val="max"/>
        <c:crossBetween val="between"/>
      </c:valAx>
      <c:dateAx>
        <c:axId val="139495168"/>
        <c:scaling>
          <c:orientation val="minMax"/>
        </c:scaling>
        <c:delete val="1"/>
        <c:axPos val="t"/>
        <c:numFmt formatCode="mmm\-yy" sourceLinked="1"/>
        <c:majorTickMark val="out"/>
        <c:minorTickMark val="none"/>
        <c:tickLblPos val="nextTo"/>
        <c:crossAx val="139506592"/>
        <c:crosses val="max"/>
        <c:auto val="1"/>
        <c:lblOffset val="100"/>
        <c:baseTimeUnit val="month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128069175689404"/>
          <c:y val="9.2192777467667006E-2"/>
          <c:w val="0.69340980512695005"/>
          <c:h val="0.79061860199771439"/>
        </c:manualLayout>
      </c:layout>
      <c:barChart>
        <c:barDir val="col"/>
        <c:grouping val="clustered"/>
        <c:varyColors val="0"/>
        <c:ser>
          <c:idx val="0"/>
          <c:order val="0"/>
          <c:tx>
            <c:strRef>
              <c:f>'Sabit yatırım tutarı'!$A$3</c:f>
              <c:strCache>
                <c:ptCount val="1"/>
                <c:pt idx="0">
                  <c:v>Gaziantep</c:v>
                </c:pt>
              </c:strCache>
            </c:strRef>
          </c:tx>
          <c:spPr>
            <a:solidFill>
              <a:schemeClr val="tx2">
                <a:lumMod val="75000"/>
              </a:schemeClr>
            </a:solidFill>
            <a:ln>
              <a:noFill/>
            </a:ln>
            <a:effectLst/>
          </c:spPr>
          <c:invertIfNegative val="0"/>
          <c:cat>
            <c:numRef>
              <c:f>'Sabit yatırım tutarı'!$B$2:$G$2</c:f>
              <c:numCache>
                <c:formatCode>General</c:formatCode>
                <c:ptCount val="6"/>
                <c:pt idx="0">
                  <c:v>2016</c:v>
                </c:pt>
                <c:pt idx="1">
                  <c:v>2017</c:v>
                </c:pt>
                <c:pt idx="2">
                  <c:v>2018</c:v>
                </c:pt>
                <c:pt idx="3">
                  <c:v>2019</c:v>
                </c:pt>
                <c:pt idx="4">
                  <c:v>2020</c:v>
                </c:pt>
                <c:pt idx="5">
                  <c:v>2021</c:v>
                </c:pt>
              </c:numCache>
            </c:numRef>
          </c:cat>
          <c:val>
            <c:numRef>
              <c:f>'Sabit yatırım tutarı'!$B$3:$G$3</c:f>
              <c:numCache>
                <c:formatCode>General</c:formatCode>
                <c:ptCount val="6"/>
                <c:pt idx="0">
                  <c:v>2257.3659044000001</c:v>
                </c:pt>
                <c:pt idx="1">
                  <c:v>3334.4638089999985</c:v>
                </c:pt>
                <c:pt idx="2">
                  <c:v>6817.7788968199993</c:v>
                </c:pt>
                <c:pt idx="3">
                  <c:v>8499.0110433400023</c:v>
                </c:pt>
                <c:pt idx="4">
                  <c:v>13260.953624000005</c:v>
                </c:pt>
                <c:pt idx="5" formatCode="#,##0">
                  <c:v>6402</c:v>
                </c:pt>
              </c:numCache>
            </c:numRef>
          </c:val>
        </c:ser>
        <c:dLbls>
          <c:showLegendKey val="0"/>
          <c:showVal val="0"/>
          <c:showCatName val="0"/>
          <c:showSerName val="0"/>
          <c:showPercent val="0"/>
          <c:showBubbleSize val="0"/>
        </c:dLbls>
        <c:gapWidth val="219"/>
        <c:overlap val="-27"/>
        <c:axId val="139506048"/>
        <c:axId val="139507680"/>
      </c:barChart>
      <c:catAx>
        <c:axId val="13950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7680"/>
        <c:crosses val="autoZero"/>
        <c:auto val="1"/>
        <c:lblAlgn val="ctr"/>
        <c:lblOffset val="100"/>
        <c:noMultiLvlLbl val="0"/>
      </c:catAx>
      <c:valAx>
        <c:axId val="139507680"/>
        <c:scaling>
          <c:orientation val="minMax"/>
          <c:max val="2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6048"/>
        <c:crosses val="autoZero"/>
        <c:crossBetween val="between"/>
        <c:majorUnit val="5000"/>
      </c:valAx>
      <c:spPr>
        <a:noFill/>
        <a:ln w="0">
          <a:solidFill>
            <a:srgbClr val="FFFFFF"/>
          </a:solidFill>
        </a:ln>
        <a:effectLst>
          <a:softEdge rad="457200"/>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92149302696057"/>
          <c:y val="4.751210783805479E-2"/>
          <c:w val="0.77395762369586174"/>
          <c:h val="0.76788117376818577"/>
        </c:manualLayout>
      </c:layout>
      <c:barChart>
        <c:barDir val="col"/>
        <c:grouping val="clustered"/>
        <c:varyColors val="0"/>
        <c:ser>
          <c:idx val="0"/>
          <c:order val="0"/>
          <c:tx>
            <c:strRef>
              <c:f>'Belge adedi'!$A$3</c:f>
              <c:strCache>
                <c:ptCount val="1"/>
                <c:pt idx="0">
                  <c:v>Gaziantep</c:v>
                </c:pt>
              </c:strCache>
            </c:strRef>
          </c:tx>
          <c:spPr>
            <a:solidFill>
              <a:srgbClr val="002060"/>
            </a:solidFill>
            <a:ln>
              <a:noFill/>
            </a:ln>
            <a:effectLst/>
          </c:spPr>
          <c:invertIfNegative val="0"/>
          <c:cat>
            <c:numRef>
              <c:f>'Belge adedi'!$B$2:$G$2</c:f>
              <c:numCache>
                <c:formatCode>General</c:formatCode>
                <c:ptCount val="6"/>
                <c:pt idx="0">
                  <c:v>2016</c:v>
                </c:pt>
                <c:pt idx="1">
                  <c:v>2017</c:v>
                </c:pt>
                <c:pt idx="2">
                  <c:v>2018</c:v>
                </c:pt>
                <c:pt idx="3">
                  <c:v>2019</c:v>
                </c:pt>
                <c:pt idx="4">
                  <c:v>2020</c:v>
                </c:pt>
                <c:pt idx="5">
                  <c:v>2021</c:v>
                </c:pt>
              </c:numCache>
            </c:numRef>
          </c:cat>
          <c:val>
            <c:numRef>
              <c:f>'Belge adedi'!$B$3:$G$3</c:f>
              <c:numCache>
                <c:formatCode>General</c:formatCode>
                <c:ptCount val="6"/>
                <c:pt idx="0">
                  <c:v>172</c:v>
                </c:pt>
                <c:pt idx="1">
                  <c:v>186</c:v>
                </c:pt>
                <c:pt idx="2">
                  <c:v>175</c:v>
                </c:pt>
                <c:pt idx="3">
                  <c:v>152</c:v>
                </c:pt>
                <c:pt idx="4">
                  <c:v>390</c:v>
                </c:pt>
                <c:pt idx="5">
                  <c:v>263</c:v>
                </c:pt>
              </c:numCache>
            </c:numRef>
          </c:val>
        </c:ser>
        <c:dLbls>
          <c:showLegendKey val="0"/>
          <c:showVal val="0"/>
          <c:showCatName val="0"/>
          <c:showSerName val="0"/>
          <c:showPercent val="0"/>
          <c:showBubbleSize val="0"/>
        </c:dLbls>
        <c:gapWidth val="219"/>
        <c:overlap val="-27"/>
        <c:axId val="139508224"/>
        <c:axId val="139493536"/>
      </c:barChart>
      <c:catAx>
        <c:axId val="1395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3536"/>
        <c:crosses val="autoZero"/>
        <c:auto val="1"/>
        <c:lblAlgn val="ctr"/>
        <c:lblOffset val="100"/>
        <c:noMultiLvlLbl val="0"/>
      </c:catAx>
      <c:valAx>
        <c:axId val="139493536"/>
        <c:scaling>
          <c:orientation val="minMax"/>
          <c:max val="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8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121597530480145"/>
          <c:y val="5.0654559352841577E-2"/>
          <c:w val="0.75358882015817374"/>
          <c:h val="0.84251818326526806"/>
        </c:manualLayout>
      </c:layout>
      <c:barChart>
        <c:barDir val="col"/>
        <c:grouping val="clustered"/>
        <c:varyColors val="0"/>
        <c:ser>
          <c:idx val="0"/>
          <c:order val="0"/>
          <c:tx>
            <c:strRef>
              <c:f>İstihdam!$A$3</c:f>
              <c:strCache>
                <c:ptCount val="1"/>
                <c:pt idx="0">
                  <c:v>Gaziantep</c:v>
                </c:pt>
              </c:strCache>
            </c:strRef>
          </c:tx>
          <c:spPr>
            <a:solidFill>
              <a:schemeClr val="accent1">
                <a:lumMod val="50000"/>
              </a:schemeClr>
            </a:solidFill>
            <a:ln>
              <a:noFill/>
            </a:ln>
            <a:effectLst/>
          </c:spPr>
          <c:invertIfNegative val="0"/>
          <c:cat>
            <c:numRef>
              <c:f>İstihdam!$B$2:$G$2</c:f>
              <c:numCache>
                <c:formatCode>General</c:formatCode>
                <c:ptCount val="6"/>
                <c:pt idx="0">
                  <c:v>2016</c:v>
                </c:pt>
                <c:pt idx="1">
                  <c:v>2017</c:v>
                </c:pt>
                <c:pt idx="2">
                  <c:v>2018</c:v>
                </c:pt>
                <c:pt idx="3">
                  <c:v>2019</c:v>
                </c:pt>
                <c:pt idx="4">
                  <c:v>2020</c:v>
                </c:pt>
                <c:pt idx="5">
                  <c:v>2021</c:v>
                </c:pt>
              </c:numCache>
            </c:numRef>
          </c:cat>
          <c:val>
            <c:numRef>
              <c:f>İstihdam!$B$3:$G$3</c:f>
              <c:numCache>
                <c:formatCode>General</c:formatCode>
                <c:ptCount val="6"/>
                <c:pt idx="0">
                  <c:v>3226</c:v>
                </c:pt>
                <c:pt idx="1">
                  <c:v>4420</c:v>
                </c:pt>
                <c:pt idx="2">
                  <c:v>5924</c:v>
                </c:pt>
                <c:pt idx="3">
                  <c:v>3900</c:v>
                </c:pt>
                <c:pt idx="4">
                  <c:v>8111</c:v>
                </c:pt>
                <c:pt idx="5">
                  <c:v>5328</c:v>
                </c:pt>
              </c:numCache>
            </c:numRef>
          </c:val>
        </c:ser>
        <c:dLbls>
          <c:showLegendKey val="0"/>
          <c:showVal val="0"/>
          <c:showCatName val="0"/>
          <c:showSerName val="0"/>
          <c:showPercent val="0"/>
          <c:showBubbleSize val="0"/>
        </c:dLbls>
        <c:gapWidth val="219"/>
        <c:overlap val="-27"/>
        <c:axId val="139495712"/>
        <c:axId val="164384096"/>
      </c:barChart>
      <c:catAx>
        <c:axId val="13949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4096"/>
        <c:crosses val="autoZero"/>
        <c:auto val="1"/>
        <c:lblAlgn val="ctr"/>
        <c:lblOffset val="100"/>
        <c:noMultiLvlLbl val="0"/>
      </c:catAx>
      <c:valAx>
        <c:axId val="164384096"/>
        <c:scaling>
          <c:orientation val="minMax"/>
          <c:max val="14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5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80575539568345"/>
          <c:y val="0.31049250535331907"/>
          <c:w val="0.61438848920863309"/>
          <c:h val="0.57815845824411138"/>
        </c:manualLayout>
      </c:layout>
      <c:barChart>
        <c:barDir val="col"/>
        <c:grouping val="stacked"/>
        <c:varyColors val="0"/>
        <c:ser>
          <c:idx val="0"/>
          <c:order val="0"/>
          <c:spPr>
            <a:solidFill>
              <a:srgbClr val="002060"/>
            </a:solidFill>
            <a:ln>
              <a:noFill/>
            </a:ln>
          </c:spPr>
          <c:invertIfNegative val="0"/>
          <c:dLbls>
            <c:dLbl>
              <c:idx val="0"/>
              <c:layout>
                <c:manualLayout>
                  <c:x val="0"/>
                  <c:y val="-0.39400428265524623"/>
                </c:manualLayout>
              </c:layout>
              <c:numFmt formatCode="#,##0.0;&quot;-&quot;#,##0.0"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70A-4488-8AEB-EF7072EB49CC}"/>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4475374732334047"/>
                </c:manualLayout>
              </c:layout>
              <c:numFmt formatCode="#,##0.0;&quot;-&quot;#,##0.0"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70A-4488-8AEB-EF7072EB49CC}"/>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#,##0.0;"-"#,##0.0</c:formatCode>
                <c:ptCount val="2"/>
                <c:pt idx="0">
                  <c:v>12.573836</c:v>
                </c:pt>
                <c:pt idx="1">
                  <c:v>15.462452000000001</c:v>
                </c:pt>
              </c:numCache>
            </c:numRef>
          </c:val>
          <c:extLst xmlns:c16r2="http://schemas.microsoft.com/office/drawing/2015/06/chart">
            <c:ext xmlns:c16="http://schemas.microsoft.com/office/drawing/2014/chart" uri="{C3380CC4-5D6E-409C-BE32-E72D297353CC}">
              <c16:uniqueId val="{00000002-870A-4488-8AEB-EF7072EB49CC}"/>
            </c:ext>
          </c:extLst>
        </c:ser>
        <c:dLbls>
          <c:showLegendKey val="0"/>
          <c:showVal val="0"/>
          <c:showCatName val="0"/>
          <c:showSerName val="0"/>
          <c:showPercent val="0"/>
          <c:showBubbleSize val="0"/>
        </c:dLbls>
        <c:gapWidth val="80"/>
        <c:overlap val="100"/>
        <c:axId val="2124851072"/>
        <c:axId val="2124853248"/>
      </c:barChart>
      <c:catAx>
        <c:axId val="212485107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53248"/>
        <c:crosses val="min"/>
        <c:auto val="0"/>
        <c:lblAlgn val="ctr"/>
        <c:lblOffset val="100"/>
        <c:noMultiLvlLbl val="0"/>
      </c:catAx>
      <c:valAx>
        <c:axId val="2124853248"/>
        <c:scaling>
          <c:orientation val="minMax"/>
          <c:max val="15.462452000000001"/>
          <c:min val="0"/>
        </c:scaling>
        <c:delete val="1"/>
        <c:axPos val="l"/>
        <c:numFmt formatCode="#,##0.0;&quot;-&quot;#,##0.0" sourceLinked="1"/>
        <c:majorTickMark val="out"/>
        <c:minorTickMark val="none"/>
        <c:tickLblPos val="nextTo"/>
        <c:crossAx val="2124851072"/>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08976561175925"/>
          <c:y val="4.1758412942199771E-2"/>
          <c:w val="0.80942206831475905"/>
          <c:h val="0.79424233692164303"/>
        </c:manualLayout>
      </c:layout>
      <c:barChart>
        <c:barDir val="col"/>
        <c:grouping val="stacked"/>
        <c:varyColors val="0"/>
        <c:ser>
          <c:idx val="1"/>
          <c:order val="0"/>
          <c:tx>
            <c:strRef>
              <c:f>Sayfa1!$C$1</c:f>
              <c:strCache>
                <c:ptCount val="1"/>
                <c:pt idx="0">
                  <c:v>Tarım</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Sayfa1!$C$2:$C$9</c:f>
              <c:numCache>
                <c:formatCode>0</c:formatCode>
                <c:ptCount val="8"/>
                <c:pt idx="0">
                  <c:v>736843</c:v>
                </c:pt>
                <c:pt idx="1">
                  <c:v>1667553</c:v>
                </c:pt>
                <c:pt idx="2">
                  <c:v>2225944</c:v>
                </c:pt>
                <c:pt idx="3">
                  <c:v>3395675</c:v>
                </c:pt>
                <c:pt idx="4">
                  <c:v>2248488</c:v>
                </c:pt>
                <c:pt idx="5">
                  <c:v>3049804</c:v>
                </c:pt>
                <c:pt idx="6">
                  <c:v>1199617</c:v>
                </c:pt>
                <c:pt idx="7">
                  <c:v>1561971</c:v>
                </c:pt>
              </c:numCache>
            </c:numRef>
          </c:val>
        </c:ser>
        <c:ser>
          <c:idx val="2"/>
          <c:order val="1"/>
          <c:tx>
            <c:strRef>
              <c:f>Sayfa1!$D$1</c:f>
              <c:strCache>
                <c:ptCount val="1"/>
                <c:pt idx="0">
                  <c:v>Sanayi</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Sayfa1!$D$2:$D$9</c:f>
              <c:numCache>
                <c:formatCode>0</c:formatCode>
                <c:ptCount val="8"/>
                <c:pt idx="0">
                  <c:v>3631908</c:v>
                </c:pt>
                <c:pt idx="1">
                  <c:v>11750957</c:v>
                </c:pt>
                <c:pt idx="2">
                  <c:v>410939</c:v>
                </c:pt>
                <c:pt idx="3">
                  <c:v>1455124</c:v>
                </c:pt>
                <c:pt idx="4">
                  <c:v>2664399</c:v>
                </c:pt>
                <c:pt idx="5">
                  <c:v>7626805</c:v>
                </c:pt>
                <c:pt idx="6">
                  <c:v>2227219</c:v>
                </c:pt>
                <c:pt idx="7">
                  <c:v>4553801</c:v>
                </c:pt>
              </c:numCache>
            </c:numRef>
          </c:val>
        </c:ser>
        <c:ser>
          <c:idx val="3"/>
          <c:order val="2"/>
          <c:tx>
            <c:strRef>
              <c:f>Sayfa1!$E$1</c:f>
              <c:strCache>
                <c:ptCount val="1"/>
                <c:pt idx="0">
                  <c:v>İmalat</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Sayfa1!$E$2:$E$9</c:f>
              <c:numCache>
                <c:formatCode>0</c:formatCode>
                <c:ptCount val="8"/>
                <c:pt idx="0">
                  <c:v>3394099</c:v>
                </c:pt>
                <c:pt idx="1">
                  <c:v>11035629</c:v>
                </c:pt>
                <c:pt idx="2">
                  <c:v>280643</c:v>
                </c:pt>
                <c:pt idx="3">
                  <c:v>870632</c:v>
                </c:pt>
                <c:pt idx="4">
                  <c:v>2097162</c:v>
                </c:pt>
                <c:pt idx="5">
                  <c:v>5876041</c:v>
                </c:pt>
                <c:pt idx="6">
                  <c:v>1398289</c:v>
                </c:pt>
                <c:pt idx="7">
                  <c:v>3407819</c:v>
                </c:pt>
              </c:numCache>
            </c:numRef>
          </c:val>
        </c:ser>
        <c:ser>
          <c:idx val="4"/>
          <c:order val="3"/>
          <c:tx>
            <c:strRef>
              <c:f>Sayfa1!$F$1</c:f>
              <c:strCache>
                <c:ptCount val="1"/>
                <c:pt idx="0">
                  <c:v>İnşaat</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Sayfa1!$F$2:$F$9</c:f>
              <c:numCache>
                <c:formatCode>0</c:formatCode>
                <c:ptCount val="8"/>
                <c:pt idx="0">
                  <c:v>1395579</c:v>
                </c:pt>
                <c:pt idx="1">
                  <c:v>4070626</c:v>
                </c:pt>
                <c:pt idx="2">
                  <c:v>1308903</c:v>
                </c:pt>
                <c:pt idx="3">
                  <c:v>1911728</c:v>
                </c:pt>
                <c:pt idx="4">
                  <c:v>2161616</c:v>
                </c:pt>
                <c:pt idx="5">
                  <c:v>4188894</c:v>
                </c:pt>
                <c:pt idx="6">
                  <c:v>1129155</c:v>
                </c:pt>
                <c:pt idx="7">
                  <c:v>2668156</c:v>
                </c:pt>
              </c:numCache>
            </c:numRef>
          </c:val>
        </c:ser>
        <c:ser>
          <c:idx val="5"/>
          <c:order val="4"/>
          <c:tx>
            <c:strRef>
              <c:f>Sayfa1!$G$1</c:f>
              <c:strCache>
                <c:ptCount val="1"/>
                <c:pt idx="0">
                  <c:v>Hizmetler</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Sayfa1!$G$2:$G$9</c:f>
              <c:numCache>
                <c:formatCode>0</c:formatCode>
                <c:ptCount val="8"/>
                <c:pt idx="0">
                  <c:v>2907357</c:v>
                </c:pt>
                <c:pt idx="1">
                  <c:v>7282585</c:v>
                </c:pt>
                <c:pt idx="2">
                  <c:v>1367364</c:v>
                </c:pt>
                <c:pt idx="3">
                  <c:v>2911312</c:v>
                </c:pt>
                <c:pt idx="4">
                  <c:v>4866855</c:v>
                </c:pt>
                <c:pt idx="5">
                  <c:v>9485637</c:v>
                </c:pt>
                <c:pt idx="6">
                  <c:v>1039131</c:v>
                </c:pt>
                <c:pt idx="7">
                  <c:v>2225325</c:v>
                </c:pt>
              </c:numCache>
            </c:numRef>
          </c:val>
        </c:ser>
        <c:ser>
          <c:idx val="6"/>
          <c:order val="5"/>
          <c:tx>
            <c:strRef>
              <c:f>Sayfa1!$H$1</c:f>
              <c:strCache>
                <c:ptCount val="1"/>
                <c:pt idx="0">
                  <c:v>Bilgi ve iletişim</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Sayfa1!$H$2:$H$9</c:f>
              <c:numCache>
                <c:formatCode>0</c:formatCode>
                <c:ptCount val="8"/>
                <c:pt idx="0">
                  <c:v>110132</c:v>
                </c:pt>
                <c:pt idx="1">
                  <c:v>133290</c:v>
                </c:pt>
                <c:pt idx="2">
                  <c:v>83862</c:v>
                </c:pt>
                <c:pt idx="3">
                  <c:v>68177</c:v>
                </c:pt>
                <c:pt idx="4">
                  <c:v>248406</c:v>
                </c:pt>
                <c:pt idx="5">
                  <c:v>520755</c:v>
                </c:pt>
                <c:pt idx="6">
                  <c:v>51896</c:v>
                </c:pt>
                <c:pt idx="7">
                  <c:v>85602</c:v>
                </c:pt>
              </c:numCache>
            </c:numRef>
          </c:val>
        </c:ser>
        <c:ser>
          <c:idx val="7"/>
          <c:order val="6"/>
          <c:tx>
            <c:strRef>
              <c:f>Sayfa1!$I$1</c:f>
              <c:strCache>
                <c:ptCount val="1"/>
                <c:pt idx="0">
                  <c:v>Finans ve sigortacılık</c:v>
                </c:pt>
              </c:strCache>
            </c:strRef>
          </c:tx>
          <c:invertIfNegative val="0"/>
          <c:cat>
            <c:multiLvlStrRef>
              <c:f>Sayfa1!$A$2:$B$9</c:f>
              <c:multiLvlStrCache>
                <c:ptCount val="8"/>
                <c:lvl>
                  <c:pt idx="0">
                    <c:v>2004</c:v>
                  </c:pt>
                  <c:pt idx="1">
                    <c:v>2020</c:v>
                  </c:pt>
                  <c:pt idx="2">
                    <c:v>2004</c:v>
                  </c:pt>
                  <c:pt idx="3">
                    <c:v>2020</c:v>
                  </c:pt>
                  <c:pt idx="4">
                    <c:v>2004</c:v>
                  </c:pt>
                  <c:pt idx="5">
                    <c:v>2020</c:v>
                  </c:pt>
                  <c:pt idx="6">
                    <c:v>2004</c:v>
                  </c:pt>
                  <c:pt idx="7">
                    <c:v>2020</c:v>
                  </c:pt>
                </c:lvl>
                <c:lvl>
                  <c:pt idx="0">
                    <c:v>Gaziantep</c:v>
                  </c:pt>
                  <c:pt idx="2">
                    <c:v>Şanlıurfa</c:v>
                  </c:pt>
                  <c:pt idx="4">
                    <c:v>Adana</c:v>
                  </c:pt>
                  <c:pt idx="6">
                    <c:v>Kahramanmaraş</c:v>
                  </c:pt>
                </c:lvl>
              </c:multiLvlStrCache>
            </c:multiLvlStrRef>
          </c:cat>
          <c:val>
            <c:numRef>
              <c:f>Sayfa1!$I$2:$I$9</c:f>
              <c:numCache>
                <c:formatCode>0</c:formatCode>
                <c:ptCount val="8"/>
                <c:pt idx="0">
                  <c:v>157132</c:v>
                </c:pt>
                <c:pt idx="1">
                  <c:v>864331</c:v>
                </c:pt>
                <c:pt idx="2">
                  <c:v>52524</c:v>
                </c:pt>
                <c:pt idx="3">
                  <c:v>295617</c:v>
                </c:pt>
                <c:pt idx="4">
                  <c:v>372823</c:v>
                </c:pt>
                <c:pt idx="5">
                  <c:v>1405085</c:v>
                </c:pt>
                <c:pt idx="6">
                  <c:v>66962</c:v>
                </c:pt>
                <c:pt idx="7">
                  <c:v>315653</c:v>
                </c:pt>
              </c:numCache>
            </c:numRef>
          </c:val>
        </c:ser>
        <c:dLbls>
          <c:showLegendKey val="0"/>
          <c:showVal val="0"/>
          <c:showCatName val="0"/>
          <c:showSerName val="0"/>
          <c:showPercent val="0"/>
          <c:showBubbleSize val="0"/>
        </c:dLbls>
        <c:gapWidth val="55"/>
        <c:overlap val="100"/>
        <c:axId val="164389536"/>
        <c:axId val="164384640"/>
      </c:barChart>
      <c:catAx>
        <c:axId val="164389536"/>
        <c:scaling>
          <c:orientation val="minMax"/>
        </c:scaling>
        <c:delete val="0"/>
        <c:axPos val="b"/>
        <c:numFmt formatCode="General" sourceLinked="1"/>
        <c:majorTickMark val="none"/>
        <c:minorTickMark val="none"/>
        <c:tickLblPos val="nextTo"/>
        <c:crossAx val="164384640"/>
        <c:crosses val="autoZero"/>
        <c:auto val="1"/>
        <c:lblAlgn val="ctr"/>
        <c:lblOffset val="100"/>
        <c:noMultiLvlLbl val="0"/>
      </c:catAx>
      <c:valAx>
        <c:axId val="164384640"/>
        <c:scaling>
          <c:orientation val="minMax"/>
        </c:scaling>
        <c:delete val="0"/>
        <c:axPos val="l"/>
        <c:majorGridlines/>
        <c:numFmt formatCode="0" sourceLinked="1"/>
        <c:majorTickMark val="none"/>
        <c:minorTickMark val="none"/>
        <c:tickLblPos val="nextTo"/>
        <c:crossAx val="164389536"/>
        <c:crosses val="autoZero"/>
        <c:crossBetween val="between"/>
      </c:valAx>
    </c:plotArea>
    <c:legend>
      <c:legendPos val="r"/>
      <c:layout>
        <c:manualLayout>
          <c:xMode val="edge"/>
          <c:yMode val="edge"/>
          <c:x val="0.29595104276886852"/>
          <c:y val="2.8762846082746211E-2"/>
          <c:w val="0.66681800900541888"/>
          <c:h val="0.14886840748406763"/>
        </c:manualLayout>
      </c:layout>
      <c:overlay val="0"/>
    </c:legend>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'İşlenen tarım alanı'!$A$94</c:f>
              <c:strCache>
                <c:ptCount val="1"/>
                <c:pt idx="0">
                  <c:v>Adana</c:v>
                </c:pt>
              </c:strCache>
            </c:strRef>
          </c:tx>
          <c:marker>
            <c:symbol val="none"/>
          </c:marker>
          <c:cat>
            <c:strRef>
              <c:f>'İşlenen tarım alanı'!$B$93:$R$93</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alanı'!$B$94:$R$94</c:f>
              <c:numCache>
                <c:formatCode>#,##0</c:formatCode>
                <c:ptCount val="17"/>
                <c:pt idx="0">
                  <c:v>551656</c:v>
                </c:pt>
                <c:pt idx="1">
                  <c:v>549124</c:v>
                </c:pt>
                <c:pt idx="2">
                  <c:v>513934</c:v>
                </c:pt>
                <c:pt idx="3">
                  <c:v>503405</c:v>
                </c:pt>
                <c:pt idx="4">
                  <c:v>501884</c:v>
                </c:pt>
                <c:pt idx="5">
                  <c:v>506801</c:v>
                </c:pt>
                <c:pt idx="6">
                  <c:v>492374</c:v>
                </c:pt>
                <c:pt idx="7">
                  <c:v>435794</c:v>
                </c:pt>
                <c:pt idx="8">
                  <c:v>418449</c:v>
                </c:pt>
                <c:pt idx="9">
                  <c:v>409053</c:v>
                </c:pt>
                <c:pt idx="10">
                  <c:v>430698</c:v>
                </c:pt>
                <c:pt idx="11">
                  <c:v>421460</c:v>
                </c:pt>
                <c:pt idx="12">
                  <c:v>423036</c:v>
                </c:pt>
                <c:pt idx="13">
                  <c:v>427031</c:v>
                </c:pt>
                <c:pt idx="14">
                  <c:v>411390</c:v>
                </c:pt>
                <c:pt idx="15">
                  <c:v>398199</c:v>
                </c:pt>
                <c:pt idx="16">
                  <c:v>397801</c:v>
                </c:pt>
              </c:numCache>
            </c:numRef>
          </c:val>
          <c:smooth val="0"/>
        </c:ser>
        <c:ser>
          <c:idx val="1"/>
          <c:order val="1"/>
          <c:tx>
            <c:strRef>
              <c:f>'İşlenen tarım alanı'!$A$95</c:f>
              <c:strCache>
                <c:ptCount val="1"/>
                <c:pt idx="0">
                  <c:v>Gaziantep</c:v>
                </c:pt>
              </c:strCache>
            </c:strRef>
          </c:tx>
          <c:marker>
            <c:symbol val="none"/>
          </c:marker>
          <c:cat>
            <c:strRef>
              <c:f>'İşlenen tarım alanı'!$B$93:$R$93</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alanı'!$B$95:$R$95</c:f>
              <c:numCache>
                <c:formatCode>#,##0</c:formatCode>
                <c:ptCount val="17"/>
                <c:pt idx="0">
                  <c:v>221715</c:v>
                </c:pt>
                <c:pt idx="1">
                  <c:v>215012</c:v>
                </c:pt>
                <c:pt idx="2">
                  <c:v>202041</c:v>
                </c:pt>
                <c:pt idx="3">
                  <c:v>200985</c:v>
                </c:pt>
                <c:pt idx="4">
                  <c:v>170893</c:v>
                </c:pt>
                <c:pt idx="5">
                  <c:v>165118</c:v>
                </c:pt>
                <c:pt idx="6">
                  <c:v>160499</c:v>
                </c:pt>
                <c:pt idx="7">
                  <c:v>159053</c:v>
                </c:pt>
                <c:pt idx="8">
                  <c:v>163603</c:v>
                </c:pt>
                <c:pt idx="9">
                  <c:v>160799</c:v>
                </c:pt>
                <c:pt idx="10">
                  <c:v>161273</c:v>
                </c:pt>
                <c:pt idx="11">
                  <c:v>158068</c:v>
                </c:pt>
                <c:pt idx="12">
                  <c:v>149660</c:v>
                </c:pt>
                <c:pt idx="13">
                  <c:v>143468</c:v>
                </c:pt>
                <c:pt idx="14">
                  <c:v>135312</c:v>
                </c:pt>
                <c:pt idx="15">
                  <c:v>132044</c:v>
                </c:pt>
                <c:pt idx="16">
                  <c:v>132392</c:v>
                </c:pt>
              </c:numCache>
            </c:numRef>
          </c:val>
          <c:smooth val="0"/>
        </c:ser>
        <c:ser>
          <c:idx val="2"/>
          <c:order val="2"/>
          <c:tx>
            <c:strRef>
              <c:f>'İşlenen tarım alanı'!$A$96</c:f>
              <c:strCache>
                <c:ptCount val="1"/>
                <c:pt idx="0">
                  <c:v>Kahramanmaraş</c:v>
                </c:pt>
              </c:strCache>
            </c:strRef>
          </c:tx>
          <c:marker>
            <c:symbol val="none"/>
          </c:marker>
          <c:cat>
            <c:strRef>
              <c:f>'İşlenen tarım alanı'!$B$93:$R$93</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alanı'!$B$96:$R$96</c:f>
              <c:numCache>
                <c:formatCode>#,##0</c:formatCode>
                <c:ptCount val="17"/>
                <c:pt idx="0">
                  <c:v>393701</c:v>
                </c:pt>
                <c:pt idx="1">
                  <c:v>370730</c:v>
                </c:pt>
                <c:pt idx="2">
                  <c:v>349037</c:v>
                </c:pt>
                <c:pt idx="3">
                  <c:v>330734</c:v>
                </c:pt>
                <c:pt idx="4">
                  <c:v>314578</c:v>
                </c:pt>
                <c:pt idx="5">
                  <c:v>296323</c:v>
                </c:pt>
                <c:pt idx="6">
                  <c:v>299915</c:v>
                </c:pt>
                <c:pt idx="7">
                  <c:v>310472</c:v>
                </c:pt>
                <c:pt idx="8">
                  <c:v>255652</c:v>
                </c:pt>
                <c:pt idx="9">
                  <c:v>287209</c:v>
                </c:pt>
                <c:pt idx="10">
                  <c:v>296966</c:v>
                </c:pt>
                <c:pt idx="11">
                  <c:v>291688</c:v>
                </c:pt>
                <c:pt idx="12">
                  <c:v>288430</c:v>
                </c:pt>
                <c:pt idx="13">
                  <c:v>290926</c:v>
                </c:pt>
                <c:pt idx="14">
                  <c:v>300012</c:v>
                </c:pt>
                <c:pt idx="15">
                  <c:v>291789</c:v>
                </c:pt>
                <c:pt idx="16">
                  <c:v>296814</c:v>
                </c:pt>
              </c:numCache>
            </c:numRef>
          </c:val>
          <c:smooth val="0"/>
        </c:ser>
        <c:ser>
          <c:idx val="3"/>
          <c:order val="3"/>
          <c:tx>
            <c:strRef>
              <c:f>'İşlenen tarım alanı'!$A$97</c:f>
              <c:strCache>
                <c:ptCount val="1"/>
                <c:pt idx="0">
                  <c:v>Şanlıurfa</c:v>
                </c:pt>
              </c:strCache>
            </c:strRef>
          </c:tx>
          <c:marker>
            <c:symbol val="none"/>
          </c:marker>
          <c:cat>
            <c:strRef>
              <c:f>'İşlenen tarım alanı'!$B$93:$R$93</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strCache>
            </c:strRef>
          </c:cat>
          <c:val>
            <c:numRef>
              <c:f>'İşlenen tarım alanı'!$B$97:$R$97</c:f>
              <c:numCache>
                <c:formatCode>#,##0</c:formatCode>
                <c:ptCount val="17"/>
                <c:pt idx="0">
                  <c:v>1092075</c:v>
                </c:pt>
                <c:pt idx="1">
                  <c:v>1081280</c:v>
                </c:pt>
                <c:pt idx="2">
                  <c:v>1041997</c:v>
                </c:pt>
                <c:pt idx="3">
                  <c:v>1019174</c:v>
                </c:pt>
                <c:pt idx="4">
                  <c:v>1039815</c:v>
                </c:pt>
                <c:pt idx="5">
                  <c:v>1078246</c:v>
                </c:pt>
                <c:pt idx="6">
                  <c:v>1155384</c:v>
                </c:pt>
                <c:pt idx="7">
                  <c:v>1033697</c:v>
                </c:pt>
                <c:pt idx="8">
                  <c:v>957294</c:v>
                </c:pt>
                <c:pt idx="9">
                  <c:v>1105240</c:v>
                </c:pt>
                <c:pt idx="10">
                  <c:v>1066906</c:v>
                </c:pt>
                <c:pt idx="11">
                  <c:v>1058443</c:v>
                </c:pt>
                <c:pt idx="12">
                  <c:v>1014279</c:v>
                </c:pt>
                <c:pt idx="13">
                  <c:v>964535</c:v>
                </c:pt>
                <c:pt idx="14">
                  <c:v>897014</c:v>
                </c:pt>
                <c:pt idx="15">
                  <c:v>912439</c:v>
                </c:pt>
                <c:pt idx="16">
                  <c:v>884358</c:v>
                </c:pt>
              </c:numCache>
            </c:numRef>
          </c:val>
          <c:smooth val="0"/>
        </c:ser>
        <c:dLbls>
          <c:showLegendKey val="0"/>
          <c:showVal val="0"/>
          <c:showCatName val="0"/>
          <c:showSerName val="0"/>
          <c:showPercent val="0"/>
          <c:showBubbleSize val="0"/>
        </c:dLbls>
        <c:smooth val="0"/>
        <c:axId val="164390624"/>
        <c:axId val="164381920"/>
      </c:lineChart>
      <c:catAx>
        <c:axId val="164390624"/>
        <c:scaling>
          <c:orientation val="minMax"/>
        </c:scaling>
        <c:delete val="0"/>
        <c:axPos val="b"/>
        <c:numFmt formatCode="General" sourceLinked="0"/>
        <c:majorTickMark val="out"/>
        <c:minorTickMark val="none"/>
        <c:tickLblPos val="nextTo"/>
        <c:crossAx val="164381920"/>
        <c:crosses val="autoZero"/>
        <c:auto val="1"/>
        <c:lblAlgn val="ctr"/>
        <c:lblOffset val="100"/>
        <c:noMultiLvlLbl val="0"/>
      </c:catAx>
      <c:valAx>
        <c:axId val="164381920"/>
        <c:scaling>
          <c:orientation val="minMax"/>
        </c:scaling>
        <c:delete val="0"/>
        <c:axPos val="l"/>
        <c:majorGridlines/>
        <c:numFmt formatCode="#,##0" sourceLinked="1"/>
        <c:majorTickMark val="out"/>
        <c:minorTickMark val="none"/>
        <c:tickLblPos val="nextTo"/>
        <c:crossAx val="164390624"/>
        <c:crosses val="autoZero"/>
        <c:crossBetween val="between"/>
      </c:valAx>
      <c:spPr>
        <a:noFill/>
        <a:ln w="25400">
          <a:noFill/>
        </a:ln>
      </c:spPr>
    </c:plotArea>
    <c:legend>
      <c:legendPos val="r"/>
      <c:layout/>
      <c:overlay val="0"/>
    </c:legend>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800" b="1">
                <a:solidFill>
                  <a:schemeClr val="tx1"/>
                </a:solidFill>
              </a:rPr>
              <a:t>Lisanslı</a:t>
            </a:r>
            <a:r>
              <a:rPr lang="tr-TR" sz="1800" b="1" baseline="0">
                <a:solidFill>
                  <a:schemeClr val="tx1"/>
                </a:solidFill>
              </a:rPr>
              <a:t> Elektrik Üretimi</a:t>
            </a:r>
            <a:endParaRPr lang="tr-TR" sz="1800" b="1">
              <a:solidFill>
                <a:schemeClr val="tx1"/>
              </a:solidFill>
            </a:endParaRPr>
          </a:p>
        </c:rich>
      </c:tx>
      <c:layout>
        <c:manualLayout>
          <c:xMode val="edge"/>
          <c:yMode val="edge"/>
          <c:x val="0.3818123359580052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'Lisanslı elektrik üretimi'!$B$2</c:f>
              <c:strCache>
                <c:ptCount val="1"/>
                <c:pt idx="0">
                  <c:v>Üretim (GWh)</c:v>
                </c:pt>
              </c:strCache>
            </c:strRef>
          </c:tx>
          <c:spPr>
            <a:solidFill>
              <a:schemeClr val="accent1"/>
            </a:solidFill>
            <a:ln>
              <a:noFill/>
            </a:ln>
            <a:effectLst/>
          </c:spPr>
          <c:invertIfNegative val="0"/>
          <c:cat>
            <c:strRef>
              <c:f>'Lisanslı elektrik üretimi'!$A$3:$A$7</c:f>
              <c:strCache>
                <c:ptCount val="5"/>
                <c:pt idx="0">
                  <c:v>ADANA</c:v>
                </c:pt>
                <c:pt idx="1">
                  <c:v>ŞANLIURFA</c:v>
                </c:pt>
                <c:pt idx="2">
                  <c:v>KAHRAMANMARAŞ</c:v>
                </c:pt>
                <c:pt idx="3">
                  <c:v>İSTANBUL</c:v>
                </c:pt>
                <c:pt idx="4">
                  <c:v>GAZİANTEP</c:v>
                </c:pt>
              </c:strCache>
            </c:strRef>
          </c:cat>
          <c:val>
            <c:numRef>
              <c:f>'Lisanslı elektrik üretimi'!$B$3:$B$7</c:f>
              <c:numCache>
                <c:formatCode>#,##0.00</c:formatCode>
                <c:ptCount val="5"/>
                <c:pt idx="0">
                  <c:v>18864.62</c:v>
                </c:pt>
                <c:pt idx="1">
                  <c:v>10004.5</c:v>
                </c:pt>
                <c:pt idx="2">
                  <c:v>8843.4500000000007</c:v>
                </c:pt>
                <c:pt idx="3">
                  <c:v>7339.09</c:v>
                </c:pt>
                <c:pt idx="4">
                  <c:v>995.58</c:v>
                </c:pt>
              </c:numCache>
            </c:numRef>
          </c:val>
        </c:ser>
        <c:ser>
          <c:idx val="1"/>
          <c:order val="1"/>
          <c:tx>
            <c:strRef>
              <c:f>'Lisanslı elektrik üretimi'!$C$2</c:f>
              <c:strCache>
                <c:ptCount val="1"/>
                <c:pt idx="0">
                  <c:v>İlin Türkiye içindeki payı (%)</c:v>
                </c:pt>
              </c:strCache>
            </c:strRef>
          </c:tx>
          <c:spPr>
            <a:solidFill>
              <a:schemeClr val="accent2"/>
            </a:solidFill>
            <a:ln>
              <a:noFill/>
            </a:ln>
            <a:effectLst/>
          </c:spPr>
          <c:invertIfNegative val="0"/>
          <c:cat>
            <c:strRef>
              <c:f>'Lisanslı elektrik üretimi'!$A$3:$A$7</c:f>
              <c:strCache>
                <c:ptCount val="5"/>
                <c:pt idx="0">
                  <c:v>ADANA</c:v>
                </c:pt>
                <c:pt idx="1">
                  <c:v>ŞANLIURFA</c:v>
                </c:pt>
                <c:pt idx="2">
                  <c:v>KAHRAMANMARAŞ</c:v>
                </c:pt>
                <c:pt idx="3">
                  <c:v>İSTANBUL</c:v>
                </c:pt>
                <c:pt idx="4">
                  <c:v>GAZİANTEP</c:v>
                </c:pt>
              </c:strCache>
            </c:strRef>
          </c:cat>
          <c:val>
            <c:numRef>
              <c:f>'Lisanslı elektrik üretimi'!$C$3:$C$7</c:f>
              <c:numCache>
                <c:formatCode>General</c:formatCode>
                <c:ptCount val="5"/>
                <c:pt idx="0">
                  <c:v>6.41</c:v>
                </c:pt>
                <c:pt idx="1">
                  <c:v>3.4</c:v>
                </c:pt>
                <c:pt idx="2">
                  <c:v>3.01</c:v>
                </c:pt>
                <c:pt idx="3">
                  <c:v>2.5</c:v>
                </c:pt>
                <c:pt idx="4">
                  <c:v>0.34</c:v>
                </c:pt>
              </c:numCache>
            </c:numRef>
          </c:val>
        </c:ser>
        <c:dLbls>
          <c:showLegendKey val="0"/>
          <c:showVal val="0"/>
          <c:showCatName val="0"/>
          <c:showSerName val="0"/>
          <c:showPercent val="0"/>
          <c:showBubbleSize val="0"/>
        </c:dLbls>
        <c:gapWidth val="219"/>
        <c:overlap val="-35"/>
        <c:axId val="164386272"/>
        <c:axId val="164387360"/>
      </c:barChart>
      <c:catAx>
        <c:axId val="16438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7360"/>
        <c:crossesAt val="0"/>
        <c:auto val="1"/>
        <c:lblAlgn val="ctr"/>
        <c:lblOffset val="100"/>
        <c:noMultiLvlLbl val="0"/>
      </c:catAx>
      <c:valAx>
        <c:axId val="1643873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6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tr-TR" sz="1800" b="1" dirty="0">
                <a:solidFill>
                  <a:schemeClr val="tx1"/>
                </a:solidFill>
              </a:rPr>
              <a:t>Lisanslı</a:t>
            </a:r>
            <a:r>
              <a:rPr lang="tr-TR" sz="1800" b="1" baseline="0" dirty="0">
                <a:solidFill>
                  <a:schemeClr val="tx1"/>
                </a:solidFill>
              </a:rPr>
              <a:t> Elektrik Üretimi</a:t>
            </a:r>
            <a:endParaRPr lang="tr-TR" sz="1800" b="1" dirty="0">
              <a:solidFill>
                <a:schemeClr val="tx1"/>
              </a:solidFill>
            </a:endParaRPr>
          </a:p>
        </c:rich>
      </c:tx>
      <c:layout>
        <c:manualLayout>
          <c:xMode val="edge"/>
          <c:yMode val="edge"/>
          <c:x val="0.38181233595800523"/>
          <c:y val="2.7777777777777776E-2"/>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'Lisanslı elektrik üretimi'!$B$2</c:f>
              <c:strCache>
                <c:ptCount val="1"/>
                <c:pt idx="0">
                  <c:v>Üretim (GWh)</c:v>
                </c:pt>
              </c:strCache>
            </c:strRef>
          </c:tx>
          <c:spPr>
            <a:solidFill>
              <a:schemeClr val="accent1"/>
            </a:solidFill>
            <a:ln>
              <a:noFill/>
            </a:ln>
            <a:effectLst/>
          </c:spPr>
          <c:invertIfNegative val="0"/>
          <c:cat>
            <c:strRef>
              <c:f>'Lisanslı elektrik üretimi'!$A$3:$A$7</c:f>
              <c:strCache>
                <c:ptCount val="5"/>
                <c:pt idx="0">
                  <c:v>ADANA</c:v>
                </c:pt>
                <c:pt idx="1">
                  <c:v>ŞANLIURFA</c:v>
                </c:pt>
                <c:pt idx="2">
                  <c:v>KAHRAMANMARAŞ</c:v>
                </c:pt>
                <c:pt idx="3">
                  <c:v>İSTANBUL</c:v>
                </c:pt>
                <c:pt idx="4">
                  <c:v>GAZİANTEP</c:v>
                </c:pt>
              </c:strCache>
            </c:strRef>
          </c:cat>
          <c:val>
            <c:numRef>
              <c:f>'Lisanslı elektrik üretimi'!$B$3:$B$7</c:f>
              <c:numCache>
                <c:formatCode>#,##0.00</c:formatCode>
                <c:ptCount val="5"/>
                <c:pt idx="0">
                  <c:v>18864.62</c:v>
                </c:pt>
                <c:pt idx="1">
                  <c:v>10004.5</c:v>
                </c:pt>
                <c:pt idx="2">
                  <c:v>8843.4500000000007</c:v>
                </c:pt>
                <c:pt idx="3">
                  <c:v>7339.09</c:v>
                </c:pt>
                <c:pt idx="4">
                  <c:v>995.58</c:v>
                </c:pt>
              </c:numCache>
            </c:numRef>
          </c:val>
        </c:ser>
        <c:ser>
          <c:idx val="1"/>
          <c:order val="1"/>
          <c:tx>
            <c:strRef>
              <c:f>'Lisanslı elektrik üretimi'!$C$2</c:f>
              <c:strCache>
                <c:ptCount val="1"/>
                <c:pt idx="0">
                  <c:v>İlin Türkiye içindeki payı (%)</c:v>
                </c:pt>
              </c:strCache>
            </c:strRef>
          </c:tx>
          <c:spPr>
            <a:solidFill>
              <a:schemeClr val="accent2"/>
            </a:solidFill>
            <a:ln>
              <a:noFill/>
            </a:ln>
            <a:effectLst/>
          </c:spPr>
          <c:invertIfNegative val="0"/>
          <c:cat>
            <c:strRef>
              <c:f>'Lisanslı elektrik üretimi'!$A$3:$A$7</c:f>
              <c:strCache>
                <c:ptCount val="5"/>
                <c:pt idx="0">
                  <c:v>ADANA</c:v>
                </c:pt>
                <c:pt idx="1">
                  <c:v>ŞANLIURFA</c:v>
                </c:pt>
                <c:pt idx="2">
                  <c:v>KAHRAMANMARAŞ</c:v>
                </c:pt>
                <c:pt idx="3">
                  <c:v>İSTANBUL</c:v>
                </c:pt>
                <c:pt idx="4">
                  <c:v>GAZİANTEP</c:v>
                </c:pt>
              </c:strCache>
            </c:strRef>
          </c:cat>
          <c:val>
            <c:numRef>
              <c:f>'Lisanslı elektrik üretimi'!$C$3:$C$7</c:f>
              <c:numCache>
                <c:formatCode>General</c:formatCode>
                <c:ptCount val="5"/>
                <c:pt idx="0">
                  <c:v>6.41</c:v>
                </c:pt>
                <c:pt idx="1">
                  <c:v>3.4</c:v>
                </c:pt>
                <c:pt idx="2">
                  <c:v>3.01</c:v>
                </c:pt>
                <c:pt idx="3">
                  <c:v>2.5</c:v>
                </c:pt>
                <c:pt idx="4">
                  <c:v>0.34</c:v>
                </c:pt>
              </c:numCache>
            </c:numRef>
          </c:val>
        </c:ser>
        <c:dLbls>
          <c:showLegendKey val="0"/>
          <c:showVal val="0"/>
          <c:showCatName val="0"/>
          <c:showSerName val="0"/>
          <c:showPercent val="0"/>
          <c:showBubbleSize val="0"/>
        </c:dLbls>
        <c:gapWidth val="219"/>
        <c:overlap val="-35"/>
        <c:axId val="164380832"/>
        <c:axId val="164387904"/>
      </c:barChart>
      <c:catAx>
        <c:axId val="164380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7904"/>
        <c:crossesAt val="0"/>
        <c:auto val="1"/>
        <c:lblAlgn val="ctr"/>
        <c:lblOffset val="100"/>
        <c:noMultiLvlLbl val="0"/>
      </c:catAx>
      <c:valAx>
        <c:axId val="1643879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0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800" b="1" dirty="0">
                <a:solidFill>
                  <a:schemeClr val="tx1"/>
                </a:solidFill>
              </a:rPr>
              <a:t>Lisansız</a:t>
            </a:r>
            <a:r>
              <a:rPr lang="tr-TR" sz="1800" b="1" baseline="0" dirty="0">
                <a:solidFill>
                  <a:schemeClr val="tx1"/>
                </a:solidFill>
              </a:rPr>
              <a:t> </a:t>
            </a:r>
            <a:r>
              <a:rPr lang="tr-TR" sz="1800" b="1" baseline="0" dirty="0" smtClean="0">
                <a:solidFill>
                  <a:schemeClr val="tx1"/>
                </a:solidFill>
              </a:rPr>
              <a:t>Elektrik </a:t>
            </a:r>
            <a:r>
              <a:rPr lang="tr-TR" sz="1800" b="1" baseline="0" dirty="0">
                <a:solidFill>
                  <a:schemeClr val="tx1"/>
                </a:solidFill>
              </a:rPr>
              <a:t>Üretimi </a:t>
            </a:r>
            <a:endParaRPr lang="tr-TR" sz="18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'Lisanssız elektrik üretimi'!$B$2</c:f>
              <c:strCache>
                <c:ptCount val="1"/>
                <c:pt idx="0">
                  <c:v>İhtiyaç fazlası olarak sisteme verilen enerji miktarı  (MWh)</c:v>
                </c:pt>
              </c:strCache>
            </c:strRef>
          </c:tx>
          <c:spPr>
            <a:solidFill>
              <a:schemeClr val="accent1"/>
            </a:solidFill>
            <a:ln cap="rnd">
              <a:solidFill>
                <a:schemeClr val="tx1">
                  <a:lumMod val="15000"/>
                  <a:lumOff val="85000"/>
                </a:schemeClr>
              </a:solidFill>
            </a:ln>
            <a:effectLst/>
          </c:spPr>
          <c:invertIfNegative val="0"/>
          <c:cat>
            <c:strRef>
              <c:f>'Lisanssız elektrik üretimi'!$A$3:$A$7</c:f>
              <c:strCache>
                <c:ptCount val="5"/>
                <c:pt idx="0">
                  <c:v>ŞANLIURFA</c:v>
                </c:pt>
                <c:pt idx="1">
                  <c:v>KAHRAMANMARAŞ</c:v>
                </c:pt>
                <c:pt idx="2">
                  <c:v>GAZİANTEP</c:v>
                </c:pt>
                <c:pt idx="3">
                  <c:v>ADANA</c:v>
                </c:pt>
                <c:pt idx="4">
                  <c:v>İSTANBUL</c:v>
                </c:pt>
              </c:strCache>
            </c:strRef>
          </c:cat>
          <c:val>
            <c:numRef>
              <c:f>'Lisanssız elektrik üretimi'!$B$3:$B$7</c:f>
              <c:numCache>
                <c:formatCode>#,##0.00</c:formatCode>
                <c:ptCount val="5"/>
                <c:pt idx="0">
                  <c:v>654198.16</c:v>
                </c:pt>
                <c:pt idx="1">
                  <c:v>347107.64</c:v>
                </c:pt>
                <c:pt idx="2">
                  <c:v>267375.61</c:v>
                </c:pt>
                <c:pt idx="3">
                  <c:v>204527.18</c:v>
                </c:pt>
                <c:pt idx="4" formatCode="General">
                  <c:v>7693.51</c:v>
                </c:pt>
              </c:numCache>
            </c:numRef>
          </c:val>
        </c:ser>
        <c:ser>
          <c:idx val="1"/>
          <c:order val="1"/>
          <c:tx>
            <c:strRef>
              <c:f>'Lisanssız elektrik üretimi'!$C$2</c:f>
              <c:strCache>
                <c:ptCount val="1"/>
                <c:pt idx="0">
                  <c:v>İlin Türkiye içindeki payı (%)</c:v>
                </c:pt>
              </c:strCache>
            </c:strRef>
          </c:tx>
          <c:spPr>
            <a:solidFill>
              <a:schemeClr val="accent2"/>
            </a:solidFill>
            <a:ln>
              <a:noFill/>
            </a:ln>
            <a:effectLst/>
          </c:spPr>
          <c:invertIfNegative val="0"/>
          <c:cat>
            <c:strRef>
              <c:f>'Lisanssız elektrik üretimi'!$A$3:$A$7</c:f>
              <c:strCache>
                <c:ptCount val="5"/>
                <c:pt idx="0">
                  <c:v>ŞANLIURFA</c:v>
                </c:pt>
                <c:pt idx="1">
                  <c:v>KAHRAMANMARAŞ</c:v>
                </c:pt>
                <c:pt idx="2">
                  <c:v>GAZİANTEP</c:v>
                </c:pt>
                <c:pt idx="3">
                  <c:v>ADANA</c:v>
                </c:pt>
                <c:pt idx="4">
                  <c:v>İSTANBUL</c:v>
                </c:pt>
              </c:strCache>
            </c:strRef>
          </c:cat>
          <c:val>
            <c:numRef>
              <c:f>'Lisanssız elektrik üretimi'!$C$3:$C$7</c:f>
              <c:numCache>
                <c:formatCode>General</c:formatCode>
                <c:ptCount val="5"/>
                <c:pt idx="0">
                  <c:v>5.82</c:v>
                </c:pt>
                <c:pt idx="1">
                  <c:v>3.09</c:v>
                </c:pt>
                <c:pt idx="2">
                  <c:v>2.38</c:v>
                </c:pt>
                <c:pt idx="3">
                  <c:v>1.82</c:v>
                </c:pt>
                <c:pt idx="4">
                  <c:v>7.0000000000000007E-2</c:v>
                </c:pt>
              </c:numCache>
            </c:numRef>
          </c:val>
        </c:ser>
        <c:dLbls>
          <c:showLegendKey val="0"/>
          <c:showVal val="0"/>
          <c:showCatName val="0"/>
          <c:showSerName val="0"/>
          <c:showPercent val="0"/>
          <c:showBubbleSize val="0"/>
        </c:dLbls>
        <c:gapWidth val="219"/>
        <c:overlap val="-27"/>
        <c:axId val="164392800"/>
        <c:axId val="164383552"/>
      </c:barChart>
      <c:catAx>
        <c:axId val="16439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3552"/>
        <c:crossesAt val="0"/>
        <c:auto val="1"/>
        <c:lblAlgn val="ctr"/>
        <c:lblOffset val="100"/>
        <c:noMultiLvlLbl val="0"/>
      </c:catAx>
      <c:valAx>
        <c:axId val="164383552"/>
        <c:scaling>
          <c:orientation val="minMax"/>
        </c:scaling>
        <c:delete val="0"/>
        <c:axPos val="l"/>
        <c:majorGridlines>
          <c:spPr>
            <a:ln w="317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92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'Elektrik tüketimi'!$A$3</c:f>
              <c:strCache>
                <c:ptCount val="1"/>
                <c:pt idx="0">
                  <c:v>ADANA</c:v>
                </c:pt>
              </c:strCache>
            </c:strRef>
          </c:tx>
          <c:spPr>
            <a:solidFill>
              <a:schemeClr val="accent1">
                <a:shade val="58000"/>
              </a:schemeClr>
            </a:solidFill>
            <a:ln>
              <a:noFill/>
            </a:ln>
            <a:effectLst/>
          </c:spPr>
          <c:invertIfNegative val="0"/>
          <c:cat>
            <c:strRef>
              <c:f>'Elektrik tüketimi'!$B$2:$G$2</c:f>
              <c:strCache>
                <c:ptCount val="6"/>
                <c:pt idx="0">
                  <c:v>Aydınlatma</c:v>
                </c:pt>
                <c:pt idx="1">
                  <c:v>Mesken</c:v>
                </c:pt>
                <c:pt idx="2">
                  <c:v>Sanayi</c:v>
                </c:pt>
                <c:pt idx="3">
                  <c:v>Tarımsal Sulama</c:v>
                </c:pt>
                <c:pt idx="4">
                  <c:v>Ticarethane</c:v>
                </c:pt>
                <c:pt idx="5">
                  <c:v>Genel Toplam</c:v>
                </c:pt>
              </c:strCache>
            </c:strRef>
          </c:cat>
          <c:val>
            <c:numRef>
              <c:f>'Elektrik tüketimi'!$B$3:$G$3</c:f>
              <c:numCache>
                <c:formatCode>#,##0.00</c:formatCode>
                <c:ptCount val="6"/>
                <c:pt idx="0">
                  <c:v>122231</c:v>
                </c:pt>
                <c:pt idx="1">
                  <c:v>1977459</c:v>
                </c:pt>
                <c:pt idx="2">
                  <c:v>3374489</c:v>
                </c:pt>
                <c:pt idx="3">
                  <c:v>178531</c:v>
                </c:pt>
                <c:pt idx="4">
                  <c:v>1499523</c:v>
                </c:pt>
                <c:pt idx="5">
                  <c:v>7152233</c:v>
                </c:pt>
              </c:numCache>
            </c:numRef>
          </c:val>
        </c:ser>
        <c:ser>
          <c:idx val="1"/>
          <c:order val="1"/>
          <c:tx>
            <c:strRef>
              <c:f>'Elektrik tüketimi'!$A$4</c:f>
              <c:strCache>
                <c:ptCount val="1"/>
                <c:pt idx="0">
                  <c:v>GAZİANTEP</c:v>
                </c:pt>
              </c:strCache>
            </c:strRef>
          </c:tx>
          <c:spPr>
            <a:solidFill>
              <a:schemeClr val="accent1">
                <a:shade val="86000"/>
              </a:schemeClr>
            </a:solidFill>
            <a:ln>
              <a:noFill/>
            </a:ln>
            <a:effectLst/>
          </c:spPr>
          <c:invertIfNegative val="0"/>
          <c:cat>
            <c:strRef>
              <c:f>'Elektrik tüketimi'!$B$2:$G$2</c:f>
              <c:strCache>
                <c:ptCount val="6"/>
                <c:pt idx="0">
                  <c:v>Aydınlatma</c:v>
                </c:pt>
                <c:pt idx="1">
                  <c:v>Mesken</c:v>
                </c:pt>
                <c:pt idx="2">
                  <c:v>Sanayi</c:v>
                </c:pt>
                <c:pt idx="3">
                  <c:v>Tarımsal Sulama</c:v>
                </c:pt>
                <c:pt idx="4">
                  <c:v>Ticarethane</c:v>
                </c:pt>
                <c:pt idx="5">
                  <c:v>Genel Toplam</c:v>
                </c:pt>
              </c:strCache>
            </c:strRef>
          </c:cat>
          <c:val>
            <c:numRef>
              <c:f>'Elektrik tüketimi'!$B$4:$G$4</c:f>
              <c:numCache>
                <c:formatCode>#,##0.00</c:formatCode>
                <c:ptCount val="6"/>
                <c:pt idx="0">
                  <c:v>91310</c:v>
                </c:pt>
                <c:pt idx="1">
                  <c:v>1338973</c:v>
                </c:pt>
                <c:pt idx="2">
                  <c:v>5577939</c:v>
                </c:pt>
                <c:pt idx="3">
                  <c:v>119905</c:v>
                </c:pt>
                <c:pt idx="4">
                  <c:v>1025212</c:v>
                </c:pt>
                <c:pt idx="5">
                  <c:v>8153338</c:v>
                </c:pt>
              </c:numCache>
            </c:numRef>
          </c:val>
        </c:ser>
        <c:ser>
          <c:idx val="2"/>
          <c:order val="2"/>
          <c:tx>
            <c:strRef>
              <c:f>'Elektrik tüketimi'!$A$5</c:f>
              <c:strCache>
                <c:ptCount val="1"/>
                <c:pt idx="0">
                  <c:v>KAHRAMANMARAŞ</c:v>
                </c:pt>
              </c:strCache>
            </c:strRef>
          </c:tx>
          <c:spPr>
            <a:solidFill>
              <a:schemeClr val="accent1">
                <a:lumMod val="50000"/>
              </a:schemeClr>
            </a:solidFill>
            <a:ln>
              <a:noFill/>
            </a:ln>
            <a:effectLst/>
          </c:spPr>
          <c:invertIfNegative val="0"/>
          <c:cat>
            <c:strRef>
              <c:f>'Elektrik tüketimi'!$B$2:$G$2</c:f>
              <c:strCache>
                <c:ptCount val="6"/>
                <c:pt idx="0">
                  <c:v>Aydınlatma</c:v>
                </c:pt>
                <c:pt idx="1">
                  <c:v>Mesken</c:v>
                </c:pt>
                <c:pt idx="2">
                  <c:v>Sanayi</c:v>
                </c:pt>
                <c:pt idx="3">
                  <c:v>Tarımsal Sulama</c:v>
                </c:pt>
                <c:pt idx="4">
                  <c:v>Ticarethane</c:v>
                </c:pt>
                <c:pt idx="5">
                  <c:v>Genel Toplam</c:v>
                </c:pt>
              </c:strCache>
            </c:strRef>
          </c:cat>
          <c:val>
            <c:numRef>
              <c:f>'Elektrik tüketimi'!$B$5:$G$5</c:f>
              <c:numCache>
                <c:formatCode>#,##0.00</c:formatCode>
                <c:ptCount val="6"/>
                <c:pt idx="0">
                  <c:v>74172</c:v>
                </c:pt>
                <c:pt idx="1">
                  <c:v>569611</c:v>
                </c:pt>
                <c:pt idx="2">
                  <c:v>2546242</c:v>
                </c:pt>
                <c:pt idx="3">
                  <c:v>73965</c:v>
                </c:pt>
                <c:pt idx="4">
                  <c:v>518642</c:v>
                </c:pt>
                <c:pt idx="5">
                  <c:v>3782632</c:v>
                </c:pt>
              </c:numCache>
            </c:numRef>
          </c:val>
        </c:ser>
        <c:ser>
          <c:idx val="3"/>
          <c:order val="3"/>
          <c:tx>
            <c:strRef>
              <c:f>'Elektrik tüketimi'!$A$6</c:f>
              <c:strCache>
                <c:ptCount val="1"/>
                <c:pt idx="0">
                  <c:v>ŞANLIURFA</c:v>
                </c:pt>
              </c:strCache>
            </c:strRef>
          </c:tx>
          <c:spPr>
            <a:solidFill>
              <a:schemeClr val="accent1">
                <a:tint val="58000"/>
              </a:schemeClr>
            </a:solidFill>
            <a:ln>
              <a:noFill/>
            </a:ln>
            <a:effectLst/>
          </c:spPr>
          <c:invertIfNegative val="0"/>
          <c:cat>
            <c:strRef>
              <c:f>'Elektrik tüketimi'!$B$2:$G$2</c:f>
              <c:strCache>
                <c:ptCount val="6"/>
                <c:pt idx="0">
                  <c:v>Aydınlatma</c:v>
                </c:pt>
                <c:pt idx="1">
                  <c:v>Mesken</c:v>
                </c:pt>
                <c:pt idx="2">
                  <c:v>Sanayi</c:v>
                </c:pt>
                <c:pt idx="3">
                  <c:v>Tarımsal Sulama</c:v>
                </c:pt>
                <c:pt idx="4">
                  <c:v>Ticarethane</c:v>
                </c:pt>
                <c:pt idx="5">
                  <c:v>Genel Toplam</c:v>
                </c:pt>
              </c:strCache>
            </c:strRef>
          </c:cat>
          <c:val>
            <c:numRef>
              <c:f>'Elektrik tüketimi'!$B$6:$G$6</c:f>
              <c:numCache>
                <c:formatCode>#,##0.00</c:formatCode>
                <c:ptCount val="6"/>
                <c:pt idx="0">
                  <c:v>58434</c:v>
                </c:pt>
                <c:pt idx="1">
                  <c:v>1122199</c:v>
                </c:pt>
                <c:pt idx="2">
                  <c:v>804014</c:v>
                </c:pt>
                <c:pt idx="3">
                  <c:v>2532902</c:v>
                </c:pt>
                <c:pt idx="4">
                  <c:v>832909</c:v>
                </c:pt>
                <c:pt idx="5">
                  <c:v>5350458</c:v>
                </c:pt>
              </c:numCache>
            </c:numRef>
          </c:val>
        </c:ser>
        <c:dLbls>
          <c:showLegendKey val="0"/>
          <c:showVal val="0"/>
          <c:showCatName val="0"/>
          <c:showSerName val="0"/>
          <c:showPercent val="0"/>
          <c:showBubbleSize val="0"/>
        </c:dLbls>
        <c:gapWidth val="219"/>
        <c:overlap val="-27"/>
        <c:axId val="164386816"/>
        <c:axId val="164395520"/>
      </c:barChart>
      <c:catAx>
        <c:axId val="16438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95520"/>
        <c:crosses val="autoZero"/>
        <c:auto val="1"/>
        <c:lblAlgn val="ctr"/>
        <c:lblOffset val="100"/>
        <c:noMultiLvlLbl val="0"/>
      </c:catAx>
      <c:valAx>
        <c:axId val="1643955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6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691588785046728E-2"/>
          <c:y val="5.6140350877192984E-2"/>
          <c:w val="0.98056074766355139"/>
          <c:h val="0.81754385964912279"/>
        </c:manualLayout>
      </c:layout>
      <c:barChart>
        <c:barDir val="col"/>
        <c:grouping val="stacked"/>
        <c:varyColors val="0"/>
        <c:ser>
          <c:idx val="0"/>
          <c:order val="0"/>
          <c:spPr>
            <a:solidFill>
              <a:srgbClr val="C00000"/>
            </a:solidFill>
            <a:ln w="12700" algn="ctr">
              <a:solidFill>
                <a:schemeClr val="bg1"/>
              </a:solidFill>
              <a:prstDash val="solid"/>
            </a:ln>
          </c:spPr>
          <c:invertIfNegative val="0"/>
          <c:val>
            <c:numRef>
              <c:f>Sheet1!$A$1:$J$1</c:f>
              <c:numCache>
                <c:formatCode>General</c:formatCode>
                <c:ptCount val="10"/>
                <c:pt idx="0">
                  <c:v>47697</c:v>
                </c:pt>
                <c:pt idx="1">
                  <c:v>47571</c:v>
                </c:pt>
                <c:pt idx="2">
                  <c:v>161705</c:v>
                </c:pt>
                <c:pt idx="3">
                  <c:v>65569</c:v>
                </c:pt>
                <c:pt idx="4">
                  <c:v>160696</c:v>
                </c:pt>
                <c:pt idx="5">
                  <c:v>125427</c:v>
                </c:pt>
                <c:pt idx="6">
                  <c:v>84583</c:v>
                </c:pt>
                <c:pt idx="7">
                  <c:v>6308</c:v>
                </c:pt>
                <c:pt idx="8">
                  <c:v>1025</c:v>
                </c:pt>
                <c:pt idx="9">
                  <c:v>7929</c:v>
                </c:pt>
              </c:numCache>
            </c:numRef>
          </c:val>
          <c:extLst xmlns:c16r2="http://schemas.microsoft.com/office/drawing/2015/06/chart">
            <c:ext xmlns:c16="http://schemas.microsoft.com/office/drawing/2014/chart" uri="{C3380CC4-5D6E-409C-BE32-E72D297353CC}">
              <c16:uniqueId val="{00000000-378B-4405-9F22-52CEC7292403}"/>
            </c:ext>
          </c:extLst>
        </c:ser>
        <c:ser>
          <c:idx val="1"/>
          <c:order val="1"/>
          <c:spPr>
            <a:solidFill>
              <a:srgbClr val="002060"/>
            </a:solidFill>
            <a:ln w="12700" algn="ctr">
              <a:solidFill>
                <a:schemeClr val="bg1"/>
              </a:solidFill>
              <a:prstDash val="solid"/>
            </a:ln>
          </c:spPr>
          <c:invertIfNegative val="0"/>
          <c:val>
            <c:numRef>
              <c:f>Sheet1!$A$2:$J$2</c:f>
              <c:numCache>
                <c:formatCode>General</c:formatCode>
                <c:ptCount val="10"/>
                <c:pt idx="0">
                  <c:v>15978</c:v>
                </c:pt>
                <c:pt idx="1">
                  <c:v>15978</c:v>
                </c:pt>
                <c:pt idx="2">
                  <c:v>96603</c:v>
                </c:pt>
                <c:pt idx="3">
                  <c:v>107062</c:v>
                </c:pt>
                <c:pt idx="4">
                  <c:v>207947</c:v>
                </c:pt>
                <c:pt idx="5">
                  <c:v>163845</c:v>
                </c:pt>
                <c:pt idx="6">
                  <c:v>97391</c:v>
                </c:pt>
                <c:pt idx="7">
                  <c:v>9967</c:v>
                </c:pt>
                <c:pt idx="8">
                  <c:v>1644</c:v>
                </c:pt>
                <c:pt idx="9">
                  <c:v>6780</c:v>
                </c:pt>
              </c:numCache>
            </c:numRef>
          </c:val>
          <c:extLst xmlns:c16r2="http://schemas.microsoft.com/office/drawing/2015/06/chart">
            <c:ext xmlns:c16="http://schemas.microsoft.com/office/drawing/2014/chart" uri="{C3380CC4-5D6E-409C-BE32-E72D297353CC}">
              <c16:uniqueId val="{00000001-378B-4405-9F22-52CEC7292403}"/>
            </c:ext>
          </c:extLst>
        </c:ser>
        <c:dLbls>
          <c:showLegendKey val="0"/>
          <c:showVal val="0"/>
          <c:showCatName val="0"/>
          <c:showSerName val="0"/>
          <c:showPercent val="0"/>
          <c:showBubbleSize val="0"/>
        </c:dLbls>
        <c:gapWidth val="80"/>
        <c:overlap val="100"/>
        <c:axId val="164383008"/>
        <c:axId val="164385184"/>
      </c:barChart>
      <c:catAx>
        <c:axId val="1643830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64385184"/>
        <c:crosses val="min"/>
        <c:auto val="0"/>
        <c:lblAlgn val="ctr"/>
        <c:lblOffset val="100"/>
        <c:noMultiLvlLbl val="0"/>
      </c:catAx>
      <c:valAx>
        <c:axId val="164385184"/>
        <c:scaling>
          <c:orientation val="minMax"/>
          <c:max val="615441"/>
          <c:min val="0"/>
        </c:scaling>
        <c:delete val="1"/>
        <c:axPos val="l"/>
        <c:numFmt formatCode="General" sourceLinked="1"/>
        <c:majorTickMark val="out"/>
        <c:minorTickMark val="none"/>
        <c:tickLblPos val="nextTo"/>
        <c:crossAx val="164383008"/>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196261682242994E-3"/>
          <c:y val="6.6496163682864456E-2"/>
          <c:w val="0.98056074766355139"/>
          <c:h val="0.86700767263427114"/>
        </c:manualLayout>
      </c:layout>
      <c:barChart>
        <c:barDir val="col"/>
        <c:grouping val="stacked"/>
        <c:varyColors val="0"/>
        <c:ser>
          <c:idx val="0"/>
          <c:order val="0"/>
          <c:spPr>
            <a:solidFill>
              <a:srgbClr val="C00000"/>
            </a:solidFill>
            <a:ln w="12700" algn="ctr">
              <a:solidFill>
                <a:schemeClr val="bg1"/>
              </a:solidFill>
              <a:prstDash val="solid"/>
            </a:ln>
          </c:spPr>
          <c:invertIfNegative val="0"/>
          <c:val>
            <c:numRef>
              <c:f>Sheet1!$A$1:$J$1</c:f>
              <c:numCache>
                <c:formatCode>General</c:formatCode>
                <c:ptCount val="10"/>
                <c:pt idx="0">
                  <c:v>90457</c:v>
                </c:pt>
                <c:pt idx="1">
                  <c:v>59286</c:v>
                </c:pt>
                <c:pt idx="2">
                  <c:v>392822</c:v>
                </c:pt>
                <c:pt idx="3">
                  <c:v>97947</c:v>
                </c:pt>
                <c:pt idx="4">
                  <c:v>54159</c:v>
                </c:pt>
                <c:pt idx="5">
                  <c:v>165883</c:v>
                </c:pt>
                <c:pt idx="6">
                  <c:v>51805</c:v>
                </c:pt>
                <c:pt idx="7">
                  <c:v>2809</c:v>
                </c:pt>
                <c:pt idx="8">
                  <c:v>611</c:v>
                </c:pt>
                <c:pt idx="9">
                  <c:v>50542</c:v>
                </c:pt>
              </c:numCache>
            </c:numRef>
          </c:val>
          <c:extLst xmlns:c16r2="http://schemas.microsoft.com/office/drawing/2015/06/chart">
            <c:ext xmlns:c16="http://schemas.microsoft.com/office/drawing/2014/chart" uri="{C3380CC4-5D6E-409C-BE32-E72D297353CC}">
              <c16:uniqueId val="{00000000-C725-4BC7-8232-7DC6770121CF}"/>
            </c:ext>
          </c:extLst>
        </c:ser>
        <c:ser>
          <c:idx val="1"/>
          <c:order val="1"/>
          <c:spPr>
            <a:solidFill>
              <a:srgbClr val="002060"/>
            </a:solidFill>
            <a:ln w="12700" algn="ctr">
              <a:solidFill>
                <a:schemeClr val="bg1"/>
              </a:solidFill>
              <a:prstDash val="solid"/>
            </a:ln>
          </c:spPr>
          <c:invertIfNegative val="0"/>
          <c:val>
            <c:numRef>
              <c:f>Sheet1!$A$2:$J$2</c:f>
              <c:numCache>
                <c:formatCode>General</c:formatCode>
                <c:ptCount val="10"/>
                <c:pt idx="0">
                  <c:v>20635</c:v>
                </c:pt>
                <c:pt idx="1">
                  <c:v>34609</c:v>
                </c:pt>
                <c:pt idx="2">
                  <c:v>337265</c:v>
                </c:pt>
                <c:pt idx="3">
                  <c:v>102017</c:v>
                </c:pt>
                <c:pt idx="4">
                  <c:v>84252</c:v>
                </c:pt>
                <c:pt idx="5">
                  <c:v>223180</c:v>
                </c:pt>
                <c:pt idx="6">
                  <c:v>80312</c:v>
                </c:pt>
                <c:pt idx="7">
                  <c:v>4545</c:v>
                </c:pt>
                <c:pt idx="8">
                  <c:v>1256</c:v>
                </c:pt>
                <c:pt idx="9">
                  <c:v>60082</c:v>
                </c:pt>
              </c:numCache>
            </c:numRef>
          </c:val>
          <c:extLst xmlns:c16r2="http://schemas.microsoft.com/office/drawing/2015/06/chart">
            <c:ext xmlns:c16="http://schemas.microsoft.com/office/drawing/2014/chart" uri="{C3380CC4-5D6E-409C-BE32-E72D297353CC}">
              <c16:uniqueId val="{00000001-C725-4BC7-8232-7DC6770121CF}"/>
            </c:ext>
          </c:extLst>
        </c:ser>
        <c:dLbls>
          <c:showLegendKey val="0"/>
          <c:showVal val="0"/>
          <c:showCatName val="0"/>
          <c:showSerName val="0"/>
          <c:showPercent val="0"/>
          <c:showBubbleSize val="0"/>
        </c:dLbls>
        <c:gapWidth val="80"/>
        <c:overlap val="100"/>
        <c:axId val="164393344"/>
        <c:axId val="164393888"/>
      </c:barChart>
      <c:catAx>
        <c:axId val="16439334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64393888"/>
        <c:crosses val="min"/>
        <c:auto val="0"/>
        <c:lblAlgn val="ctr"/>
        <c:lblOffset val="100"/>
        <c:noMultiLvlLbl val="0"/>
      </c:catAx>
      <c:valAx>
        <c:axId val="164393888"/>
        <c:scaling>
          <c:orientation val="minMax"/>
          <c:max val="730087"/>
          <c:min val="0"/>
        </c:scaling>
        <c:delete val="1"/>
        <c:axPos val="l"/>
        <c:numFmt formatCode="General" sourceLinked="1"/>
        <c:majorTickMark val="out"/>
        <c:minorTickMark val="none"/>
        <c:tickLblPos val="nextTo"/>
        <c:crossAx val="164393344"/>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196261682242994E-3"/>
          <c:y val="0.21870286576168929"/>
          <c:w val="0.98056074766355139"/>
          <c:h val="0.70286576168929105"/>
        </c:manualLayout>
      </c:layout>
      <c:barChart>
        <c:barDir val="col"/>
        <c:grouping val="stacked"/>
        <c:varyColors val="0"/>
        <c:dLbls>
          <c:showLegendKey val="0"/>
          <c:showVal val="0"/>
          <c:showCatName val="0"/>
          <c:showSerName val="0"/>
          <c:showPercent val="0"/>
          <c:showBubbleSize val="0"/>
        </c:dLbls>
        <c:gapWidth val="80"/>
        <c:overlap val="100"/>
        <c:axId val="164394432"/>
        <c:axId val="164385728"/>
      </c:barChart>
      <c:catAx>
        <c:axId val="164394432"/>
        <c:scaling>
          <c:orientation val="minMax"/>
        </c:scaling>
        <c:delete val="0"/>
        <c:axPos val="b"/>
        <c:majorTickMark val="none"/>
        <c:minorTickMark val="none"/>
        <c:tickLblPos val="none"/>
        <c:spPr>
          <a:ln w="9525" algn="ctr">
            <a:solidFill>
              <a:schemeClr val="tx1"/>
            </a:solidFill>
            <a:prstDash val="solid"/>
          </a:ln>
        </c:spPr>
        <c:crossAx val="164385728"/>
        <c:crosses val="min"/>
        <c:auto val="0"/>
        <c:lblAlgn val="ctr"/>
        <c:lblOffset val="100"/>
        <c:noMultiLvlLbl val="0"/>
      </c:catAx>
      <c:valAx>
        <c:axId val="164385728"/>
        <c:scaling>
          <c:orientation val="minMax"/>
          <c:max val="26.130291201293439"/>
          <c:min val="0"/>
        </c:scaling>
        <c:delete val="1"/>
        <c:axPos val="l"/>
        <c:numFmt formatCode="General" sourceLinked="1"/>
        <c:majorTickMark val="out"/>
        <c:minorTickMark val="none"/>
        <c:tickLblPos val="nextTo"/>
        <c:crossAx val="164394432"/>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'Bitirilen eğitim durumu'!$A$4</c:f>
              <c:strCache>
                <c:ptCount val="1"/>
              </c:strCache>
            </c:strRef>
          </c:tx>
          <c:spPr>
            <a:solidFill>
              <a:schemeClr val="accent1"/>
            </a:solidFill>
            <a:ln>
              <a:noFill/>
            </a:ln>
            <a:effectLst/>
            <a:sp3d/>
          </c:spPr>
          <c:invertIfNegative val="0"/>
          <c:cat>
            <c:strRef>
              <c:f>'Bitirilen eğitim durumu'!$B$3:$K$3</c:f>
              <c:strCache>
                <c:ptCount val="10"/>
                <c:pt idx="0">
                  <c:v>Okuma yazma bilmeyen</c:v>
                </c:pt>
                <c:pt idx="1">
                  <c:v>Okuma yazma bilen fakat bir okul bitirmeyen</c:v>
                </c:pt>
                <c:pt idx="2">
                  <c:v>İlkokul</c:v>
                </c:pt>
                <c:pt idx="3">
                  <c:v>İlköğretim </c:v>
                </c:pt>
                <c:pt idx="4">
                  <c:v>Ortaokul ve dengi meslek okulu</c:v>
                </c:pt>
                <c:pt idx="5">
                  <c:v>Lise ve dengi meslek okulu</c:v>
                </c:pt>
                <c:pt idx="6">
                  <c:v>Yüksekokul veya fakülte</c:v>
                </c:pt>
                <c:pt idx="7">
                  <c:v>Yüksek lisans (5 veya 6 yıllık fakülteler dahil)                                                                                                                                                                                                </c:v>
                </c:pt>
                <c:pt idx="8">
                  <c:v>Doktora                                                                                                                                                                                                                                      Doctorate</c:v>
                </c:pt>
                <c:pt idx="9">
                  <c:v>Bilinmeyen                                                                                                                                                                                                                                Unknown</c:v>
                </c:pt>
              </c:strCache>
            </c:strRef>
          </c:cat>
          <c:val>
            <c:numRef>
              <c:f>'Bitirilen eğitim durumu'!$B$4:$K$4</c:f>
              <c:numCache>
                <c:formatCode>General</c:formatCode>
                <c:ptCount val="10"/>
                <c:pt idx="0">
                  <c:v>0</c:v>
                </c:pt>
                <c:pt idx="1">
                  <c:v>0</c:v>
                </c:pt>
                <c:pt idx="2">
                  <c:v>0</c:v>
                </c:pt>
                <c:pt idx="3">
                  <c:v>0</c:v>
                </c:pt>
                <c:pt idx="4">
                  <c:v>0</c:v>
                </c:pt>
                <c:pt idx="5">
                  <c:v>0</c:v>
                </c:pt>
                <c:pt idx="6">
                  <c:v>0</c:v>
                </c:pt>
                <c:pt idx="7">
                  <c:v>0</c:v>
                </c:pt>
                <c:pt idx="8">
                  <c:v>0</c:v>
                </c:pt>
                <c:pt idx="9">
                  <c:v>0</c:v>
                </c:pt>
              </c:numCache>
            </c:numRef>
          </c:val>
        </c:ser>
        <c:ser>
          <c:idx val="1"/>
          <c:order val="1"/>
          <c:tx>
            <c:strRef>
              <c:f>'Bitirilen eğitim durumu'!$A$5</c:f>
              <c:strCache>
                <c:ptCount val="1"/>
                <c:pt idx="0">
                  <c:v>2008</c:v>
                </c:pt>
              </c:strCache>
            </c:strRef>
          </c:tx>
          <c:spPr>
            <a:solidFill>
              <a:srgbClr val="FF0000"/>
            </a:solidFill>
            <a:ln>
              <a:noFill/>
            </a:ln>
            <a:effectLst/>
            <a:sp3d/>
          </c:spPr>
          <c:invertIfNegative val="0"/>
          <c:cat>
            <c:strRef>
              <c:f>'Bitirilen eğitim durumu'!$B$3:$K$3</c:f>
              <c:strCache>
                <c:ptCount val="10"/>
                <c:pt idx="0">
                  <c:v>Okuma yazma bilmeyen</c:v>
                </c:pt>
                <c:pt idx="1">
                  <c:v>Okuma yazma bilen fakat bir okul bitirmeyen</c:v>
                </c:pt>
                <c:pt idx="2">
                  <c:v>İlkokul</c:v>
                </c:pt>
                <c:pt idx="3">
                  <c:v>İlköğretim </c:v>
                </c:pt>
                <c:pt idx="4">
                  <c:v>Ortaokul ve dengi meslek okulu</c:v>
                </c:pt>
                <c:pt idx="5">
                  <c:v>Lise ve dengi meslek okulu</c:v>
                </c:pt>
                <c:pt idx="6">
                  <c:v>Yüksekokul veya fakülte</c:v>
                </c:pt>
                <c:pt idx="7">
                  <c:v>Yüksek lisans (5 veya 6 yıllık fakülteler dahil)                                                                                                                                                                                                </c:v>
                </c:pt>
                <c:pt idx="8">
                  <c:v>Doktora                                                                                                                                                                                                                                      Doctorate</c:v>
                </c:pt>
                <c:pt idx="9">
                  <c:v>Bilinmeyen                                                                                                                                                                                                                                Unknown</c:v>
                </c:pt>
              </c:strCache>
            </c:strRef>
          </c:cat>
          <c:val>
            <c:numRef>
              <c:f>'Bitirilen eğitim durumu'!$B$5:$K$5</c:f>
              <c:numCache>
                <c:formatCode>General</c:formatCode>
                <c:ptCount val="10"/>
                <c:pt idx="0">
                  <c:v>130056</c:v>
                </c:pt>
                <c:pt idx="1">
                  <c:v>100987</c:v>
                </c:pt>
                <c:pt idx="2">
                  <c:v>346182</c:v>
                </c:pt>
                <c:pt idx="3">
                  <c:v>142439</c:v>
                </c:pt>
                <c:pt idx="4">
                  <c:v>43674</c:v>
                </c:pt>
                <c:pt idx="5">
                  <c:v>140400</c:v>
                </c:pt>
                <c:pt idx="6">
                  <c:v>41735</c:v>
                </c:pt>
                <c:pt idx="7">
                  <c:v>2143</c:v>
                </c:pt>
                <c:pt idx="8">
                  <c:v>644</c:v>
                </c:pt>
                <c:pt idx="9">
                  <c:v>94507</c:v>
                </c:pt>
              </c:numCache>
            </c:numRef>
          </c:val>
        </c:ser>
        <c:ser>
          <c:idx val="2"/>
          <c:order val="2"/>
          <c:tx>
            <c:strRef>
              <c:f>'Bitirilen eğitim durumu'!$A$6</c:f>
              <c:strCache>
                <c:ptCount val="1"/>
                <c:pt idx="0">
                  <c:v>2020</c:v>
                </c:pt>
              </c:strCache>
            </c:strRef>
          </c:tx>
          <c:spPr>
            <a:solidFill>
              <a:srgbClr val="333399"/>
            </a:solidFill>
            <a:ln>
              <a:noFill/>
            </a:ln>
            <a:effectLst/>
            <a:sp3d/>
          </c:spPr>
          <c:invertIfNegative val="0"/>
          <c:cat>
            <c:strRef>
              <c:f>'Bitirilen eğitim durumu'!$B$3:$K$3</c:f>
              <c:strCache>
                <c:ptCount val="10"/>
                <c:pt idx="0">
                  <c:v>Okuma yazma bilmeyen</c:v>
                </c:pt>
                <c:pt idx="1">
                  <c:v>Okuma yazma bilen fakat bir okul bitirmeyen</c:v>
                </c:pt>
                <c:pt idx="2">
                  <c:v>İlkokul</c:v>
                </c:pt>
                <c:pt idx="3">
                  <c:v>İlköğretim </c:v>
                </c:pt>
                <c:pt idx="4">
                  <c:v>Ortaokul ve dengi meslek okulu</c:v>
                </c:pt>
                <c:pt idx="5">
                  <c:v>Lise ve dengi meslek okulu</c:v>
                </c:pt>
                <c:pt idx="6">
                  <c:v>Yüksekokul veya fakülte</c:v>
                </c:pt>
                <c:pt idx="7">
                  <c:v>Yüksek lisans (5 veya 6 yıllık fakülteler dahil)                                                                                                                                                                                                </c:v>
                </c:pt>
                <c:pt idx="8">
                  <c:v>Doktora                                                                                                                                                                                                                                      Doctorate</c:v>
                </c:pt>
                <c:pt idx="9">
                  <c:v>Bilinmeyen                                                                                                                                                                                                                                Unknown</c:v>
                </c:pt>
              </c:strCache>
            </c:strRef>
          </c:cat>
          <c:val>
            <c:numRef>
              <c:f>'Bitirilen eğitim durumu'!$B$6:$K$6</c:f>
              <c:numCache>
                <c:formatCode>General</c:formatCode>
                <c:ptCount val="10"/>
                <c:pt idx="0">
                  <c:v>52775</c:v>
                </c:pt>
                <c:pt idx="1">
                  <c:v>63675</c:v>
                </c:pt>
                <c:pt idx="2">
                  <c:v>258308</c:v>
                </c:pt>
                <c:pt idx="3">
                  <c:v>172631</c:v>
                </c:pt>
                <c:pt idx="4">
                  <c:v>368643</c:v>
                </c:pt>
                <c:pt idx="5">
                  <c:v>289272</c:v>
                </c:pt>
                <c:pt idx="6">
                  <c:v>182514</c:v>
                </c:pt>
                <c:pt idx="7">
                  <c:v>16275</c:v>
                </c:pt>
                <c:pt idx="8">
                  <c:v>2669</c:v>
                </c:pt>
                <c:pt idx="9">
                  <c:v>14709</c:v>
                </c:pt>
              </c:numCache>
            </c:numRef>
          </c:val>
        </c:ser>
        <c:dLbls>
          <c:showLegendKey val="0"/>
          <c:showVal val="0"/>
          <c:showCatName val="0"/>
          <c:showSerName val="0"/>
          <c:showPercent val="0"/>
          <c:showBubbleSize val="0"/>
        </c:dLbls>
        <c:gapWidth val="141"/>
        <c:gapDepth val="132"/>
        <c:shape val="box"/>
        <c:axId val="164388448"/>
        <c:axId val="164390080"/>
        <c:axId val="0"/>
      </c:bar3DChart>
      <c:catAx>
        <c:axId val="164388448"/>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90080"/>
        <c:crosses val="autoZero"/>
        <c:auto val="1"/>
        <c:lblAlgn val="ctr"/>
        <c:lblOffset val="100"/>
        <c:noMultiLvlLbl val="0"/>
      </c:catAx>
      <c:valAx>
        <c:axId val="16439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8448"/>
        <c:crosses val="autoZero"/>
        <c:crossBetween val="between"/>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80575539568345"/>
          <c:y val="0.18929503916449086"/>
          <c:w val="0.61438848920863309"/>
          <c:h val="0.74281984334203655"/>
        </c:manualLayout>
      </c:layout>
      <c:barChart>
        <c:barDir val="col"/>
        <c:grouping val="stacked"/>
        <c:varyColors val="0"/>
        <c:ser>
          <c:idx val="0"/>
          <c:order val="0"/>
          <c:spPr>
            <a:solidFill>
              <a:srgbClr val="002060"/>
            </a:solidFill>
            <a:ln>
              <a:noFill/>
            </a:ln>
          </c:spPr>
          <c:invertIfNegative val="0"/>
          <c:dLbls>
            <c:dLbl>
              <c:idx val="0"/>
              <c:layout>
                <c:manualLayout>
                  <c:x val="0"/>
                  <c:y val="-0.41122715404699739"/>
                </c:manualLayout>
              </c:layout>
              <c:numFmt formatCode="#,##0.0;&quot;-&quot;#,##0.0"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6DC-4E10-AE52-61B6540A4AAE}"/>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46866840731070497"/>
                </c:manualLayout>
              </c:layout>
              <c:numFmt formatCode="#,##0.0;&quot;-&quot;#,##0.0" sourceLinked="0"/>
              <c:spPr>
                <a:noFill/>
                <a:ln>
                  <a:noFill/>
                </a:ln>
              </c:spPr>
              <c:txPr>
                <a:bodyPr wrap="none"/>
                <a:lstStyle/>
                <a:p>
                  <a:pPr>
                    <a:defRPr sz="120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6DC-4E10-AE52-61B6540A4AAE}"/>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#,##0.0;"-"#,##0.0</c:formatCode>
                <c:ptCount val="2"/>
                <c:pt idx="0">
                  <c:v>70.599999999999994</c:v>
                </c:pt>
                <c:pt idx="1">
                  <c:v>84.6</c:v>
                </c:pt>
              </c:numCache>
            </c:numRef>
          </c:val>
          <c:extLst xmlns:c16r2="http://schemas.microsoft.com/office/drawing/2015/06/chart">
            <c:ext xmlns:c16="http://schemas.microsoft.com/office/drawing/2014/chart" uri="{C3380CC4-5D6E-409C-BE32-E72D297353CC}">
              <c16:uniqueId val="{00000002-76DC-4E10-AE52-61B6540A4AAE}"/>
            </c:ext>
          </c:extLst>
        </c:ser>
        <c:dLbls>
          <c:showLegendKey val="0"/>
          <c:showVal val="0"/>
          <c:showCatName val="0"/>
          <c:showSerName val="0"/>
          <c:showPercent val="0"/>
          <c:showBubbleSize val="0"/>
        </c:dLbls>
        <c:gapWidth val="80"/>
        <c:overlap val="100"/>
        <c:axId val="2124861408"/>
        <c:axId val="2124858688"/>
      </c:barChart>
      <c:catAx>
        <c:axId val="21248614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58688"/>
        <c:crosses val="min"/>
        <c:auto val="0"/>
        <c:lblAlgn val="ctr"/>
        <c:lblOffset val="100"/>
        <c:noMultiLvlLbl val="0"/>
      </c:catAx>
      <c:valAx>
        <c:axId val="2124858688"/>
        <c:scaling>
          <c:orientation val="minMax"/>
          <c:max val="83.6"/>
          <c:min val="0"/>
        </c:scaling>
        <c:delete val="1"/>
        <c:axPos val="l"/>
        <c:numFmt formatCode="#,##0.0;&quot;-&quot;#,##0.0" sourceLinked="1"/>
        <c:majorTickMark val="out"/>
        <c:minorTickMark val="none"/>
        <c:tickLblPos val="nextTo"/>
        <c:crossAx val="2124861408"/>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000"/>
              <a:t>Hastane</a:t>
            </a:r>
            <a:r>
              <a:rPr lang="tr-TR" sz="1000" baseline="0"/>
              <a:t> yatak sayısı </a:t>
            </a:r>
            <a:endParaRPr lang="en-US" sz="100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'Hastane yatak sayısı'!$A$3</c:f>
              <c:strCache>
                <c:ptCount val="1"/>
                <c:pt idx="0">
                  <c:v>Gaziantep</c:v>
                </c:pt>
              </c:strCache>
            </c:strRef>
          </c:tx>
          <c:spPr>
            <a:solidFill>
              <a:schemeClr val="accent1"/>
            </a:solidFill>
            <a:ln>
              <a:noFill/>
            </a:ln>
            <a:effectLst/>
          </c:spPr>
          <c:invertIfNegative val="0"/>
          <c:cat>
            <c:numRef>
              <c:f>'Hastane yatak sayısı'!$B$2:$S$2</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'Hastane yatak sayısı'!$B$3:$S$3</c:f>
              <c:numCache>
                <c:formatCode>#,##0</c:formatCode>
                <c:ptCount val="18"/>
                <c:pt idx="0">
                  <c:v>2154</c:v>
                </c:pt>
                <c:pt idx="1">
                  <c:v>2073</c:v>
                </c:pt>
                <c:pt idx="2">
                  <c:v>2117</c:v>
                </c:pt>
                <c:pt idx="3">
                  <c:v>2295</c:v>
                </c:pt>
                <c:pt idx="4">
                  <c:v>2661</c:v>
                </c:pt>
                <c:pt idx="5">
                  <c:v>2869</c:v>
                </c:pt>
                <c:pt idx="6">
                  <c:v>3171</c:v>
                </c:pt>
                <c:pt idx="7">
                  <c:v>3383</c:v>
                </c:pt>
                <c:pt idx="8">
                  <c:v>3892</c:v>
                </c:pt>
                <c:pt idx="9">
                  <c:v>4101</c:v>
                </c:pt>
                <c:pt idx="10">
                  <c:v>4342</c:v>
                </c:pt>
                <c:pt idx="11">
                  <c:v>4450</c:v>
                </c:pt>
                <c:pt idx="12">
                  <c:v>4611</c:v>
                </c:pt>
                <c:pt idx="13">
                  <c:v>4611</c:v>
                </c:pt>
                <c:pt idx="14">
                  <c:v>5653</c:v>
                </c:pt>
                <c:pt idx="15">
                  <c:v>5878</c:v>
                </c:pt>
                <c:pt idx="16">
                  <c:v>6015</c:v>
                </c:pt>
                <c:pt idx="17">
                  <c:v>6265</c:v>
                </c:pt>
              </c:numCache>
            </c:numRef>
          </c:val>
        </c:ser>
        <c:dLbls>
          <c:showLegendKey val="0"/>
          <c:showVal val="0"/>
          <c:showCatName val="0"/>
          <c:showSerName val="0"/>
          <c:showPercent val="0"/>
          <c:showBubbleSize val="0"/>
        </c:dLbls>
        <c:gapWidth val="219"/>
        <c:overlap val="-27"/>
        <c:axId val="164381376"/>
        <c:axId val="164382464"/>
      </c:barChart>
      <c:catAx>
        <c:axId val="16438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2464"/>
        <c:crosses val="autoZero"/>
        <c:auto val="1"/>
        <c:lblAlgn val="ctr"/>
        <c:lblOffset val="100"/>
        <c:noMultiLvlLbl val="0"/>
      </c:catAx>
      <c:valAx>
        <c:axId val="1643824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38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4753086419753085"/>
          <c:w val="0.75575221238938051"/>
          <c:h val="0.39197530864197533"/>
        </c:manualLayout>
      </c:layout>
      <c:barChart>
        <c:barDir val="col"/>
        <c:grouping val="stacked"/>
        <c:varyColors val="0"/>
        <c:ser>
          <c:idx val="0"/>
          <c:order val="0"/>
          <c:spPr>
            <a:solidFill>
              <a:srgbClr val="002060"/>
            </a:solidFill>
            <a:ln>
              <a:noFill/>
            </a:ln>
          </c:spPr>
          <c:invertIfNegative val="0"/>
          <c:dLbls>
            <c:dLbl>
              <c:idx val="0"/>
              <c:layout>
                <c:manualLayout>
                  <c:x val="0"/>
                  <c:y val="-0.40740740740740738"/>
                </c:manualLayout>
              </c:layout>
              <c:tx>
                <c:rich>
                  <a:bodyPr wrap="none"/>
                  <a:lstStyle/>
                  <a:p>
                    <a:pPr>
                      <a:defRPr sz="1200">
                        <a:solidFill>
                          <a:schemeClr val="tx1"/>
                        </a:solidFill>
                        <a:latin typeface="+mn-lt"/>
                        <a:ea typeface="+mn-ea"/>
                        <a:cs typeface="+mn-cs"/>
                      </a:defRPr>
                    </a:pPr>
                    <a:r>
                      <a:rPr lang="en-US" dirty="0" smtClean="0"/>
                      <a:t>2,0</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E00-471A-9B9A-8DE6093346F6}"/>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42592592592592593"/>
                </c:manualLayout>
              </c:layout>
              <c:tx>
                <c:rich>
                  <a:bodyPr wrap="none"/>
                  <a:lstStyle/>
                  <a:p>
                    <a:pPr>
                      <a:defRPr sz="1200">
                        <a:solidFill>
                          <a:schemeClr val="tx1"/>
                        </a:solidFill>
                        <a:latin typeface="+mn-lt"/>
                        <a:ea typeface="+mn-ea"/>
                        <a:cs typeface="+mn-cs"/>
                      </a:defRPr>
                    </a:pPr>
                    <a:r>
                      <a:rPr lang="en-US" dirty="0" smtClean="0"/>
                      <a:t>2,2</a:t>
                    </a:r>
                    <a:endParaRPr lang="en-US" dirty="0"/>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1.1000000000000001</c:v>
                </c:pt>
                <c:pt idx="1">
                  <c:v>1.2</c:v>
                </c:pt>
              </c:numCache>
            </c:numRef>
          </c:val>
          <c:extLst xmlns:c16r2="http://schemas.microsoft.com/office/drawing/2015/06/chart">
            <c:ext xmlns:c16="http://schemas.microsoft.com/office/drawing/2014/chart" uri="{C3380CC4-5D6E-409C-BE32-E72D297353CC}">
              <c16:uniqueId val="{00000002-2E00-471A-9B9A-8DE6093346F6}"/>
            </c:ext>
          </c:extLst>
        </c:ser>
        <c:dLbls>
          <c:showLegendKey val="0"/>
          <c:showVal val="0"/>
          <c:showCatName val="0"/>
          <c:showSerName val="0"/>
          <c:showPercent val="0"/>
          <c:showBubbleSize val="0"/>
        </c:dLbls>
        <c:gapWidth val="80"/>
        <c:overlap val="100"/>
        <c:axId val="2124859776"/>
        <c:axId val="2124860320"/>
      </c:barChart>
      <c:catAx>
        <c:axId val="212485977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60320"/>
        <c:crosses val="min"/>
        <c:auto val="0"/>
        <c:lblAlgn val="ctr"/>
        <c:lblOffset val="100"/>
        <c:noMultiLvlLbl val="0"/>
      </c:catAx>
      <c:valAx>
        <c:axId val="2124860320"/>
        <c:scaling>
          <c:orientation val="minMax"/>
          <c:max val="1.2"/>
          <c:min val="0"/>
        </c:scaling>
        <c:delete val="1"/>
        <c:axPos val="l"/>
        <c:numFmt formatCode="General" sourceLinked="1"/>
        <c:majorTickMark val="out"/>
        <c:minorTickMark val="none"/>
        <c:tickLblPos val="nextTo"/>
        <c:crossAx val="2124859776"/>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43543543543543545"/>
          <c:w val="0.75575221238938051"/>
          <c:h val="0.40840840840840842"/>
        </c:manualLayout>
      </c:layout>
      <c:barChart>
        <c:barDir val="col"/>
        <c:grouping val="stacked"/>
        <c:varyColors val="0"/>
        <c:ser>
          <c:idx val="0"/>
          <c:order val="0"/>
          <c:spPr>
            <a:solidFill>
              <a:srgbClr val="002060"/>
            </a:solidFill>
            <a:ln>
              <a:noFill/>
            </a:ln>
          </c:spPr>
          <c:invertIfNegative val="0"/>
          <c:dLbls>
            <c:dLbl>
              <c:idx val="0"/>
              <c:layout>
                <c:manualLayout>
                  <c:x val="0"/>
                  <c:y val="-0.36336336336336339"/>
                </c:manualLayout>
              </c:layout>
              <c:tx>
                <c:rich>
                  <a:bodyPr wrap="none"/>
                  <a:lstStyle/>
                  <a:p>
                    <a:pPr>
                      <a:defRPr sz="1200">
                        <a:solidFill>
                          <a:schemeClr val="tx1"/>
                        </a:solidFill>
                        <a:latin typeface="+mn-lt"/>
                        <a:ea typeface="+mn-ea"/>
                        <a:cs typeface="+mn-cs"/>
                      </a:defRPr>
                    </a:pPr>
                    <a:r>
                      <a:rPr lang="en-US" dirty="0" smtClean="0"/>
                      <a:t>1,0</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00B-47FA-876E-B9C20A8162C9}"/>
                </c:ext>
                <c:ext xmlns:c15="http://schemas.microsoft.com/office/drawing/2012/chart" uri="{CE6537A1-D6FC-4f65-9D91-7224C49458BB}">
                  <c15:spPr xmlns:c15="http://schemas.microsoft.com/office/drawing/2012/chart">
                    <a:prstGeom prst="rect">
                      <a:avLst/>
                    </a:prstGeom>
                  </c15:spPr>
                  <c15:layout/>
                </c:ext>
              </c:extLst>
            </c:dLbl>
            <c:dLbl>
              <c:idx val="1"/>
              <c:layout>
                <c:manualLayout>
                  <c:x val="0"/>
                  <c:y val="-0.42642642642642642"/>
                </c:manualLayout>
              </c:layout>
              <c:tx>
                <c:rich>
                  <a:bodyPr wrap="none"/>
                  <a:lstStyle/>
                  <a:p>
                    <a:pPr>
                      <a:defRPr sz="1200">
                        <a:solidFill>
                          <a:schemeClr val="tx1"/>
                        </a:solidFill>
                        <a:latin typeface="+mn-lt"/>
                        <a:ea typeface="+mn-ea"/>
                        <a:cs typeface="+mn-cs"/>
                      </a:defRPr>
                    </a:pPr>
                    <a:r>
                      <a:rPr lang="en-US" dirty="0" smtClean="0"/>
                      <a:t>1,1</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00B-47FA-876E-B9C20A8162C9}"/>
                </c:ex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1.4</c:v>
                </c:pt>
                <c:pt idx="1">
                  <c:v>2</c:v>
                </c:pt>
              </c:numCache>
            </c:numRef>
          </c:val>
          <c:extLst xmlns:c16r2="http://schemas.microsoft.com/office/drawing/2015/06/chart">
            <c:ext xmlns:c16="http://schemas.microsoft.com/office/drawing/2014/chart" uri="{C3380CC4-5D6E-409C-BE32-E72D297353CC}">
              <c16:uniqueId val="{00000002-400B-47FA-876E-B9C20A8162C9}"/>
            </c:ext>
          </c:extLst>
        </c:ser>
        <c:dLbls>
          <c:showLegendKey val="0"/>
          <c:showVal val="0"/>
          <c:showCatName val="0"/>
          <c:showSerName val="0"/>
          <c:showPercent val="0"/>
          <c:showBubbleSize val="0"/>
        </c:dLbls>
        <c:gapWidth val="80"/>
        <c:overlap val="100"/>
        <c:axId val="2124864128"/>
        <c:axId val="2124854336"/>
      </c:barChart>
      <c:catAx>
        <c:axId val="21248641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54336"/>
        <c:crosses val="min"/>
        <c:auto val="0"/>
        <c:lblAlgn val="ctr"/>
        <c:lblOffset val="100"/>
        <c:noMultiLvlLbl val="0"/>
      </c:catAx>
      <c:valAx>
        <c:axId val="2124854336"/>
        <c:scaling>
          <c:orientation val="minMax"/>
          <c:max val="2"/>
          <c:min val="0"/>
        </c:scaling>
        <c:delete val="1"/>
        <c:axPos val="l"/>
        <c:numFmt formatCode="General" sourceLinked="1"/>
        <c:majorTickMark val="out"/>
        <c:minorTickMark val="none"/>
        <c:tickLblPos val="nextTo"/>
        <c:crossAx val="212486412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2389380530973"/>
          <c:y val="0.20061825605132685"/>
          <c:w val="0.73451327433628322"/>
          <c:h val="0.63888986098959843"/>
        </c:manualLayout>
      </c:layout>
      <c:barChart>
        <c:barDir val="col"/>
        <c:grouping val="stacked"/>
        <c:varyColors val="0"/>
        <c:ser>
          <c:idx val="0"/>
          <c:order val="0"/>
          <c:spPr>
            <a:solidFill>
              <a:srgbClr val="002060"/>
            </a:solidFill>
            <a:ln>
              <a:noFill/>
            </a:ln>
          </c:spPr>
          <c:invertIfNegative val="0"/>
          <c:dLbls>
            <c:dLbl>
              <c:idx val="0"/>
              <c:layout>
                <c:manualLayout>
                  <c:x val="0"/>
                  <c:y val="-0.38271604938271603"/>
                </c:manualLayout>
              </c:layout>
              <c:tx>
                <c:rich>
                  <a:bodyPr wrap="none"/>
                  <a:lstStyle/>
                  <a:p>
                    <a:pPr>
                      <a:defRPr sz="1200">
                        <a:solidFill>
                          <a:schemeClr val="tx1"/>
                        </a:solidFill>
                        <a:latin typeface="+mn-lt"/>
                        <a:ea typeface="+mn-ea"/>
                        <a:cs typeface="+mn-cs"/>
                      </a:defRPr>
                    </a:pPr>
                    <a:r>
                      <a:rPr lang="en-US" dirty="0" smtClean="0"/>
                      <a:t>1,5</a:t>
                    </a:r>
                    <a:endParaRPr lang="en-US" dirty="0"/>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1"/>
              <c:layout>
                <c:manualLayout>
                  <c:x val="7.0609100790321455E-3"/>
                  <c:y val="-0.51913980848230568"/>
                </c:manualLayout>
              </c:layout>
              <c:tx>
                <c:rich>
                  <a:bodyPr wrap="none"/>
                  <a:lstStyle/>
                  <a:p>
                    <a:pPr>
                      <a:defRPr sz="1200">
                        <a:solidFill>
                          <a:schemeClr val="tx1"/>
                        </a:solidFill>
                        <a:latin typeface="+mn-lt"/>
                        <a:ea typeface="+mn-ea"/>
                        <a:cs typeface="+mn-cs"/>
                      </a:defRPr>
                    </a:pPr>
                    <a:r>
                      <a:rPr lang="en-US" dirty="0" smtClean="0"/>
                      <a:t>2,1</a:t>
                    </a:r>
                    <a:endParaRPr lang="en-US" dirty="0"/>
                  </a:p>
                </c:rich>
              </c:tx>
              <c:numFmt formatCode="#,##0.0;&quot;-&quot;#,##0.0" sourceLinked="0"/>
              <c:spPr>
                <a:noFill/>
                <a:ln>
                  <a:noFill/>
                </a:ln>
              </c:sp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950-4729-A948-541DDF376B6E}"/>
                </c:ext>
                <c:ext xmlns:c15="http://schemas.microsoft.com/office/drawing/2012/chart" uri="{CE6537A1-D6FC-4f65-9D91-7224C49458BB}">
                  <c15:spPr xmlns:c15="http://schemas.microsoft.com/office/drawing/2012/chart">
                    <a:prstGeom prst="rect">
                      <a:avLst/>
                    </a:prstGeom>
                  </c15:spPr>
                  <c15:layout>
                    <c:manualLayout>
                      <c:w val="0.17465133281627454"/>
                      <c:h val="0.13954191615447958"/>
                    </c:manualLayout>
                  </c15:layout>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Sheet1!$A$1:$B$1</c:f>
              <c:numCache>
                <c:formatCode>General</c:formatCode>
                <c:ptCount val="2"/>
                <c:pt idx="0">
                  <c:v>2.4398759999999999</c:v>
                </c:pt>
                <c:pt idx="1">
                  <c:v>3.1018330000000001</c:v>
                </c:pt>
              </c:numCache>
            </c:numRef>
          </c:val>
          <c:extLst xmlns:c16r2="http://schemas.microsoft.com/office/drawing/2015/06/chart">
            <c:ext xmlns:c16="http://schemas.microsoft.com/office/drawing/2014/chart" uri="{C3380CC4-5D6E-409C-BE32-E72D297353CC}">
              <c16:uniqueId val="{00000002-B950-4729-A948-541DDF376B6E}"/>
            </c:ext>
          </c:extLst>
        </c:ser>
        <c:dLbls>
          <c:showLegendKey val="0"/>
          <c:showVal val="0"/>
          <c:showCatName val="0"/>
          <c:showSerName val="0"/>
          <c:showPercent val="0"/>
          <c:showBubbleSize val="0"/>
        </c:dLbls>
        <c:gapWidth val="80"/>
        <c:overlap val="100"/>
        <c:axId val="2124849984"/>
        <c:axId val="2124849440"/>
      </c:barChart>
      <c:catAx>
        <c:axId val="212484998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124849440"/>
        <c:crosses val="min"/>
        <c:auto val="0"/>
        <c:lblAlgn val="ctr"/>
        <c:lblOffset val="100"/>
        <c:noMultiLvlLbl val="0"/>
      </c:catAx>
      <c:valAx>
        <c:axId val="2124849440"/>
        <c:scaling>
          <c:orientation val="minMax"/>
          <c:max val="3.1018330000000001"/>
          <c:min val="0"/>
        </c:scaling>
        <c:delete val="1"/>
        <c:axPos val="l"/>
        <c:numFmt formatCode="General" sourceLinked="1"/>
        <c:majorTickMark val="out"/>
        <c:minorTickMark val="none"/>
        <c:tickLblPos val="nextTo"/>
        <c:crossAx val="2124849984"/>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283348113968705E-2"/>
          <c:y val="4.6928548345810658E-2"/>
          <c:w val="0.85286583977664254"/>
          <c:h val="0.75651171399720374"/>
        </c:manualLayout>
      </c:layout>
      <c:scatterChart>
        <c:scatterStyle val="smoothMarker"/>
        <c:varyColors val="0"/>
        <c:ser>
          <c:idx val="0"/>
          <c:order val="0"/>
          <c:tx>
            <c:strRef>
              <c:f>GSYH!$A$101</c:f>
              <c:strCache>
                <c:ptCount val="1"/>
                <c:pt idx="0">
                  <c:v>Adana</c:v>
                </c:pt>
              </c:strCache>
            </c:strRef>
          </c:tx>
          <c:spPr>
            <a:ln w="31750" cap="rnd">
              <a:solidFill>
                <a:schemeClr val="accent1"/>
              </a:solidFill>
              <a:round/>
            </a:ln>
            <a:effectLst/>
          </c:spPr>
          <c:marker>
            <c:symbol val="none"/>
          </c:marker>
          <c:xVal>
            <c:numRef>
              <c:f>GSYH!$B$100:$R$100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GSYH!$B$101:$R$101</c:f>
              <c:numCache>
                <c:formatCode>General</c:formatCode>
                <c:ptCount val="17"/>
                <c:pt idx="0">
                  <c:v>11.839365000000001</c:v>
                </c:pt>
                <c:pt idx="1">
                  <c:v>13.799884</c:v>
                </c:pt>
                <c:pt idx="2">
                  <c:v>15.910092000000001</c:v>
                </c:pt>
                <c:pt idx="3">
                  <c:v>17.808703999999999</c:v>
                </c:pt>
                <c:pt idx="4">
                  <c:v>19.914663999999998</c:v>
                </c:pt>
                <c:pt idx="5">
                  <c:v>20.44725</c:v>
                </c:pt>
                <c:pt idx="6">
                  <c:v>24.033702000000002</c:v>
                </c:pt>
                <c:pt idx="7">
                  <c:v>28.353287999999999</c:v>
                </c:pt>
                <c:pt idx="8">
                  <c:v>32.163446999999998</c:v>
                </c:pt>
                <c:pt idx="9">
                  <c:v>36.908828999999997</c:v>
                </c:pt>
                <c:pt idx="10">
                  <c:v>40.676800999999998</c:v>
                </c:pt>
                <c:pt idx="11">
                  <c:v>46.699385999999997</c:v>
                </c:pt>
                <c:pt idx="12">
                  <c:v>52.807198</c:v>
                </c:pt>
                <c:pt idx="13">
                  <c:v>61.022300999999999</c:v>
                </c:pt>
                <c:pt idx="14">
                  <c:v>70.271231</c:v>
                </c:pt>
                <c:pt idx="15">
                  <c:v>81.920045999999999</c:v>
                </c:pt>
                <c:pt idx="16">
                  <c:v>99.235669999999999</c:v>
                </c:pt>
              </c:numCache>
            </c:numRef>
          </c:yVal>
          <c:smooth val="1"/>
        </c:ser>
        <c:ser>
          <c:idx val="1"/>
          <c:order val="1"/>
          <c:tx>
            <c:strRef>
              <c:f>GSYH!$A$102</c:f>
              <c:strCache>
                <c:ptCount val="1"/>
                <c:pt idx="0">
                  <c:v>Gaziantep</c:v>
                </c:pt>
              </c:strCache>
            </c:strRef>
          </c:tx>
          <c:spPr>
            <a:ln w="31750" cap="rnd">
              <a:solidFill>
                <a:schemeClr val="accent2"/>
              </a:solidFill>
              <a:round/>
            </a:ln>
            <a:effectLst/>
          </c:spPr>
          <c:marker>
            <c:symbol val="none"/>
          </c:marker>
          <c:xVal>
            <c:numRef>
              <c:f>GSYH!$B$100:$R$100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GSYH!$B$102:$R$102</c:f>
              <c:numCache>
                <c:formatCode>General</c:formatCode>
                <c:ptCount val="17"/>
                <c:pt idx="0">
                  <c:v>8.2459340000000001</c:v>
                </c:pt>
                <c:pt idx="1">
                  <c:v>9.4227059999999998</c:v>
                </c:pt>
                <c:pt idx="2">
                  <c:v>11.175587</c:v>
                </c:pt>
                <c:pt idx="3">
                  <c:v>12.213036000000001</c:v>
                </c:pt>
                <c:pt idx="4">
                  <c:v>13.458118000000001</c:v>
                </c:pt>
                <c:pt idx="5">
                  <c:v>13.313098999999999</c:v>
                </c:pt>
                <c:pt idx="6">
                  <c:v>15.957447</c:v>
                </c:pt>
                <c:pt idx="7">
                  <c:v>20.031948</c:v>
                </c:pt>
                <c:pt idx="8">
                  <c:v>24.520146</c:v>
                </c:pt>
                <c:pt idx="9">
                  <c:v>29.901857</c:v>
                </c:pt>
                <c:pt idx="10">
                  <c:v>34.505859000000001</c:v>
                </c:pt>
                <c:pt idx="11">
                  <c:v>41.106824000000003</c:v>
                </c:pt>
                <c:pt idx="12">
                  <c:v>45.50235</c:v>
                </c:pt>
                <c:pt idx="13">
                  <c:v>54.805379000000002</c:v>
                </c:pt>
                <c:pt idx="14">
                  <c:v>67.402191000000002</c:v>
                </c:pt>
                <c:pt idx="15">
                  <c:v>76.814931999999999</c:v>
                </c:pt>
                <c:pt idx="16">
                  <c:v>99.273775999999998</c:v>
                </c:pt>
              </c:numCache>
            </c:numRef>
          </c:yVal>
          <c:smooth val="1"/>
        </c:ser>
        <c:ser>
          <c:idx val="2"/>
          <c:order val="2"/>
          <c:tx>
            <c:strRef>
              <c:f>GSYH!$A$103</c:f>
              <c:strCache>
                <c:ptCount val="1"/>
                <c:pt idx="0">
                  <c:v>Kahramanmaraş</c:v>
                </c:pt>
              </c:strCache>
            </c:strRef>
          </c:tx>
          <c:spPr>
            <a:ln w="31750" cap="rnd">
              <a:solidFill>
                <a:schemeClr val="accent3"/>
              </a:solidFill>
              <a:round/>
            </a:ln>
            <a:effectLst/>
          </c:spPr>
          <c:marker>
            <c:symbol val="none"/>
          </c:marker>
          <c:xVal>
            <c:numRef>
              <c:f>GSYH!$B$100:$R$100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GSYH!$B$103:$R$103</c:f>
              <c:numCache>
                <c:formatCode>General</c:formatCode>
                <c:ptCount val="17"/>
                <c:pt idx="0">
                  <c:v>5.2463850000000001</c:v>
                </c:pt>
                <c:pt idx="1">
                  <c:v>6.0604230000000001</c:v>
                </c:pt>
                <c:pt idx="2">
                  <c:v>6.3277580000000002</c:v>
                </c:pt>
                <c:pt idx="3">
                  <c:v>7.3303390000000004</c:v>
                </c:pt>
                <c:pt idx="4">
                  <c:v>8.4779060000000008</c:v>
                </c:pt>
                <c:pt idx="5">
                  <c:v>8.8146459999999998</c:v>
                </c:pt>
                <c:pt idx="6">
                  <c:v>10.487429000000001</c:v>
                </c:pt>
                <c:pt idx="7">
                  <c:v>11.851364</c:v>
                </c:pt>
                <c:pt idx="8">
                  <c:v>12.88523</c:v>
                </c:pt>
                <c:pt idx="9">
                  <c:v>15.318073999999999</c:v>
                </c:pt>
                <c:pt idx="10">
                  <c:v>16.807292</c:v>
                </c:pt>
                <c:pt idx="11">
                  <c:v>19.969422000000002</c:v>
                </c:pt>
                <c:pt idx="12">
                  <c:v>22.358898</c:v>
                </c:pt>
                <c:pt idx="13">
                  <c:v>26.497395999999998</c:v>
                </c:pt>
                <c:pt idx="14">
                  <c:v>32.630465999999998</c:v>
                </c:pt>
                <c:pt idx="15">
                  <c:v>39.056021000000001</c:v>
                </c:pt>
                <c:pt idx="16">
                  <c:v>45.767085999999999</c:v>
                </c:pt>
              </c:numCache>
            </c:numRef>
          </c:yVal>
          <c:smooth val="1"/>
        </c:ser>
        <c:ser>
          <c:idx val="3"/>
          <c:order val="3"/>
          <c:tx>
            <c:strRef>
              <c:f>GSYH!$A$104</c:f>
              <c:strCache>
                <c:ptCount val="1"/>
                <c:pt idx="0">
                  <c:v>Şanlıurfa</c:v>
                </c:pt>
              </c:strCache>
            </c:strRef>
          </c:tx>
          <c:spPr>
            <a:ln w="31750" cap="rnd">
              <a:solidFill>
                <a:schemeClr val="accent4"/>
              </a:solidFill>
              <a:round/>
            </a:ln>
            <a:effectLst/>
          </c:spPr>
          <c:marker>
            <c:symbol val="none"/>
          </c:marker>
          <c:xVal>
            <c:numRef>
              <c:f>GSYH!$B$100:$R$100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GSYH!$B$104:$R$104</c:f>
              <c:numCache>
                <c:formatCode>General</c:formatCode>
                <c:ptCount val="17"/>
                <c:pt idx="0">
                  <c:v>5.2013569999999998</c:v>
                </c:pt>
                <c:pt idx="1">
                  <c:v>5.8793189999999997</c:v>
                </c:pt>
                <c:pt idx="2">
                  <c:v>6.7216610000000001</c:v>
                </c:pt>
                <c:pt idx="3">
                  <c:v>7.3562700000000003</c:v>
                </c:pt>
                <c:pt idx="4">
                  <c:v>8.1488130000000005</c:v>
                </c:pt>
                <c:pt idx="5">
                  <c:v>8.4566239999999997</c:v>
                </c:pt>
                <c:pt idx="6">
                  <c:v>10.880212999999999</c:v>
                </c:pt>
                <c:pt idx="7">
                  <c:v>12.759632999999999</c:v>
                </c:pt>
                <c:pt idx="8">
                  <c:v>14.01721</c:v>
                </c:pt>
                <c:pt idx="9">
                  <c:v>16.275300000000001</c:v>
                </c:pt>
                <c:pt idx="10">
                  <c:v>17.955210999999998</c:v>
                </c:pt>
                <c:pt idx="11">
                  <c:v>21.270349</c:v>
                </c:pt>
                <c:pt idx="12">
                  <c:v>23.387165</c:v>
                </c:pt>
                <c:pt idx="13">
                  <c:v>27.959184</c:v>
                </c:pt>
                <c:pt idx="14">
                  <c:v>31.693746999999998</c:v>
                </c:pt>
                <c:pt idx="15">
                  <c:v>35.886211000000003</c:v>
                </c:pt>
                <c:pt idx="16">
                  <c:v>42.769537999999997</c:v>
                </c:pt>
              </c:numCache>
            </c:numRef>
          </c:yVal>
          <c:smooth val="1"/>
        </c:ser>
        <c:dLbls>
          <c:showLegendKey val="0"/>
          <c:showVal val="0"/>
          <c:showCatName val="0"/>
          <c:showSerName val="0"/>
          <c:showPercent val="0"/>
          <c:showBubbleSize val="0"/>
        </c:dLbls>
        <c:axId val="2124854880"/>
        <c:axId val="2124856512"/>
      </c:scatterChart>
      <c:valAx>
        <c:axId val="212485488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856512"/>
        <c:crosses val="autoZero"/>
        <c:crossBetween val="midCat"/>
      </c:valAx>
      <c:valAx>
        <c:axId val="212485651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8548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'Kişi başına GSYH'!$A$102</c:f>
              <c:strCache>
                <c:ptCount val="1"/>
                <c:pt idx="0">
                  <c:v>Adana</c:v>
                </c:pt>
              </c:strCache>
            </c:strRef>
          </c:tx>
          <c:spPr>
            <a:ln w="31750" cap="rnd">
              <a:solidFill>
                <a:schemeClr val="accent1"/>
              </a:solidFill>
              <a:round/>
            </a:ln>
            <a:effectLst/>
          </c:spPr>
          <c:marker>
            <c:symbol val="none"/>
          </c:marker>
          <c:xVal>
            <c:numRef>
              <c:f>'Kişi başına GSYH'!$B$101:$R$101</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'Kişi başına GSYH'!$B$102:$R$102</c:f>
              <c:numCache>
                <c:formatCode>General</c:formatCode>
                <c:ptCount val="17"/>
                <c:pt idx="0">
                  <c:v>11.839365000000001</c:v>
                </c:pt>
                <c:pt idx="1">
                  <c:v>13.799884</c:v>
                </c:pt>
                <c:pt idx="2">
                  <c:v>15.910092000000001</c:v>
                </c:pt>
                <c:pt idx="3">
                  <c:v>17.808703999999999</c:v>
                </c:pt>
                <c:pt idx="4">
                  <c:v>19.914663999999998</c:v>
                </c:pt>
                <c:pt idx="5">
                  <c:v>20.44725</c:v>
                </c:pt>
                <c:pt idx="6">
                  <c:v>24.033702000000002</c:v>
                </c:pt>
                <c:pt idx="7">
                  <c:v>28.353287999999999</c:v>
                </c:pt>
                <c:pt idx="8">
                  <c:v>32.163446999999998</c:v>
                </c:pt>
                <c:pt idx="9">
                  <c:v>36.908828999999997</c:v>
                </c:pt>
                <c:pt idx="10">
                  <c:v>40.676800999999998</c:v>
                </c:pt>
                <c:pt idx="11">
                  <c:v>46.699385999999997</c:v>
                </c:pt>
                <c:pt idx="12">
                  <c:v>52.807198</c:v>
                </c:pt>
                <c:pt idx="13">
                  <c:v>61.022300999999999</c:v>
                </c:pt>
                <c:pt idx="14">
                  <c:v>70.271231</c:v>
                </c:pt>
                <c:pt idx="15">
                  <c:v>81.920045999999999</c:v>
                </c:pt>
                <c:pt idx="16">
                  <c:v>99.235669999999999</c:v>
                </c:pt>
              </c:numCache>
            </c:numRef>
          </c:yVal>
          <c:smooth val="1"/>
        </c:ser>
        <c:ser>
          <c:idx val="1"/>
          <c:order val="1"/>
          <c:tx>
            <c:strRef>
              <c:f>'Kişi başına GSYH'!$A$103</c:f>
              <c:strCache>
                <c:ptCount val="1"/>
                <c:pt idx="0">
                  <c:v>Gaziantep</c:v>
                </c:pt>
              </c:strCache>
            </c:strRef>
          </c:tx>
          <c:spPr>
            <a:ln w="31750" cap="rnd">
              <a:solidFill>
                <a:schemeClr val="accent2"/>
              </a:solidFill>
              <a:round/>
            </a:ln>
            <a:effectLst/>
          </c:spPr>
          <c:marker>
            <c:symbol val="none"/>
          </c:marker>
          <c:xVal>
            <c:numRef>
              <c:f>'Kişi başına GSYH'!$B$101:$R$101</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'Kişi başına GSYH'!$B$103:$R$103</c:f>
              <c:numCache>
                <c:formatCode>General</c:formatCode>
                <c:ptCount val="17"/>
                <c:pt idx="0">
                  <c:v>8.2459340000000001</c:v>
                </c:pt>
                <c:pt idx="1">
                  <c:v>9.4227059999999998</c:v>
                </c:pt>
                <c:pt idx="2">
                  <c:v>11.175587</c:v>
                </c:pt>
                <c:pt idx="3">
                  <c:v>12.213036000000001</c:v>
                </c:pt>
                <c:pt idx="4">
                  <c:v>13.458118000000001</c:v>
                </c:pt>
                <c:pt idx="5">
                  <c:v>13.313098999999999</c:v>
                </c:pt>
                <c:pt idx="6">
                  <c:v>15.957447</c:v>
                </c:pt>
                <c:pt idx="7">
                  <c:v>20.031948</c:v>
                </c:pt>
                <c:pt idx="8">
                  <c:v>24.520146</c:v>
                </c:pt>
                <c:pt idx="9">
                  <c:v>29.901857</c:v>
                </c:pt>
                <c:pt idx="10">
                  <c:v>34.505859000000001</c:v>
                </c:pt>
                <c:pt idx="11">
                  <c:v>41.106824000000003</c:v>
                </c:pt>
                <c:pt idx="12">
                  <c:v>45.50235</c:v>
                </c:pt>
                <c:pt idx="13">
                  <c:v>54.805379000000002</c:v>
                </c:pt>
                <c:pt idx="14">
                  <c:v>67.402191000000002</c:v>
                </c:pt>
                <c:pt idx="15">
                  <c:v>76.814931999999999</c:v>
                </c:pt>
                <c:pt idx="16">
                  <c:v>99.273775999999998</c:v>
                </c:pt>
              </c:numCache>
            </c:numRef>
          </c:yVal>
          <c:smooth val="1"/>
        </c:ser>
        <c:ser>
          <c:idx val="2"/>
          <c:order val="2"/>
          <c:tx>
            <c:strRef>
              <c:f>'Kişi başına GSYH'!$A$104</c:f>
              <c:strCache>
                <c:ptCount val="1"/>
                <c:pt idx="0">
                  <c:v>Kahramanmaraş</c:v>
                </c:pt>
              </c:strCache>
            </c:strRef>
          </c:tx>
          <c:spPr>
            <a:ln w="31750" cap="rnd">
              <a:solidFill>
                <a:schemeClr val="accent3"/>
              </a:solidFill>
              <a:round/>
            </a:ln>
            <a:effectLst/>
          </c:spPr>
          <c:marker>
            <c:symbol val="none"/>
          </c:marker>
          <c:xVal>
            <c:numRef>
              <c:f>'Kişi başına GSYH'!$B$101:$R$101</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'Kişi başına GSYH'!$B$104:$R$104</c:f>
              <c:numCache>
                <c:formatCode>General</c:formatCode>
                <c:ptCount val="17"/>
                <c:pt idx="0">
                  <c:v>5.2463850000000001</c:v>
                </c:pt>
                <c:pt idx="1">
                  <c:v>6.0604230000000001</c:v>
                </c:pt>
                <c:pt idx="2">
                  <c:v>6.3277580000000002</c:v>
                </c:pt>
                <c:pt idx="3">
                  <c:v>7.3303390000000004</c:v>
                </c:pt>
                <c:pt idx="4">
                  <c:v>8.4779060000000008</c:v>
                </c:pt>
                <c:pt idx="5">
                  <c:v>8.8146459999999998</c:v>
                </c:pt>
                <c:pt idx="6">
                  <c:v>10.487429000000001</c:v>
                </c:pt>
                <c:pt idx="7">
                  <c:v>11.851364</c:v>
                </c:pt>
                <c:pt idx="8">
                  <c:v>12.88523</c:v>
                </c:pt>
                <c:pt idx="9">
                  <c:v>15.318073999999999</c:v>
                </c:pt>
                <c:pt idx="10">
                  <c:v>16.807292</c:v>
                </c:pt>
                <c:pt idx="11">
                  <c:v>19.969422000000002</c:v>
                </c:pt>
                <c:pt idx="12">
                  <c:v>22.358898</c:v>
                </c:pt>
                <c:pt idx="13">
                  <c:v>26.497395999999998</c:v>
                </c:pt>
                <c:pt idx="14">
                  <c:v>32.630465999999998</c:v>
                </c:pt>
                <c:pt idx="15">
                  <c:v>39.056021000000001</c:v>
                </c:pt>
                <c:pt idx="16">
                  <c:v>45.767085999999999</c:v>
                </c:pt>
              </c:numCache>
            </c:numRef>
          </c:yVal>
          <c:smooth val="1"/>
        </c:ser>
        <c:ser>
          <c:idx val="3"/>
          <c:order val="3"/>
          <c:tx>
            <c:strRef>
              <c:f>'Kişi başına GSYH'!$A$105</c:f>
              <c:strCache>
                <c:ptCount val="1"/>
                <c:pt idx="0">
                  <c:v>Şanlıurfa</c:v>
                </c:pt>
              </c:strCache>
            </c:strRef>
          </c:tx>
          <c:spPr>
            <a:ln w="31750" cap="rnd">
              <a:solidFill>
                <a:schemeClr val="accent4"/>
              </a:solidFill>
              <a:round/>
            </a:ln>
            <a:effectLst/>
          </c:spPr>
          <c:marker>
            <c:symbol val="none"/>
          </c:marker>
          <c:xVal>
            <c:numRef>
              <c:f>'Kişi başına GSYH'!$B$101:$R$101</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xVal>
          <c:yVal>
            <c:numRef>
              <c:f>'Kişi başına GSYH'!$B$105:$R$105</c:f>
              <c:numCache>
                <c:formatCode>General</c:formatCode>
                <c:ptCount val="17"/>
                <c:pt idx="0">
                  <c:v>5.2013569999999998</c:v>
                </c:pt>
                <c:pt idx="1">
                  <c:v>5.8793189999999997</c:v>
                </c:pt>
                <c:pt idx="2">
                  <c:v>6.7216610000000001</c:v>
                </c:pt>
                <c:pt idx="3">
                  <c:v>7.3562700000000003</c:v>
                </c:pt>
                <c:pt idx="4">
                  <c:v>8.1488130000000005</c:v>
                </c:pt>
                <c:pt idx="5">
                  <c:v>8.4566239999999997</c:v>
                </c:pt>
                <c:pt idx="6">
                  <c:v>10.880212999999999</c:v>
                </c:pt>
                <c:pt idx="7">
                  <c:v>12.759632999999999</c:v>
                </c:pt>
                <c:pt idx="8">
                  <c:v>14.01721</c:v>
                </c:pt>
                <c:pt idx="9">
                  <c:v>16.275300000000001</c:v>
                </c:pt>
                <c:pt idx="10">
                  <c:v>17.955210999999998</c:v>
                </c:pt>
                <c:pt idx="11">
                  <c:v>21.270349</c:v>
                </c:pt>
                <c:pt idx="12">
                  <c:v>23.387165</c:v>
                </c:pt>
                <c:pt idx="13">
                  <c:v>27.959184</c:v>
                </c:pt>
                <c:pt idx="14">
                  <c:v>31.693746999999998</c:v>
                </c:pt>
                <c:pt idx="15">
                  <c:v>35.886211000000003</c:v>
                </c:pt>
                <c:pt idx="16">
                  <c:v>42.769537999999997</c:v>
                </c:pt>
              </c:numCache>
            </c:numRef>
          </c:yVal>
          <c:smooth val="1"/>
        </c:ser>
        <c:dLbls>
          <c:showLegendKey val="0"/>
          <c:showVal val="0"/>
          <c:showCatName val="0"/>
          <c:showSerName val="0"/>
          <c:showPercent val="0"/>
          <c:showBubbleSize val="0"/>
        </c:dLbls>
        <c:axId val="139496800"/>
        <c:axId val="139500064"/>
      </c:scatterChart>
      <c:valAx>
        <c:axId val="13949680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500064"/>
        <c:crosses val="autoZero"/>
        <c:crossBetween val="midCat"/>
      </c:valAx>
      <c:valAx>
        <c:axId val="13950006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968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66995073891626"/>
          <c:y val="7.2009291521486649E-2"/>
          <c:w val="0.7857142857142857"/>
          <c:h val="0.85598141695702668"/>
        </c:manualLayout>
      </c:layout>
      <c:lineChart>
        <c:grouping val="standard"/>
        <c:varyColors val="0"/>
        <c:ser>
          <c:idx val="0"/>
          <c:order val="0"/>
          <c:spPr>
            <a:ln w="38100" algn="ctr">
              <a:solidFill>
                <a:srgbClr val="FF0000"/>
              </a:solidFill>
              <a:prstDash val="solid"/>
            </a:ln>
          </c:spPr>
          <c:marker>
            <c:symbol val="none"/>
          </c:marker>
          <c:val>
            <c:numRef>
              <c:f>Sheet1!$A$1:$AK$1</c:f>
              <c:numCache>
                <c:formatCode>General</c:formatCode>
                <c:ptCount val="37"/>
                <c:pt idx="0">
                  <c:v>12518.144233999999</c:v>
                </c:pt>
                <c:pt idx="1">
                  <c:v>11086.406447000001</c:v>
                </c:pt>
                <c:pt idx="2">
                  <c:v>12555.129950999999</c:v>
                </c:pt>
                <c:pt idx="3">
                  <c:v>11879.452323000001</c:v>
                </c:pt>
                <c:pt idx="4">
                  <c:v>12288.062236</c:v>
                </c:pt>
                <c:pt idx="5">
                  <c:v>10932.347299000001</c:v>
                </c:pt>
                <c:pt idx="6">
                  <c:v>11389.505301000001</c:v>
                </c:pt>
                <c:pt idx="7">
                  <c:v>8162.103341</c:v>
                </c:pt>
                <c:pt idx="8">
                  <c:v>8727.6585780000005</c:v>
                </c:pt>
                <c:pt idx="9">
                  <c:v>8286.2384550000006</c:v>
                </c:pt>
                <c:pt idx="10">
                  <c:v>8672.7977609999998</c:v>
                </c:pt>
                <c:pt idx="11">
                  <c:v>8677.7583090000007</c:v>
                </c:pt>
                <c:pt idx="12">
                  <c:v>7971.1147730000002</c:v>
                </c:pt>
                <c:pt idx="13">
                  <c:v>7746.6588019999999</c:v>
                </c:pt>
                <c:pt idx="14">
                  <c:v>9545.7041750000008</c:v>
                </c:pt>
                <c:pt idx="15">
                  <c:v>9159.5361499999999</c:v>
                </c:pt>
                <c:pt idx="16">
                  <c:v>9227.1027520000007</c:v>
                </c:pt>
                <c:pt idx="17">
                  <c:v>7954.9544519999999</c:v>
                </c:pt>
                <c:pt idx="18">
                  <c:v>10213.170021</c:v>
                </c:pt>
                <c:pt idx="19">
                  <c:v>7931.2505489999994</c:v>
                </c:pt>
                <c:pt idx="20">
                  <c:v>9107.3912939999991</c:v>
                </c:pt>
                <c:pt idx="21">
                  <c:v>9935.3671300000005</c:v>
                </c:pt>
                <c:pt idx="22">
                  <c:v>9863.6151719999998</c:v>
                </c:pt>
                <c:pt idx="23">
                  <c:v>10625.060663</c:v>
                </c:pt>
                <c:pt idx="24">
                  <c:v>10143.953722999999</c:v>
                </c:pt>
                <c:pt idx="25">
                  <c:v>9611.9327140000005</c:v>
                </c:pt>
                <c:pt idx="26">
                  <c:v>10652.757893999998</c:v>
                </c:pt>
                <c:pt idx="27">
                  <c:v>7348.6346859999994</c:v>
                </c:pt>
                <c:pt idx="28">
                  <c:v>7344.3375340000002</c:v>
                </c:pt>
                <c:pt idx="29">
                  <c:v>9539.4032850000003</c:v>
                </c:pt>
                <c:pt idx="30">
                  <c:v>10369.093965</c:v>
                </c:pt>
                <c:pt idx="31">
                  <c:v>11856.667111999999</c:v>
                </c:pt>
                <c:pt idx="32">
                  <c:v>12379.694507999999</c:v>
                </c:pt>
                <c:pt idx="33">
                  <c:v>12202.191469000001</c:v>
                </c:pt>
                <c:pt idx="34">
                  <c:v>12659.305628</c:v>
                </c:pt>
                <c:pt idx="35">
                  <c:v>12806.827684</c:v>
                </c:pt>
                <c:pt idx="36">
                  <c:v>9872.1402980000003</c:v>
                </c:pt>
              </c:numCache>
            </c:numRef>
          </c:val>
          <c:smooth val="1"/>
          <c:extLst xmlns:c16r2="http://schemas.microsoft.com/office/drawing/2015/06/chart">
            <c:ext xmlns:c16="http://schemas.microsoft.com/office/drawing/2014/chart" uri="{C3380CC4-5D6E-409C-BE32-E72D297353CC}">
              <c16:uniqueId val="{00000000-1EFE-4A01-8526-3DD0244044EB}"/>
            </c:ext>
          </c:extLst>
        </c:ser>
        <c:ser>
          <c:idx val="1"/>
          <c:order val="1"/>
          <c:spPr>
            <a:ln w="38100" algn="ctr">
              <a:solidFill>
                <a:schemeClr val="accent2"/>
              </a:solidFill>
              <a:prstDash val="solid"/>
            </a:ln>
          </c:spPr>
          <c:marker>
            <c:symbol val="none"/>
          </c:marker>
          <c:val>
            <c:numRef>
              <c:f>Sheet1!$A$2:$AK$2</c:f>
              <c:numCache>
                <c:formatCode>General</c:formatCode>
                <c:ptCount val="37"/>
                <c:pt idx="0">
                  <c:v>6227.813247</c:v>
                </c:pt>
                <c:pt idx="1">
                  <c:v>6806.6033360000001</c:v>
                </c:pt>
                <c:pt idx="2">
                  <c:v>8221.3124019999996</c:v>
                </c:pt>
                <c:pt idx="3">
                  <c:v>7329.1330259999995</c:v>
                </c:pt>
                <c:pt idx="4">
                  <c:v>7469.304153</c:v>
                </c:pt>
                <c:pt idx="5">
                  <c:v>6768.4696709999998</c:v>
                </c:pt>
                <c:pt idx="6">
                  <c:v>7350.6794330000002</c:v>
                </c:pt>
                <c:pt idx="7">
                  <c:v>6711.191871</c:v>
                </c:pt>
                <c:pt idx="8">
                  <c:v>7737.4169819999997</c:v>
                </c:pt>
                <c:pt idx="9">
                  <c:v>8332.0741369999996</c:v>
                </c:pt>
                <c:pt idx="10">
                  <c:v>8091.9740710000005</c:v>
                </c:pt>
                <c:pt idx="11">
                  <c:v>7157.4984759999998</c:v>
                </c:pt>
                <c:pt idx="12">
                  <c:v>6640.7001870000004</c:v>
                </c:pt>
                <c:pt idx="13">
                  <c:v>6951.4403890000003</c:v>
                </c:pt>
                <c:pt idx="14">
                  <c:v>8163.5577439999997</c:v>
                </c:pt>
                <c:pt idx="15">
                  <c:v>7363.404716</c:v>
                </c:pt>
                <c:pt idx="16">
                  <c:v>8242.2638499999994</c:v>
                </c:pt>
                <c:pt idx="17">
                  <c:v>5848.9707490000001</c:v>
                </c:pt>
                <c:pt idx="18">
                  <c:v>8011.9797369999997</c:v>
                </c:pt>
                <c:pt idx="19">
                  <c:v>6806.2580880000005</c:v>
                </c:pt>
                <c:pt idx="20">
                  <c:v>7572.2556930000001</c:v>
                </c:pt>
                <c:pt idx="21">
                  <c:v>7937.4551509999992</c:v>
                </c:pt>
                <c:pt idx="22">
                  <c:v>7797.5856449999992</c:v>
                </c:pt>
                <c:pt idx="23">
                  <c:v>7491.76775</c:v>
                </c:pt>
                <c:pt idx="24">
                  <c:v>6914.7481200000002</c:v>
                </c:pt>
                <c:pt idx="25">
                  <c:v>7136.9642460000005</c:v>
                </c:pt>
                <c:pt idx="26">
                  <c:v>6599.6091539999998</c:v>
                </c:pt>
                <c:pt idx="27">
                  <c:v>4031.6929139999997</c:v>
                </c:pt>
                <c:pt idx="28">
                  <c:v>4954.1396320000003</c:v>
                </c:pt>
                <c:pt idx="29">
                  <c:v>6602.8276900000001</c:v>
                </c:pt>
                <c:pt idx="30">
                  <c:v>7347.6489900000006</c:v>
                </c:pt>
                <c:pt idx="31">
                  <c:v>6230.2726979999998</c:v>
                </c:pt>
                <c:pt idx="32">
                  <c:v>7971.0056320000003</c:v>
                </c:pt>
                <c:pt idx="33">
                  <c:v>8828.4096040000004</c:v>
                </c:pt>
                <c:pt idx="34">
                  <c:v>7890.4331030000003</c:v>
                </c:pt>
                <c:pt idx="35">
                  <c:v>8359.1192169999995</c:v>
                </c:pt>
                <c:pt idx="36">
                  <c:v>7165.2691430000004</c:v>
                </c:pt>
              </c:numCache>
            </c:numRef>
          </c:val>
          <c:smooth val="1"/>
          <c:extLst xmlns:c16r2="http://schemas.microsoft.com/office/drawing/2015/06/chart">
            <c:ext xmlns:c16="http://schemas.microsoft.com/office/drawing/2014/chart" uri="{C3380CC4-5D6E-409C-BE32-E72D297353CC}">
              <c16:uniqueId val="{00000001-1EFE-4A01-8526-3DD0244044EB}"/>
            </c:ext>
          </c:extLst>
        </c:ser>
        <c:dLbls>
          <c:showLegendKey val="0"/>
          <c:showVal val="0"/>
          <c:showCatName val="0"/>
          <c:showSerName val="0"/>
          <c:showPercent val="0"/>
          <c:showBubbleSize val="0"/>
        </c:dLbls>
        <c:smooth val="0"/>
        <c:axId val="139494624"/>
        <c:axId val="139497344"/>
      </c:lineChart>
      <c:catAx>
        <c:axId val="13949462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39497344"/>
        <c:crosses val="min"/>
        <c:auto val="0"/>
        <c:lblAlgn val="ctr"/>
        <c:lblOffset val="100"/>
        <c:noMultiLvlLbl val="0"/>
      </c:catAx>
      <c:valAx>
        <c:axId val="139497344"/>
        <c:scaling>
          <c:orientation val="minMax"/>
          <c:max val="160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a:solidFill>
                  <a:schemeClr val="tx1"/>
                </a:solidFill>
                <a:latin typeface="+mn-lt"/>
                <a:ea typeface="+mn-ea"/>
                <a:cs typeface="+mn-cs"/>
              </a:defRPr>
            </a:pPr>
            <a:endParaRPr lang="en-US"/>
          </a:p>
        </c:txPr>
        <c:crossAx val="139494624"/>
        <c:crosses val="min"/>
        <c:crossBetween val="midCat"/>
        <c:majorUnit val="4000"/>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7E6BB5-0606-4FF1-8F55-4C856F879520}" type="datetimeFigureOut">
              <a:rPr lang="tr-TR" smtClean="0"/>
              <a:t>8.04.2022</a:t>
            </a:fld>
            <a:endParaRPr lang="tr-TR"/>
          </a:p>
        </p:txBody>
      </p:sp>
      <p:sp>
        <p:nvSpPr>
          <p:cNvPr id="4" name="Slayt Görüntüsü Yer Tutucusu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88AD067-E62F-4E0B-978E-30782434F393}" type="slidenum">
              <a:rPr lang="tr-TR" smtClean="0"/>
              <a:t>‹#›</a:t>
            </a:fld>
            <a:endParaRPr lang="tr-TR"/>
          </a:p>
        </p:txBody>
      </p:sp>
    </p:spTree>
    <p:extLst>
      <p:ext uri="{BB962C8B-B14F-4D97-AF65-F5344CB8AC3E}">
        <p14:creationId xmlns:p14="http://schemas.microsoft.com/office/powerpoint/2010/main" val="3960267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28750789-6F15-4E8D-9599-16A32C5D2241}" type="slidenum">
              <a:rPr lang="tr-TR">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397013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62</a:t>
            </a:fld>
            <a:endParaRPr lang="tr-TR">
              <a:solidFill>
                <a:prstClr val="black"/>
              </a:solidFill>
            </a:endParaRPr>
          </a:p>
        </p:txBody>
      </p:sp>
    </p:spTree>
    <p:extLst>
      <p:ext uri="{BB962C8B-B14F-4D97-AF65-F5344CB8AC3E}">
        <p14:creationId xmlns:p14="http://schemas.microsoft.com/office/powerpoint/2010/main" val="35503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63</a:t>
            </a:fld>
            <a:endParaRPr lang="tr-TR">
              <a:solidFill>
                <a:prstClr val="black"/>
              </a:solidFill>
            </a:endParaRPr>
          </a:p>
        </p:txBody>
      </p:sp>
    </p:spTree>
    <p:extLst>
      <p:ext uri="{BB962C8B-B14F-4D97-AF65-F5344CB8AC3E}">
        <p14:creationId xmlns:p14="http://schemas.microsoft.com/office/powerpoint/2010/main" val="105439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215492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65</a:t>
            </a:fld>
            <a:endParaRPr lang="tr-TR">
              <a:solidFill>
                <a:prstClr val="black"/>
              </a:solidFill>
            </a:endParaRPr>
          </a:p>
        </p:txBody>
      </p:sp>
    </p:spTree>
    <p:extLst>
      <p:ext uri="{BB962C8B-B14F-4D97-AF65-F5344CB8AC3E}">
        <p14:creationId xmlns:p14="http://schemas.microsoft.com/office/powerpoint/2010/main" val="378165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67</a:t>
            </a:fld>
            <a:endParaRPr lang="tr-TR">
              <a:solidFill>
                <a:prstClr val="black"/>
              </a:solidFill>
            </a:endParaRPr>
          </a:p>
        </p:txBody>
      </p:sp>
    </p:spTree>
    <p:extLst>
      <p:ext uri="{BB962C8B-B14F-4D97-AF65-F5344CB8AC3E}">
        <p14:creationId xmlns:p14="http://schemas.microsoft.com/office/powerpoint/2010/main" val="165146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B31DCBD-2142-432B-9628-267721B34B48}" type="slidenum">
              <a:rPr lang="tr-TR" smtClean="0">
                <a:solidFill>
                  <a:prstClr val="black"/>
                </a:solidFill>
              </a:rPr>
              <a:pPr/>
              <a:t>68</a:t>
            </a:fld>
            <a:endParaRPr lang="tr-TR">
              <a:solidFill>
                <a:prstClr val="black"/>
              </a:solidFill>
            </a:endParaRPr>
          </a:p>
        </p:txBody>
      </p:sp>
    </p:spTree>
    <p:extLst>
      <p:ext uri="{BB962C8B-B14F-4D97-AF65-F5344CB8AC3E}">
        <p14:creationId xmlns:p14="http://schemas.microsoft.com/office/powerpoint/2010/main" val="3282220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aphicFrame>
        <p:nvGraphicFramePr>
          <p:cNvPr id="4" name="Nesne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Dikdörtgen 5"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2" name="1 Başlık"/>
          <p:cNvSpPr>
            <a:spLocks noGrp="1"/>
          </p:cNvSpPr>
          <p:nvPr>
            <p:ph type="ctrTitle"/>
          </p:nvPr>
        </p:nvSpPr>
        <p:spPr>
          <a:xfrm>
            <a:off x="685800" y="2130427"/>
            <a:ext cx="7772400" cy="1470025"/>
          </a:xfrm>
        </p:spPr>
        <p:txBody>
          <a:bodyPr vert="horz"/>
          <a:lstStyle/>
          <a:p>
            <a:r>
              <a:rPr lang="tr-TR" noProof="0" dirty="0" smtClean="0"/>
              <a:t>Asıl başlık stili için tıklatın</a:t>
            </a:r>
            <a:endParaRPr lang="tr-TR" noProof="0" dirty="0"/>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noProof="0" dirty="0" smtClean="0"/>
              <a:t>Asıl alt başlık stilini düzenlemek için tıklatın</a:t>
            </a:r>
            <a:endParaRPr lang="tr-TR" noProof="0"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17286940-BB50-483C-B1B4-B9FC1265AEE0}" type="slidenum">
              <a:rPr lang="en-GB" smtClean="0"/>
              <a:pPr>
                <a:defRPr/>
              </a:pPr>
              <a:t>‹#›</a:t>
            </a:fld>
            <a:endParaRPr lang="en-GB" dirty="0"/>
          </a:p>
        </p:txBody>
      </p:sp>
    </p:spTree>
    <p:extLst>
      <p:ext uri="{BB962C8B-B14F-4D97-AF65-F5344CB8AC3E}">
        <p14:creationId xmlns:p14="http://schemas.microsoft.com/office/powerpoint/2010/main" val="38493953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2927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69244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483549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669682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720411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939168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348389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03894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683161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20664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86320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471458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34688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7941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879412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32600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406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687572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10484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4980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917449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68007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50917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6099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163248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734444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603638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04006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56070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27640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043693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396863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79168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6942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90594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497825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49582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511765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973620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27472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6642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689246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313962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23845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2258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40016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846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05737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626599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220895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342107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059100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107973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38079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7323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838926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52793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832067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564832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79720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868420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126045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16049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57622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501560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0898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94032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48727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93143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523502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705486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540687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202665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37322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507535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494447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797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990063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846711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57160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368230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514720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43988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398179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433363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297037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170669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7969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58385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392347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671954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82302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494191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746202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565081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57629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216354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706841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6673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582032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145022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501889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105806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59717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034118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797743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407383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553525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14153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8644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ikdörtgen 3"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2" name="1 Başlık"/>
          <p:cNvSpPr>
            <a:spLocks noGrp="1"/>
          </p:cNvSpPr>
          <p:nvPr>
            <p:ph type="title"/>
          </p:nvPr>
        </p:nvSpPr>
        <p:spPr/>
        <p:txBody>
          <a:bodyPr vert="horz"/>
          <a:lstStyle/>
          <a:p>
            <a:r>
              <a:rPr lang="tr-TR" noProof="0" dirty="0" smtClean="0"/>
              <a:t>Asıl başlık stili için tıklatın</a:t>
            </a:r>
            <a:endParaRPr lang="tr-TR" noProof="0" dirty="0"/>
          </a:p>
        </p:txBody>
      </p:sp>
      <p:sp>
        <p:nvSpPr>
          <p:cNvPr id="3" name="2 İçerik Yer Tutucusu"/>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smtClean="0"/>
              <a:t>Asıl metin stillerini düzenlemek için tıklatın</a:t>
            </a:r>
          </a:p>
          <a:p>
            <a:pPr lvl="1"/>
            <a:r>
              <a:rPr lang="tr-TR" noProof="0" dirty="0" smtClean="0"/>
              <a:t>İkinci</a:t>
            </a:r>
            <a:r>
              <a:rPr lang="tr-TR" dirty="0" smtClean="0"/>
              <a:t>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4671AB6C-D4B8-4F11-8867-B5C2B23781FF}" type="slidenum">
              <a:rPr lang="en-GB" smtClean="0"/>
              <a:pPr>
                <a:defRPr/>
              </a:pPr>
              <a:t>‹#›</a:t>
            </a:fld>
            <a:endParaRPr lang="en-GB" dirty="0"/>
          </a:p>
        </p:txBody>
      </p:sp>
    </p:spTree>
    <p:extLst>
      <p:ext uri="{BB962C8B-B14F-4D97-AF65-F5344CB8AC3E}">
        <p14:creationId xmlns:p14="http://schemas.microsoft.com/office/powerpoint/2010/main" val="2560536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881613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097371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022494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020613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710650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289151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502255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741433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12027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465665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77279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845697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237184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1030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396449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501050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18832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593842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154350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691286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6386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372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80485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043542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385729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15113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837397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30116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093009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796086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907225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258749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29997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546772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497646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951844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06918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059246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894840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291782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714889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381840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59885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2158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491051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750929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1913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06994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53988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33082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3353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749201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77953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937699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2213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3185810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265614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025468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60532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865335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40037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811660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688032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890638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465156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523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6121438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070606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291689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617904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250620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49643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418071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088570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71384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474819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06120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264349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00033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607926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17865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349195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605861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46287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862593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413628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824612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285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41248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601612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180805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388937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784859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123081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976718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520840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798932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06473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1755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91091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000743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209691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58088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649660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1423161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147760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482791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821785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47523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075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ikdörtgen 3" hidden="1"/>
          <p:cNvSpPr/>
          <p:nvPr userDrawn="1">
            <p:custDataLst>
              <p:tags r:id="rId3"/>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2" name="1 Başlık"/>
          <p:cNvSpPr>
            <a:spLocks noGrp="1"/>
          </p:cNvSpPr>
          <p:nvPr>
            <p:ph type="title"/>
          </p:nvPr>
        </p:nvSpPr>
        <p:spPr/>
        <p:txBody>
          <a:bodyPr vert="horz"/>
          <a:lstStyle/>
          <a:p>
            <a:r>
              <a:rPr lang="tr-TR" noProof="0" dirty="0" smtClean="0"/>
              <a:t>Asıl başlık stili için tıklatın</a:t>
            </a:r>
            <a:endParaRPr lang="tr-TR" noProof="0" dirty="0"/>
          </a:p>
        </p:txBody>
      </p:sp>
      <p:sp>
        <p:nvSpPr>
          <p:cNvPr id="3" name="2 İçerik Yer Tutucusu"/>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smtClean="0"/>
              <a:t>Asıl metin stillerini düzenlemek için tıklatın</a:t>
            </a:r>
          </a:p>
          <a:p>
            <a:pPr lvl="1"/>
            <a:r>
              <a:rPr lang="tr-TR" noProof="0" dirty="0" smtClean="0"/>
              <a:t>İkinci</a:t>
            </a:r>
            <a:r>
              <a:rPr lang="tr-TR" dirty="0" smtClean="0"/>
              <a:t>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5" name="Rectangle 6"/>
          <p:cNvSpPr>
            <a:spLocks noGrp="1" noChangeArrowheads="1"/>
          </p:cNvSpPr>
          <p:nvPr>
            <p:ph type="sldNum" sz="quarter" idx="11"/>
          </p:nvPr>
        </p:nvSpPr>
        <p:spPr>
          <a:ln/>
        </p:spPr>
        <p:txBody>
          <a:bodyPr/>
          <a:lstStyle>
            <a:lvl1pPr>
              <a:defRPr/>
            </a:lvl1pPr>
          </a:lstStyle>
          <a:p>
            <a:pPr>
              <a:defRPr/>
            </a:pPr>
            <a:r>
              <a:rPr lang="en-GB" dirty="0" err="1" smtClean="0"/>
              <a:t>Sl</a:t>
            </a:r>
            <a:r>
              <a:rPr lang="tr-TR" dirty="0" err="1" smtClean="0"/>
              <a:t>ayt</a:t>
            </a:r>
            <a:r>
              <a:rPr lang="en-GB" dirty="0" smtClean="0"/>
              <a:t> </a:t>
            </a:r>
            <a:fld id="{4671AB6C-D4B8-4F11-8867-B5C2B23781FF}" type="slidenum">
              <a:rPr lang="en-GB" smtClean="0"/>
              <a:pPr>
                <a:defRPr/>
              </a:pPr>
              <a:t>‹#›</a:t>
            </a:fld>
            <a:endParaRPr lang="en-GB" dirty="0"/>
          </a:p>
        </p:txBody>
      </p:sp>
    </p:spTree>
    <p:extLst>
      <p:ext uri="{BB962C8B-B14F-4D97-AF65-F5344CB8AC3E}">
        <p14:creationId xmlns:p14="http://schemas.microsoft.com/office/powerpoint/2010/main" val="42075147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9045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48107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4053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68023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29200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12539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69470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091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2350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4602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20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srgbClr val="000000">
                    <a:tint val="75000"/>
                  </a:srgbClr>
                </a:solidFill>
              </a:rPr>
              <a:pPr/>
              <a:t>4/8/2022</a:t>
            </a:fld>
            <a:endParaRPr lang="en-US">
              <a:solidFill>
                <a:srgbClr val="000000">
                  <a:tint val="75000"/>
                </a:srgb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412755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8867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06274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20181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33147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04499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44497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66384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46646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12952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63219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43076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37910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75784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66355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52191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87628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94970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63118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1060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13886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6197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09281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1002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29546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60273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34015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53259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8368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69317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53907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66078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8766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02576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50762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3692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34394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56933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19935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23251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2720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8975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08346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1537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3644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51457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8363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35542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8105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859520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87474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4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53568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7531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4605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0091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81851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7803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0327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615446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95662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02982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7285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7007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1F308D"/>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880173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598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image" Target="../media/image2.png"/><Relationship Id="rId5" Type="http://schemas.openxmlformats.org/officeDocument/2006/relationships/theme" Target="../theme/theme1.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image" Target="../media/image5.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1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2.xml"/><Relationship Id="rId7" Type="http://schemas.openxmlformats.org/officeDocument/2006/relationships/image" Target="../media/image5.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11.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image" Target="../media/image5.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12.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2.xml"/><Relationship Id="rId7" Type="http://schemas.openxmlformats.org/officeDocument/2006/relationships/image" Target="../media/image5.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3.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7.xml"/><Relationship Id="rId7" Type="http://schemas.openxmlformats.org/officeDocument/2006/relationships/image" Target="../media/image5.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14.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2.xml"/><Relationship Id="rId7" Type="http://schemas.openxmlformats.org/officeDocument/2006/relationships/image" Target="../media/image5.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1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7.xml"/><Relationship Id="rId7" Type="http://schemas.openxmlformats.org/officeDocument/2006/relationships/image" Target="../media/image5.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16.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2.xml"/><Relationship Id="rId7" Type="http://schemas.openxmlformats.org/officeDocument/2006/relationships/image" Target="../media/image5.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17.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7.xml"/><Relationship Id="rId7" Type="http://schemas.openxmlformats.org/officeDocument/2006/relationships/image" Target="../media/image5.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18.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2.xml"/><Relationship Id="rId7" Type="http://schemas.openxmlformats.org/officeDocument/2006/relationships/image" Target="../media/image5.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19.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7.xml"/><Relationship Id="rId7" Type="http://schemas.openxmlformats.org/officeDocument/2006/relationships/image" Target="../media/image5.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2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2.xml"/><Relationship Id="rId7" Type="http://schemas.openxmlformats.org/officeDocument/2006/relationships/image" Target="../media/image5.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21.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7.xml"/><Relationship Id="rId7" Type="http://schemas.openxmlformats.org/officeDocument/2006/relationships/image" Target="../media/image5.pn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22.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2.xml"/><Relationship Id="rId7" Type="http://schemas.openxmlformats.org/officeDocument/2006/relationships/image" Target="../media/image5.png"/><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23.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7.xml"/><Relationship Id="rId7" Type="http://schemas.openxmlformats.org/officeDocument/2006/relationships/image" Target="../media/image5.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24.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2.xml"/><Relationship Id="rId7" Type="http://schemas.openxmlformats.org/officeDocument/2006/relationships/image" Target="../media/image5.pn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theme" Target="../theme/theme25.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7.xml"/><Relationship Id="rId7" Type="http://schemas.openxmlformats.org/officeDocument/2006/relationships/image" Target="../media/image5.png"/><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26.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2.xml"/><Relationship Id="rId7" Type="http://schemas.openxmlformats.org/officeDocument/2006/relationships/image" Target="../media/image5.pn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theme" Target="../theme/theme27.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7.xml"/><Relationship Id="rId7" Type="http://schemas.openxmlformats.org/officeDocument/2006/relationships/image" Target="../media/image5.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heme" Target="../theme/theme28.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2.xml"/><Relationship Id="rId7" Type="http://schemas.openxmlformats.org/officeDocument/2006/relationships/image" Target="../media/image5.png"/><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theme" Target="../theme/theme29.xml"/><Relationship Id="rId5" Type="http://schemas.openxmlformats.org/officeDocument/2006/relationships/slideLayout" Target="../slideLayouts/slideLayout144.xml"/><Relationship Id="rId4" Type="http://schemas.openxmlformats.org/officeDocument/2006/relationships/slideLayout" Target="../slideLayouts/slideLayout14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7.xml"/><Relationship Id="rId7" Type="http://schemas.openxmlformats.org/officeDocument/2006/relationships/image" Target="../media/image5.pn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theme" Target="../theme/theme30.xml"/><Relationship Id="rId5" Type="http://schemas.openxmlformats.org/officeDocument/2006/relationships/slideLayout" Target="../slideLayouts/slideLayout149.xml"/><Relationship Id="rId4" Type="http://schemas.openxmlformats.org/officeDocument/2006/relationships/slideLayout" Target="../slideLayouts/slideLayout148.xml"/></Relationships>
</file>

<file path=ppt/slideMasters/_rels/slideMaster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2.xml"/><Relationship Id="rId7" Type="http://schemas.openxmlformats.org/officeDocument/2006/relationships/image" Target="../media/image5.png"/><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theme" Target="../theme/theme31.xml"/><Relationship Id="rId5" Type="http://schemas.openxmlformats.org/officeDocument/2006/relationships/slideLayout" Target="../slideLayouts/slideLayout154.xml"/><Relationship Id="rId4" Type="http://schemas.openxmlformats.org/officeDocument/2006/relationships/slideLayout" Target="../slideLayouts/slideLayout153.xml"/></Relationships>
</file>

<file path=ppt/slideMasters/_rels/slideMaster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7.xml"/><Relationship Id="rId7" Type="http://schemas.openxmlformats.org/officeDocument/2006/relationships/image" Target="../media/image5.png"/><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theme" Target="../theme/theme32.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2.xml"/><Relationship Id="rId7" Type="http://schemas.openxmlformats.org/officeDocument/2006/relationships/image" Target="../media/image5.png"/><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theme" Target="../theme/theme33.xml"/><Relationship Id="rId5" Type="http://schemas.openxmlformats.org/officeDocument/2006/relationships/slideLayout" Target="../slideLayouts/slideLayout164.xml"/><Relationship Id="rId4"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7.xml"/><Relationship Id="rId7" Type="http://schemas.openxmlformats.org/officeDocument/2006/relationships/image" Target="../media/image5.png"/><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theme" Target="../theme/theme34.xml"/><Relationship Id="rId5" Type="http://schemas.openxmlformats.org/officeDocument/2006/relationships/slideLayout" Target="../slideLayouts/slideLayout169.xml"/><Relationship Id="rId4" Type="http://schemas.openxmlformats.org/officeDocument/2006/relationships/slideLayout" Target="../slideLayouts/slideLayout168.xml"/></Relationships>
</file>

<file path=ppt/slideMasters/_rels/slideMaster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2.xml"/><Relationship Id="rId7" Type="http://schemas.openxmlformats.org/officeDocument/2006/relationships/image" Target="../media/image5.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theme" Target="../theme/theme35.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7.xml"/><Relationship Id="rId7" Type="http://schemas.openxmlformats.org/officeDocument/2006/relationships/image" Target="../media/image5.png"/><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theme" Target="../theme/theme36.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2.xml"/><Relationship Id="rId7" Type="http://schemas.openxmlformats.org/officeDocument/2006/relationships/image" Target="../media/image5.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theme" Target="../theme/theme37.xml"/><Relationship Id="rId5" Type="http://schemas.openxmlformats.org/officeDocument/2006/relationships/slideLayout" Target="../slideLayouts/slideLayout184.xml"/><Relationship Id="rId4" Type="http://schemas.openxmlformats.org/officeDocument/2006/relationships/slideLayout" Target="../slideLayouts/slideLayout183.xml"/></Relationships>
</file>

<file path=ppt/slideMasters/_rels/slideMaster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7.xml"/><Relationship Id="rId7" Type="http://schemas.openxmlformats.org/officeDocument/2006/relationships/image" Target="../media/image5.png"/><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theme" Target="../theme/theme38.xml"/><Relationship Id="rId5" Type="http://schemas.openxmlformats.org/officeDocument/2006/relationships/slideLayout" Target="../slideLayouts/slideLayout189.xml"/><Relationship Id="rId4" Type="http://schemas.openxmlformats.org/officeDocument/2006/relationships/slideLayout" Target="../slideLayouts/slideLayout188.xml"/></Relationships>
</file>

<file path=ppt/slideMasters/_rels/slideMaster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2.xml"/><Relationship Id="rId7" Type="http://schemas.openxmlformats.org/officeDocument/2006/relationships/image" Target="../media/image5.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theme" Target="../theme/theme39.xml"/><Relationship Id="rId5" Type="http://schemas.openxmlformats.org/officeDocument/2006/relationships/slideLayout" Target="../slideLayouts/slideLayout194.xml"/><Relationship Id="rId4" Type="http://schemas.openxmlformats.org/officeDocument/2006/relationships/slideLayout" Target="../slideLayouts/slideLayout19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7.xml"/><Relationship Id="rId7" Type="http://schemas.openxmlformats.org/officeDocument/2006/relationships/image" Target="../media/image5.png"/><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theme" Target="../theme/theme40.xml"/><Relationship Id="rId5" Type="http://schemas.openxmlformats.org/officeDocument/2006/relationships/slideLayout" Target="../slideLayouts/slideLayout199.xml"/><Relationship Id="rId4" Type="http://schemas.openxmlformats.org/officeDocument/2006/relationships/slideLayout" Target="../slideLayouts/slideLayout198.xml"/></Relationships>
</file>

<file path=ppt/slideMasters/_rels/slideMaster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2.xml"/><Relationship Id="rId7" Type="http://schemas.openxmlformats.org/officeDocument/2006/relationships/image" Target="../media/image5.png"/><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heme" Target="../theme/theme41.xml"/><Relationship Id="rId5" Type="http://schemas.openxmlformats.org/officeDocument/2006/relationships/slideLayout" Target="../slideLayouts/slideLayout204.xml"/><Relationship Id="rId4" Type="http://schemas.openxmlformats.org/officeDocument/2006/relationships/slideLayout" Target="../slideLayouts/slideLayout203.xml"/></Relationships>
</file>

<file path=ppt/slideMasters/_rels/slideMaster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7.xml"/><Relationship Id="rId7" Type="http://schemas.openxmlformats.org/officeDocument/2006/relationships/image" Target="../media/image5.pn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theme" Target="../theme/theme42.xml"/><Relationship Id="rId5" Type="http://schemas.openxmlformats.org/officeDocument/2006/relationships/slideLayout" Target="../slideLayouts/slideLayout209.xml"/><Relationship Id="rId4" Type="http://schemas.openxmlformats.org/officeDocument/2006/relationships/slideLayout" Target="../slideLayouts/slideLayout208.xml"/></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2.xml"/><Relationship Id="rId7" Type="http://schemas.openxmlformats.org/officeDocument/2006/relationships/image" Target="../media/image5.pn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theme" Target="../theme/theme43.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7.xml"/><Relationship Id="rId7" Type="http://schemas.openxmlformats.org/officeDocument/2006/relationships/image" Target="../media/image5.pn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theme" Target="../theme/theme44.xml"/><Relationship Id="rId5" Type="http://schemas.openxmlformats.org/officeDocument/2006/relationships/slideLayout" Target="../slideLayouts/slideLayout219.xml"/><Relationship Id="rId4" Type="http://schemas.openxmlformats.org/officeDocument/2006/relationships/slideLayout" Target="../slideLayouts/slideLayout218.xml"/></Relationships>
</file>

<file path=ppt/slideMasters/_rels/slideMaster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2.xml"/><Relationship Id="rId7" Type="http://schemas.openxmlformats.org/officeDocument/2006/relationships/image" Target="../media/image5.png"/><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theme" Target="../theme/theme45.xml"/><Relationship Id="rId5" Type="http://schemas.openxmlformats.org/officeDocument/2006/relationships/slideLayout" Target="../slideLayouts/slideLayout224.xml"/><Relationship Id="rId4" Type="http://schemas.openxmlformats.org/officeDocument/2006/relationships/slideLayout" Target="../slideLayouts/slideLayout223.xml"/></Relationships>
</file>

<file path=ppt/slideMasters/_rels/slideMaster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7.xml"/><Relationship Id="rId7" Type="http://schemas.openxmlformats.org/officeDocument/2006/relationships/image" Target="../media/image5.png"/><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theme" Target="../theme/theme46.xml"/><Relationship Id="rId5" Type="http://schemas.openxmlformats.org/officeDocument/2006/relationships/slideLayout" Target="../slideLayouts/slideLayout229.xml"/><Relationship Id="rId4" Type="http://schemas.openxmlformats.org/officeDocument/2006/relationships/slideLayout" Target="../slideLayouts/slideLayout228.xml"/></Relationships>
</file>

<file path=ppt/slideMasters/_rels/slideMaster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2.xml"/><Relationship Id="rId7" Type="http://schemas.openxmlformats.org/officeDocument/2006/relationships/image" Target="../media/image5.png"/><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theme" Target="../theme/theme47.xml"/><Relationship Id="rId5" Type="http://schemas.openxmlformats.org/officeDocument/2006/relationships/slideLayout" Target="../slideLayouts/slideLayout234.xml"/><Relationship Id="rId4" Type="http://schemas.openxmlformats.org/officeDocument/2006/relationships/slideLayout" Target="../slideLayouts/slideLayout233.xml"/></Relationships>
</file>

<file path=ppt/slideMasters/_rels/slideMaster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7.xml"/><Relationship Id="rId7" Type="http://schemas.openxmlformats.org/officeDocument/2006/relationships/image" Target="../media/image5.png"/><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theme" Target="../theme/theme48.xml"/><Relationship Id="rId5" Type="http://schemas.openxmlformats.org/officeDocument/2006/relationships/slideLayout" Target="../slideLayouts/slideLayout239.xml"/><Relationship Id="rId4" Type="http://schemas.openxmlformats.org/officeDocument/2006/relationships/slideLayout" Target="../slideLayouts/slideLayout238.xml"/></Relationships>
</file>

<file path=ppt/slideMasters/_rels/slideMaster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2.xml"/><Relationship Id="rId7" Type="http://schemas.openxmlformats.org/officeDocument/2006/relationships/image" Target="../media/image5.png"/><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theme" Target="../theme/theme49.xml"/><Relationship Id="rId5" Type="http://schemas.openxmlformats.org/officeDocument/2006/relationships/slideLayout" Target="../slideLayouts/slideLayout244.xml"/><Relationship Id="rId4" Type="http://schemas.openxmlformats.org/officeDocument/2006/relationships/slideLayout" Target="../slideLayouts/slideLayout2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7.xml"/><Relationship Id="rId7" Type="http://schemas.openxmlformats.org/officeDocument/2006/relationships/image" Target="../media/image5.png"/><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theme" Target="../theme/theme50.xml"/><Relationship Id="rId5" Type="http://schemas.openxmlformats.org/officeDocument/2006/relationships/slideLayout" Target="../slideLayouts/slideLayout249.xml"/><Relationship Id="rId4" Type="http://schemas.openxmlformats.org/officeDocument/2006/relationships/slideLayout" Target="../slideLayouts/slideLayout248.xml"/></Relationships>
</file>

<file path=ppt/slideMasters/_rels/slideMaster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52.xml"/><Relationship Id="rId7" Type="http://schemas.openxmlformats.org/officeDocument/2006/relationships/image" Target="../media/image5.png"/><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theme" Target="../theme/theme51.xml"/><Relationship Id="rId5" Type="http://schemas.openxmlformats.org/officeDocument/2006/relationships/slideLayout" Target="../slideLayouts/slideLayout254.xml"/><Relationship Id="rId4" Type="http://schemas.openxmlformats.org/officeDocument/2006/relationships/slideLayout" Target="../slideLayouts/slideLayout253.xml"/></Relationships>
</file>

<file path=ppt/slideMasters/_rels/slideMaster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57.xml"/><Relationship Id="rId7" Type="http://schemas.openxmlformats.org/officeDocument/2006/relationships/image" Target="../media/image5.png"/><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theme" Target="../theme/theme52.xml"/><Relationship Id="rId5" Type="http://schemas.openxmlformats.org/officeDocument/2006/relationships/slideLayout" Target="../slideLayouts/slideLayout259.xml"/><Relationship Id="rId4" Type="http://schemas.openxmlformats.org/officeDocument/2006/relationships/slideLayout" Target="../slideLayouts/slideLayout258.xml"/></Relationships>
</file>

<file path=ppt/slideMasters/_rels/slideMaster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62.xml"/><Relationship Id="rId7" Type="http://schemas.openxmlformats.org/officeDocument/2006/relationships/image" Target="../media/image5.png"/><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theme" Target="../theme/theme53.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67.xml"/><Relationship Id="rId7" Type="http://schemas.openxmlformats.org/officeDocument/2006/relationships/image" Target="../media/image5.png"/><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theme" Target="../theme/theme54.xml"/><Relationship Id="rId5" Type="http://schemas.openxmlformats.org/officeDocument/2006/relationships/slideLayout" Target="../slideLayouts/slideLayout269.xml"/><Relationship Id="rId4" Type="http://schemas.openxmlformats.org/officeDocument/2006/relationships/slideLayout" Target="../slideLayouts/slideLayout268.xml"/></Relationships>
</file>

<file path=ppt/slideMasters/_rels/slideMaster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2.xml"/><Relationship Id="rId7" Type="http://schemas.openxmlformats.org/officeDocument/2006/relationships/image" Target="../media/image5.png"/><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theme" Target="../theme/theme55.xml"/><Relationship Id="rId5" Type="http://schemas.openxmlformats.org/officeDocument/2006/relationships/slideLayout" Target="../slideLayouts/slideLayout274.xml"/><Relationship Id="rId4" Type="http://schemas.openxmlformats.org/officeDocument/2006/relationships/slideLayout" Target="../slideLayouts/slideLayout273.xml"/></Relationships>
</file>

<file path=ppt/slideMasters/_rels/slideMaster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7.xml"/><Relationship Id="rId7" Type="http://schemas.openxmlformats.org/officeDocument/2006/relationships/image" Target="../media/image5.png"/><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theme" Target="../theme/theme56.xml"/><Relationship Id="rId5" Type="http://schemas.openxmlformats.org/officeDocument/2006/relationships/slideLayout" Target="../slideLayouts/slideLayout279.xml"/><Relationship Id="rId4" Type="http://schemas.openxmlformats.org/officeDocument/2006/relationships/slideLayout" Target="../slideLayouts/slideLayout278.xml"/></Relationships>
</file>

<file path=ppt/slideMasters/_rels/slideMaster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82.xml"/><Relationship Id="rId7" Type="http://schemas.openxmlformats.org/officeDocument/2006/relationships/image" Target="../media/image5.png"/><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theme" Target="../theme/theme57.xml"/><Relationship Id="rId5" Type="http://schemas.openxmlformats.org/officeDocument/2006/relationships/slideLayout" Target="../slideLayouts/slideLayout284.xml"/><Relationship Id="rId4" Type="http://schemas.openxmlformats.org/officeDocument/2006/relationships/slideLayout" Target="../slideLayouts/slideLayout283.xml"/></Relationships>
</file>

<file path=ppt/slideMasters/_rels/slideMaster5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87.xml"/><Relationship Id="rId7" Type="http://schemas.openxmlformats.org/officeDocument/2006/relationships/image" Target="../media/image5.png"/><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theme" Target="../theme/theme58.xml"/><Relationship Id="rId5" Type="http://schemas.openxmlformats.org/officeDocument/2006/relationships/slideLayout" Target="../slideLayouts/slideLayout289.xml"/><Relationship Id="rId4" Type="http://schemas.openxmlformats.org/officeDocument/2006/relationships/slideLayout" Target="../slideLayouts/slideLayout288.xml"/></Relationships>
</file>

<file path=ppt/slideMasters/_rels/slideMaster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2.xml"/><Relationship Id="rId7" Type="http://schemas.openxmlformats.org/officeDocument/2006/relationships/image" Target="../media/image5.png"/><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theme" Target="../theme/theme59.xml"/><Relationship Id="rId5" Type="http://schemas.openxmlformats.org/officeDocument/2006/relationships/slideLayout" Target="../slideLayouts/slideLayout294.xml"/><Relationship Id="rId4" Type="http://schemas.openxmlformats.org/officeDocument/2006/relationships/slideLayout" Target="../slideLayouts/slideLayout29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7.xml"/><Relationship Id="rId7" Type="http://schemas.openxmlformats.org/officeDocument/2006/relationships/image" Target="../media/image5.png"/><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theme" Target="../theme/theme6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2.xml"/><Relationship Id="rId7" Type="http://schemas.openxmlformats.org/officeDocument/2006/relationships/image" Target="../media/image5.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7.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8.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2.xml"/><Relationship Id="rId7" Type="http://schemas.openxmlformats.org/officeDocument/2006/relationships/image" Target="../media/image5.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9.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8 Nesne" hidden="1"/>
          <p:cNvGraphicFramePr>
            <a:graphicFrameLocks noChangeAspect="1"/>
          </p:cNvGraphicFramePr>
          <p:nvPr>
            <p:custDataLst>
              <p:tags r:id="rId7"/>
            </p:custDataLs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1126" name="think-cell Slide" r:id="rId9" imgW="270" imgH="270" progId="TCLayout.ActiveDocument.1">
                  <p:embed/>
                </p:oleObj>
              </mc:Choice>
              <mc:Fallback>
                <p:oleObj name="think-cell Slide" r:id="rId9" imgW="270" imgH="270" progId="TCLayout.ActiveDocument.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ikdörtgen 1" hidden="1"/>
          <p:cNvSpPr/>
          <p:nvPr>
            <p:custDataLst>
              <p:tags r:id="rId8"/>
            </p:custDataLst>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fontAlgn="base">
              <a:spcBef>
                <a:spcPct val="0"/>
              </a:spcBef>
              <a:spcAft>
                <a:spcPct val="0"/>
              </a:spcAft>
            </a:pPr>
            <a:endParaRPr lang="en-GB" sz="3200" b="1" dirty="0">
              <a:solidFill>
                <a:srgbClr val="000000"/>
              </a:solidFill>
              <a:sym typeface="Tahoma" panose="020B0604030504040204" pitchFamily="34" charset="0"/>
            </a:endParaRPr>
          </a:p>
        </p:txBody>
      </p:sp>
      <p:sp>
        <p:nvSpPr>
          <p:cNvPr id="1031" name="Rectangle 7"/>
          <p:cNvSpPr>
            <a:spLocks noChangeArrowheads="1"/>
          </p:cNvSpPr>
          <p:nvPr/>
        </p:nvSpPr>
        <p:spPr bwMode="auto">
          <a:xfrm>
            <a:off x="0" y="0"/>
            <a:ext cx="9144000" cy="533400"/>
          </a:xfrm>
          <a:prstGeom prst="rect">
            <a:avLst/>
          </a:prstGeom>
          <a:solidFill>
            <a:srgbClr val="1F318D"/>
          </a:solidFill>
          <a:ln w="38100">
            <a:noFill/>
            <a:miter lim="800000"/>
            <a:headEnd/>
            <a:tailEnd/>
          </a:ln>
          <a:effectLst/>
        </p:spPr>
        <p:txBody>
          <a:bodyPr wrap="none" anchor="ctr"/>
          <a:lstStyle/>
          <a:p>
            <a:pPr fontAlgn="base">
              <a:spcBef>
                <a:spcPct val="0"/>
              </a:spcBef>
              <a:spcAft>
                <a:spcPct val="0"/>
              </a:spcAft>
              <a:defRPr/>
            </a:pPr>
            <a:endParaRPr lang="en-GB" sz="4000" b="1" dirty="0">
              <a:solidFill>
                <a:srgbClr val="000000"/>
              </a:solidFill>
              <a:latin typeface="Arial" charset="0"/>
            </a:endParaRPr>
          </a:p>
        </p:txBody>
      </p:sp>
      <p:pic>
        <p:nvPicPr>
          <p:cNvPr id="1027" name="Picture 9" descr="bar"/>
          <p:cNvPicPr>
            <a:picLocks noChangeAspect="1" noChangeArrowheads="1"/>
          </p:cNvPicPr>
          <p:nvPr/>
        </p:nvPicPr>
        <p:blipFill>
          <a:blip r:embed="rId11" cstate="print"/>
          <a:srcRect l="-209" t="59564"/>
          <a:stretch>
            <a:fillRect/>
          </a:stretch>
        </p:blipFill>
        <p:spPr bwMode="auto">
          <a:xfrm>
            <a:off x="-19050" y="538165"/>
            <a:ext cx="9163050" cy="147637"/>
          </a:xfrm>
          <a:prstGeom prst="rect">
            <a:avLst/>
          </a:prstGeom>
          <a:noFill/>
          <a:ln w="9525">
            <a:noFill/>
            <a:miter lim="800000"/>
            <a:headEnd/>
            <a:tailEnd/>
          </a:ln>
        </p:spPr>
      </p:pic>
      <p:sp>
        <p:nvSpPr>
          <p:cNvPr id="1028" name="Rectangle 2"/>
          <p:cNvSpPr>
            <a:spLocks noGrp="1" noChangeArrowheads="1"/>
          </p:cNvSpPr>
          <p:nvPr>
            <p:ph type="title"/>
          </p:nvPr>
        </p:nvSpPr>
        <p:spPr bwMode="auto">
          <a:xfrm>
            <a:off x="304800" y="762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noProof="0" dirty="0" err="1" smtClean="0"/>
              <a:t>Click</a:t>
            </a:r>
            <a:r>
              <a:rPr lang="tr-TR" noProof="0" dirty="0" smtClean="0"/>
              <a:t> to </a:t>
            </a:r>
            <a:r>
              <a:rPr lang="tr-TR" noProof="0" dirty="0" err="1" smtClean="0"/>
              <a:t>edit</a:t>
            </a:r>
            <a:r>
              <a:rPr lang="tr-TR" noProof="0" dirty="0" smtClean="0"/>
              <a:t> Master </a:t>
            </a:r>
            <a:r>
              <a:rPr lang="tr-TR" noProof="0" dirty="0" err="1" smtClean="0"/>
              <a:t>title</a:t>
            </a:r>
            <a:r>
              <a:rPr lang="tr-TR" noProof="0" dirty="0" smtClean="0"/>
              <a:t> </a:t>
            </a:r>
            <a:r>
              <a:rPr lang="tr-TR" noProof="0" dirty="0" err="1" smtClean="0"/>
              <a:t>style</a:t>
            </a:r>
            <a:endParaRPr lang="tr-TR" noProof="0" dirty="0"/>
          </a:p>
        </p:txBody>
      </p:sp>
      <p:sp>
        <p:nvSpPr>
          <p:cNvPr id="1029" name="Rectangle 3"/>
          <p:cNvSpPr>
            <a:spLocks noGrp="1" noChangeArrowheads="1"/>
          </p:cNvSpPr>
          <p:nvPr>
            <p:ph type="body" idx="1"/>
          </p:nvPr>
        </p:nvSpPr>
        <p:spPr bwMode="auto">
          <a:xfrm>
            <a:off x="304800" y="1752600"/>
            <a:ext cx="8534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noProof="0" dirty="0" err="1" smtClean="0"/>
              <a:t>Click</a:t>
            </a:r>
            <a:r>
              <a:rPr lang="tr-TR" noProof="0" dirty="0" smtClean="0"/>
              <a:t> to </a:t>
            </a:r>
            <a:r>
              <a:rPr lang="tr-TR" noProof="0" dirty="0" err="1" smtClean="0"/>
              <a:t>edit</a:t>
            </a:r>
            <a:r>
              <a:rPr lang="tr-TR" noProof="0" dirty="0" smtClean="0"/>
              <a:t> Master </a:t>
            </a:r>
            <a:r>
              <a:rPr lang="tr-TR" noProof="0" dirty="0" err="1" smtClean="0"/>
              <a:t>text</a:t>
            </a:r>
            <a:r>
              <a:rPr lang="tr-TR" noProof="0" dirty="0" smtClean="0"/>
              <a:t> </a:t>
            </a:r>
            <a:r>
              <a:rPr lang="tr-TR" noProof="0" dirty="0" err="1" smtClean="0"/>
              <a:t>styles</a:t>
            </a:r>
            <a:endParaRPr lang="tr-TR" noProof="0" dirty="0" smtClean="0"/>
          </a:p>
          <a:p>
            <a:pPr lvl="1"/>
            <a:r>
              <a:rPr lang="tr-TR" noProof="0" dirty="0" smtClean="0"/>
              <a:t>Second </a:t>
            </a:r>
            <a:r>
              <a:rPr lang="tr-TR" noProof="0" dirty="0" err="1" smtClean="0"/>
              <a:t>level</a:t>
            </a:r>
            <a:endParaRPr lang="tr-TR" noProof="0" dirty="0" smtClean="0"/>
          </a:p>
          <a:p>
            <a:pPr lvl="2"/>
            <a:r>
              <a:rPr lang="tr-TR" noProof="0" dirty="0" smtClean="0"/>
              <a:t>Third </a:t>
            </a:r>
            <a:r>
              <a:rPr lang="tr-TR" noProof="0" dirty="0" err="1" smtClean="0"/>
              <a:t>level</a:t>
            </a:r>
            <a:endParaRPr lang="tr-TR" noProof="0" dirty="0" smtClean="0"/>
          </a:p>
          <a:p>
            <a:pPr lvl="3"/>
            <a:r>
              <a:rPr lang="tr-TR" noProof="0" dirty="0" err="1" smtClean="0"/>
              <a:t>Fourth</a:t>
            </a:r>
            <a:r>
              <a:rPr lang="tr-TR" noProof="0" dirty="0" smtClean="0"/>
              <a:t> </a:t>
            </a:r>
            <a:r>
              <a:rPr lang="tr-TR" noProof="0" dirty="0" err="1" smtClean="0"/>
              <a:t>level</a:t>
            </a:r>
            <a:endParaRPr lang="tr-TR" noProof="0" dirty="0" smtClean="0"/>
          </a:p>
          <a:p>
            <a:pPr lvl="4"/>
            <a:r>
              <a:rPr lang="tr-TR" noProof="0" dirty="0" err="1" smtClean="0"/>
              <a:t>Fifth</a:t>
            </a:r>
            <a:r>
              <a:rPr lang="tr-TR" noProof="0" dirty="0" smtClean="0"/>
              <a:t> </a:t>
            </a:r>
            <a:r>
              <a:rPr lang="tr-TR" noProof="0" dirty="0" err="1" smtClean="0"/>
              <a:t>level</a:t>
            </a:r>
            <a:endParaRPr lang="tr-TR" noProof="0" dirty="0"/>
          </a:p>
        </p:txBody>
      </p:sp>
      <p:sp>
        <p:nvSpPr>
          <p:cNvPr id="1030" name="Rectangle 6"/>
          <p:cNvSpPr>
            <a:spLocks noGrp="1" noChangeArrowheads="1"/>
          </p:cNvSpPr>
          <p:nvPr>
            <p:ph type="sldNum" sz="quarter" idx="4"/>
          </p:nvPr>
        </p:nvSpPr>
        <p:spPr bwMode="auto">
          <a:xfrm>
            <a:off x="8305800" y="2"/>
            <a:ext cx="838200" cy="5365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400" b="0">
                <a:solidFill>
                  <a:srgbClr val="CBDDEB"/>
                </a:solidFill>
                <a:latin typeface="+mj-lt"/>
                <a:cs typeface="Arial" charset="0"/>
              </a:defRPr>
            </a:lvl1pPr>
          </a:lstStyle>
          <a:p>
            <a:pPr fontAlgn="base">
              <a:spcBef>
                <a:spcPct val="0"/>
              </a:spcBef>
              <a:spcAft>
                <a:spcPct val="0"/>
              </a:spcAft>
              <a:defRPr/>
            </a:pPr>
            <a:r>
              <a:rPr lang="en-GB" dirty="0" smtClean="0"/>
              <a:t>S</a:t>
            </a:r>
            <a:r>
              <a:rPr lang="tr-TR" dirty="0" err="1" smtClean="0"/>
              <a:t>layt</a:t>
            </a:r>
            <a:r>
              <a:rPr lang="en-GB" dirty="0" smtClean="0"/>
              <a:t> </a:t>
            </a:r>
            <a:fld id="{C39B09D5-369E-45D8-98BF-F8D06858155A}" type="slidenum">
              <a:rPr lang="en-GB" smtClean="0"/>
              <a:pPr fontAlgn="base">
                <a:spcBef>
                  <a:spcPct val="0"/>
                </a:spcBef>
                <a:spcAft>
                  <a:spcPct val="0"/>
                </a:spcAft>
                <a:defRPr/>
              </a:pPr>
              <a:t>‹#›</a:t>
            </a:fld>
            <a:endParaRPr lang="en-GB" dirty="0"/>
          </a:p>
        </p:txBody>
      </p:sp>
      <p:sp>
        <p:nvSpPr>
          <p:cNvPr id="1041" name="Line 17"/>
          <p:cNvSpPr>
            <a:spLocks noChangeShapeType="1"/>
          </p:cNvSpPr>
          <p:nvPr/>
        </p:nvSpPr>
        <p:spPr bwMode="auto">
          <a:xfrm>
            <a:off x="8267700" y="95252"/>
            <a:ext cx="0" cy="347663"/>
          </a:xfrm>
          <a:prstGeom prst="line">
            <a:avLst/>
          </a:prstGeom>
          <a:noFill/>
          <a:ln w="31750">
            <a:solidFill>
              <a:schemeClr val="bg1"/>
            </a:solidFill>
            <a:round/>
            <a:headEnd/>
            <a:tailEnd/>
          </a:ln>
          <a:effectLst/>
        </p:spPr>
        <p:txBody>
          <a:bodyPr/>
          <a:lstStyle/>
          <a:p>
            <a:pPr fontAlgn="base">
              <a:spcBef>
                <a:spcPct val="0"/>
              </a:spcBef>
              <a:spcAft>
                <a:spcPct val="0"/>
              </a:spcAft>
              <a:defRPr/>
            </a:pPr>
            <a:endParaRPr lang="en-GB" sz="4000" b="1" dirty="0">
              <a:solidFill>
                <a:srgbClr val="000000"/>
              </a:solidFill>
              <a:latin typeface="Arial" charset="0"/>
            </a:endParaRPr>
          </a:p>
        </p:txBody>
      </p:sp>
      <p:pic>
        <p:nvPicPr>
          <p:cNvPr id="1033" name="Picture 18" descr="Untitled-1"/>
          <p:cNvPicPr>
            <a:picLocks noChangeAspect="1" noChangeArrowheads="1"/>
          </p:cNvPicPr>
          <p:nvPr/>
        </p:nvPicPr>
        <p:blipFill>
          <a:blip r:embed="rId12" cstate="print"/>
          <a:srcRect/>
          <a:stretch>
            <a:fillRect/>
          </a:stretch>
        </p:blipFill>
        <p:spPr bwMode="auto">
          <a:xfrm>
            <a:off x="228600" y="66675"/>
            <a:ext cx="1219200" cy="431800"/>
          </a:xfrm>
          <a:prstGeom prst="rect">
            <a:avLst/>
          </a:prstGeom>
          <a:noFill/>
          <a:ln w="9525">
            <a:noFill/>
            <a:miter lim="800000"/>
            <a:headEnd/>
            <a:tailEnd/>
          </a:ln>
        </p:spPr>
      </p:pic>
    </p:spTree>
    <p:extLst>
      <p:ext uri="{BB962C8B-B14F-4D97-AF65-F5344CB8AC3E}">
        <p14:creationId xmlns:p14="http://schemas.microsoft.com/office/powerpoint/2010/main" val="926083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p:titleStyle>
    <p:body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105968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2712076"/>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868978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584939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1199323"/>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5263367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01334304"/>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4128696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6839787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4793969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28452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16182989"/>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7001914"/>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7100406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62976876"/>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50259417"/>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6714889"/>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138161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89718429"/>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9421367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55703924"/>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807703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62003193"/>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88954955"/>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85042513"/>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0246024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55492266"/>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61792773"/>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5497553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156466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241533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31492504"/>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974520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10114508"/>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3561611"/>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5822214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1020528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05500866"/>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81537924"/>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51068429"/>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9200054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5799662"/>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07976339"/>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905030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5804527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51318208"/>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2513755"/>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476323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9511677"/>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73444804"/>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86287233"/>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34308650"/>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4825217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55348326"/>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12928278"/>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55899770"/>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a:xfrm>
            <a:off x="78739" y="606678"/>
            <a:ext cx="8711565" cy="101663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237845" y="1698117"/>
            <a:ext cx="8606790" cy="3553460"/>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4626676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5056835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33400"/>
          </a:xfrm>
          <a:custGeom>
            <a:avLst/>
            <a:gdLst/>
            <a:ahLst/>
            <a:cxnLst/>
            <a:rect l="l" t="t" r="r" b="b"/>
            <a:pathLst>
              <a:path w="9144000" h="533400">
                <a:moveTo>
                  <a:pt x="9144000" y="0"/>
                </a:moveTo>
                <a:lnTo>
                  <a:pt x="0" y="0"/>
                </a:lnTo>
                <a:lnTo>
                  <a:pt x="0" y="533400"/>
                </a:lnTo>
                <a:lnTo>
                  <a:pt x="9144000" y="533400"/>
                </a:lnTo>
                <a:lnTo>
                  <a:pt x="9144000" y="0"/>
                </a:lnTo>
                <a:close/>
              </a:path>
            </a:pathLst>
          </a:custGeom>
          <a:solidFill>
            <a:srgbClr val="1F308D"/>
          </a:solidFill>
        </p:spPr>
        <p:txBody>
          <a:bodyPr wrap="square" lIns="0" tIns="0" rIns="0" bIns="0" rtlCol="0"/>
          <a:lstStyle/>
          <a:p>
            <a:endParaRPr smtClean="0">
              <a:solidFill>
                <a:prstClr val="black"/>
              </a:solidFill>
            </a:endParaRPr>
          </a:p>
        </p:txBody>
      </p:sp>
      <p:sp>
        <p:nvSpPr>
          <p:cNvPr id="17" name="bg object 17"/>
          <p:cNvSpPr/>
          <p:nvPr/>
        </p:nvSpPr>
        <p:spPr>
          <a:xfrm>
            <a:off x="0" y="537972"/>
            <a:ext cx="9143935" cy="147827"/>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18" name="bg object 18"/>
          <p:cNvSpPr/>
          <p:nvPr/>
        </p:nvSpPr>
        <p:spPr>
          <a:xfrm>
            <a:off x="8268461" y="96773"/>
            <a:ext cx="0" cy="347980"/>
          </a:xfrm>
          <a:custGeom>
            <a:avLst/>
            <a:gdLst/>
            <a:ahLst/>
            <a:cxnLst/>
            <a:rect l="l" t="t" r="r" b="b"/>
            <a:pathLst>
              <a:path h="347980">
                <a:moveTo>
                  <a:pt x="0" y="0"/>
                </a:moveTo>
                <a:lnTo>
                  <a:pt x="0" y="347472"/>
                </a:lnTo>
              </a:path>
            </a:pathLst>
          </a:custGeom>
          <a:ln w="32004">
            <a:solidFill>
              <a:srgbClr val="FFFFFF"/>
            </a:solidFill>
          </a:ln>
        </p:spPr>
        <p:txBody>
          <a:bodyPr wrap="square" lIns="0" tIns="0" rIns="0" bIns="0" rtlCol="0"/>
          <a:lstStyle/>
          <a:p>
            <a:endParaRPr smtClean="0">
              <a:solidFill>
                <a:prstClr val="black"/>
              </a:solidFill>
            </a:endParaRPr>
          </a:p>
        </p:txBody>
      </p:sp>
      <p:sp>
        <p:nvSpPr>
          <p:cNvPr id="19" name="bg object 19"/>
          <p:cNvSpPr/>
          <p:nvPr/>
        </p:nvSpPr>
        <p:spPr>
          <a:xfrm>
            <a:off x="228600" y="67056"/>
            <a:ext cx="1219200" cy="431292"/>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78739" y="702945"/>
            <a:ext cx="8986520" cy="1062355"/>
          </a:xfrm>
          <a:prstGeom prst="rect">
            <a:avLst/>
          </a:prstGeom>
        </p:spPr>
        <p:txBody>
          <a:bodyPr wrap="square" lIns="0" tIns="0" rIns="0" bIns="0">
            <a:spAutoFit/>
          </a:bodyPr>
          <a:lstStyle>
            <a:lvl1pPr>
              <a:defRPr sz="1800" b="1" i="0">
                <a:solidFill>
                  <a:srgbClr val="1F308D"/>
                </a:solidFill>
                <a:latin typeface="Tahoma"/>
                <a:cs typeface="Tahoma"/>
              </a:defRPr>
            </a:lvl1pPr>
          </a:lstStyle>
          <a:p>
            <a:endParaRPr/>
          </a:p>
        </p:txBody>
      </p:sp>
      <p:sp>
        <p:nvSpPr>
          <p:cNvPr id="3" name="Holder 3"/>
          <p:cNvSpPr>
            <a:spLocks noGrp="1"/>
          </p:cNvSpPr>
          <p:nvPr>
            <p:ph type="body" idx="1"/>
          </p:nvPr>
        </p:nvSpPr>
        <p:spPr>
          <a:xfrm>
            <a:off x="78739" y="1264665"/>
            <a:ext cx="8486775" cy="2337435"/>
          </a:xfrm>
          <a:prstGeom prst="rect">
            <a:avLst/>
          </a:prstGeom>
        </p:spPr>
        <p:txBody>
          <a:bodyPr wrap="square" lIns="0" tIns="0" rIns="0" bIns="0">
            <a:spAutoFit/>
          </a:bodyPr>
          <a:lstStyle>
            <a:lvl1pPr>
              <a:defRPr sz="1700" b="0" i="0">
                <a:solidFill>
                  <a:srgbClr val="1F308D"/>
                </a:solidFill>
                <a:latin typeface="Tahoma"/>
                <a:cs typeface="Tahom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4/8/2022</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92115206"/>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tags" Target="../tags/tag9.xml"/><Relationship Id="rId16" Type="http://schemas.openxmlformats.org/officeDocument/2006/relationships/image" Target="../media/image17.png"/><Relationship Id="rId1" Type="http://schemas.openxmlformats.org/officeDocument/2006/relationships/vmlDrawing" Target="../drawings/vmlDrawing5.v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emf"/><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oleObject" Target="../embeddings/oleObject5.bin"/><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2" Type="http://schemas.openxmlformats.org/officeDocument/2006/relationships/hyperlink" Target="https://www.resmigazete.gov.tr/eskiler/2021/04/20210430M1-1.htm" TargetMode="External"/><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oleObject" Target="../embeddings/oleObject6.bin"/><Relationship Id="rId9" Type="http://schemas.openxmlformats.org/officeDocument/2006/relationships/image" Target="../media/image29.png"/></Relationships>
</file>

<file path=ppt/slides/_rels/slide62.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tags" Target="../tags/tag48.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notesSlide" Target="../notesSlides/notesSlide2.xml"/><Relationship Id="rId47" Type="http://schemas.openxmlformats.org/officeDocument/2006/relationships/chart" Target="../charts/chart3.xml"/><Relationship Id="rId50" Type="http://schemas.openxmlformats.org/officeDocument/2006/relationships/chart" Target="../charts/chart6.xml"/><Relationship Id="rId7" Type="http://schemas.openxmlformats.org/officeDocument/2006/relationships/tags" Target="../tags/tag16.xml"/><Relationship Id="rId2" Type="http://schemas.openxmlformats.org/officeDocument/2006/relationships/tags" Target="../tags/tag11.xml"/><Relationship Id="rId16" Type="http://schemas.openxmlformats.org/officeDocument/2006/relationships/tags" Target="../tags/tag25.xml"/><Relationship Id="rId29" Type="http://schemas.openxmlformats.org/officeDocument/2006/relationships/tags" Target="../tags/tag38.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tags" Target="../tags/tag49.xml"/><Relationship Id="rId45" Type="http://schemas.openxmlformats.org/officeDocument/2006/relationships/chart" Target="../charts/chart1.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49" Type="http://schemas.openxmlformats.org/officeDocument/2006/relationships/chart" Target="../charts/chart5.xml"/><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4" Type="http://schemas.openxmlformats.org/officeDocument/2006/relationships/image" Target="../media/image7.emf"/><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oleObject" Target="../embeddings/oleObject7.bin"/><Relationship Id="rId48" Type="http://schemas.openxmlformats.org/officeDocument/2006/relationships/chart" Target="../charts/chart4.xml"/><Relationship Id="rId8" Type="http://schemas.openxmlformats.org/officeDocument/2006/relationships/tags" Target="../tags/tag17.xml"/><Relationship Id="rId3" Type="http://schemas.openxmlformats.org/officeDocument/2006/relationships/tags" Target="../tags/tag12.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46" Type="http://schemas.openxmlformats.org/officeDocument/2006/relationships/chart" Target="../charts/chart2.xml"/><Relationship Id="rId20" Type="http://schemas.openxmlformats.org/officeDocument/2006/relationships/tags" Target="../tags/tag29.xml"/><Relationship Id="rId41"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tags" Target="../tags/tag1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notesSlide" Target="../notesSlides/notesSlide3.xml"/></Relationships>
</file>

<file path=ppt/slides/_rels/slide64.xml.rels><?xml version="1.0" encoding="UTF-8" standalone="yes"?>
<Relationships xmlns="http://schemas.openxmlformats.org/package/2006/relationships"><Relationship Id="rId13" Type="http://schemas.openxmlformats.org/officeDocument/2006/relationships/tags" Target="../tags/tag62.xml"/><Relationship Id="rId18" Type="http://schemas.openxmlformats.org/officeDocument/2006/relationships/tags" Target="../tags/tag67.xml"/><Relationship Id="rId26" Type="http://schemas.openxmlformats.org/officeDocument/2006/relationships/tags" Target="../tags/tag75.xml"/><Relationship Id="rId3" Type="http://schemas.openxmlformats.org/officeDocument/2006/relationships/tags" Target="../tags/tag52.xml"/><Relationship Id="rId21" Type="http://schemas.openxmlformats.org/officeDocument/2006/relationships/tags" Target="../tags/tag70.xml"/><Relationship Id="rId34" Type="http://schemas.openxmlformats.org/officeDocument/2006/relationships/chart" Target="../charts/chart7.xml"/><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tags" Target="../tags/tag66.xml"/><Relationship Id="rId25" Type="http://schemas.openxmlformats.org/officeDocument/2006/relationships/tags" Target="../tags/tag74.xml"/><Relationship Id="rId33" Type="http://schemas.openxmlformats.org/officeDocument/2006/relationships/image" Target="../media/image7.emf"/><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tags" Target="../tags/tag69.xml"/><Relationship Id="rId29" Type="http://schemas.openxmlformats.org/officeDocument/2006/relationships/tags" Target="../tags/tag78.xml"/><Relationship Id="rId1" Type="http://schemas.openxmlformats.org/officeDocument/2006/relationships/vmlDrawing" Target="../drawings/vmlDrawing9.v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tags" Target="../tags/tag73.xml"/><Relationship Id="rId32" Type="http://schemas.openxmlformats.org/officeDocument/2006/relationships/oleObject" Target="../embeddings/oleObject9.bin"/><Relationship Id="rId5" Type="http://schemas.openxmlformats.org/officeDocument/2006/relationships/tags" Target="../tags/tag54.xml"/><Relationship Id="rId15" Type="http://schemas.openxmlformats.org/officeDocument/2006/relationships/tags" Target="../tags/tag64.xml"/><Relationship Id="rId23" Type="http://schemas.openxmlformats.org/officeDocument/2006/relationships/tags" Target="../tags/tag72.xml"/><Relationship Id="rId28" Type="http://schemas.openxmlformats.org/officeDocument/2006/relationships/tags" Target="../tags/tag77.xml"/><Relationship Id="rId10" Type="http://schemas.openxmlformats.org/officeDocument/2006/relationships/tags" Target="../tags/tag59.xml"/><Relationship Id="rId19" Type="http://schemas.openxmlformats.org/officeDocument/2006/relationships/tags" Target="../tags/tag68.xml"/><Relationship Id="rId31" Type="http://schemas.openxmlformats.org/officeDocument/2006/relationships/notesSlide" Target="../notesSlides/notesSlide4.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tags" Target="../tags/tag71.xml"/><Relationship Id="rId27" Type="http://schemas.openxmlformats.org/officeDocument/2006/relationships/tags" Target="../tags/tag76.xml"/><Relationship Id="rId30" Type="http://schemas.openxmlformats.org/officeDocument/2006/relationships/slideLayout" Target="../slideLayouts/slideLayout2.xml"/><Relationship Id="rId35" Type="http://schemas.openxmlformats.org/officeDocument/2006/relationships/chart" Target="../charts/chart8.xml"/><Relationship Id="rId8" Type="http://schemas.openxmlformats.org/officeDocument/2006/relationships/tags" Target="../tags/tag57.xml"/></Relationships>
</file>

<file path=ppt/slides/_rels/slide65.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oleObject" Target="../embeddings/oleObject10.bin"/><Relationship Id="rId3" Type="http://schemas.openxmlformats.org/officeDocument/2006/relationships/tags" Target="../tags/tag80.xml"/><Relationship Id="rId21" Type="http://schemas.openxmlformats.org/officeDocument/2006/relationships/chart" Target="../charts/chart10.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notesSlide" Target="../notesSlides/notesSlide5.xml"/><Relationship Id="rId2" Type="http://schemas.openxmlformats.org/officeDocument/2006/relationships/tags" Target="../tags/tag79.xml"/><Relationship Id="rId16" Type="http://schemas.openxmlformats.org/officeDocument/2006/relationships/slideLayout" Target="../slideLayouts/slideLayout2.xml"/><Relationship Id="rId20" Type="http://schemas.openxmlformats.org/officeDocument/2006/relationships/chart" Target="../charts/chart9.xml"/><Relationship Id="rId1" Type="http://schemas.openxmlformats.org/officeDocument/2006/relationships/vmlDrawing" Target="../drawings/vmlDrawing10.v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chart" Target="../charts/chart13.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chart" Target="../charts/chart12.xml"/><Relationship Id="rId10" Type="http://schemas.openxmlformats.org/officeDocument/2006/relationships/tags" Target="../tags/tag87.xml"/><Relationship Id="rId19" Type="http://schemas.openxmlformats.org/officeDocument/2006/relationships/image" Target="../media/image7.emf"/><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chart" Target="../charts/chart1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vmlDrawing" Target="../drawings/vmlDrawing11.vml"/><Relationship Id="rId5" Type="http://schemas.openxmlformats.org/officeDocument/2006/relationships/image" Target="../media/image30.emf"/><Relationship Id="rId4" Type="http://schemas.openxmlformats.org/officeDocument/2006/relationships/oleObject" Target="../embeddings/oleObject11.bin"/></Relationships>
</file>

<file path=ppt/slides/_rels/slide67.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tags" Target="../tags/tag118.xml"/><Relationship Id="rId3" Type="http://schemas.openxmlformats.org/officeDocument/2006/relationships/tags" Target="../tags/tag95.xml"/><Relationship Id="rId21" Type="http://schemas.openxmlformats.org/officeDocument/2006/relationships/tags" Target="../tags/tag113.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tags" Target="../tags/tag117.xml"/><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tags" Target="../tags/tag112.xml"/><Relationship Id="rId29" Type="http://schemas.openxmlformats.org/officeDocument/2006/relationships/oleObject" Target="../embeddings/oleObject12.bin"/><Relationship Id="rId1" Type="http://schemas.openxmlformats.org/officeDocument/2006/relationships/vmlDrawing" Target="../drawings/vmlDrawing12.v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tags" Target="../tags/tag116.xml"/><Relationship Id="rId32" Type="http://schemas.openxmlformats.org/officeDocument/2006/relationships/chart" Target="../charts/chart15.xml"/><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tags" Target="../tags/tag115.xml"/><Relationship Id="rId28" Type="http://schemas.openxmlformats.org/officeDocument/2006/relationships/notesSlide" Target="../notesSlides/notesSlide6.xml"/><Relationship Id="rId10" Type="http://schemas.openxmlformats.org/officeDocument/2006/relationships/tags" Target="../tags/tag102.xml"/><Relationship Id="rId19" Type="http://schemas.openxmlformats.org/officeDocument/2006/relationships/tags" Target="../tags/tag111.xml"/><Relationship Id="rId31" Type="http://schemas.openxmlformats.org/officeDocument/2006/relationships/chart" Target="../charts/chart14.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tags" Target="../tags/tag114.xml"/><Relationship Id="rId27" Type="http://schemas.openxmlformats.org/officeDocument/2006/relationships/slideLayout" Target="../slideLayouts/slideLayout2.xml"/><Relationship Id="rId30" Type="http://schemas.openxmlformats.org/officeDocument/2006/relationships/image" Target="../media/image7.emf"/></Relationships>
</file>

<file path=ppt/slides/_rels/slide68.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slideLayout" Target="../slideLayouts/slideLayout2.xml"/><Relationship Id="rId21" Type="http://schemas.openxmlformats.org/officeDocument/2006/relationships/tags" Target="../tags/tag138.xml"/><Relationship Id="rId34" Type="http://schemas.openxmlformats.org/officeDocument/2006/relationships/tags" Target="../tags/tag151.xml"/><Relationship Id="rId42" Type="http://schemas.openxmlformats.org/officeDocument/2006/relationships/image" Target="../media/image7.emf"/><Relationship Id="rId7" Type="http://schemas.openxmlformats.org/officeDocument/2006/relationships/tags" Target="../tags/tag12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tags" Target="../tags/tag137.xml"/><Relationship Id="rId29" Type="http://schemas.openxmlformats.org/officeDocument/2006/relationships/tags" Target="../tags/tag146.xml"/><Relationship Id="rId41" Type="http://schemas.openxmlformats.org/officeDocument/2006/relationships/oleObject" Target="../embeddings/oleObject13.bin"/><Relationship Id="rId1" Type="http://schemas.openxmlformats.org/officeDocument/2006/relationships/vmlDrawing" Target="../drawings/vmlDrawing13.v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tags" Target="../tags/tag149.xml"/><Relationship Id="rId37" Type="http://schemas.openxmlformats.org/officeDocument/2006/relationships/tags" Target="../tags/tag154.xml"/><Relationship Id="rId40" Type="http://schemas.openxmlformats.org/officeDocument/2006/relationships/notesSlide" Target="../notesSlides/notesSlide7.xml"/><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tags" Target="../tags/tag145.xml"/><Relationship Id="rId36" Type="http://schemas.openxmlformats.org/officeDocument/2006/relationships/tags" Target="../tags/tag153.xml"/><Relationship Id="rId10" Type="http://schemas.openxmlformats.org/officeDocument/2006/relationships/tags" Target="../tags/tag127.xml"/><Relationship Id="rId19" Type="http://schemas.openxmlformats.org/officeDocument/2006/relationships/tags" Target="../tags/tag136.xml"/><Relationship Id="rId31" Type="http://schemas.openxmlformats.org/officeDocument/2006/relationships/tags" Target="../tags/tag148.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tags" Target="../tags/tag144.xml"/><Relationship Id="rId30" Type="http://schemas.openxmlformats.org/officeDocument/2006/relationships/tags" Target="../tags/tag147.xml"/><Relationship Id="rId35" Type="http://schemas.openxmlformats.org/officeDocument/2006/relationships/tags" Target="../tags/tag152.xml"/><Relationship Id="rId43" Type="http://schemas.openxmlformats.org/officeDocument/2006/relationships/chart" Target="../charts/chart16.xml"/><Relationship Id="rId8" Type="http://schemas.openxmlformats.org/officeDocument/2006/relationships/tags" Target="../tags/tag125.xm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tags" Target="../tags/tag150.xml"/><Relationship Id="rId38" Type="http://schemas.openxmlformats.org/officeDocument/2006/relationships/tags" Target="../tags/tag155.xml"/></Relationships>
</file>

<file path=ppt/slides/_rels/slide69.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chart" Target="../charts/chart1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image" Target="../media/image7.emf"/><Relationship Id="rId2" Type="http://schemas.openxmlformats.org/officeDocument/2006/relationships/tags" Target="../tags/tag156.xml"/><Relationship Id="rId16" Type="http://schemas.openxmlformats.org/officeDocument/2006/relationships/oleObject" Target="../embeddings/oleObject15.bin"/><Relationship Id="rId20" Type="http://schemas.openxmlformats.org/officeDocument/2006/relationships/chart" Target="../charts/chart19.xml"/><Relationship Id="rId1" Type="http://schemas.openxmlformats.org/officeDocument/2006/relationships/vmlDrawing" Target="../drawings/vmlDrawing14.v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slideLayout" Target="../slideLayouts/slideLayout2.xml"/><Relationship Id="rId10" Type="http://schemas.openxmlformats.org/officeDocument/2006/relationships/tags" Target="../tags/tag164.xml"/><Relationship Id="rId19" Type="http://schemas.openxmlformats.org/officeDocument/2006/relationships/chart" Target="../charts/chart18.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169.xml"/><Relationship Id="rId1" Type="http://schemas.openxmlformats.org/officeDocument/2006/relationships/vmlDrawing" Target="../drawings/vmlDrawing15.v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oleObject" Target="../embeddings/oleObject16.bin"/><Relationship Id="rId9" Type="http://schemas.openxmlformats.org/officeDocument/2006/relationships/image" Target="../media/image29.png"/></Relationships>
</file>

<file path=ppt/slides/_rels/slide7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0.xml"/><Relationship Id="rId1" Type="http://schemas.openxmlformats.org/officeDocument/2006/relationships/vmlDrawing" Target="../drawings/vmlDrawing16.vml"/><Relationship Id="rId6" Type="http://schemas.openxmlformats.org/officeDocument/2006/relationships/chart" Target="../charts/chart21.xml"/><Relationship Id="rId5" Type="http://schemas.openxmlformats.org/officeDocument/2006/relationships/image" Target="../media/image7.emf"/><Relationship Id="rId4" Type="http://schemas.openxmlformats.org/officeDocument/2006/relationships/oleObject" Target="../embeddings/oleObject17.bin"/></Relationships>
</file>

<file path=ppt/slides/_rels/slide7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7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vmlDrawing" Target="../drawings/vmlDrawing17.vml"/><Relationship Id="rId5" Type="http://schemas.openxmlformats.org/officeDocument/2006/relationships/image" Target="../media/image30.emf"/><Relationship Id="rId4" Type="http://schemas.openxmlformats.org/officeDocument/2006/relationships/oleObject" Target="../embeddings/oleObject18.bin"/></Relationships>
</file>

<file path=ppt/slides/_rels/slide76.xml.rels><?xml version="1.0" encoding="UTF-8" standalone="yes"?>
<Relationships xmlns="http://schemas.openxmlformats.org/package/2006/relationships"><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tags" Target="../tags/tag196.xml"/><Relationship Id="rId39" Type="http://schemas.openxmlformats.org/officeDocument/2006/relationships/slideLayout" Target="../slideLayouts/slideLayout2.xml"/><Relationship Id="rId21" Type="http://schemas.openxmlformats.org/officeDocument/2006/relationships/tags" Target="../tags/tag191.xml"/><Relationship Id="rId34" Type="http://schemas.openxmlformats.org/officeDocument/2006/relationships/tags" Target="../tags/tag204.xml"/><Relationship Id="rId42" Type="http://schemas.openxmlformats.org/officeDocument/2006/relationships/chart" Target="../charts/chart26.xml"/><Relationship Id="rId7" Type="http://schemas.openxmlformats.org/officeDocument/2006/relationships/tags" Target="../tags/tag177.xml"/><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tags" Target="../tags/tag190.xml"/><Relationship Id="rId29" Type="http://schemas.openxmlformats.org/officeDocument/2006/relationships/tags" Target="../tags/tag199.xml"/><Relationship Id="rId41" Type="http://schemas.openxmlformats.org/officeDocument/2006/relationships/image" Target="../media/image7.emf"/><Relationship Id="rId1" Type="http://schemas.openxmlformats.org/officeDocument/2006/relationships/vmlDrawing" Target="../drawings/vmlDrawing18.vml"/><Relationship Id="rId6" Type="http://schemas.openxmlformats.org/officeDocument/2006/relationships/tags" Target="../tags/tag176.xml"/><Relationship Id="rId11" Type="http://schemas.openxmlformats.org/officeDocument/2006/relationships/tags" Target="../tags/tag181.xml"/><Relationship Id="rId24" Type="http://schemas.openxmlformats.org/officeDocument/2006/relationships/tags" Target="../tags/tag194.xml"/><Relationship Id="rId32" Type="http://schemas.openxmlformats.org/officeDocument/2006/relationships/tags" Target="../tags/tag202.xml"/><Relationship Id="rId37" Type="http://schemas.openxmlformats.org/officeDocument/2006/relationships/tags" Target="../tags/tag207.xml"/><Relationship Id="rId40" Type="http://schemas.openxmlformats.org/officeDocument/2006/relationships/oleObject" Target="../embeddings/oleObject19.bin"/><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28" Type="http://schemas.openxmlformats.org/officeDocument/2006/relationships/tags" Target="../tags/tag198.xml"/><Relationship Id="rId36" Type="http://schemas.openxmlformats.org/officeDocument/2006/relationships/tags" Target="../tags/tag206.xml"/><Relationship Id="rId10" Type="http://schemas.openxmlformats.org/officeDocument/2006/relationships/tags" Target="../tags/tag180.xml"/><Relationship Id="rId19" Type="http://schemas.openxmlformats.org/officeDocument/2006/relationships/tags" Target="../tags/tag189.xml"/><Relationship Id="rId31" Type="http://schemas.openxmlformats.org/officeDocument/2006/relationships/tags" Target="../tags/tag201.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tags" Target="../tags/tag197.xml"/><Relationship Id="rId30" Type="http://schemas.openxmlformats.org/officeDocument/2006/relationships/tags" Target="../tags/tag200.xml"/><Relationship Id="rId35" Type="http://schemas.openxmlformats.org/officeDocument/2006/relationships/tags" Target="../tags/tag205.xml"/><Relationship Id="rId43" Type="http://schemas.openxmlformats.org/officeDocument/2006/relationships/chart" Target="../charts/chart27.xml"/><Relationship Id="rId8" Type="http://schemas.openxmlformats.org/officeDocument/2006/relationships/tags" Target="../tags/tag178.xml"/><Relationship Id="rId3" Type="http://schemas.openxmlformats.org/officeDocument/2006/relationships/tags" Target="../tags/tag173.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33" Type="http://schemas.openxmlformats.org/officeDocument/2006/relationships/tags" Target="../tags/tag203.xml"/><Relationship Id="rId38" Type="http://schemas.openxmlformats.org/officeDocument/2006/relationships/tags" Target="../tags/tag208.xml"/></Relationships>
</file>

<file path=ppt/slides/_rels/slide77.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chart" Target="../charts/chart29.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chart" Target="../charts/chart28.xml"/><Relationship Id="rId2" Type="http://schemas.openxmlformats.org/officeDocument/2006/relationships/tags" Target="../tags/tag209.xml"/><Relationship Id="rId16" Type="http://schemas.openxmlformats.org/officeDocument/2006/relationships/image" Target="../media/image7.emf"/><Relationship Id="rId1" Type="http://schemas.openxmlformats.org/officeDocument/2006/relationships/vmlDrawing" Target="../drawings/vmlDrawing19.v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oleObject" Target="../embeddings/oleObject20.bin"/><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tags" Target="../tags/tag245.xml"/><Relationship Id="rId39" Type="http://schemas.openxmlformats.org/officeDocument/2006/relationships/tags" Target="../tags/tag258.xml"/><Relationship Id="rId21" Type="http://schemas.openxmlformats.org/officeDocument/2006/relationships/tags" Target="../tags/tag240.xml"/><Relationship Id="rId34" Type="http://schemas.openxmlformats.org/officeDocument/2006/relationships/tags" Target="../tags/tag253.xml"/><Relationship Id="rId42" Type="http://schemas.openxmlformats.org/officeDocument/2006/relationships/oleObject" Target="../embeddings/oleObject21.bin"/><Relationship Id="rId7" Type="http://schemas.openxmlformats.org/officeDocument/2006/relationships/tags" Target="../tags/tag226.xml"/><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29" Type="http://schemas.openxmlformats.org/officeDocument/2006/relationships/tags" Target="../tags/tag248.xml"/><Relationship Id="rId41"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tags" Target="../tags/tag243.xml"/><Relationship Id="rId32" Type="http://schemas.openxmlformats.org/officeDocument/2006/relationships/tags" Target="../tags/tag251.xml"/><Relationship Id="rId37" Type="http://schemas.openxmlformats.org/officeDocument/2006/relationships/tags" Target="../tags/tag256.xml"/><Relationship Id="rId40" Type="http://schemas.openxmlformats.org/officeDocument/2006/relationships/tags" Target="../tags/tag259.xml"/><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tags" Target="../tags/tag242.xml"/><Relationship Id="rId28" Type="http://schemas.openxmlformats.org/officeDocument/2006/relationships/tags" Target="../tags/tag247.xml"/><Relationship Id="rId36" Type="http://schemas.openxmlformats.org/officeDocument/2006/relationships/tags" Target="../tags/tag255.xml"/><Relationship Id="rId10" Type="http://schemas.openxmlformats.org/officeDocument/2006/relationships/tags" Target="../tags/tag229.xml"/><Relationship Id="rId19" Type="http://schemas.openxmlformats.org/officeDocument/2006/relationships/tags" Target="../tags/tag238.xml"/><Relationship Id="rId31" Type="http://schemas.openxmlformats.org/officeDocument/2006/relationships/tags" Target="../tags/tag250.xml"/><Relationship Id="rId44" Type="http://schemas.openxmlformats.org/officeDocument/2006/relationships/chart" Target="../charts/chart30.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tags" Target="../tags/tag241.xml"/><Relationship Id="rId27" Type="http://schemas.openxmlformats.org/officeDocument/2006/relationships/tags" Target="../tags/tag246.xml"/><Relationship Id="rId30" Type="http://schemas.openxmlformats.org/officeDocument/2006/relationships/tags" Target="../tags/tag249.xml"/><Relationship Id="rId35" Type="http://schemas.openxmlformats.org/officeDocument/2006/relationships/tags" Target="../tags/tag254.xml"/><Relationship Id="rId43" Type="http://schemas.openxmlformats.org/officeDocument/2006/relationships/image" Target="../media/image7.emf"/><Relationship Id="rId8" Type="http://schemas.openxmlformats.org/officeDocument/2006/relationships/tags" Target="../tags/tag227.xml"/><Relationship Id="rId3" Type="http://schemas.openxmlformats.org/officeDocument/2006/relationships/tags" Target="../tags/tag222.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tags" Target="../tags/tag244.xml"/><Relationship Id="rId33" Type="http://schemas.openxmlformats.org/officeDocument/2006/relationships/tags" Target="../tags/tag252.xml"/><Relationship Id="rId38" Type="http://schemas.openxmlformats.org/officeDocument/2006/relationships/tags" Target="../tags/tag2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Nesne 8"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 name="think-cell Slide" r:id="rId4" imgW="444" imgH="446" progId="TCLayout.ActiveDocument.1">
                  <p:embed/>
                </p:oleObj>
              </mc:Choice>
              <mc:Fallback>
                <p:oleObj name="think-cell Slide" r:id="rId4" imgW="444" imgH="44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6 Başlık"/>
          <p:cNvSpPr txBox="1">
            <a:spLocks/>
          </p:cNvSpPr>
          <p:nvPr/>
        </p:nvSpPr>
        <p:spPr>
          <a:xfrm>
            <a:off x="537358" y="2468965"/>
            <a:ext cx="8318863" cy="19681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tr-TR" sz="3600" b="1" dirty="0" smtClean="0">
                <a:solidFill>
                  <a:srgbClr val="002060"/>
                </a:solidFill>
                <a:ea typeface="Tahoma" panose="020B0604030504040204" pitchFamily="34" charset="0"/>
                <a:cs typeface="Tahoma" panose="020B0604030504040204" pitchFamily="34" charset="0"/>
              </a:rPr>
              <a:t>Akademik Danışmanlar Projesi</a:t>
            </a:r>
            <a:r>
              <a:rPr lang="tr-TR" sz="3200" b="1" dirty="0" smtClean="0">
                <a:solidFill>
                  <a:srgbClr val="FFC000"/>
                </a:solidFill>
                <a:ea typeface="Tahoma" panose="020B0604030504040204" pitchFamily="34" charset="0"/>
                <a:cs typeface="Tahoma" panose="020B0604030504040204" pitchFamily="34" charset="0"/>
              </a:rPr>
              <a:t/>
            </a:r>
            <a:br>
              <a:rPr lang="tr-TR" sz="3200" b="1" dirty="0" smtClean="0">
                <a:solidFill>
                  <a:srgbClr val="FFC000"/>
                </a:solidFill>
                <a:ea typeface="Tahoma" panose="020B0604030504040204" pitchFamily="34" charset="0"/>
                <a:cs typeface="Tahoma" panose="020B0604030504040204" pitchFamily="34" charset="0"/>
              </a:rPr>
            </a:br>
            <a:endParaRPr lang="tr-TR" sz="1200" b="1" dirty="0">
              <a:solidFill>
                <a:srgbClr val="000000"/>
              </a:solidFill>
              <a:ea typeface="Tahoma" panose="020B0604030504040204" pitchFamily="34" charset="0"/>
              <a:cs typeface="Tahoma" panose="020B0604030504040204" pitchFamily="34" charset="0"/>
            </a:endParaRPr>
          </a:p>
        </p:txBody>
      </p:sp>
      <p:sp>
        <p:nvSpPr>
          <p:cNvPr id="8" name="Rectangle 6"/>
          <p:cNvSpPr txBox="1">
            <a:spLocks noChangeArrowheads="1"/>
          </p:cNvSpPr>
          <p:nvPr/>
        </p:nvSpPr>
        <p:spPr bwMode="auto">
          <a:xfrm>
            <a:off x="2388867" y="4325159"/>
            <a:ext cx="6400800" cy="47396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r" rtl="0" eaLnBrk="1" fontAlgn="base" hangingPunct="1">
              <a:spcBef>
                <a:spcPct val="20000"/>
              </a:spcBef>
              <a:spcAft>
                <a:spcPct val="0"/>
              </a:spcAft>
              <a:buClr>
                <a:srgbClr val="E60000"/>
              </a:buClr>
              <a:buSzPct val="85000"/>
              <a:buFont typeface="Wingdings" pitchFamily="2" charset="2"/>
              <a:buNone/>
              <a:defRPr sz="3200" b="1">
                <a:solidFill>
                  <a:srgbClr val="002060"/>
                </a:solidFill>
                <a:latin typeface="+mn-lt"/>
                <a:ea typeface="+mn-ea"/>
                <a:cs typeface="+mn-cs"/>
              </a:defRPr>
            </a:lvl1pPr>
            <a:lvl2pPr marL="457200" indent="0" algn="ctr" rtl="0" eaLnBrk="1" fontAlgn="base" hangingPunct="1">
              <a:spcBef>
                <a:spcPct val="20000"/>
              </a:spcBef>
              <a:spcAft>
                <a:spcPct val="0"/>
              </a:spcAft>
              <a:buClr>
                <a:srgbClr val="1F318D"/>
              </a:buClr>
              <a:buSzPct val="90000"/>
              <a:buFont typeface="Wingdings" pitchFamily="2" charset="2"/>
              <a:buNone/>
              <a:defRPr sz="2800">
                <a:solidFill>
                  <a:schemeClr val="tx1"/>
                </a:solidFill>
                <a:latin typeface="+mn-lt"/>
                <a:cs typeface="+mn-cs"/>
              </a:defRPr>
            </a:lvl2pPr>
            <a:lvl3pPr marL="914400" indent="0" algn="ctr" rtl="0" eaLnBrk="1" fontAlgn="base" hangingPunct="1">
              <a:spcBef>
                <a:spcPct val="20000"/>
              </a:spcBef>
              <a:spcAft>
                <a:spcPct val="0"/>
              </a:spcAft>
              <a:buNone/>
              <a:defRPr sz="2400">
                <a:solidFill>
                  <a:schemeClr val="tx1"/>
                </a:solidFill>
                <a:latin typeface="+mn-lt"/>
                <a:cs typeface="+mn-cs"/>
              </a:defRPr>
            </a:lvl3pPr>
            <a:lvl4pPr marL="1371600" indent="0" algn="ctr" rtl="0" eaLnBrk="1" fontAlgn="base" hangingPunct="1">
              <a:spcBef>
                <a:spcPct val="20000"/>
              </a:spcBef>
              <a:spcAft>
                <a:spcPct val="0"/>
              </a:spcAft>
              <a:buNone/>
              <a:defRPr sz="2000">
                <a:solidFill>
                  <a:schemeClr val="tx1"/>
                </a:solidFill>
                <a:latin typeface="+mn-lt"/>
                <a:cs typeface="+mn-cs"/>
              </a:defRPr>
            </a:lvl4pPr>
            <a:lvl5pPr marL="1828800" indent="0" algn="ctr" rtl="0" eaLnBrk="1" fontAlgn="base" hangingPunct="1">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r>
              <a:rPr lang="tr-TR" sz="2800" i="1" dirty="0" smtClean="0">
                <a:solidFill>
                  <a:srgbClr val="FFC000"/>
                </a:solidFill>
                <a:ea typeface="Tahoma" panose="020B0604030504040204" pitchFamily="34" charset="0"/>
                <a:cs typeface="Tahoma" panose="020B0604030504040204" pitchFamily="34" charset="0"/>
              </a:rPr>
              <a:t>Gaziantep İli</a:t>
            </a:r>
          </a:p>
        </p:txBody>
      </p:sp>
      <p:sp>
        <p:nvSpPr>
          <p:cNvPr id="3" name="Dikdörtgen 2"/>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pic>
        <p:nvPicPr>
          <p:cNvPr id="11" name="Resim 10"/>
          <p:cNvPicPr>
            <a:picLocks noChangeAspect="1"/>
          </p:cNvPicPr>
          <p:nvPr/>
        </p:nvPicPr>
        <p:blipFill>
          <a:blip r:embed="rId6">
            <a:extLst>
              <a:ext uri="{BEBA8EAE-BF5A-486C-A8C5-ECC9F3942E4B}">
                <a14:imgProps xmlns:a14="http://schemas.microsoft.com/office/drawing/2010/main">
                  <a14:imgLayer r:embed="rId7">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1058211" y="724299"/>
            <a:ext cx="2451130" cy="1044000"/>
          </a:xfrm>
          <a:prstGeom prst="rect">
            <a:avLst/>
          </a:prstGeom>
          <a:solidFill>
            <a:schemeClr val="bg1">
              <a:alpha val="95000"/>
            </a:schemeClr>
          </a:solidFill>
        </p:spPr>
      </p:pic>
      <p:sp>
        <p:nvSpPr>
          <p:cNvPr id="2" name="Dikdörtgen 1"/>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2" name="Dikdörtgen 11"/>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pic>
        <p:nvPicPr>
          <p:cNvPr id="4" name="Resim 3"/>
          <p:cNvPicPr>
            <a:picLocks noChangeAspect="1"/>
          </p:cNvPicPr>
          <p:nvPr/>
        </p:nvPicPr>
        <p:blipFill rotWithShape="1">
          <a:blip r:embed="rId8" cstate="print">
            <a:extLst>
              <a:ext uri="{28A0092B-C50C-407E-A947-70E740481C1C}">
                <a14:useLocalDpi xmlns:a14="http://schemas.microsoft.com/office/drawing/2010/main" val="0"/>
              </a:ext>
            </a:extLst>
          </a:blip>
          <a:srcRect t="61290" r="67302" b="8237"/>
          <a:stretch/>
        </p:blipFill>
        <p:spPr>
          <a:xfrm>
            <a:off x="4025630" y="157538"/>
            <a:ext cx="2407273" cy="1133522"/>
          </a:xfrm>
          <a:prstGeom prst="rect">
            <a:avLst/>
          </a:prstGeom>
        </p:spPr>
      </p:pic>
      <p:pic>
        <p:nvPicPr>
          <p:cNvPr id="5" name="Resim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1054" y="619510"/>
            <a:ext cx="1063756" cy="1063756"/>
          </a:xfrm>
          <a:prstGeom prst="rect">
            <a:avLst/>
          </a:prstGeom>
        </p:spPr>
      </p:pic>
      <p:pic>
        <p:nvPicPr>
          <p:cNvPr id="3232" name="Picture 16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4086" y="6169741"/>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8211" y="6157920"/>
            <a:ext cx="504000" cy="504000"/>
          </a:xfrm>
          <a:prstGeom prst="rect">
            <a:avLst/>
          </a:prstGeom>
        </p:spPr>
      </p:pic>
      <p:pic>
        <p:nvPicPr>
          <p:cNvPr id="16" name="Resim 15" descr="GSO"/>
          <p:cNvPicPr/>
          <p:nvPr/>
        </p:nvPicPr>
        <p:blipFill rotWithShape="1">
          <a:blip r:embed="rId12" cstate="print">
            <a:extLst>
              <a:ext uri="{28A0092B-C50C-407E-A947-70E740481C1C}">
                <a14:useLocalDpi xmlns:a14="http://schemas.microsoft.com/office/drawing/2010/main" val="0"/>
              </a:ext>
            </a:extLst>
          </a:blip>
          <a:srcRect r="69263"/>
          <a:stretch/>
        </p:blipFill>
        <p:spPr bwMode="auto">
          <a:xfrm>
            <a:off x="3396130" y="6167422"/>
            <a:ext cx="540000" cy="540000"/>
          </a:xfrm>
          <a:prstGeom prst="rect">
            <a:avLst/>
          </a:prstGeom>
          <a:noFill/>
          <a:ln>
            <a:noFill/>
          </a:ln>
          <a:extLst>
            <a:ext uri="{53640926-AAD7-44D8-BBD7-CCE9431645EC}">
              <a14:shadowObscured xmlns:a14="http://schemas.microsoft.com/office/drawing/2010/main"/>
            </a:ext>
          </a:extLst>
        </p:spPr>
      </p:pic>
      <p:pic>
        <p:nvPicPr>
          <p:cNvPr id="17" name="Resim 16" descr="https://www.gtb.org.tr/logo/logo.png"/>
          <p:cNvPicPr/>
          <p:nvPr/>
        </p:nvPicPr>
        <p:blipFill rotWithShape="1">
          <a:blip r:embed="rId13">
            <a:extLst>
              <a:ext uri="{28A0092B-C50C-407E-A947-70E740481C1C}">
                <a14:useLocalDpi xmlns:a14="http://schemas.microsoft.com/office/drawing/2010/main" val="0"/>
              </a:ext>
            </a:extLst>
          </a:blip>
          <a:srcRect r="76190"/>
          <a:stretch/>
        </p:blipFill>
        <p:spPr bwMode="auto">
          <a:xfrm>
            <a:off x="4068000" y="6115678"/>
            <a:ext cx="540000" cy="540000"/>
          </a:xfrm>
          <a:prstGeom prst="rect">
            <a:avLst/>
          </a:prstGeom>
          <a:noFill/>
          <a:ln>
            <a:noFill/>
          </a:ln>
          <a:extLst>
            <a:ext uri="{53640926-AAD7-44D8-BBD7-CCE9431645EC}">
              <a14:shadowObscured xmlns:a14="http://schemas.microsoft.com/office/drawing/2010/main"/>
            </a:ext>
          </a:extLst>
        </p:spPr>
      </p:pic>
      <p:pic>
        <p:nvPicPr>
          <p:cNvPr id="3235" name="Picture 16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0720" y="6115732"/>
            <a:ext cx="540000" cy="60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6" name="Picture 16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6408" y="6153865"/>
            <a:ext cx="540000" cy="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7" name="Picture 16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85503" y="6129344"/>
            <a:ext cx="540000" cy="51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9" name="Picture 16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96664" y="6185795"/>
            <a:ext cx="1101174"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007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5320" rIns="0" bIns="0" rtlCol="0">
            <a:spAutoFit/>
          </a:bodyPr>
          <a:lstStyle/>
          <a:p>
            <a:pPr marL="12700" marR="5080">
              <a:lnSpc>
                <a:spcPct val="100000"/>
              </a:lnSpc>
              <a:spcBef>
                <a:spcPts val="100"/>
              </a:spcBef>
            </a:pPr>
            <a:r>
              <a:rPr spc="-5" dirty="0"/>
              <a:t>İşgücü ödemelerinin GSYİH içindeki payı </a:t>
            </a:r>
            <a:r>
              <a:rPr spc="5" dirty="0"/>
              <a:t>uzun </a:t>
            </a:r>
            <a:r>
              <a:rPr spc="-5" dirty="0"/>
              <a:t>dönemli </a:t>
            </a:r>
            <a:r>
              <a:rPr dirty="0"/>
              <a:t>eğiliminin </a:t>
            </a:r>
            <a:r>
              <a:rPr spc="-5" dirty="0"/>
              <a:t>oldukça  altındadır.</a:t>
            </a:r>
          </a:p>
        </p:txBody>
      </p:sp>
      <p:sp>
        <p:nvSpPr>
          <p:cNvPr id="3" name="object 3"/>
          <p:cNvSpPr/>
          <p:nvPr/>
        </p:nvSpPr>
        <p:spPr>
          <a:xfrm>
            <a:off x="0" y="1834895"/>
            <a:ext cx="9144000" cy="585470"/>
          </a:xfrm>
          <a:custGeom>
            <a:avLst/>
            <a:gdLst/>
            <a:ahLst/>
            <a:cxnLst/>
            <a:rect l="l" t="t" r="r" b="b"/>
            <a:pathLst>
              <a:path w="9144000" h="585469">
                <a:moveTo>
                  <a:pt x="0" y="0"/>
                </a:moveTo>
                <a:lnTo>
                  <a:pt x="0" y="585215"/>
                </a:lnTo>
                <a:lnTo>
                  <a:pt x="9143999" y="585215"/>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grpSp>
        <p:nvGrpSpPr>
          <p:cNvPr id="4" name="object 4"/>
          <p:cNvGrpSpPr/>
          <p:nvPr/>
        </p:nvGrpSpPr>
        <p:grpSpPr>
          <a:xfrm>
            <a:off x="835152" y="2714244"/>
            <a:ext cx="7491095" cy="3124200"/>
            <a:chOff x="835152" y="2714244"/>
            <a:chExt cx="7491095" cy="3124200"/>
          </a:xfrm>
        </p:grpSpPr>
        <p:sp>
          <p:nvSpPr>
            <p:cNvPr id="5" name="object 5"/>
            <p:cNvSpPr/>
            <p:nvPr/>
          </p:nvSpPr>
          <p:spPr>
            <a:xfrm>
              <a:off x="835152" y="2734056"/>
              <a:ext cx="7470775" cy="3100070"/>
            </a:xfrm>
            <a:custGeom>
              <a:avLst/>
              <a:gdLst/>
              <a:ahLst/>
              <a:cxnLst/>
              <a:rect l="l" t="t" r="r" b="b"/>
              <a:pathLst>
                <a:path w="7470775" h="3100070">
                  <a:moveTo>
                    <a:pt x="45719" y="3099816"/>
                  </a:moveTo>
                  <a:lnTo>
                    <a:pt x="45719" y="0"/>
                  </a:lnTo>
                </a:path>
                <a:path w="7470775" h="3100070">
                  <a:moveTo>
                    <a:pt x="0" y="3099816"/>
                  </a:moveTo>
                  <a:lnTo>
                    <a:pt x="45719" y="3099816"/>
                  </a:lnTo>
                </a:path>
                <a:path w="7470775" h="3100070">
                  <a:moveTo>
                    <a:pt x="0" y="2712720"/>
                  </a:moveTo>
                  <a:lnTo>
                    <a:pt x="45719" y="2712720"/>
                  </a:lnTo>
                </a:path>
                <a:path w="7470775" h="3100070">
                  <a:moveTo>
                    <a:pt x="0" y="2325624"/>
                  </a:moveTo>
                  <a:lnTo>
                    <a:pt x="45719" y="2325624"/>
                  </a:lnTo>
                </a:path>
                <a:path w="7470775" h="3100070">
                  <a:moveTo>
                    <a:pt x="0" y="1937004"/>
                  </a:moveTo>
                  <a:lnTo>
                    <a:pt x="45719" y="1937004"/>
                  </a:lnTo>
                </a:path>
                <a:path w="7470775" h="3100070">
                  <a:moveTo>
                    <a:pt x="0" y="1549908"/>
                  </a:moveTo>
                  <a:lnTo>
                    <a:pt x="45719" y="1549908"/>
                  </a:lnTo>
                </a:path>
                <a:path w="7470775" h="3100070">
                  <a:moveTo>
                    <a:pt x="0" y="1162812"/>
                  </a:moveTo>
                  <a:lnTo>
                    <a:pt x="45719" y="1162812"/>
                  </a:lnTo>
                </a:path>
                <a:path w="7470775" h="3100070">
                  <a:moveTo>
                    <a:pt x="0" y="774192"/>
                  </a:moveTo>
                  <a:lnTo>
                    <a:pt x="45719" y="774192"/>
                  </a:lnTo>
                </a:path>
                <a:path w="7470775" h="3100070">
                  <a:moveTo>
                    <a:pt x="0" y="387096"/>
                  </a:moveTo>
                  <a:lnTo>
                    <a:pt x="45719" y="387096"/>
                  </a:lnTo>
                </a:path>
                <a:path w="7470775" h="3100070">
                  <a:moveTo>
                    <a:pt x="0" y="0"/>
                  </a:moveTo>
                  <a:lnTo>
                    <a:pt x="45719" y="0"/>
                  </a:lnTo>
                </a:path>
                <a:path w="7470775" h="3100070">
                  <a:moveTo>
                    <a:pt x="45719" y="3099816"/>
                  </a:moveTo>
                  <a:lnTo>
                    <a:pt x="7470648" y="3099816"/>
                  </a:lnTo>
                </a:path>
              </a:pathLst>
            </a:custGeom>
            <a:ln w="9144">
              <a:solidFill>
                <a:srgbClr val="000000"/>
              </a:solidFill>
            </a:ln>
          </p:spPr>
          <p:txBody>
            <a:bodyPr wrap="square" lIns="0" tIns="0" rIns="0" bIns="0" rtlCol="0"/>
            <a:lstStyle/>
            <a:p>
              <a:endParaRPr smtClean="0">
                <a:solidFill>
                  <a:prstClr val="black"/>
                </a:solidFill>
              </a:endParaRPr>
            </a:p>
          </p:txBody>
        </p:sp>
        <p:sp>
          <p:nvSpPr>
            <p:cNvPr id="6" name="object 6"/>
            <p:cNvSpPr/>
            <p:nvPr/>
          </p:nvSpPr>
          <p:spPr>
            <a:xfrm>
              <a:off x="881634" y="2733294"/>
              <a:ext cx="7425055" cy="2830195"/>
            </a:xfrm>
            <a:custGeom>
              <a:avLst/>
              <a:gdLst/>
              <a:ahLst/>
              <a:cxnLst/>
              <a:rect l="l" t="t" r="r" b="b"/>
              <a:pathLst>
                <a:path w="7425055" h="2830195">
                  <a:moveTo>
                    <a:pt x="0" y="2712719"/>
                  </a:moveTo>
                  <a:lnTo>
                    <a:pt x="117347" y="2752343"/>
                  </a:lnTo>
                  <a:lnTo>
                    <a:pt x="234696" y="2790443"/>
                  </a:lnTo>
                  <a:lnTo>
                    <a:pt x="353568" y="2830067"/>
                  </a:lnTo>
                  <a:lnTo>
                    <a:pt x="470916" y="2752343"/>
                  </a:lnTo>
                  <a:lnTo>
                    <a:pt x="588263" y="2674619"/>
                  </a:lnTo>
                  <a:lnTo>
                    <a:pt x="707135" y="2558795"/>
                  </a:lnTo>
                  <a:lnTo>
                    <a:pt x="824484" y="2481072"/>
                  </a:lnTo>
                  <a:lnTo>
                    <a:pt x="941832" y="2481072"/>
                  </a:lnTo>
                  <a:lnTo>
                    <a:pt x="1060704" y="2519171"/>
                  </a:lnTo>
                  <a:lnTo>
                    <a:pt x="1178052" y="2519171"/>
                  </a:lnTo>
                  <a:lnTo>
                    <a:pt x="1295399" y="2481072"/>
                  </a:lnTo>
                  <a:lnTo>
                    <a:pt x="1414272" y="2247899"/>
                  </a:lnTo>
                  <a:lnTo>
                    <a:pt x="1531620" y="2092451"/>
                  </a:lnTo>
                  <a:lnTo>
                    <a:pt x="1648967" y="2016251"/>
                  </a:lnTo>
                  <a:lnTo>
                    <a:pt x="1767839" y="2054351"/>
                  </a:lnTo>
                  <a:lnTo>
                    <a:pt x="1885188" y="1938527"/>
                  </a:lnTo>
                  <a:lnTo>
                    <a:pt x="2002536" y="1898903"/>
                  </a:lnTo>
                  <a:lnTo>
                    <a:pt x="2121408" y="1938527"/>
                  </a:lnTo>
                  <a:lnTo>
                    <a:pt x="2238755" y="1976627"/>
                  </a:lnTo>
                  <a:lnTo>
                    <a:pt x="2356104" y="1976627"/>
                  </a:lnTo>
                  <a:lnTo>
                    <a:pt x="2474976" y="2054351"/>
                  </a:lnTo>
                  <a:lnTo>
                    <a:pt x="2592324" y="2092451"/>
                  </a:lnTo>
                  <a:lnTo>
                    <a:pt x="2709671" y="2170175"/>
                  </a:lnTo>
                  <a:lnTo>
                    <a:pt x="2828543" y="2054351"/>
                  </a:lnTo>
                  <a:lnTo>
                    <a:pt x="2945891" y="1938527"/>
                  </a:lnTo>
                  <a:lnTo>
                    <a:pt x="3063240" y="1783079"/>
                  </a:lnTo>
                  <a:lnTo>
                    <a:pt x="3182112" y="1667255"/>
                  </a:lnTo>
                  <a:lnTo>
                    <a:pt x="3299460" y="1549907"/>
                  </a:lnTo>
                  <a:lnTo>
                    <a:pt x="3416807" y="1549907"/>
                  </a:lnTo>
                  <a:lnTo>
                    <a:pt x="3535679" y="1627631"/>
                  </a:lnTo>
                  <a:lnTo>
                    <a:pt x="3653028" y="1627631"/>
                  </a:lnTo>
                  <a:lnTo>
                    <a:pt x="3770376" y="1589531"/>
                  </a:lnTo>
                  <a:lnTo>
                    <a:pt x="3889248" y="1395983"/>
                  </a:lnTo>
                  <a:lnTo>
                    <a:pt x="4006595" y="1318259"/>
                  </a:lnTo>
                  <a:lnTo>
                    <a:pt x="4123943" y="1278635"/>
                  </a:lnTo>
                  <a:lnTo>
                    <a:pt x="4242816" y="1124711"/>
                  </a:lnTo>
                  <a:lnTo>
                    <a:pt x="4360164" y="1124711"/>
                  </a:lnTo>
                  <a:lnTo>
                    <a:pt x="4477512" y="1124711"/>
                  </a:lnTo>
                  <a:lnTo>
                    <a:pt x="4596383" y="1124711"/>
                  </a:lnTo>
                  <a:lnTo>
                    <a:pt x="4713732" y="775715"/>
                  </a:lnTo>
                  <a:lnTo>
                    <a:pt x="4831080" y="426719"/>
                  </a:lnTo>
                  <a:lnTo>
                    <a:pt x="4949952" y="39623"/>
                  </a:lnTo>
                  <a:lnTo>
                    <a:pt x="5067300" y="0"/>
                  </a:lnTo>
                  <a:lnTo>
                    <a:pt x="5184648" y="77723"/>
                  </a:lnTo>
                  <a:lnTo>
                    <a:pt x="5303520" y="193547"/>
                  </a:lnTo>
                  <a:lnTo>
                    <a:pt x="5420868" y="504443"/>
                  </a:lnTo>
                  <a:lnTo>
                    <a:pt x="5538216" y="697991"/>
                  </a:lnTo>
                  <a:lnTo>
                    <a:pt x="5657088" y="697991"/>
                  </a:lnTo>
                  <a:lnTo>
                    <a:pt x="5774436" y="697991"/>
                  </a:lnTo>
                  <a:lnTo>
                    <a:pt x="5891784" y="813815"/>
                  </a:lnTo>
                  <a:lnTo>
                    <a:pt x="6010656" y="775715"/>
                  </a:lnTo>
                  <a:lnTo>
                    <a:pt x="6128004" y="582167"/>
                  </a:lnTo>
                  <a:lnTo>
                    <a:pt x="6245351" y="426719"/>
                  </a:lnTo>
                  <a:lnTo>
                    <a:pt x="6364223" y="233171"/>
                  </a:lnTo>
                  <a:lnTo>
                    <a:pt x="6481571" y="233171"/>
                  </a:lnTo>
                  <a:lnTo>
                    <a:pt x="6598920" y="193547"/>
                  </a:lnTo>
                  <a:lnTo>
                    <a:pt x="6717792" y="193547"/>
                  </a:lnTo>
                  <a:lnTo>
                    <a:pt x="6835140" y="582167"/>
                  </a:lnTo>
                  <a:lnTo>
                    <a:pt x="6952488" y="1007363"/>
                  </a:lnTo>
                  <a:lnTo>
                    <a:pt x="7071360" y="1240535"/>
                  </a:lnTo>
                  <a:lnTo>
                    <a:pt x="7188708" y="1511807"/>
                  </a:lnTo>
                  <a:lnTo>
                    <a:pt x="7306056" y="1511807"/>
                  </a:lnTo>
                  <a:lnTo>
                    <a:pt x="7424928" y="1938527"/>
                  </a:lnTo>
                </a:path>
              </a:pathLst>
            </a:custGeom>
            <a:ln w="38100">
              <a:solidFill>
                <a:srgbClr val="001F5F"/>
              </a:solidFill>
            </a:ln>
          </p:spPr>
          <p:txBody>
            <a:bodyPr wrap="square" lIns="0" tIns="0" rIns="0" bIns="0" rtlCol="0"/>
            <a:lstStyle/>
            <a:p>
              <a:endParaRPr smtClean="0">
                <a:solidFill>
                  <a:prstClr val="black"/>
                </a:solidFill>
              </a:endParaRPr>
            </a:p>
          </p:txBody>
        </p:sp>
        <p:sp>
          <p:nvSpPr>
            <p:cNvPr id="7" name="object 7"/>
            <p:cNvSpPr/>
            <p:nvPr/>
          </p:nvSpPr>
          <p:spPr>
            <a:xfrm>
              <a:off x="974598" y="3100578"/>
              <a:ext cx="7332980" cy="2258695"/>
            </a:xfrm>
            <a:custGeom>
              <a:avLst/>
              <a:gdLst/>
              <a:ahLst/>
              <a:cxnLst/>
              <a:rect l="l" t="t" r="r" b="b"/>
              <a:pathLst>
                <a:path w="7332980" h="2258695">
                  <a:moveTo>
                    <a:pt x="0" y="2258568"/>
                  </a:moveTo>
                  <a:lnTo>
                    <a:pt x="7332599"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8" name="object 8"/>
          <p:cNvSpPr txBox="1"/>
          <p:nvPr/>
        </p:nvSpPr>
        <p:spPr>
          <a:xfrm>
            <a:off x="78739" y="1394206"/>
            <a:ext cx="8407400" cy="3370579"/>
          </a:xfrm>
          <a:prstGeom prst="rect">
            <a:avLst/>
          </a:prstGeom>
        </p:spPr>
        <p:txBody>
          <a:bodyPr vert="horz" wrap="square" lIns="0" tIns="13335" rIns="0" bIns="0" rtlCol="0">
            <a:spAutoFit/>
          </a:bodyPr>
          <a:lstStyle/>
          <a:p>
            <a:pPr marL="12700">
              <a:spcBef>
                <a:spcPts val="105"/>
              </a:spcBef>
            </a:pPr>
            <a:r>
              <a:rPr sz="1700" spc="-5" dirty="0">
                <a:solidFill>
                  <a:srgbClr val="1F308D"/>
                </a:solidFill>
                <a:latin typeface="Tahoma"/>
                <a:cs typeface="Tahoma"/>
              </a:rPr>
              <a:t>İşgücü ödemelerinin GSYİH payı son altı çeyrekte </a:t>
            </a:r>
            <a:r>
              <a:rPr sz="1700" dirty="0">
                <a:solidFill>
                  <a:srgbClr val="1F308D"/>
                </a:solidFill>
                <a:latin typeface="Tahoma"/>
                <a:cs typeface="Tahoma"/>
              </a:rPr>
              <a:t>4,5 </a:t>
            </a:r>
            <a:r>
              <a:rPr sz="1700" spc="-5" dirty="0">
                <a:solidFill>
                  <a:srgbClr val="1F308D"/>
                </a:solidFill>
                <a:latin typeface="Tahoma"/>
                <a:cs typeface="Tahoma"/>
              </a:rPr>
              <a:t>puan</a:t>
            </a:r>
            <a:r>
              <a:rPr sz="1700" spc="60" dirty="0">
                <a:solidFill>
                  <a:srgbClr val="1F308D"/>
                </a:solidFill>
                <a:latin typeface="Tahoma"/>
                <a:cs typeface="Tahoma"/>
              </a:rPr>
              <a:t> </a:t>
            </a:r>
            <a:r>
              <a:rPr sz="1700" spc="-5" dirty="0">
                <a:solidFill>
                  <a:srgbClr val="1F308D"/>
                </a:solidFill>
                <a:latin typeface="Tahoma"/>
                <a:cs typeface="Tahoma"/>
              </a:rPr>
              <a:t>gerilemiştir.</a:t>
            </a:r>
            <a:endParaRPr sz="1700">
              <a:solidFill>
                <a:prstClr val="black"/>
              </a:solidFill>
              <a:latin typeface="Tahoma"/>
              <a:cs typeface="Tahoma"/>
            </a:endParaRPr>
          </a:p>
          <a:p>
            <a:pPr>
              <a:spcBef>
                <a:spcPts val="55"/>
              </a:spcBef>
            </a:pPr>
            <a:endParaRPr sz="1450">
              <a:solidFill>
                <a:prstClr val="black"/>
              </a:solidFill>
              <a:latin typeface="Tahoma"/>
              <a:cs typeface="Tahoma"/>
            </a:endParaRPr>
          </a:p>
          <a:p>
            <a:pPr marL="3664585" marR="1457325" indent="-1619250">
              <a:lnSpc>
                <a:spcPts val="1880"/>
              </a:lnSpc>
            </a:pPr>
            <a:r>
              <a:rPr sz="1600" spc="-30" dirty="0">
                <a:solidFill>
                  <a:srgbClr val="FFFFFF"/>
                </a:solidFill>
                <a:latin typeface="Tahoma"/>
                <a:cs typeface="Tahoma"/>
              </a:rPr>
              <a:t>Toplam </a:t>
            </a:r>
            <a:r>
              <a:rPr sz="1600" spc="-10" dirty="0">
                <a:solidFill>
                  <a:srgbClr val="FFFFFF"/>
                </a:solidFill>
                <a:latin typeface="Tahoma"/>
                <a:cs typeface="Tahoma"/>
              </a:rPr>
              <a:t>İşgücü </a:t>
            </a:r>
            <a:r>
              <a:rPr sz="1600" spc="-5" dirty="0">
                <a:solidFill>
                  <a:srgbClr val="FFFFFF"/>
                </a:solidFill>
                <a:latin typeface="Tahoma"/>
                <a:cs typeface="Tahoma"/>
              </a:rPr>
              <a:t>Ödemeleri / GSYİH </a:t>
            </a:r>
            <a:r>
              <a:rPr sz="1600" spc="-10" dirty="0">
                <a:solidFill>
                  <a:srgbClr val="FFFFFF"/>
                </a:solidFill>
                <a:latin typeface="Tahoma"/>
                <a:cs typeface="Tahoma"/>
              </a:rPr>
              <a:t>(yıllıklandırılmış, </a:t>
            </a:r>
            <a:r>
              <a:rPr sz="1600" spc="-5" dirty="0">
                <a:solidFill>
                  <a:srgbClr val="FFFFFF"/>
                </a:solidFill>
                <a:latin typeface="Tahoma"/>
                <a:cs typeface="Tahoma"/>
              </a:rPr>
              <a:t>%)  2006 Ç1– 2021</a:t>
            </a:r>
            <a:r>
              <a:rPr sz="1600" spc="5" dirty="0">
                <a:solidFill>
                  <a:srgbClr val="FFFFFF"/>
                </a:solidFill>
                <a:latin typeface="Tahoma"/>
                <a:cs typeface="Tahoma"/>
              </a:rPr>
              <a:t> </a:t>
            </a:r>
            <a:r>
              <a:rPr sz="1600" spc="-5" dirty="0">
                <a:solidFill>
                  <a:srgbClr val="FFFFFF"/>
                </a:solidFill>
                <a:latin typeface="Tahoma"/>
                <a:cs typeface="Tahoma"/>
              </a:rPr>
              <a:t>Ç4</a:t>
            </a:r>
            <a:endParaRPr sz="1600">
              <a:solidFill>
                <a:prstClr val="black"/>
              </a:solidFill>
              <a:latin typeface="Tahoma"/>
              <a:cs typeface="Tahoma"/>
            </a:endParaRPr>
          </a:p>
          <a:p>
            <a:pPr>
              <a:spcBef>
                <a:spcPts val="35"/>
              </a:spcBef>
            </a:pPr>
            <a:endParaRPr sz="1650">
              <a:solidFill>
                <a:prstClr val="black"/>
              </a:solidFill>
              <a:latin typeface="Tahoma"/>
              <a:cs typeface="Tahoma"/>
            </a:endParaRPr>
          </a:p>
          <a:p>
            <a:pPr marL="501015"/>
            <a:r>
              <a:rPr sz="1200" spc="-5" dirty="0">
                <a:solidFill>
                  <a:prstClr val="black"/>
                </a:solidFill>
                <a:latin typeface="Arial"/>
                <a:cs typeface="Arial"/>
              </a:rPr>
              <a:t>32</a:t>
            </a:r>
            <a:endParaRPr sz="1200">
              <a:solidFill>
                <a:prstClr val="black"/>
              </a:solidFill>
              <a:latin typeface="Arial"/>
              <a:cs typeface="Arial"/>
            </a:endParaRPr>
          </a:p>
          <a:p>
            <a:pPr>
              <a:spcBef>
                <a:spcPts val="5"/>
              </a:spcBef>
            </a:pPr>
            <a:endParaRPr sz="1400">
              <a:solidFill>
                <a:prstClr val="black"/>
              </a:solidFill>
              <a:latin typeface="Arial"/>
              <a:cs typeface="Arial"/>
            </a:endParaRPr>
          </a:p>
          <a:p>
            <a:pPr marL="501015"/>
            <a:r>
              <a:rPr sz="1200" spc="-5" dirty="0">
                <a:solidFill>
                  <a:prstClr val="black"/>
                </a:solidFill>
                <a:latin typeface="Arial"/>
                <a:cs typeface="Arial"/>
              </a:rPr>
              <a:t>31</a:t>
            </a:r>
            <a:endParaRPr sz="1200">
              <a:solidFill>
                <a:prstClr val="black"/>
              </a:solidFill>
              <a:latin typeface="Arial"/>
              <a:cs typeface="Arial"/>
            </a:endParaRPr>
          </a:p>
          <a:p>
            <a:pPr marR="5080" algn="r">
              <a:lnSpc>
                <a:spcPts val="1540"/>
              </a:lnSpc>
              <a:spcBef>
                <a:spcPts val="210"/>
              </a:spcBef>
            </a:pPr>
            <a:r>
              <a:rPr sz="1400" b="1" dirty="0">
                <a:solidFill>
                  <a:srgbClr val="C00000"/>
                </a:solidFill>
                <a:latin typeface="Tahoma"/>
                <a:cs typeface="Tahoma"/>
              </a:rPr>
              <a:t>Trend</a:t>
            </a:r>
            <a:endParaRPr sz="1400">
              <a:solidFill>
                <a:prstClr val="black"/>
              </a:solidFill>
              <a:latin typeface="Tahoma"/>
              <a:cs typeface="Tahoma"/>
            </a:endParaRPr>
          </a:p>
          <a:p>
            <a:pPr marL="501015">
              <a:lnSpc>
                <a:spcPts val="1300"/>
              </a:lnSpc>
            </a:pPr>
            <a:r>
              <a:rPr sz="1200" dirty="0">
                <a:solidFill>
                  <a:prstClr val="black"/>
                </a:solidFill>
                <a:latin typeface="Arial"/>
                <a:cs typeface="Arial"/>
              </a:rPr>
              <a:t>30</a:t>
            </a:r>
            <a:endParaRPr sz="1200">
              <a:solidFill>
                <a:prstClr val="black"/>
              </a:solidFill>
              <a:latin typeface="Arial"/>
              <a:cs typeface="Arial"/>
            </a:endParaRPr>
          </a:p>
          <a:p>
            <a:pPr>
              <a:spcBef>
                <a:spcPts val="5"/>
              </a:spcBef>
            </a:pPr>
            <a:endParaRPr sz="1400">
              <a:solidFill>
                <a:prstClr val="black"/>
              </a:solidFill>
              <a:latin typeface="Arial"/>
              <a:cs typeface="Arial"/>
            </a:endParaRPr>
          </a:p>
          <a:p>
            <a:pPr marL="501015"/>
            <a:r>
              <a:rPr sz="1200" spc="-5" dirty="0">
                <a:solidFill>
                  <a:prstClr val="black"/>
                </a:solidFill>
                <a:latin typeface="Arial"/>
                <a:cs typeface="Arial"/>
              </a:rPr>
              <a:t>29</a:t>
            </a:r>
            <a:endParaRPr sz="1200">
              <a:solidFill>
                <a:prstClr val="black"/>
              </a:solidFill>
              <a:latin typeface="Arial"/>
              <a:cs typeface="Arial"/>
            </a:endParaRPr>
          </a:p>
          <a:p>
            <a:endParaRPr sz="1400">
              <a:solidFill>
                <a:prstClr val="black"/>
              </a:solidFill>
              <a:latin typeface="Arial"/>
              <a:cs typeface="Arial"/>
            </a:endParaRPr>
          </a:p>
          <a:p>
            <a:pPr marL="501015"/>
            <a:r>
              <a:rPr sz="1200" spc="-5" dirty="0">
                <a:solidFill>
                  <a:prstClr val="black"/>
                </a:solidFill>
                <a:latin typeface="Arial"/>
                <a:cs typeface="Arial"/>
              </a:rPr>
              <a:t>28</a:t>
            </a:r>
            <a:endParaRPr sz="1200">
              <a:solidFill>
                <a:prstClr val="black"/>
              </a:solidFill>
              <a:latin typeface="Arial"/>
              <a:cs typeface="Arial"/>
            </a:endParaRPr>
          </a:p>
          <a:p>
            <a:pPr>
              <a:spcBef>
                <a:spcPts val="5"/>
              </a:spcBef>
            </a:pPr>
            <a:endParaRPr sz="1400">
              <a:solidFill>
                <a:prstClr val="black"/>
              </a:solidFill>
              <a:latin typeface="Arial"/>
              <a:cs typeface="Arial"/>
            </a:endParaRPr>
          </a:p>
          <a:p>
            <a:pPr marL="501015"/>
            <a:r>
              <a:rPr sz="1200" spc="-5" dirty="0">
                <a:solidFill>
                  <a:prstClr val="black"/>
                </a:solidFill>
                <a:latin typeface="Arial"/>
                <a:cs typeface="Arial"/>
              </a:rPr>
              <a:t>27</a:t>
            </a:r>
            <a:endParaRPr sz="1200">
              <a:solidFill>
                <a:prstClr val="black"/>
              </a:solidFill>
              <a:latin typeface="Arial"/>
              <a:cs typeface="Arial"/>
            </a:endParaRPr>
          </a:p>
        </p:txBody>
      </p:sp>
      <p:sp>
        <p:nvSpPr>
          <p:cNvPr id="14" name="object 14"/>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9" name="object 9"/>
          <p:cNvSpPr txBox="1"/>
          <p:nvPr/>
        </p:nvSpPr>
        <p:spPr>
          <a:xfrm>
            <a:off x="567639" y="5331714"/>
            <a:ext cx="196215" cy="59626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25</a:t>
            </a:r>
            <a:endParaRPr sz="1200">
              <a:solidFill>
                <a:prstClr val="black"/>
              </a:solidFill>
              <a:latin typeface="Arial"/>
              <a:cs typeface="Arial"/>
            </a:endParaRPr>
          </a:p>
          <a:p>
            <a:endParaRPr sz="1400">
              <a:solidFill>
                <a:prstClr val="black"/>
              </a:solidFill>
              <a:latin typeface="Arial"/>
              <a:cs typeface="Arial"/>
            </a:endParaRPr>
          </a:p>
          <a:p>
            <a:pPr marL="12700"/>
            <a:r>
              <a:rPr sz="1200" spc="-5" dirty="0">
                <a:solidFill>
                  <a:prstClr val="black"/>
                </a:solidFill>
                <a:latin typeface="Arial"/>
                <a:cs typeface="Arial"/>
              </a:rPr>
              <a:t>24</a:t>
            </a:r>
            <a:endParaRPr sz="1200">
              <a:solidFill>
                <a:prstClr val="black"/>
              </a:solidFill>
              <a:latin typeface="Arial"/>
              <a:cs typeface="Arial"/>
            </a:endParaRPr>
          </a:p>
        </p:txBody>
      </p:sp>
      <p:sp>
        <p:nvSpPr>
          <p:cNvPr id="10" name="object 10"/>
          <p:cNvSpPr txBox="1"/>
          <p:nvPr/>
        </p:nvSpPr>
        <p:spPr>
          <a:xfrm>
            <a:off x="567639" y="4943678"/>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26</a:t>
            </a:r>
            <a:endParaRPr sz="1200">
              <a:solidFill>
                <a:prstClr val="black"/>
              </a:solidFill>
              <a:latin typeface="Arial"/>
              <a:cs typeface="Arial"/>
            </a:endParaRPr>
          </a:p>
        </p:txBody>
      </p:sp>
      <p:sp>
        <p:nvSpPr>
          <p:cNvPr id="11" name="object 11"/>
          <p:cNvSpPr txBox="1"/>
          <p:nvPr/>
        </p:nvSpPr>
        <p:spPr>
          <a:xfrm>
            <a:off x="787815" y="5873294"/>
            <a:ext cx="7504430" cy="611505"/>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2006-Ç1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2006-Ç3</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2007-Ç1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2007-Ç3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2008-Ç1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2008-Ç3</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2009-Ç1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2009-Ç3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2010-Ç1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2010-Ç3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2011-Ç1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2011-Ç3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2012-Ç1</a:t>
            </a:r>
            <a:endParaRPr sz="1200">
              <a:solidFill>
                <a:prstClr val="black"/>
              </a:solidFill>
              <a:latin typeface="Arial"/>
              <a:cs typeface="Arial"/>
            </a:endParaRPr>
          </a:p>
          <a:p>
            <a:pPr marL="12700">
              <a:spcBef>
                <a:spcPts val="405"/>
              </a:spcBef>
            </a:pPr>
            <a:r>
              <a:rPr sz="1200" spc="-5" dirty="0">
                <a:solidFill>
                  <a:prstClr val="black"/>
                </a:solidFill>
                <a:latin typeface="Arial"/>
                <a:cs typeface="Arial"/>
              </a:rPr>
              <a:t>2012-Ç3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2013-Ç1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2013-Ç3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2014-Ç1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2014-Ç3</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2015-Ç1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2015-Ç3</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2016-Ç1</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2016-Ç3</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2017-Ç1</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2017-Ç3</a:t>
            </a:r>
            <a:endParaRPr sz="1200">
              <a:solidFill>
                <a:prstClr val="black"/>
              </a:solidFill>
              <a:latin typeface="Arial"/>
              <a:cs typeface="Arial"/>
            </a:endParaRPr>
          </a:p>
          <a:p>
            <a:pPr marL="12700">
              <a:spcBef>
                <a:spcPts val="414"/>
              </a:spcBef>
            </a:pPr>
            <a:r>
              <a:rPr sz="1200" spc="-5" dirty="0">
                <a:solidFill>
                  <a:prstClr val="black"/>
                </a:solidFill>
                <a:latin typeface="Arial"/>
                <a:cs typeface="Arial"/>
              </a:rPr>
              <a:t>2018-Ç1</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2018-Ç3</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2019-Ç1</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2019-Ç3</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2020-Ç1</a:t>
            </a:r>
            <a:endParaRPr sz="1200">
              <a:solidFill>
                <a:prstClr val="black"/>
              </a:solidFill>
              <a:latin typeface="Arial"/>
              <a:cs typeface="Arial"/>
            </a:endParaRPr>
          </a:p>
          <a:p>
            <a:pPr marL="12700">
              <a:spcBef>
                <a:spcPts val="420"/>
              </a:spcBef>
            </a:pPr>
            <a:r>
              <a:rPr sz="1200" spc="-5" dirty="0">
                <a:solidFill>
                  <a:prstClr val="black"/>
                </a:solidFill>
                <a:latin typeface="Arial"/>
                <a:cs typeface="Arial"/>
              </a:rPr>
              <a:t>2020-Ç3</a:t>
            </a:r>
            <a:endParaRPr sz="1200">
              <a:solidFill>
                <a:prstClr val="black"/>
              </a:solidFill>
              <a:latin typeface="Arial"/>
              <a:cs typeface="Arial"/>
            </a:endParaRPr>
          </a:p>
          <a:p>
            <a:pPr marL="12700">
              <a:spcBef>
                <a:spcPts val="409"/>
              </a:spcBef>
            </a:pPr>
            <a:r>
              <a:rPr sz="1200" spc="-5" dirty="0">
                <a:solidFill>
                  <a:prstClr val="black"/>
                </a:solidFill>
                <a:latin typeface="Arial"/>
                <a:cs typeface="Arial"/>
              </a:rPr>
              <a:t>2021-Ç1</a:t>
            </a:r>
            <a:endParaRPr sz="1200">
              <a:solidFill>
                <a:prstClr val="black"/>
              </a:solidFill>
              <a:latin typeface="Arial"/>
              <a:cs typeface="Arial"/>
            </a:endParaRPr>
          </a:p>
          <a:p>
            <a:pPr marL="12700">
              <a:spcBef>
                <a:spcPts val="425"/>
              </a:spcBef>
            </a:pPr>
            <a:r>
              <a:rPr sz="1200" spc="-5" dirty="0">
                <a:solidFill>
                  <a:prstClr val="black"/>
                </a:solidFill>
                <a:latin typeface="Arial"/>
                <a:cs typeface="Arial"/>
              </a:rPr>
              <a:t>2021-Ç3</a:t>
            </a:r>
            <a:endParaRPr sz="1200">
              <a:solidFill>
                <a:prstClr val="black"/>
              </a:solidFill>
              <a:latin typeface="Arial"/>
              <a:cs typeface="Arial"/>
            </a:endParaRPr>
          </a:p>
        </p:txBody>
      </p:sp>
      <p:sp>
        <p:nvSpPr>
          <p:cNvPr id="12" name="object 12"/>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10</a:t>
            </a:r>
            <a:endParaRPr sz="1400">
              <a:solidFill>
                <a:prstClr val="black"/>
              </a:solidFill>
              <a:latin typeface="Tahoma"/>
              <a:cs typeface="Tahoma"/>
            </a:endParaRPr>
          </a:p>
        </p:txBody>
      </p:sp>
      <p:sp>
        <p:nvSpPr>
          <p:cNvPr id="13" name="object 13"/>
          <p:cNvSpPr txBox="1"/>
          <p:nvPr/>
        </p:nvSpPr>
        <p:spPr>
          <a:xfrm>
            <a:off x="7445756" y="4717796"/>
            <a:ext cx="946150" cy="666115"/>
          </a:xfrm>
          <a:prstGeom prst="rect">
            <a:avLst/>
          </a:prstGeom>
        </p:spPr>
        <p:txBody>
          <a:bodyPr vert="horz" wrap="square" lIns="0" tIns="12700" rIns="0" bIns="0" rtlCol="0">
            <a:spAutoFit/>
          </a:bodyPr>
          <a:lstStyle/>
          <a:p>
            <a:pPr marL="12700" marR="263525">
              <a:spcBef>
                <a:spcPts val="100"/>
              </a:spcBef>
            </a:pPr>
            <a:r>
              <a:rPr sz="1400" b="1" dirty="0">
                <a:solidFill>
                  <a:srgbClr val="001F5F"/>
                </a:solidFill>
                <a:latin typeface="Tahoma"/>
                <a:cs typeface="Tahoma"/>
              </a:rPr>
              <a:t>T</a:t>
            </a:r>
            <a:r>
              <a:rPr sz="1400" b="1" spc="-5" dirty="0">
                <a:solidFill>
                  <a:srgbClr val="001F5F"/>
                </a:solidFill>
                <a:latin typeface="Tahoma"/>
                <a:cs typeface="Tahoma"/>
              </a:rPr>
              <a:t>oplam  </a:t>
            </a:r>
            <a:r>
              <a:rPr sz="1400" b="1" dirty="0">
                <a:solidFill>
                  <a:srgbClr val="001F5F"/>
                </a:solidFill>
                <a:latin typeface="Tahoma"/>
                <a:cs typeface="Tahoma"/>
              </a:rPr>
              <a:t>İşgücü</a:t>
            </a:r>
            <a:endParaRPr sz="1400">
              <a:solidFill>
                <a:prstClr val="black"/>
              </a:solidFill>
              <a:latin typeface="Tahoma"/>
              <a:cs typeface="Tahoma"/>
            </a:endParaRPr>
          </a:p>
          <a:p>
            <a:pPr marL="12700"/>
            <a:r>
              <a:rPr sz="1400" b="1" dirty="0">
                <a:solidFill>
                  <a:srgbClr val="001F5F"/>
                </a:solidFill>
                <a:latin typeface="Tahoma"/>
                <a:cs typeface="Tahoma"/>
              </a:rPr>
              <a:t>Ödeme</a:t>
            </a:r>
            <a:r>
              <a:rPr sz="1400" b="1" spc="-10" dirty="0">
                <a:solidFill>
                  <a:srgbClr val="001F5F"/>
                </a:solidFill>
                <a:latin typeface="Tahoma"/>
                <a:cs typeface="Tahoma"/>
              </a:rPr>
              <a:t>le</a:t>
            </a:r>
            <a:r>
              <a:rPr sz="1400" b="1" dirty="0">
                <a:solidFill>
                  <a:srgbClr val="001F5F"/>
                </a:solidFill>
                <a:latin typeface="Tahoma"/>
                <a:cs typeface="Tahoma"/>
              </a:rPr>
              <a:t>ri</a:t>
            </a:r>
            <a:endParaRPr sz="1400">
              <a:solidFill>
                <a:prstClr val="black"/>
              </a:solidFill>
              <a:latin typeface="Tahoma"/>
              <a:cs typeface="Tahoma"/>
            </a:endParaRPr>
          </a:p>
        </p:txBody>
      </p:sp>
    </p:spTree>
    <p:extLst>
      <p:ext uri="{BB962C8B-B14F-4D97-AF65-F5344CB8AC3E}">
        <p14:creationId xmlns:p14="http://schemas.microsoft.com/office/powerpoint/2010/main" val="42929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693164"/>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p:nvPr/>
        </p:nvSpPr>
        <p:spPr>
          <a:xfrm>
            <a:off x="181457" y="1722577"/>
            <a:ext cx="8781415"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Sanayi Üretim Endeksi </a:t>
            </a:r>
            <a:r>
              <a:rPr sz="1600" spc="-5" dirty="0">
                <a:solidFill>
                  <a:srgbClr val="FFFFFF"/>
                </a:solidFill>
                <a:latin typeface="Tahoma"/>
                <a:cs typeface="Tahoma"/>
              </a:rPr>
              <a:t>(SÜE) (mevsim </a:t>
            </a:r>
            <a:r>
              <a:rPr sz="1600" spc="-15" dirty="0">
                <a:solidFill>
                  <a:srgbClr val="FFFFFF"/>
                </a:solidFill>
                <a:latin typeface="Tahoma"/>
                <a:cs typeface="Tahoma"/>
              </a:rPr>
              <a:t>ve </a:t>
            </a:r>
            <a:r>
              <a:rPr sz="1600" spc="-10" dirty="0">
                <a:solidFill>
                  <a:srgbClr val="FFFFFF"/>
                </a:solidFill>
                <a:latin typeface="Tahoma"/>
                <a:cs typeface="Tahoma"/>
              </a:rPr>
              <a:t>takvim etkilerinden </a:t>
            </a:r>
            <a:r>
              <a:rPr sz="1600" spc="-5" dirty="0">
                <a:solidFill>
                  <a:srgbClr val="FFFFFF"/>
                </a:solidFill>
                <a:latin typeface="Tahoma"/>
                <a:cs typeface="Tahoma"/>
              </a:rPr>
              <a:t>arındırılmış) Ocak 2020 – Ocak</a:t>
            </a:r>
            <a:r>
              <a:rPr sz="1600" spc="38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4" name="object 4"/>
          <p:cNvGrpSpPr/>
          <p:nvPr/>
        </p:nvGrpSpPr>
        <p:grpSpPr>
          <a:xfrm>
            <a:off x="652272" y="2400300"/>
            <a:ext cx="3637915" cy="3081655"/>
            <a:chOff x="652272" y="2400300"/>
            <a:chExt cx="3637915" cy="3081655"/>
          </a:xfrm>
        </p:grpSpPr>
        <p:sp>
          <p:nvSpPr>
            <p:cNvPr id="5" name="object 5"/>
            <p:cNvSpPr/>
            <p:nvPr/>
          </p:nvSpPr>
          <p:spPr>
            <a:xfrm>
              <a:off x="652272" y="2404872"/>
              <a:ext cx="3618229" cy="3072765"/>
            </a:xfrm>
            <a:custGeom>
              <a:avLst/>
              <a:gdLst/>
              <a:ahLst/>
              <a:cxnLst/>
              <a:rect l="l" t="t" r="r" b="b"/>
              <a:pathLst>
                <a:path w="3618229" h="3072765">
                  <a:moveTo>
                    <a:pt x="50292" y="3072384"/>
                  </a:moveTo>
                  <a:lnTo>
                    <a:pt x="50292" y="0"/>
                  </a:lnTo>
                </a:path>
                <a:path w="3618229" h="3072765">
                  <a:moveTo>
                    <a:pt x="0" y="3072384"/>
                  </a:moveTo>
                  <a:lnTo>
                    <a:pt x="50292" y="3072384"/>
                  </a:lnTo>
                </a:path>
                <a:path w="3618229" h="3072765">
                  <a:moveTo>
                    <a:pt x="0" y="2688335"/>
                  </a:moveTo>
                  <a:lnTo>
                    <a:pt x="50292" y="2688335"/>
                  </a:lnTo>
                </a:path>
                <a:path w="3618229" h="3072765">
                  <a:moveTo>
                    <a:pt x="0" y="2304288"/>
                  </a:moveTo>
                  <a:lnTo>
                    <a:pt x="50292" y="2304288"/>
                  </a:lnTo>
                </a:path>
                <a:path w="3618229" h="3072765">
                  <a:moveTo>
                    <a:pt x="0" y="1920239"/>
                  </a:moveTo>
                  <a:lnTo>
                    <a:pt x="50292" y="1920239"/>
                  </a:lnTo>
                </a:path>
                <a:path w="3618229" h="3072765">
                  <a:moveTo>
                    <a:pt x="0" y="1536191"/>
                  </a:moveTo>
                  <a:lnTo>
                    <a:pt x="50292" y="1536191"/>
                  </a:lnTo>
                </a:path>
                <a:path w="3618229" h="3072765">
                  <a:moveTo>
                    <a:pt x="0" y="1152143"/>
                  </a:moveTo>
                  <a:lnTo>
                    <a:pt x="50292" y="1152143"/>
                  </a:lnTo>
                </a:path>
                <a:path w="3618229" h="3072765">
                  <a:moveTo>
                    <a:pt x="0" y="768095"/>
                  </a:moveTo>
                  <a:lnTo>
                    <a:pt x="50292" y="768095"/>
                  </a:lnTo>
                </a:path>
                <a:path w="3618229" h="3072765">
                  <a:moveTo>
                    <a:pt x="0" y="384048"/>
                  </a:moveTo>
                  <a:lnTo>
                    <a:pt x="50292" y="384048"/>
                  </a:lnTo>
                </a:path>
                <a:path w="3618229" h="3072765">
                  <a:moveTo>
                    <a:pt x="0" y="0"/>
                  </a:moveTo>
                  <a:lnTo>
                    <a:pt x="50292" y="0"/>
                  </a:lnTo>
                </a:path>
                <a:path w="3618229" h="3072765">
                  <a:moveTo>
                    <a:pt x="50292" y="3072384"/>
                  </a:moveTo>
                  <a:lnTo>
                    <a:pt x="3617976" y="3072384"/>
                  </a:lnTo>
                </a:path>
              </a:pathLst>
            </a:custGeom>
            <a:ln w="9144">
              <a:solidFill>
                <a:srgbClr val="000000"/>
              </a:solidFill>
            </a:ln>
          </p:spPr>
          <p:txBody>
            <a:bodyPr wrap="square" lIns="0" tIns="0" rIns="0" bIns="0" rtlCol="0"/>
            <a:lstStyle/>
            <a:p>
              <a:endParaRPr smtClean="0">
                <a:solidFill>
                  <a:prstClr val="black"/>
                </a:solidFill>
              </a:endParaRPr>
            </a:p>
          </p:txBody>
        </p:sp>
        <p:sp>
          <p:nvSpPr>
            <p:cNvPr id="6" name="object 6"/>
            <p:cNvSpPr/>
            <p:nvPr/>
          </p:nvSpPr>
          <p:spPr>
            <a:xfrm>
              <a:off x="703326" y="2623565"/>
              <a:ext cx="3568065" cy="2484120"/>
            </a:xfrm>
            <a:custGeom>
              <a:avLst/>
              <a:gdLst/>
              <a:ahLst/>
              <a:cxnLst/>
              <a:rect l="l" t="t" r="r" b="b"/>
              <a:pathLst>
                <a:path w="3568065" h="2484120">
                  <a:moveTo>
                    <a:pt x="0" y="1028700"/>
                  </a:moveTo>
                  <a:lnTo>
                    <a:pt x="147827" y="929639"/>
                  </a:lnTo>
                  <a:lnTo>
                    <a:pt x="297180" y="1190244"/>
                  </a:lnTo>
                  <a:lnTo>
                    <a:pt x="446532" y="2484120"/>
                  </a:lnTo>
                  <a:lnTo>
                    <a:pt x="594360" y="1908048"/>
                  </a:lnTo>
                  <a:lnTo>
                    <a:pt x="743711" y="1309116"/>
                  </a:lnTo>
                  <a:lnTo>
                    <a:pt x="891539" y="902208"/>
                  </a:lnTo>
                  <a:lnTo>
                    <a:pt x="1040892" y="803148"/>
                  </a:lnTo>
                  <a:lnTo>
                    <a:pt x="1188720" y="742188"/>
                  </a:lnTo>
                  <a:lnTo>
                    <a:pt x="1338072" y="714756"/>
                  </a:lnTo>
                  <a:lnTo>
                    <a:pt x="1485900" y="664463"/>
                  </a:lnTo>
                  <a:lnTo>
                    <a:pt x="1635252" y="614172"/>
                  </a:lnTo>
                  <a:lnTo>
                    <a:pt x="1783080" y="518160"/>
                  </a:lnTo>
                  <a:lnTo>
                    <a:pt x="1932432" y="406908"/>
                  </a:lnTo>
                  <a:lnTo>
                    <a:pt x="2080260" y="461772"/>
                  </a:lnTo>
                  <a:lnTo>
                    <a:pt x="2229612" y="487680"/>
                  </a:lnTo>
                  <a:lnTo>
                    <a:pt x="2377440" y="399288"/>
                  </a:lnTo>
                  <a:lnTo>
                    <a:pt x="2526792" y="300228"/>
                  </a:lnTo>
                  <a:lnTo>
                    <a:pt x="2674620" y="469392"/>
                  </a:lnTo>
                  <a:lnTo>
                    <a:pt x="2823972" y="166116"/>
                  </a:lnTo>
                  <a:lnTo>
                    <a:pt x="2971800" y="307848"/>
                  </a:lnTo>
                  <a:lnTo>
                    <a:pt x="3121152" y="249936"/>
                  </a:lnTo>
                  <a:lnTo>
                    <a:pt x="3270504" y="96012"/>
                  </a:lnTo>
                  <a:lnTo>
                    <a:pt x="3418332" y="0"/>
                  </a:lnTo>
                  <a:lnTo>
                    <a:pt x="3567684" y="134112"/>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7" name="object 7"/>
          <p:cNvSpPr txBox="1"/>
          <p:nvPr/>
        </p:nvSpPr>
        <p:spPr>
          <a:xfrm>
            <a:off x="381406" y="536549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70</a:t>
            </a:r>
            <a:endParaRPr sz="1200">
              <a:solidFill>
                <a:prstClr val="black"/>
              </a:solidFill>
              <a:latin typeface="Tahoma"/>
              <a:cs typeface="Tahoma"/>
            </a:endParaRPr>
          </a:p>
        </p:txBody>
      </p:sp>
      <p:sp>
        <p:nvSpPr>
          <p:cNvPr id="8" name="object 8"/>
          <p:cNvSpPr txBox="1"/>
          <p:nvPr/>
        </p:nvSpPr>
        <p:spPr>
          <a:xfrm>
            <a:off x="381406" y="498144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80</a:t>
            </a:r>
            <a:endParaRPr sz="1200">
              <a:solidFill>
                <a:prstClr val="black"/>
              </a:solidFill>
              <a:latin typeface="Tahoma"/>
              <a:cs typeface="Tahoma"/>
            </a:endParaRPr>
          </a:p>
        </p:txBody>
      </p:sp>
      <p:sp>
        <p:nvSpPr>
          <p:cNvPr id="9" name="object 9"/>
          <p:cNvSpPr txBox="1"/>
          <p:nvPr/>
        </p:nvSpPr>
        <p:spPr>
          <a:xfrm>
            <a:off x="381406" y="459740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90</a:t>
            </a:r>
            <a:endParaRPr sz="1200">
              <a:solidFill>
                <a:prstClr val="black"/>
              </a:solidFill>
              <a:latin typeface="Tahoma"/>
              <a:cs typeface="Tahoma"/>
            </a:endParaRPr>
          </a:p>
        </p:txBody>
      </p:sp>
      <p:sp>
        <p:nvSpPr>
          <p:cNvPr id="10" name="object 10"/>
          <p:cNvSpPr txBox="1"/>
          <p:nvPr/>
        </p:nvSpPr>
        <p:spPr>
          <a:xfrm>
            <a:off x="298195" y="4213352"/>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p:txBody>
      </p:sp>
      <p:sp>
        <p:nvSpPr>
          <p:cNvPr id="11" name="object 11"/>
          <p:cNvSpPr txBox="1"/>
          <p:nvPr/>
        </p:nvSpPr>
        <p:spPr>
          <a:xfrm>
            <a:off x="298195" y="3829304"/>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1</a:t>
            </a:r>
            <a:r>
              <a:rPr sz="1200" dirty="0">
                <a:solidFill>
                  <a:prstClr val="black"/>
                </a:solidFill>
                <a:latin typeface="Tahoma"/>
                <a:cs typeface="Tahoma"/>
              </a:rPr>
              <a:t>0</a:t>
            </a:r>
            <a:endParaRPr sz="1200">
              <a:solidFill>
                <a:prstClr val="black"/>
              </a:solidFill>
              <a:latin typeface="Tahoma"/>
              <a:cs typeface="Tahoma"/>
            </a:endParaRPr>
          </a:p>
        </p:txBody>
      </p:sp>
      <p:sp>
        <p:nvSpPr>
          <p:cNvPr id="12" name="object 12"/>
          <p:cNvSpPr txBox="1"/>
          <p:nvPr/>
        </p:nvSpPr>
        <p:spPr>
          <a:xfrm>
            <a:off x="298195" y="3445255"/>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2</a:t>
            </a:r>
            <a:r>
              <a:rPr sz="1200" dirty="0">
                <a:solidFill>
                  <a:prstClr val="black"/>
                </a:solidFill>
                <a:latin typeface="Tahoma"/>
                <a:cs typeface="Tahoma"/>
              </a:rPr>
              <a:t>0</a:t>
            </a:r>
            <a:endParaRPr sz="1200">
              <a:solidFill>
                <a:prstClr val="black"/>
              </a:solidFill>
              <a:latin typeface="Tahoma"/>
              <a:cs typeface="Tahoma"/>
            </a:endParaRPr>
          </a:p>
        </p:txBody>
      </p:sp>
      <p:sp>
        <p:nvSpPr>
          <p:cNvPr id="13" name="object 13"/>
          <p:cNvSpPr txBox="1"/>
          <p:nvPr/>
        </p:nvSpPr>
        <p:spPr>
          <a:xfrm>
            <a:off x="298195" y="3061208"/>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3</a:t>
            </a:r>
            <a:r>
              <a:rPr sz="1200" dirty="0">
                <a:solidFill>
                  <a:prstClr val="black"/>
                </a:solidFill>
                <a:latin typeface="Tahoma"/>
                <a:cs typeface="Tahoma"/>
              </a:rPr>
              <a:t>0</a:t>
            </a:r>
            <a:endParaRPr sz="1200">
              <a:solidFill>
                <a:prstClr val="black"/>
              </a:solidFill>
              <a:latin typeface="Tahoma"/>
              <a:cs typeface="Tahoma"/>
            </a:endParaRPr>
          </a:p>
        </p:txBody>
      </p:sp>
      <p:sp>
        <p:nvSpPr>
          <p:cNvPr id="14" name="object 14"/>
          <p:cNvSpPr txBox="1"/>
          <p:nvPr/>
        </p:nvSpPr>
        <p:spPr>
          <a:xfrm>
            <a:off x="298195" y="2677159"/>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4</a:t>
            </a:r>
            <a:r>
              <a:rPr sz="1200" dirty="0">
                <a:solidFill>
                  <a:prstClr val="black"/>
                </a:solidFill>
                <a:latin typeface="Tahoma"/>
                <a:cs typeface="Tahoma"/>
              </a:rPr>
              <a:t>0</a:t>
            </a:r>
            <a:endParaRPr sz="1200">
              <a:solidFill>
                <a:prstClr val="black"/>
              </a:solidFill>
              <a:latin typeface="Tahoma"/>
              <a:cs typeface="Tahoma"/>
            </a:endParaRPr>
          </a:p>
        </p:txBody>
      </p:sp>
      <p:sp>
        <p:nvSpPr>
          <p:cNvPr id="15" name="object 15"/>
          <p:cNvSpPr txBox="1"/>
          <p:nvPr/>
        </p:nvSpPr>
        <p:spPr>
          <a:xfrm>
            <a:off x="298195" y="2293111"/>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p:txBody>
      </p:sp>
      <p:sp>
        <p:nvSpPr>
          <p:cNvPr id="16" name="object 16"/>
          <p:cNvSpPr txBox="1"/>
          <p:nvPr/>
        </p:nvSpPr>
        <p:spPr>
          <a:xfrm>
            <a:off x="747701" y="5516981"/>
            <a:ext cx="347916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8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8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1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8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9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8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8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p:txBody>
      </p:sp>
      <p:grpSp>
        <p:nvGrpSpPr>
          <p:cNvPr id="17" name="object 17"/>
          <p:cNvGrpSpPr/>
          <p:nvPr/>
        </p:nvGrpSpPr>
        <p:grpSpPr>
          <a:xfrm>
            <a:off x="4893564" y="2400300"/>
            <a:ext cx="3781425" cy="3083560"/>
            <a:chOff x="4893564" y="2400300"/>
            <a:chExt cx="3781425" cy="3083560"/>
          </a:xfrm>
        </p:grpSpPr>
        <p:sp>
          <p:nvSpPr>
            <p:cNvPr id="18" name="object 18"/>
            <p:cNvSpPr/>
            <p:nvPr/>
          </p:nvSpPr>
          <p:spPr>
            <a:xfrm>
              <a:off x="4893564" y="2404872"/>
              <a:ext cx="3761740" cy="3072765"/>
            </a:xfrm>
            <a:custGeom>
              <a:avLst/>
              <a:gdLst/>
              <a:ahLst/>
              <a:cxnLst/>
              <a:rect l="l" t="t" r="r" b="b"/>
              <a:pathLst>
                <a:path w="3761740" h="3072765">
                  <a:moveTo>
                    <a:pt x="51815" y="3072384"/>
                  </a:moveTo>
                  <a:lnTo>
                    <a:pt x="51815" y="0"/>
                  </a:lnTo>
                </a:path>
                <a:path w="3761740" h="3072765">
                  <a:moveTo>
                    <a:pt x="0" y="3072384"/>
                  </a:moveTo>
                  <a:lnTo>
                    <a:pt x="51815" y="3072384"/>
                  </a:lnTo>
                </a:path>
                <a:path w="3761740" h="3072765">
                  <a:moveTo>
                    <a:pt x="0" y="2764535"/>
                  </a:moveTo>
                  <a:lnTo>
                    <a:pt x="51815" y="2764535"/>
                  </a:lnTo>
                </a:path>
                <a:path w="3761740" h="3072765">
                  <a:moveTo>
                    <a:pt x="0" y="2458211"/>
                  </a:moveTo>
                  <a:lnTo>
                    <a:pt x="51815" y="2458211"/>
                  </a:lnTo>
                </a:path>
                <a:path w="3761740" h="3072765">
                  <a:moveTo>
                    <a:pt x="0" y="2150364"/>
                  </a:moveTo>
                  <a:lnTo>
                    <a:pt x="51815" y="2150364"/>
                  </a:lnTo>
                </a:path>
                <a:path w="3761740" h="3072765">
                  <a:moveTo>
                    <a:pt x="0" y="1844039"/>
                  </a:moveTo>
                  <a:lnTo>
                    <a:pt x="51815" y="1844039"/>
                  </a:lnTo>
                </a:path>
                <a:path w="3761740" h="3072765">
                  <a:moveTo>
                    <a:pt x="0" y="1536191"/>
                  </a:moveTo>
                  <a:lnTo>
                    <a:pt x="51815" y="1536191"/>
                  </a:lnTo>
                </a:path>
                <a:path w="3761740" h="3072765">
                  <a:moveTo>
                    <a:pt x="0" y="1228344"/>
                  </a:moveTo>
                  <a:lnTo>
                    <a:pt x="51815" y="1228344"/>
                  </a:lnTo>
                </a:path>
                <a:path w="3761740" h="3072765">
                  <a:moveTo>
                    <a:pt x="0" y="922019"/>
                  </a:moveTo>
                  <a:lnTo>
                    <a:pt x="51815" y="922019"/>
                  </a:lnTo>
                </a:path>
                <a:path w="3761740" h="3072765">
                  <a:moveTo>
                    <a:pt x="0" y="614172"/>
                  </a:moveTo>
                  <a:lnTo>
                    <a:pt x="51815" y="614172"/>
                  </a:lnTo>
                </a:path>
                <a:path w="3761740" h="3072765">
                  <a:moveTo>
                    <a:pt x="0" y="307848"/>
                  </a:moveTo>
                  <a:lnTo>
                    <a:pt x="51815" y="307848"/>
                  </a:lnTo>
                </a:path>
                <a:path w="3761740" h="3072765">
                  <a:moveTo>
                    <a:pt x="0" y="0"/>
                  </a:moveTo>
                  <a:lnTo>
                    <a:pt x="51815" y="0"/>
                  </a:lnTo>
                </a:path>
                <a:path w="3761740" h="3072765">
                  <a:moveTo>
                    <a:pt x="51815" y="1228344"/>
                  </a:moveTo>
                  <a:lnTo>
                    <a:pt x="3761232" y="1228344"/>
                  </a:lnTo>
                </a:path>
              </a:pathLst>
            </a:custGeom>
            <a:ln w="9144">
              <a:solidFill>
                <a:srgbClr val="000000"/>
              </a:solidFill>
            </a:ln>
          </p:spPr>
          <p:txBody>
            <a:bodyPr wrap="square" lIns="0" tIns="0" rIns="0" bIns="0" rtlCol="0"/>
            <a:lstStyle/>
            <a:p>
              <a:endParaRPr smtClean="0">
                <a:solidFill>
                  <a:prstClr val="black"/>
                </a:solidFill>
              </a:endParaRPr>
            </a:p>
          </p:txBody>
        </p:sp>
        <p:sp>
          <p:nvSpPr>
            <p:cNvPr id="19" name="object 19"/>
            <p:cNvSpPr/>
            <p:nvPr/>
          </p:nvSpPr>
          <p:spPr>
            <a:xfrm>
              <a:off x="4944618" y="2472689"/>
              <a:ext cx="3710940" cy="2992120"/>
            </a:xfrm>
            <a:custGeom>
              <a:avLst/>
              <a:gdLst/>
              <a:ahLst/>
              <a:cxnLst/>
              <a:rect l="l" t="t" r="r" b="b"/>
              <a:pathLst>
                <a:path w="3710940" h="2992120">
                  <a:moveTo>
                    <a:pt x="0" y="1143000"/>
                  </a:moveTo>
                  <a:lnTo>
                    <a:pt x="155448" y="1019556"/>
                  </a:lnTo>
                  <a:lnTo>
                    <a:pt x="309372" y="1511808"/>
                  </a:lnTo>
                  <a:lnTo>
                    <a:pt x="464820" y="2991612"/>
                  </a:lnTo>
                  <a:lnTo>
                    <a:pt x="618744" y="0"/>
                  </a:lnTo>
                  <a:lnTo>
                    <a:pt x="772668" y="147827"/>
                  </a:lnTo>
                  <a:lnTo>
                    <a:pt x="928116" y="571500"/>
                  </a:lnTo>
                  <a:lnTo>
                    <a:pt x="1082040" y="1031748"/>
                  </a:lnTo>
                  <a:lnTo>
                    <a:pt x="1237488" y="1080515"/>
                  </a:lnTo>
                  <a:lnTo>
                    <a:pt x="1391412" y="1124712"/>
                  </a:lnTo>
                  <a:lnTo>
                    <a:pt x="1546860" y="1100327"/>
                  </a:lnTo>
                  <a:lnTo>
                    <a:pt x="1700784" y="1094232"/>
                  </a:lnTo>
                  <a:lnTo>
                    <a:pt x="1854708" y="1043939"/>
                  </a:lnTo>
                  <a:lnTo>
                    <a:pt x="2010156" y="1025651"/>
                  </a:lnTo>
                  <a:lnTo>
                    <a:pt x="2164080" y="1222248"/>
                  </a:lnTo>
                  <a:lnTo>
                    <a:pt x="2319528" y="1191768"/>
                  </a:lnTo>
                  <a:lnTo>
                    <a:pt x="2473452" y="1050036"/>
                  </a:lnTo>
                  <a:lnTo>
                    <a:pt x="2628900" y="1043939"/>
                  </a:lnTo>
                  <a:lnTo>
                    <a:pt x="2782824" y="1357884"/>
                  </a:lnTo>
                  <a:lnTo>
                    <a:pt x="2938272" y="792480"/>
                  </a:lnTo>
                  <a:lnTo>
                    <a:pt x="3092196" y="1321308"/>
                  </a:lnTo>
                  <a:lnTo>
                    <a:pt x="3246120" y="1094232"/>
                  </a:lnTo>
                  <a:lnTo>
                    <a:pt x="3401567" y="982980"/>
                  </a:lnTo>
                  <a:lnTo>
                    <a:pt x="3555491" y="1056132"/>
                  </a:lnTo>
                  <a:lnTo>
                    <a:pt x="3710940" y="1309116"/>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20" name="object 20"/>
          <p:cNvSpPr txBox="1"/>
          <p:nvPr/>
        </p:nvSpPr>
        <p:spPr>
          <a:xfrm>
            <a:off x="4568444" y="2293111"/>
            <a:ext cx="248920" cy="3281045"/>
          </a:xfrm>
          <a:prstGeom prst="rect">
            <a:avLst/>
          </a:prstGeom>
        </p:spPr>
        <p:txBody>
          <a:bodyPr vert="horz" wrap="square" lIns="0" tIns="12700" rIns="0" bIns="0" rtlCol="0">
            <a:spAutoFit/>
          </a:bodyPr>
          <a:lstStyle/>
          <a:p>
            <a:pPr marL="67945">
              <a:spcBef>
                <a:spcPts val="100"/>
              </a:spcBef>
            </a:pPr>
            <a:r>
              <a:rPr sz="1200" dirty="0">
                <a:solidFill>
                  <a:prstClr val="black"/>
                </a:solidFill>
                <a:latin typeface="Tahoma"/>
                <a:cs typeface="Tahoma"/>
              </a:rPr>
              <a:t>20</a:t>
            </a:r>
            <a:endParaRPr sz="1200">
              <a:solidFill>
                <a:prstClr val="black"/>
              </a:solidFill>
              <a:latin typeface="Tahoma"/>
              <a:cs typeface="Tahoma"/>
            </a:endParaRPr>
          </a:p>
          <a:p>
            <a:pPr marL="67945">
              <a:spcBef>
                <a:spcPts val="980"/>
              </a:spcBef>
            </a:pPr>
            <a:r>
              <a:rPr sz="1200" dirty="0">
                <a:solidFill>
                  <a:prstClr val="black"/>
                </a:solidFill>
                <a:latin typeface="Tahoma"/>
                <a:cs typeface="Tahoma"/>
              </a:rPr>
              <a:t>15</a:t>
            </a:r>
            <a:endParaRPr sz="1200">
              <a:solidFill>
                <a:prstClr val="black"/>
              </a:solidFill>
              <a:latin typeface="Tahoma"/>
              <a:cs typeface="Tahoma"/>
            </a:endParaRPr>
          </a:p>
          <a:p>
            <a:pPr marL="67945">
              <a:spcBef>
                <a:spcPts val="975"/>
              </a:spcBef>
            </a:pPr>
            <a:r>
              <a:rPr sz="1200" dirty="0">
                <a:solidFill>
                  <a:prstClr val="black"/>
                </a:solidFill>
                <a:latin typeface="Tahoma"/>
                <a:cs typeface="Tahoma"/>
              </a:rPr>
              <a:t>10</a:t>
            </a:r>
            <a:endParaRPr sz="1200">
              <a:solidFill>
                <a:prstClr val="black"/>
              </a:solidFill>
              <a:latin typeface="Tahoma"/>
              <a:cs typeface="Tahoma"/>
            </a:endParaRPr>
          </a:p>
          <a:p>
            <a:pPr marL="151130">
              <a:spcBef>
                <a:spcPts val="980"/>
              </a:spcBef>
            </a:pPr>
            <a:r>
              <a:rPr sz="1200" dirty="0">
                <a:solidFill>
                  <a:prstClr val="black"/>
                </a:solidFill>
                <a:latin typeface="Tahoma"/>
                <a:cs typeface="Tahoma"/>
              </a:rPr>
              <a:t>5</a:t>
            </a:r>
            <a:endParaRPr sz="1200">
              <a:solidFill>
                <a:prstClr val="black"/>
              </a:solidFill>
              <a:latin typeface="Tahoma"/>
              <a:cs typeface="Tahoma"/>
            </a:endParaRPr>
          </a:p>
          <a:p>
            <a:pPr marL="151130">
              <a:spcBef>
                <a:spcPts val="980"/>
              </a:spcBef>
            </a:pPr>
            <a:r>
              <a:rPr sz="1200" dirty="0">
                <a:solidFill>
                  <a:prstClr val="black"/>
                </a:solidFill>
                <a:latin typeface="Tahoma"/>
                <a:cs typeface="Tahoma"/>
              </a:rPr>
              <a:t>0</a:t>
            </a:r>
            <a:endParaRPr sz="1200">
              <a:solidFill>
                <a:prstClr val="black"/>
              </a:solidFill>
              <a:latin typeface="Tahoma"/>
              <a:cs typeface="Tahoma"/>
            </a:endParaRPr>
          </a:p>
          <a:p>
            <a:pPr marL="95250">
              <a:spcBef>
                <a:spcPts val="980"/>
              </a:spcBef>
            </a:pPr>
            <a:r>
              <a:rPr sz="1200" spc="-5" dirty="0">
                <a:solidFill>
                  <a:prstClr val="black"/>
                </a:solidFill>
                <a:latin typeface="Tahoma"/>
                <a:cs typeface="Tahoma"/>
              </a:rPr>
              <a:t>-5</a:t>
            </a:r>
            <a:endParaRPr sz="1200">
              <a:solidFill>
                <a:prstClr val="black"/>
              </a:solidFill>
              <a:latin typeface="Tahoma"/>
              <a:cs typeface="Tahoma"/>
            </a:endParaRPr>
          </a:p>
          <a:p>
            <a:pPr marL="12700">
              <a:spcBef>
                <a:spcPts val="980"/>
              </a:spcBef>
            </a:pPr>
            <a:r>
              <a:rPr sz="1200" spc="-5" dirty="0">
                <a:solidFill>
                  <a:prstClr val="black"/>
                </a:solidFill>
                <a:latin typeface="Tahoma"/>
                <a:cs typeface="Tahoma"/>
              </a:rPr>
              <a:t>-</a:t>
            </a:r>
            <a:r>
              <a:rPr sz="1200" dirty="0">
                <a:solidFill>
                  <a:prstClr val="black"/>
                </a:solidFill>
                <a:latin typeface="Tahoma"/>
                <a:cs typeface="Tahoma"/>
              </a:rPr>
              <a:t>10</a:t>
            </a:r>
            <a:endParaRPr sz="1200">
              <a:solidFill>
                <a:prstClr val="black"/>
              </a:solidFill>
              <a:latin typeface="Tahoma"/>
              <a:cs typeface="Tahoma"/>
            </a:endParaRPr>
          </a:p>
          <a:p>
            <a:pPr marL="12700">
              <a:spcBef>
                <a:spcPts val="975"/>
              </a:spcBef>
            </a:pPr>
            <a:r>
              <a:rPr sz="1200" spc="-5" dirty="0">
                <a:solidFill>
                  <a:prstClr val="black"/>
                </a:solidFill>
                <a:latin typeface="Tahoma"/>
                <a:cs typeface="Tahoma"/>
              </a:rPr>
              <a:t>-</a:t>
            </a:r>
            <a:r>
              <a:rPr sz="1200" dirty="0">
                <a:solidFill>
                  <a:prstClr val="black"/>
                </a:solidFill>
                <a:latin typeface="Tahoma"/>
                <a:cs typeface="Tahoma"/>
              </a:rPr>
              <a:t>15</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a:p>
            <a:pPr marL="12700">
              <a:spcBef>
                <a:spcPts val="975"/>
              </a:spcBef>
            </a:pPr>
            <a:r>
              <a:rPr sz="1200" spc="-5" dirty="0">
                <a:solidFill>
                  <a:prstClr val="black"/>
                </a:solidFill>
                <a:latin typeface="Tahoma"/>
                <a:cs typeface="Tahoma"/>
              </a:rPr>
              <a:t>-</a:t>
            </a:r>
            <a:r>
              <a:rPr sz="1200" dirty="0">
                <a:solidFill>
                  <a:prstClr val="black"/>
                </a:solidFill>
                <a:latin typeface="Tahoma"/>
                <a:cs typeface="Tahoma"/>
              </a:rPr>
              <a:t>25</a:t>
            </a:r>
            <a:endParaRPr sz="1200">
              <a:solidFill>
                <a:prstClr val="black"/>
              </a:solidFill>
              <a:latin typeface="Tahoma"/>
              <a:cs typeface="Tahoma"/>
            </a:endParaRPr>
          </a:p>
          <a:p>
            <a:pPr marL="12700">
              <a:spcBef>
                <a:spcPts val="980"/>
              </a:spcBef>
            </a:pPr>
            <a:r>
              <a:rPr sz="1200" spc="-5" dirty="0">
                <a:solidFill>
                  <a:prstClr val="black"/>
                </a:solidFill>
                <a:latin typeface="Tahoma"/>
                <a:cs typeface="Tahoma"/>
              </a:rPr>
              <a:t>-</a:t>
            </a:r>
            <a:r>
              <a:rPr sz="1200" dirty="0">
                <a:solidFill>
                  <a:prstClr val="black"/>
                </a:solidFill>
                <a:latin typeface="Tahoma"/>
                <a:cs typeface="Tahoma"/>
              </a:rPr>
              <a:t>30</a:t>
            </a:r>
            <a:endParaRPr sz="1200">
              <a:solidFill>
                <a:prstClr val="black"/>
              </a:solidFill>
              <a:latin typeface="Tahoma"/>
              <a:cs typeface="Tahoma"/>
            </a:endParaRPr>
          </a:p>
        </p:txBody>
      </p:sp>
      <p:sp>
        <p:nvSpPr>
          <p:cNvPr id="21" name="object 21"/>
          <p:cNvSpPr txBox="1"/>
          <p:nvPr/>
        </p:nvSpPr>
        <p:spPr>
          <a:xfrm>
            <a:off x="4995089" y="5516981"/>
            <a:ext cx="3611879"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p:txBody>
      </p:sp>
      <p:sp>
        <p:nvSpPr>
          <p:cNvPr id="22" name="object 22"/>
          <p:cNvSpPr txBox="1"/>
          <p:nvPr/>
        </p:nvSpPr>
        <p:spPr>
          <a:xfrm>
            <a:off x="8491219" y="3825367"/>
            <a:ext cx="333375" cy="208279"/>
          </a:xfrm>
          <a:prstGeom prst="rect">
            <a:avLst/>
          </a:prstGeom>
        </p:spPr>
        <p:txBody>
          <a:bodyPr vert="horz" wrap="square" lIns="0" tIns="12700" rIns="0" bIns="0" rtlCol="0">
            <a:spAutoFit/>
          </a:bodyPr>
          <a:lstStyle/>
          <a:p>
            <a:pPr marL="12700">
              <a:spcBef>
                <a:spcPts val="100"/>
              </a:spcBef>
            </a:pPr>
            <a:r>
              <a:rPr sz="1200" b="1" spc="-5" dirty="0">
                <a:solidFill>
                  <a:srgbClr val="C00000"/>
                </a:solidFill>
                <a:latin typeface="Tahoma"/>
                <a:cs typeface="Tahoma"/>
              </a:rPr>
              <a:t>-</a:t>
            </a:r>
            <a:r>
              <a:rPr sz="1200" b="1" dirty="0">
                <a:solidFill>
                  <a:srgbClr val="C00000"/>
                </a:solidFill>
                <a:latin typeface="Tahoma"/>
                <a:cs typeface="Tahoma"/>
              </a:rPr>
              <a:t>2,4</a:t>
            </a:r>
            <a:endParaRPr sz="1200">
              <a:solidFill>
                <a:prstClr val="black"/>
              </a:solidFill>
              <a:latin typeface="Tahoma"/>
              <a:cs typeface="Tahoma"/>
            </a:endParaRPr>
          </a:p>
        </p:txBody>
      </p:sp>
      <p:sp>
        <p:nvSpPr>
          <p:cNvPr id="23" name="object 23"/>
          <p:cNvSpPr/>
          <p:nvPr/>
        </p:nvSpPr>
        <p:spPr>
          <a:xfrm>
            <a:off x="566166" y="6259829"/>
            <a:ext cx="176530" cy="0"/>
          </a:xfrm>
          <a:custGeom>
            <a:avLst/>
            <a:gdLst/>
            <a:ahLst/>
            <a:cxnLst/>
            <a:rect l="l" t="t" r="r" b="b"/>
            <a:pathLst>
              <a:path w="176529">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4" name="object 24"/>
          <p:cNvSpPr txBox="1"/>
          <p:nvPr/>
        </p:nvSpPr>
        <p:spPr>
          <a:xfrm>
            <a:off x="798677" y="6162547"/>
            <a:ext cx="328295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SÜE (mevsim </a:t>
            </a:r>
            <a:r>
              <a:rPr sz="1200" spc="-5" dirty="0">
                <a:solidFill>
                  <a:prstClr val="black"/>
                </a:solidFill>
                <a:latin typeface="Tahoma"/>
                <a:cs typeface="Tahoma"/>
              </a:rPr>
              <a:t>ve takvim etkilerinden</a:t>
            </a:r>
            <a:r>
              <a:rPr sz="1200" spc="-15" dirty="0">
                <a:solidFill>
                  <a:prstClr val="black"/>
                </a:solidFill>
                <a:latin typeface="Tahoma"/>
                <a:cs typeface="Tahoma"/>
              </a:rPr>
              <a:t> </a:t>
            </a:r>
            <a:r>
              <a:rPr sz="1200" spc="-5" dirty="0">
                <a:solidFill>
                  <a:prstClr val="black"/>
                </a:solidFill>
                <a:latin typeface="Tahoma"/>
                <a:cs typeface="Tahoma"/>
              </a:rPr>
              <a:t>arındırılmış)</a:t>
            </a:r>
            <a:endParaRPr sz="1200">
              <a:solidFill>
                <a:prstClr val="black"/>
              </a:solidFill>
              <a:latin typeface="Tahoma"/>
              <a:cs typeface="Tahoma"/>
            </a:endParaRPr>
          </a:p>
        </p:txBody>
      </p:sp>
      <p:sp>
        <p:nvSpPr>
          <p:cNvPr id="25" name="object 25"/>
          <p:cNvSpPr/>
          <p:nvPr/>
        </p:nvSpPr>
        <p:spPr>
          <a:xfrm>
            <a:off x="5025390" y="6259829"/>
            <a:ext cx="176530" cy="0"/>
          </a:xfrm>
          <a:custGeom>
            <a:avLst/>
            <a:gdLst/>
            <a:ahLst/>
            <a:cxnLst/>
            <a:rect l="l" t="t" r="r" b="b"/>
            <a:pathLst>
              <a:path w="176529">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26" name="object 26"/>
          <p:cNvSpPr txBox="1"/>
          <p:nvPr/>
        </p:nvSpPr>
        <p:spPr>
          <a:xfrm>
            <a:off x="5258561" y="6162547"/>
            <a:ext cx="90233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Aylık</a:t>
            </a:r>
            <a:r>
              <a:rPr sz="1200" spc="-60" dirty="0">
                <a:solidFill>
                  <a:prstClr val="black"/>
                </a:solidFill>
                <a:latin typeface="Tahoma"/>
                <a:cs typeface="Tahoma"/>
              </a:rPr>
              <a:t> </a:t>
            </a:r>
            <a:r>
              <a:rPr sz="1200" dirty="0">
                <a:solidFill>
                  <a:prstClr val="black"/>
                </a:solidFill>
                <a:latin typeface="Tahoma"/>
                <a:cs typeface="Tahoma"/>
              </a:rPr>
              <a:t>değişim</a:t>
            </a:r>
            <a:endParaRPr sz="1200">
              <a:solidFill>
                <a:prstClr val="black"/>
              </a:solidFill>
              <a:latin typeface="Tahoma"/>
              <a:cs typeface="Tahoma"/>
            </a:endParaRPr>
          </a:p>
        </p:txBody>
      </p:sp>
      <p:sp>
        <p:nvSpPr>
          <p:cNvPr id="29" name="object 29"/>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27" name="object 27"/>
          <p:cNvSpPr txBox="1">
            <a:spLocks noGrp="1"/>
          </p:cNvSpPr>
          <p:nvPr>
            <p:ph type="title"/>
          </p:nvPr>
        </p:nvSpPr>
        <p:spPr>
          <a:xfrm>
            <a:off x="118363" y="842517"/>
            <a:ext cx="5770880" cy="574040"/>
          </a:xfrm>
          <a:prstGeom prst="rect">
            <a:avLst/>
          </a:prstGeom>
        </p:spPr>
        <p:txBody>
          <a:bodyPr vert="horz" wrap="square" lIns="0" tIns="12700" rIns="0" bIns="0" rtlCol="0">
            <a:spAutoFit/>
          </a:bodyPr>
          <a:lstStyle/>
          <a:p>
            <a:pPr marL="12700">
              <a:lnSpc>
                <a:spcPct val="100000"/>
              </a:lnSpc>
              <a:spcBef>
                <a:spcPts val="100"/>
              </a:spcBef>
            </a:pPr>
            <a:r>
              <a:rPr spc="-5" dirty="0"/>
              <a:t>Sanayi üretimi Ocak ayında</a:t>
            </a:r>
            <a:r>
              <a:rPr spc="-25" dirty="0"/>
              <a:t> </a:t>
            </a:r>
            <a:r>
              <a:rPr spc="-5" dirty="0"/>
              <a:t>gerilemiştir.</a:t>
            </a:r>
          </a:p>
          <a:p>
            <a:pPr marL="12700">
              <a:lnSpc>
                <a:spcPct val="100000"/>
              </a:lnSpc>
            </a:pPr>
            <a:r>
              <a:rPr b="0" spc="-5" dirty="0">
                <a:latin typeface="Tahoma"/>
                <a:cs typeface="Tahoma"/>
              </a:rPr>
              <a:t>Ana eğilim sanayi üretiminin hız kestiğini</a:t>
            </a:r>
            <a:r>
              <a:rPr b="0" spc="95" dirty="0">
                <a:latin typeface="Tahoma"/>
                <a:cs typeface="Tahoma"/>
              </a:rPr>
              <a:t> </a:t>
            </a:r>
            <a:r>
              <a:rPr b="0" spc="-5" dirty="0">
                <a:latin typeface="Tahoma"/>
                <a:cs typeface="Tahoma"/>
              </a:rPr>
              <a:t>göstermektedir.</a:t>
            </a:r>
          </a:p>
        </p:txBody>
      </p:sp>
      <p:sp>
        <p:nvSpPr>
          <p:cNvPr id="28" name="object 28"/>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11</a:t>
            </a:r>
            <a:endParaRPr sz="1400">
              <a:solidFill>
                <a:prstClr val="black"/>
              </a:solidFill>
              <a:latin typeface="Tahoma"/>
              <a:cs typeface="Tahoma"/>
            </a:endParaRPr>
          </a:p>
        </p:txBody>
      </p:sp>
    </p:spTree>
    <p:extLst>
      <p:ext uri="{BB962C8B-B14F-4D97-AF65-F5344CB8AC3E}">
        <p14:creationId xmlns:p14="http://schemas.microsoft.com/office/powerpoint/2010/main" val="291514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dirty="0"/>
              <a:t>İmalat </a:t>
            </a:r>
            <a:r>
              <a:rPr spc="-5" dirty="0"/>
              <a:t>sanayinde kapasite kullanım </a:t>
            </a:r>
            <a:r>
              <a:rPr dirty="0"/>
              <a:t>oranı </a:t>
            </a:r>
            <a:r>
              <a:rPr spc="-5" dirty="0"/>
              <a:t>(KKO) Mart ayında </a:t>
            </a:r>
            <a:r>
              <a:rPr dirty="0"/>
              <a:t>1 </a:t>
            </a:r>
            <a:r>
              <a:rPr spc="-5" dirty="0"/>
              <a:t>puan  yükselmiştir.</a:t>
            </a:r>
          </a:p>
        </p:txBody>
      </p:sp>
      <p:sp>
        <p:nvSpPr>
          <p:cNvPr id="3" name="object 3"/>
          <p:cNvSpPr/>
          <p:nvPr/>
        </p:nvSpPr>
        <p:spPr>
          <a:xfrm>
            <a:off x="0" y="1834895"/>
            <a:ext cx="9144000" cy="585470"/>
          </a:xfrm>
          <a:custGeom>
            <a:avLst/>
            <a:gdLst/>
            <a:ahLst/>
            <a:cxnLst/>
            <a:rect l="l" t="t" r="r" b="b"/>
            <a:pathLst>
              <a:path w="9144000" h="585469">
                <a:moveTo>
                  <a:pt x="0" y="0"/>
                </a:moveTo>
                <a:lnTo>
                  <a:pt x="0" y="585215"/>
                </a:lnTo>
                <a:lnTo>
                  <a:pt x="9143999" y="585215"/>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grpSp>
        <p:nvGrpSpPr>
          <p:cNvPr id="4" name="object 4"/>
          <p:cNvGrpSpPr/>
          <p:nvPr/>
        </p:nvGrpSpPr>
        <p:grpSpPr>
          <a:xfrm>
            <a:off x="835152" y="2729483"/>
            <a:ext cx="7490459" cy="3108960"/>
            <a:chOff x="835152" y="2729483"/>
            <a:chExt cx="7490459" cy="3108960"/>
          </a:xfrm>
        </p:grpSpPr>
        <p:sp>
          <p:nvSpPr>
            <p:cNvPr id="5" name="object 5"/>
            <p:cNvSpPr/>
            <p:nvPr/>
          </p:nvSpPr>
          <p:spPr>
            <a:xfrm>
              <a:off x="835152" y="2734055"/>
              <a:ext cx="7470775" cy="3100070"/>
            </a:xfrm>
            <a:custGeom>
              <a:avLst/>
              <a:gdLst/>
              <a:ahLst/>
              <a:cxnLst/>
              <a:rect l="l" t="t" r="r" b="b"/>
              <a:pathLst>
                <a:path w="7470775" h="3100070">
                  <a:moveTo>
                    <a:pt x="45719" y="3099816"/>
                  </a:moveTo>
                  <a:lnTo>
                    <a:pt x="45719" y="0"/>
                  </a:lnTo>
                </a:path>
                <a:path w="7470775" h="3100070">
                  <a:moveTo>
                    <a:pt x="0" y="3099816"/>
                  </a:moveTo>
                  <a:lnTo>
                    <a:pt x="45719" y="3099816"/>
                  </a:lnTo>
                </a:path>
                <a:path w="7470775" h="3100070">
                  <a:moveTo>
                    <a:pt x="0" y="2325624"/>
                  </a:moveTo>
                  <a:lnTo>
                    <a:pt x="45719" y="2325624"/>
                  </a:lnTo>
                </a:path>
                <a:path w="7470775" h="3100070">
                  <a:moveTo>
                    <a:pt x="0" y="1549908"/>
                  </a:moveTo>
                  <a:lnTo>
                    <a:pt x="45719" y="1549908"/>
                  </a:lnTo>
                </a:path>
                <a:path w="7470775" h="3100070">
                  <a:moveTo>
                    <a:pt x="0" y="774192"/>
                  </a:moveTo>
                  <a:lnTo>
                    <a:pt x="45719" y="774192"/>
                  </a:lnTo>
                </a:path>
                <a:path w="7470775" h="3100070">
                  <a:moveTo>
                    <a:pt x="0" y="0"/>
                  </a:moveTo>
                  <a:lnTo>
                    <a:pt x="45719" y="0"/>
                  </a:lnTo>
                </a:path>
                <a:path w="7470775" h="3100070">
                  <a:moveTo>
                    <a:pt x="45719" y="3099816"/>
                  </a:moveTo>
                  <a:lnTo>
                    <a:pt x="7470648" y="3099816"/>
                  </a:lnTo>
                </a:path>
              </a:pathLst>
            </a:custGeom>
            <a:ln w="9144">
              <a:solidFill>
                <a:srgbClr val="000000"/>
              </a:solidFill>
            </a:ln>
          </p:spPr>
          <p:txBody>
            <a:bodyPr wrap="square" lIns="0" tIns="0" rIns="0" bIns="0" rtlCol="0"/>
            <a:lstStyle/>
            <a:p>
              <a:endParaRPr smtClean="0">
                <a:solidFill>
                  <a:prstClr val="black"/>
                </a:solidFill>
              </a:endParaRPr>
            </a:p>
          </p:txBody>
        </p:sp>
        <p:sp>
          <p:nvSpPr>
            <p:cNvPr id="6" name="object 6"/>
            <p:cNvSpPr/>
            <p:nvPr/>
          </p:nvSpPr>
          <p:spPr>
            <a:xfrm>
              <a:off x="881634" y="2981705"/>
              <a:ext cx="7425055" cy="2557780"/>
            </a:xfrm>
            <a:custGeom>
              <a:avLst/>
              <a:gdLst/>
              <a:ahLst/>
              <a:cxnLst/>
              <a:rect l="l" t="t" r="r" b="b"/>
              <a:pathLst>
                <a:path w="7425055" h="2557779">
                  <a:moveTo>
                    <a:pt x="0" y="402336"/>
                  </a:moveTo>
                  <a:lnTo>
                    <a:pt x="284988" y="278892"/>
                  </a:lnTo>
                  <a:lnTo>
                    <a:pt x="569976" y="341376"/>
                  </a:lnTo>
                  <a:lnTo>
                    <a:pt x="856488" y="2557272"/>
                  </a:lnTo>
                  <a:lnTo>
                    <a:pt x="1141476" y="2433828"/>
                  </a:lnTo>
                  <a:lnTo>
                    <a:pt x="1427988" y="1953768"/>
                  </a:lnTo>
                  <a:lnTo>
                    <a:pt x="1712976" y="1193292"/>
                  </a:lnTo>
                  <a:lnTo>
                    <a:pt x="1997964" y="836676"/>
                  </a:lnTo>
                  <a:lnTo>
                    <a:pt x="2284476" y="635508"/>
                  </a:lnTo>
                  <a:lnTo>
                    <a:pt x="2569464" y="542544"/>
                  </a:lnTo>
                  <a:lnTo>
                    <a:pt x="2854452" y="480060"/>
                  </a:lnTo>
                  <a:lnTo>
                    <a:pt x="3140964" y="464820"/>
                  </a:lnTo>
                  <a:lnTo>
                    <a:pt x="3425952" y="434340"/>
                  </a:lnTo>
                  <a:lnTo>
                    <a:pt x="3712464" y="449580"/>
                  </a:lnTo>
                  <a:lnTo>
                    <a:pt x="3997452" y="434340"/>
                  </a:lnTo>
                  <a:lnTo>
                    <a:pt x="4282440" y="341376"/>
                  </a:lnTo>
                  <a:lnTo>
                    <a:pt x="4568952" y="496824"/>
                  </a:lnTo>
                  <a:lnTo>
                    <a:pt x="4853940" y="326136"/>
                  </a:lnTo>
                  <a:lnTo>
                    <a:pt x="5138928" y="309372"/>
                  </a:lnTo>
                  <a:lnTo>
                    <a:pt x="5425440" y="248412"/>
                  </a:lnTo>
                  <a:lnTo>
                    <a:pt x="5710427" y="92964"/>
                  </a:lnTo>
                  <a:lnTo>
                    <a:pt x="5996940" y="140208"/>
                  </a:lnTo>
                  <a:lnTo>
                    <a:pt x="6281927" y="123444"/>
                  </a:lnTo>
                  <a:lnTo>
                    <a:pt x="6566916" y="0"/>
                  </a:lnTo>
                  <a:lnTo>
                    <a:pt x="6853428" y="62484"/>
                  </a:lnTo>
                  <a:lnTo>
                    <a:pt x="7138416" y="185928"/>
                  </a:lnTo>
                  <a:lnTo>
                    <a:pt x="7424928" y="3048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7" name="object 7"/>
          <p:cNvSpPr txBox="1">
            <a:spLocks noGrp="1"/>
          </p:cNvSpPr>
          <p:nvPr>
            <p:ph type="body" idx="1"/>
          </p:nvPr>
        </p:nvSpPr>
        <p:spPr>
          <a:prstGeom prst="rect">
            <a:avLst/>
          </a:prstGeom>
        </p:spPr>
        <p:txBody>
          <a:bodyPr vert="horz" wrap="square" lIns="0" tIns="13335" rIns="0" bIns="0" rtlCol="0">
            <a:spAutoFit/>
          </a:bodyPr>
          <a:lstStyle/>
          <a:p>
            <a:pPr marL="12700" marR="374650">
              <a:lnSpc>
                <a:spcPct val="100000"/>
              </a:lnSpc>
              <a:spcBef>
                <a:spcPts val="105"/>
              </a:spcBef>
            </a:pPr>
            <a:r>
              <a:rPr spc="-5" dirty="0"/>
              <a:t>KKO </a:t>
            </a:r>
            <a:r>
              <a:rPr spc="5" dirty="0"/>
              <a:t>2021 </a:t>
            </a:r>
            <a:r>
              <a:rPr spc="-5" dirty="0"/>
              <a:t>yıl sonunda yüzde </a:t>
            </a:r>
            <a:r>
              <a:rPr dirty="0"/>
              <a:t>78,4 </a:t>
            </a:r>
            <a:r>
              <a:rPr spc="-5" dirty="0"/>
              <a:t>seviyesinde iken, </a:t>
            </a:r>
            <a:r>
              <a:rPr dirty="0"/>
              <a:t>Ocak-Mart 2022 </a:t>
            </a:r>
            <a:r>
              <a:rPr spc="-5" dirty="0"/>
              <a:t>döneminde </a:t>
            </a:r>
            <a:r>
              <a:rPr dirty="0"/>
              <a:t>77,8  </a:t>
            </a:r>
            <a:r>
              <a:rPr spc="-5" dirty="0"/>
              <a:t>seviyesinde</a:t>
            </a:r>
            <a:r>
              <a:rPr spc="25" dirty="0"/>
              <a:t> </a:t>
            </a:r>
            <a:r>
              <a:rPr spc="-5" dirty="0"/>
              <a:t>gerçekleşmiştir.</a:t>
            </a:r>
          </a:p>
          <a:p>
            <a:pPr marL="3440429" marR="5080" indent="-2933065">
              <a:lnSpc>
                <a:spcPts val="1880"/>
              </a:lnSpc>
              <a:spcBef>
                <a:spcPts val="785"/>
              </a:spcBef>
            </a:pPr>
            <a:r>
              <a:rPr sz="1600" spc="-5" dirty="0">
                <a:solidFill>
                  <a:srgbClr val="FFFFFF"/>
                </a:solidFill>
              </a:rPr>
              <a:t>İmalat </a:t>
            </a:r>
            <a:r>
              <a:rPr sz="1600" spc="-10" dirty="0">
                <a:solidFill>
                  <a:srgbClr val="FFFFFF"/>
                </a:solidFill>
              </a:rPr>
              <a:t>Sanayi Kapasite </a:t>
            </a:r>
            <a:r>
              <a:rPr sz="1600" spc="-15" dirty="0">
                <a:solidFill>
                  <a:srgbClr val="FFFFFF"/>
                </a:solidFill>
              </a:rPr>
              <a:t>Kullanım </a:t>
            </a:r>
            <a:r>
              <a:rPr sz="1600" spc="-10" dirty="0">
                <a:solidFill>
                  <a:srgbClr val="FFFFFF"/>
                </a:solidFill>
              </a:rPr>
              <a:t>Oranı (KKO) </a:t>
            </a:r>
            <a:r>
              <a:rPr sz="1600" spc="-5" dirty="0">
                <a:solidFill>
                  <a:srgbClr val="FFFFFF"/>
                </a:solidFill>
              </a:rPr>
              <a:t>(mevsim </a:t>
            </a:r>
            <a:r>
              <a:rPr sz="1600" spc="-10" dirty="0">
                <a:solidFill>
                  <a:srgbClr val="FFFFFF"/>
                </a:solidFill>
              </a:rPr>
              <a:t>ve takvim etkilerinden </a:t>
            </a:r>
            <a:r>
              <a:rPr sz="1600" spc="-5" dirty="0">
                <a:solidFill>
                  <a:srgbClr val="FFFFFF"/>
                </a:solidFill>
              </a:rPr>
              <a:t>arındırılmış)  Ocak 2020 – Mart</a:t>
            </a:r>
            <a:r>
              <a:rPr sz="1600" spc="45" dirty="0">
                <a:solidFill>
                  <a:srgbClr val="FFFFFF"/>
                </a:solidFill>
              </a:rPr>
              <a:t> </a:t>
            </a:r>
            <a:r>
              <a:rPr sz="1600" spc="-5" dirty="0">
                <a:solidFill>
                  <a:srgbClr val="FFFFFF"/>
                </a:solidFill>
              </a:rPr>
              <a:t>2022</a:t>
            </a:r>
            <a:endParaRPr sz="1600"/>
          </a:p>
          <a:p>
            <a:pPr>
              <a:lnSpc>
                <a:spcPct val="100000"/>
              </a:lnSpc>
              <a:spcBef>
                <a:spcPts val="35"/>
              </a:spcBef>
            </a:pPr>
            <a:endParaRPr sz="1650"/>
          </a:p>
          <a:p>
            <a:pPr marL="501015">
              <a:lnSpc>
                <a:spcPts val="1280"/>
              </a:lnSpc>
            </a:pPr>
            <a:r>
              <a:rPr sz="1200" spc="-5" dirty="0">
                <a:solidFill>
                  <a:srgbClr val="000000"/>
                </a:solidFill>
                <a:latin typeface="Arial"/>
                <a:cs typeface="Arial"/>
              </a:rPr>
              <a:t>80</a:t>
            </a:r>
            <a:endParaRPr sz="1200">
              <a:latin typeface="Arial"/>
              <a:cs typeface="Arial"/>
            </a:endParaRPr>
          </a:p>
          <a:p>
            <a:pPr marR="78740" algn="r">
              <a:lnSpc>
                <a:spcPts val="1280"/>
              </a:lnSpc>
            </a:pPr>
            <a:r>
              <a:rPr sz="1200" b="1" dirty="0">
                <a:solidFill>
                  <a:srgbClr val="2C2C89"/>
                </a:solidFill>
                <a:latin typeface="Tahoma"/>
                <a:cs typeface="Tahoma"/>
              </a:rPr>
              <a:t>78,2</a:t>
            </a:r>
            <a:endParaRPr sz="1200">
              <a:latin typeface="Tahoma"/>
              <a:cs typeface="Tahoma"/>
            </a:endParaRPr>
          </a:p>
          <a:p>
            <a:pPr>
              <a:lnSpc>
                <a:spcPct val="100000"/>
              </a:lnSpc>
            </a:pPr>
            <a:endParaRPr sz="1400">
              <a:latin typeface="Tahoma"/>
              <a:cs typeface="Tahoma"/>
            </a:endParaRPr>
          </a:p>
          <a:p>
            <a:pPr>
              <a:lnSpc>
                <a:spcPct val="100000"/>
              </a:lnSpc>
              <a:spcBef>
                <a:spcPts val="40"/>
              </a:spcBef>
            </a:pPr>
            <a:endParaRPr sz="1500">
              <a:latin typeface="Tahoma"/>
              <a:cs typeface="Tahoma"/>
            </a:endParaRPr>
          </a:p>
          <a:p>
            <a:pPr marL="501015">
              <a:lnSpc>
                <a:spcPct val="100000"/>
              </a:lnSpc>
            </a:pPr>
            <a:r>
              <a:rPr sz="1200" dirty="0">
                <a:solidFill>
                  <a:srgbClr val="000000"/>
                </a:solidFill>
                <a:latin typeface="Arial"/>
                <a:cs typeface="Arial"/>
              </a:rPr>
              <a:t>75</a:t>
            </a:r>
            <a:endParaRPr sz="1200">
              <a:latin typeface="Arial"/>
              <a:cs typeface="Arial"/>
            </a:endParaRPr>
          </a:p>
        </p:txBody>
      </p:sp>
      <p:sp>
        <p:nvSpPr>
          <p:cNvPr id="13" name="object 13"/>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8" name="object 8"/>
          <p:cNvSpPr txBox="1"/>
          <p:nvPr/>
        </p:nvSpPr>
        <p:spPr>
          <a:xfrm>
            <a:off x="567639" y="5719368"/>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60</a:t>
            </a:r>
            <a:endParaRPr sz="1200">
              <a:solidFill>
                <a:prstClr val="black"/>
              </a:solidFill>
              <a:latin typeface="Arial"/>
              <a:cs typeface="Arial"/>
            </a:endParaRPr>
          </a:p>
        </p:txBody>
      </p:sp>
      <p:sp>
        <p:nvSpPr>
          <p:cNvPr id="9" name="object 9"/>
          <p:cNvSpPr txBox="1"/>
          <p:nvPr/>
        </p:nvSpPr>
        <p:spPr>
          <a:xfrm>
            <a:off x="567639" y="4943678"/>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65</a:t>
            </a:r>
            <a:endParaRPr sz="1200">
              <a:solidFill>
                <a:prstClr val="black"/>
              </a:solidFill>
              <a:latin typeface="Arial"/>
              <a:cs typeface="Arial"/>
            </a:endParaRPr>
          </a:p>
        </p:txBody>
      </p:sp>
      <p:sp>
        <p:nvSpPr>
          <p:cNvPr id="10" name="object 10"/>
          <p:cNvSpPr txBox="1"/>
          <p:nvPr/>
        </p:nvSpPr>
        <p:spPr>
          <a:xfrm>
            <a:off x="567639" y="4168902"/>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70</a:t>
            </a:r>
            <a:endParaRPr sz="1200">
              <a:solidFill>
                <a:prstClr val="black"/>
              </a:solidFill>
              <a:latin typeface="Arial"/>
              <a:cs typeface="Arial"/>
            </a:endParaRPr>
          </a:p>
        </p:txBody>
      </p:sp>
      <p:sp>
        <p:nvSpPr>
          <p:cNvPr id="11" name="object 11"/>
          <p:cNvSpPr txBox="1"/>
          <p:nvPr/>
        </p:nvSpPr>
        <p:spPr>
          <a:xfrm>
            <a:off x="787815" y="5874510"/>
            <a:ext cx="762190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80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81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80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80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81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79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81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79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81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p:txBody>
      </p:sp>
      <p:sp>
        <p:nvSpPr>
          <p:cNvPr id="12" name="object 12"/>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12</a:t>
            </a:r>
            <a:endParaRPr sz="1400">
              <a:solidFill>
                <a:prstClr val="black"/>
              </a:solidFill>
              <a:latin typeface="Tahoma"/>
              <a:cs typeface="Tahoma"/>
            </a:endParaRPr>
          </a:p>
        </p:txBody>
      </p:sp>
    </p:spTree>
    <p:extLst>
      <p:ext uri="{BB962C8B-B14F-4D97-AF65-F5344CB8AC3E}">
        <p14:creationId xmlns:p14="http://schemas.microsoft.com/office/powerpoint/2010/main" val="1384683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747776"/>
            <a:ext cx="8822055" cy="574675"/>
          </a:xfrm>
          <a:prstGeom prst="rect">
            <a:avLst/>
          </a:prstGeom>
        </p:spPr>
        <p:txBody>
          <a:bodyPr vert="horz" wrap="square" lIns="0" tIns="12700" rIns="0" bIns="0" rtlCol="0">
            <a:spAutoFit/>
          </a:bodyPr>
          <a:lstStyle/>
          <a:p>
            <a:pPr marL="12700">
              <a:lnSpc>
                <a:spcPct val="100000"/>
              </a:lnSpc>
              <a:spcBef>
                <a:spcPts val="100"/>
              </a:spcBef>
            </a:pPr>
            <a:r>
              <a:rPr spc="-5" dirty="0"/>
              <a:t>Öncü göstergeler de </a:t>
            </a:r>
            <a:r>
              <a:rPr dirty="0"/>
              <a:t>aşağı</a:t>
            </a:r>
            <a:r>
              <a:rPr spc="20" dirty="0"/>
              <a:t> </a:t>
            </a:r>
            <a:r>
              <a:rPr spc="-5" dirty="0"/>
              <a:t>yönlüdür.</a:t>
            </a:r>
          </a:p>
          <a:p>
            <a:pPr marL="12700">
              <a:lnSpc>
                <a:spcPct val="100000"/>
              </a:lnSpc>
            </a:pPr>
            <a:r>
              <a:rPr b="0" spc="-5" dirty="0">
                <a:latin typeface="Tahoma"/>
                <a:cs typeface="Tahoma"/>
              </a:rPr>
              <a:t>Ocak-Şubat </a:t>
            </a:r>
            <a:r>
              <a:rPr b="0" dirty="0">
                <a:latin typeface="Tahoma"/>
                <a:cs typeface="Tahoma"/>
              </a:rPr>
              <a:t>aylarında </a:t>
            </a:r>
            <a:r>
              <a:rPr b="0" spc="-5" dirty="0">
                <a:latin typeface="Tahoma"/>
                <a:cs typeface="Tahoma"/>
              </a:rPr>
              <a:t>elektrik tüketiminin yıllık artışı yaklaşık </a:t>
            </a:r>
            <a:r>
              <a:rPr b="0" dirty="0">
                <a:latin typeface="Tahoma"/>
                <a:cs typeface="Tahoma"/>
              </a:rPr>
              <a:t>4 puan </a:t>
            </a:r>
            <a:r>
              <a:rPr b="0" spc="-5" dirty="0">
                <a:latin typeface="Tahoma"/>
                <a:cs typeface="Tahoma"/>
              </a:rPr>
              <a:t>gerilemiştir.</a:t>
            </a:r>
            <a:r>
              <a:rPr b="0" spc="180" dirty="0">
                <a:latin typeface="Tahoma"/>
                <a:cs typeface="Tahoma"/>
              </a:rPr>
              <a:t> </a:t>
            </a:r>
            <a:r>
              <a:rPr b="0" spc="-5" dirty="0">
                <a:latin typeface="Tahoma"/>
                <a:cs typeface="Tahoma"/>
              </a:rPr>
              <a:t>Bileşik</a:t>
            </a:r>
          </a:p>
        </p:txBody>
      </p:sp>
      <p:sp>
        <p:nvSpPr>
          <p:cNvPr id="3" name="object 3"/>
          <p:cNvSpPr txBox="1"/>
          <p:nvPr/>
        </p:nvSpPr>
        <p:spPr>
          <a:xfrm>
            <a:off x="78739" y="6158585"/>
            <a:ext cx="8840470" cy="665480"/>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Kaynak: </a:t>
            </a:r>
            <a:r>
              <a:rPr sz="1200" dirty="0">
                <a:solidFill>
                  <a:prstClr val="black"/>
                </a:solidFill>
                <a:latin typeface="Arial"/>
                <a:cs typeface="Arial"/>
              </a:rPr>
              <a:t>TÜİK, </a:t>
            </a:r>
            <a:r>
              <a:rPr sz="1200" spc="-35" dirty="0">
                <a:solidFill>
                  <a:prstClr val="black"/>
                </a:solidFill>
                <a:latin typeface="Arial"/>
                <a:cs typeface="Arial"/>
              </a:rPr>
              <a:t>TEPAV</a:t>
            </a:r>
            <a:r>
              <a:rPr sz="1200" spc="-9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a:p>
            <a:pPr marL="12700" marR="5080">
              <a:lnSpc>
                <a:spcPct val="99000"/>
              </a:lnSpc>
              <a:spcBef>
                <a:spcPts val="35"/>
              </a:spcBef>
            </a:pPr>
            <a:r>
              <a:rPr sz="1000" spc="-5" dirty="0">
                <a:solidFill>
                  <a:prstClr val="black"/>
                </a:solidFill>
                <a:latin typeface="Tahoma"/>
                <a:cs typeface="Tahoma"/>
              </a:rPr>
              <a:t>* MBÖNCÜ-SÜE’yi oluşturan göstergeler: Elektrik üretim miktarı, satış miktarı ile ağırlıklandırılmış </a:t>
            </a:r>
            <a:r>
              <a:rPr sz="1000" spc="-10" dirty="0">
                <a:solidFill>
                  <a:prstClr val="black"/>
                </a:solidFill>
                <a:latin typeface="Tahoma"/>
                <a:cs typeface="Tahoma"/>
              </a:rPr>
              <a:t>hazine </a:t>
            </a:r>
            <a:r>
              <a:rPr sz="1000" spc="-5" dirty="0">
                <a:solidFill>
                  <a:prstClr val="black"/>
                </a:solidFill>
                <a:latin typeface="Tahoma"/>
                <a:cs typeface="Tahoma"/>
              </a:rPr>
              <a:t>ihalesi faiz oranı, ara malları ithalatı, </a:t>
            </a:r>
            <a:r>
              <a:rPr sz="1000" spc="-10" dirty="0">
                <a:solidFill>
                  <a:prstClr val="black"/>
                </a:solidFill>
                <a:latin typeface="Tahoma"/>
                <a:cs typeface="Tahoma"/>
              </a:rPr>
              <a:t>TCMB </a:t>
            </a:r>
            <a:r>
              <a:rPr sz="1000" spc="-5" dirty="0">
                <a:solidFill>
                  <a:prstClr val="black"/>
                </a:solidFill>
                <a:latin typeface="Tahoma"/>
                <a:cs typeface="Tahoma"/>
              </a:rPr>
              <a:t>İktisadi  </a:t>
            </a:r>
            <a:r>
              <a:rPr sz="1000" spc="-10" dirty="0">
                <a:solidFill>
                  <a:prstClr val="black"/>
                </a:solidFill>
                <a:latin typeface="Tahoma"/>
                <a:cs typeface="Tahoma"/>
              </a:rPr>
              <a:t>Yönelim </a:t>
            </a:r>
            <a:r>
              <a:rPr sz="1000" spc="-5" dirty="0">
                <a:solidFill>
                  <a:prstClr val="black"/>
                </a:solidFill>
                <a:latin typeface="Tahoma"/>
                <a:cs typeface="Tahoma"/>
              </a:rPr>
              <a:t>Anketi - mamul mal stok miktarı ile ilgili </a:t>
            </a:r>
            <a:r>
              <a:rPr sz="1000" spc="-10" dirty="0">
                <a:solidFill>
                  <a:prstClr val="black"/>
                </a:solidFill>
                <a:latin typeface="Tahoma"/>
                <a:cs typeface="Tahoma"/>
              </a:rPr>
              <a:t>soru, </a:t>
            </a:r>
            <a:r>
              <a:rPr sz="1000" spc="-5" dirty="0">
                <a:solidFill>
                  <a:prstClr val="black"/>
                </a:solidFill>
                <a:latin typeface="Tahoma"/>
                <a:cs typeface="Tahoma"/>
              </a:rPr>
              <a:t>toplam istihdam miktarı ile ilgili </a:t>
            </a:r>
            <a:r>
              <a:rPr sz="1000" spc="-10" dirty="0">
                <a:solidFill>
                  <a:prstClr val="black"/>
                </a:solidFill>
                <a:latin typeface="Tahoma"/>
                <a:cs typeface="Tahoma"/>
              </a:rPr>
              <a:t>soru, </a:t>
            </a:r>
            <a:r>
              <a:rPr sz="1000" spc="-5" dirty="0">
                <a:solidFill>
                  <a:prstClr val="black"/>
                </a:solidFill>
                <a:latin typeface="Tahoma"/>
                <a:cs typeface="Tahoma"/>
              </a:rPr>
              <a:t>iç piyasadan alınan yeni siparişlerin miktarı ile ilgili </a:t>
            </a:r>
            <a:r>
              <a:rPr sz="1000" spc="-10" dirty="0">
                <a:solidFill>
                  <a:prstClr val="black"/>
                </a:solidFill>
                <a:latin typeface="Tahoma"/>
                <a:cs typeface="Tahoma"/>
              </a:rPr>
              <a:t>soru </a:t>
            </a:r>
            <a:r>
              <a:rPr sz="1000" spc="-5" dirty="0">
                <a:solidFill>
                  <a:prstClr val="black"/>
                </a:solidFill>
                <a:latin typeface="Tahoma"/>
                <a:cs typeface="Tahoma"/>
              </a:rPr>
              <a:t>ve ihracat  piyasalarından alınan yeni </a:t>
            </a:r>
            <a:r>
              <a:rPr sz="1000" spc="-10" dirty="0">
                <a:solidFill>
                  <a:prstClr val="black"/>
                </a:solidFill>
                <a:latin typeface="Tahoma"/>
                <a:cs typeface="Tahoma"/>
              </a:rPr>
              <a:t>sipariş </a:t>
            </a:r>
            <a:r>
              <a:rPr sz="1000" spc="-5" dirty="0">
                <a:solidFill>
                  <a:prstClr val="black"/>
                </a:solidFill>
                <a:latin typeface="Tahoma"/>
                <a:cs typeface="Tahoma"/>
              </a:rPr>
              <a:t>miktarı ile ilgili</a:t>
            </a:r>
            <a:r>
              <a:rPr sz="1000" spc="25" dirty="0">
                <a:solidFill>
                  <a:prstClr val="black"/>
                </a:solidFill>
                <a:latin typeface="Tahoma"/>
                <a:cs typeface="Tahoma"/>
              </a:rPr>
              <a:t> </a:t>
            </a:r>
            <a:r>
              <a:rPr sz="1000" spc="-10" dirty="0">
                <a:solidFill>
                  <a:prstClr val="black"/>
                </a:solidFill>
                <a:latin typeface="Tahoma"/>
                <a:cs typeface="Tahoma"/>
              </a:rPr>
              <a:t>soru</a:t>
            </a:r>
            <a:endParaRPr sz="1000">
              <a:solidFill>
                <a:prstClr val="black"/>
              </a:solidFill>
              <a:latin typeface="Tahoma"/>
              <a:cs typeface="Tahoma"/>
            </a:endParaRPr>
          </a:p>
        </p:txBody>
      </p:sp>
      <p:sp>
        <p:nvSpPr>
          <p:cNvPr id="4" name="object 4"/>
          <p:cNvSpPr/>
          <p:nvPr/>
        </p:nvSpPr>
        <p:spPr>
          <a:xfrm>
            <a:off x="0" y="1722120"/>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5" name="object 5"/>
          <p:cNvSpPr txBox="1"/>
          <p:nvPr/>
        </p:nvSpPr>
        <p:spPr>
          <a:xfrm>
            <a:off x="78739" y="1296670"/>
            <a:ext cx="6560184" cy="724535"/>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öncü </a:t>
            </a:r>
            <a:r>
              <a:rPr dirty="0">
                <a:solidFill>
                  <a:srgbClr val="1F308D"/>
                </a:solidFill>
                <a:latin typeface="Tahoma"/>
                <a:cs typeface="Tahoma"/>
              </a:rPr>
              <a:t>gösterge de benzer</a:t>
            </a:r>
            <a:r>
              <a:rPr spc="-10" dirty="0">
                <a:solidFill>
                  <a:srgbClr val="1F308D"/>
                </a:solidFill>
                <a:latin typeface="Tahoma"/>
                <a:cs typeface="Tahoma"/>
              </a:rPr>
              <a:t> </a:t>
            </a:r>
            <a:r>
              <a:rPr spc="-5" dirty="0">
                <a:solidFill>
                  <a:srgbClr val="1F308D"/>
                </a:solidFill>
                <a:latin typeface="Tahoma"/>
                <a:cs typeface="Tahoma"/>
              </a:rPr>
              <a:t>eğilimdedir.</a:t>
            </a:r>
            <a:endParaRPr>
              <a:solidFill>
                <a:prstClr val="black"/>
              </a:solidFill>
              <a:latin typeface="Tahoma"/>
              <a:cs typeface="Tahoma"/>
            </a:endParaRPr>
          </a:p>
          <a:p>
            <a:pPr marL="2443480">
              <a:spcBef>
                <a:spcPts val="1420"/>
              </a:spcBef>
            </a:pPr>
            <a:r>
              <a:rPr sz="1600" spc="-10" dirty="0">
                <a:solidFill>
                  <a:srgbClr val="FFFFFF"/>
                </a:solidFill>
                <a:latin typeface="Arial"/>
                <a:cs typeface="Arial"/>
              </a:rPr>
              <a:t>Öncü </a:t>
            </a:r>
            <a:r>
              <a:rPr sz="1600" spc="-5" dirty="0">
                <a:solidFill>
                  <a:srgbClr val="FFFFFF"/>
                </a:solidFill>
                <a:latin typeface="Arial"/>
                <a:cs typeface="Arial"/>
              </a:rPr>
              <a:t>Göstergeler </a:t>
            </a:r>
            <a:r>
              <a:rPr sz="1600" spc="-10" dirty="0">
                <a:solidFill>
                  <a:srgbClr val="FFFFFF"/>
                </a:solidFill>
                <a:latin typeface="Arial"/>
                <a:cs typeface="Arial"/>
              </a:rPr>
              <a:t>(Ocak </a:t>
            </a:r>
            <a:r>
              <a:rPr sz="1600" spc="-5" dirty="0">
                <a:solidFill>
                  <a:srgbClr val="FFFFFF"/>
                </a:solidFill>
                <a:latin typeface="Arial"/>
                <a:cs typeface="Arial"/>
              </a:rPr>
              <a:t>2020 – Şubat</a:t>
            </a:r>
            <a:r>
              <a:rPr sz="1600" spc="12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6" name="object 6"/>
          <p:cNvGrpSpPr/>
          <p:nvPr/>
        </p:nvGrpSpPr>
        <p:grpSpPr>
          <a:xfrm>
            <a:off x="579119" y="2500883"/>
            <a:ext cx="3728085" cy="2560320"/>
            <a:chOff x="579119" y="2500883"/>
            <a:chExt cx="3728085" cy="2560320"/>
          </a:xfrm>
        </p:grpSpPr>
        <p:sp>
          <p:nvSpPr>
            <p:cNvPr id="7" name="object 7"/>
            <p:cNvSpPr/>
            <p:nvPr/>
          </p:nvSpPr>
          <p:spPr>
            <a:xfrm>
              <a:off x="579119" y="2505455"/>
              <a:ext cx="3709670" cy="2551430"/>
            </a:xfrm>
            <a:custGeom>
              <a:avLst/>
              <a:gdLst/>
              <a:ahLst/>
              <a:cxnLst/>
              <a:rect l="l" t="t" r="r" b="b"/>
              <a:pathLst>
                <a:path w="3709670" h="2551429">
                  <a:moveTo>
                    <a:pt x="51815" y="2551176"/>
                  </a:moveTo>
                  <a:lnTo>
                    <a:pt x="51815" y="0"/>
                  </a:lnTo>
                </a:path>
                <a:path w="3709670" h="2551429">
                  <a:moveTo>
                    <a:pt x="0" y="2551176"/>
                  </a:moveTo>
                  <a:lnTo>
                    <a:pt x="51815" y="2551176"/>
                  </a:lnTo>
                </a:path>
                <a:path w="3709670" h="2551429">
                  <a:moveTo>
                    <a:pt x="0" y="2319528"/>
                  </a:moveTo>
                  <a:lnTo>
                    <a:pt x="51815" y="2319528"/>
                  </a:lnTo>
                </a:path>
                <a:path w="3709670" h="2551429">
                  <a:moveTo>
                    <a:pt x="0" y="2086356"/>
                  </a:moveTo>
                  <a:lnTo>
                    <a:pt x="51815" y="2086356"/>
                  </a:lnTo>
                </a:path>
                <a:path w="3709670" h="2551429">
                  <a:moveTo>
                    <a:pt x="0" y="1854708"/>
                  </a:moveTo>
                  <a:lnTo>
                    <a:pt x="51815" y="1854708"/>
                  </a:lnTo>
                </a:path>
                <a:path w="3709670" h="2551429">
                  <a:moveTo>
                    <a:pt x="0" y="1623060"/>
                  </a:moveTo>
                  <a:lnTo>
                    <a:pt x="51815" y="1623060"/>
                  </a:lnTo>
                </a:path>
                <a:path w="3709670" h="2551429">
                  <a:moveTo>
                    <a:pt x="0" y="1391412"/>
                  </a:moveTo>
                  <a:lnTo>
                    <a:pt x="51815" y="1391412"/>
                  </a:lnTo>
                </a:path>
                <a:path w="3709670" h="2551429">
                  <a:moveTo>
                    <a:pt x="0" y="1159764"/>
                  </a:moveTo>
                  <a:lnTo>
                    <a:pt x="51815" y="1159764"/>
                  </a:lnTo>
                </a:path>
                <a:path w="3709670" h="2551429">
                  <a:moveTo>
                    <a:pt x="0" y="926592"/>
                  </a:moveTo>
                  <a:lnTo>
                    <a:pt x="51815" y="926592"/>
                  </a:lnTo>
                </a:path>
                <a:path w="3709670" h="2551429">
                  <a:moveTo>
                    <a:pt x="0" y="694944"/>
                  </a:moveTo>
                  <a:lnTo>
                    <a:pt x="51815" y="694944"/>
                  </a:lnTo>
                </a:path>
                <a:path w="3709670" h="2551429">
                  <a:moveTo>
                    <a:pt x="0" y="463296"/>
                  </a:moveTo>
                  <a:lnTo>
                    <a:pt x="51815" y="463296"/>
                  </a:lnTo>
                </a:path>
                <a:path w="3709670" h="2551429">
                  <a:moveTo>
                    <a:pt x="0" y="231648"/>
                  </a:moveTo>
                  <a:lnTo>
                    <a:pt x="51815" y="231648"/>
                  </a:lnTo>
                </a:path>
                <a:path w="3709670" h="2551429">
                  <a:moveTo>
                    <a:pt x="0" y="0"/>
                  </a:moveTo>
                  <a:lnTo>
                    <a:pt x="51815" y="0"/>
                  </a:lnTo>
                </a:path>
                <a:path w="3709670" h="2551429">
                  <a:moveTo>
                    <a:pt x="51815" y="1623060"/>
                  </a:moveTo>
                  <a:lnTo>
                    <a:pt x="3709416" y="162306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630173" y="2561081"/>
              <a:ext cx="3657600" cy="2342515"/>
            </a:xfrm>
            <a:custGeom>
              <a:avLst/>
              <a:gdLst/>
              <a:ahLst/>
              <a:cxnLst/>
              <a:rect l="l" t="t" r="r" b="b"/>
              <a:pathLst>
                <a:path w="3657600" h="2342515">
                  <a:moveTo>
                    <a:pt x="0" y="1418843"/>
                  </a:moveTo>
                  <a:lnTo>
                    <a:pt x="146304" y="1414271"/>
                  </a:lnTo>
                  <a:lnTo>
                    <a:pt x="292608" y="1577339"/>
                  </a:lnTo>
                  <a:lnTo>
                    <a:pt x="438912" y="2281428"/>
                  </a:lnTo>
                  <a:lnTo>
                    <a:pt x="585216" y="2342387"/>
                  </a:lnTo>
                  <a:lnTo>
                    <a:pt x="731520" y="1668779"/>
                  </a:lnTo>
                  <a:lnTo>
                    <a:pt x="877824" y="1591055"/>
                  </a:lnTo>
                  <a:lnTo>
                    <a:pt x="1024127" y="1405127"/>
                  </a:lnTo>
                  <a:lnTo>
                    <a:pt x="1170432" y="1178051"/>
                  </a:lnTo>
                  <a:lnTo>
                    <a:pt x="1316736" y="1335023"/>
                  </a:lnTo>
                  <a:lnTo>
                    <a:pt x="1463039" y="1303019"/>
                  </a:lnTo>
                  <a:lnTo>
                    <a:pt x="1609344" y="1432559"/>
                  </a:lnTo>
                  <a:lnTo>
                    <a:pt x="1755648" y="1470659"/>
                  </a:lnTo>
                  <a:lnTo>
                    <a:pt x="1901952" y="1405127"/>
                  </a:lnTo>
                  <a:lnTo>
                    <a:pt x="2048256" y="839723"/>
                  </a:lnTo>
                  <a:lnTo>
                    <a:pt x="2194560" y="0"/>
                  </a:lnTo>
                  <a:lnTo>
                    <a:pt x="2340864" y="320039"/>
                  </a:lnTo>
                  <a:lnTo>
                    <a:pt x="2487168" y="733043"/>
                  </a:lnTo>
                  <a:lnTo>
                    <a:pt x="2633472" y="1024127"/>
                  </a:lnTo>
                  <a:lnTo>
                    <a:pt x="2779776" y="737615"/>
                  </a:lnTo>
                  <a:lnTo>
                    <a:pt x="2926079" y="1339595"/>
                  </a:lnTo>
                  <a:lnTo>
                    <a:pt x="3072384" y="1173479"/>
                  </a:lnTo>
                  <a:lnTo>
                    <a:pt x="3218688" y="1178051"/>
                  </a:lnTo>
                  <a:lnTo>
                    <a:pt x="3364991" y="1117091"/>
                  </a:lnTo>
                  <a:lnTo>
                    <a:pt x="3511296" y="1289303"/>
                  </a:lnTo>
                  <a:lnTo>
                    <a:pt x="3657600" y="1293875"/>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9" name="object 9"/>
          <p:cNvSpPr txBox="1"/>
          <p:nvPr/>
        </p:nvSpPr>
        <p:spPr>
          <a:xfrm>
            <a:off x="253085" y="2343911"/>
            <a:ext cx="248920" cy="2809240"/>
          </a:xfrm>
          <a:prstGeom prst="rect">
            <a:avLst/>
          </a:prstGeom>
        </p:spPr>
        <p:txBody>
          <a:bodyPr vert="horz" wrap="square" lIns="0" tIns="61594" rIns="0" bIns="0" rtlCol="0">
            <a:spAutoFit/>
          </a:bodyPr>
          <a:lstStyle/>
          <a:p>
            <a:pPr marL="67945">
              <a:spcBef>
                <a:spcPts val="484"/>
              </a:spcBef>
            </a:pPr>
            <a:r>
              <a:rPr sz="1200" dirty="0">
                <a:solidFill>
                  <a:prstClr val="black"/>
                </a:solidFill>
                <a:latin typeface="Tahoma"/>
                <a:cs typeface="Tahoma"/>
              </a:rPr>
              <a:t>35</a:t>
            </a:r>
            <a:endParaRPr sz="1200">
              <a:solidFill>
                <a:prstClr val="black"/>
              </a:solidFill>
              <a:latin typeface="Tahoma"/>
              <a:cs typeface="Tahoma"/>
            </a:endParaRPr>
          </a:p>
          <a:p>
            <a:pPr marL="67945">
              <a:spcBef>
                <a:spcPts val="390"/>
              </a:spcBef>
            </a:pPr>
            <a:r>
              <a:rPr sz="1200" dirty="0">
                <a:solidFill>
                  <a:prstClr val="black"/>
                </a:solidFill>
                <a:latin typeface="Tahoma"/>
                <a:cs typeface="Tahoma"/>
              </a:rPr>
              <a:t>30</a:t>
            </a:r>
            <a:endParaRPr sz="1200">
              <a:solidFill>
                <a:prstClr val="black"/>
              </a:solidFill>
              <a:latin typeface="Tahoma"/>
              <a:cs typeface="Tahoma"/>
            </a:endParaRPr>
          </a:p>
          <a:p>
            <a:pPr marL="67945">
              <a:spcBef>
                <a:spcPts val="385"/>
              </a:spcBef>
            </a:pPr>
            <a:r>
              <a:rPr sz="1200" dirty="0">
                <a:solidFill>
                  <a:prstClr val="black"/>
                </a:solidFill>
                <a:latin typeface="Tahoma"/>
                <a:cs typeface="Tahoma"/>
              </a:rPr>
              <a:t>25</a:t>
            </a:r>
            <a:endParaRPr sz="1200">
              <a:solidFill>
                <a:prstClr val="black"/>
              </a:solidFill>
              <a:latin typeface="Tahoma"/>
              <a:cs typeface="Tahoma"/>
            </a:endParaRPr>
          </a:p>
          <a:p>
            <a:pPr marL="67945">
              <a:spcBef>
                <a:spcPts val="385"/>
              </a:spcBef>
            </a:pPr>
            <a:r>
              <a:rPr sz="1200" dirty="0">
                <a:solidFill>
                  <a:prstClr val="black"/>
                </a:solidFill>
                <a:latin typeface="Tahoma"/>
                <a:cs typeface="Tahoma"/>
              </a:rPr>
              <a:t>20</a:t>
            </a:r>
            <a:endParaRPr sz="1200">
              <a:solidFill>
                <a:prstClr val="black"/>
              </a:solidFill>
              <a:latin typeface="Tahoma"/>
              <a:cs typeface="Tahoma"/>
            </a:endParaRPr>
          </a:p>
          <a:p>
            <a:pPr marL="67945">
              <a:spcBef>
                <a:spcPts val="385"/>
              </a:spcBef>
            </a:pPr>
            <a:r>
              <a:rPr sz="1200" dirty="0">
                <a:solidFill>
                  <a:prstClr val="black"/>
                </a:solidFill>
                <a:latin typeface="Tahoma"/>
                <a:cs typeface="Tahoma"/>
              </a:rPr>
              <a:t>15</a:t>
            </a:r>
            <a:endParaRPr sz="1200">
              <a:solidFill>
                <a:prstClr val="black"/>
              </a:solidFill>
              <a:latin typeface="Tahoma"/>
              <a:cs typeface="Tahoma"/>
            </a:endParaRPr>
          </a:p>
          <a:p>
            <a:pPr marL="67945">
              <a:spcBef>
                <a:spcPts val="390"/>
              </a:spcBef>
            </a:pPr>
            <a:r>
              <a:rPr sz="1200" dirty="0">
                <a:solidFill>
                  <a:prstClr val="black"/>
                </a:solidFill>
                <a:latin typeface="Tahoma"/>
                <a:cs typeface="Tahoma"/>
              </a:rPr>
              <a:t>10</a:t>
            </a:r>
            <a:endParaRPr sz="1200">
              <a:solidFill>
                <a:prstClr val="black"/>
              </a:solidFill>
              <a:latin typeface="Tahoma"/>
              <a:cs typeface="Tahoma"/>
            </a:endParaRPr>
          </a:p>
          <a:p>
            <a:pPr marL="151130">
              <a:spcBef>
                <a:spcPts val="385"/>
              </a:spcBef>
            </a:pPr>
            <a:r>
              <a:rPr sz="1200" dirty="0">
                <a:solidFill>
                  <a:prstClr val="black"/>
                </a:solidFill>
                <a:latin typeface="Tahoma"/>
                <a:cs typeface="Tahoma"/>
              </a:rPr>
              <a:t>5</a:t>
            </a:r>
            <a:endParaRPr sz="1200">
              <a:solidFill>
                <a:prstClr val="black"/>
              </a:solidFill>
              <a:latin typeface="Tahoma"/>
              <a:cs typeface="Tahoma"/>
            </a:endParaRPr>
          </a:p>
          <a:p>
            <a:pPr marL="151130">
              <a:spcBef>
                <a:spcPts val="385"/>
              </a:spcBef>
            </a:pPr>
            <a:r>
              <a:rPr sz="1200" dirty="0">
                <a:solidFill>
                  <a:prstClr val="black"/>
                </a:solidFill>
                <a:latin typeface="Tahoma"/>
                <a:cs typeface="Tahoma"/>
              </a:rPr>
              <a:t>0</a:t>
            </a:r>
            <a:endParaRPr sz="1200">
              <a:solidFill>
                <a:prstClr val="black"/>
              </a:solidFill>
              <a:latin typeface="Tahoma"/>
              <a:cs typeface="Tahoma"/>
            </a:endParaRPr>
          </a:p>
          <a:p>
            <a:pPr marL="95885">
              <a:spcBef>
                <a:spcPts val="390"/>
              </a:spcBef>
            </a:pPr>
            <a:r>
              <a:rPr sz="1200" spc="-5" dirty="0">
                <a:solidFill>
                  <a:prstClr val="black"/>
                </a:solidFill>
                <a:latin typeface="Tahoma"/>
                <a:cs typeface="Tahoma"/>
              </a:rPr>
              <a:t>-5</a:t>
            </a:r>
            <a:endParaRPr sz="1200">
              <a:solidFill>
                <a:prstClr val="black"/>
              </a:solidFill>
              <a:latin typeface="Tahoma"/>
              <a:cs typeface="Tahoma"/>
            </a:endParaRPr>
          </a:p>
          <a:p>
            <a:pPr marL="12700">
              <a:spcBef>
                <a:spcPts val="385"/>
              </a:spcBef>
            </a:pPr>
            <a:r>
              <a:rPr sz="1200" spc="-5" dirty="0">
                <a:solidFill>
                  <a:prstClr val="black"/>
                </a:solidFill>
                <a:latin typeface="Tahoma"/>
                <a:cs typeface="Tahoma"/>
              </a:rPr>
              <a:t>-</a:t>
            </a:r>
            <a:r>
              <a:rPr sz="1200" dirty="0">
                <a:solidFill>
                  <a:prstClr val="black"/>
                </a:solidFill>
                <a:latin typeface="Tahoma"/>
                <a:cs typeface="Tahoma"/>
              </a:rPr>
              <a:t>10</a:t>
            </a:r>
            <a:endParaRPr sz="1200">
              <a:solidFill>
                <a:prstClr val="black"/>
              </a:solidFill>
              <a:latin typeface="Tahoma"/>
              <a:cs typeface="Tahoma"/>
            </a:endParaRPr>
          </a:p>
          <a:p>
            <a:pPr marL="12700">
              <a:spcBef>
                <a:spcPts val="390"/>
              </a:spcBef>
            </a:pPr>
            <a:r>
              <a:rPr sz="1200" spc="-5" dirty="0">
                <a:solidFill>
                  <a:prstClr val="black"/>
                </a:solidFill>
                <a:latin typeface="Tahoma"/>
                <a:cs typeface="Tahoma"/>
              </a:rPr>
              <a:t>-</a:t>
            </a:r>
            <a:r>
              <a:rPr sz="1200" dirty="0">
                <a:solidFill>
                  <a:prstClr val="black"/>
                </a:solidFill>
                <a:latin typeface="Tahoma"/>
                <a:cs typeface="Tahoma"/>
              </a:rPr>
              <a:t>15</a:t>
            </a:r>
            <a:endParaRPr sz="1200">
              <a:solidFill>
                <a:prstClr val="black"/>
              </a:solidFill>
              <a:latin typeface="Tahoma"/>
              <a:cs typeface="Tahoma"/>
            </a:endParaRPr>
          </a:p>
          <a:p>
            <a:pPr marL="12700">
              <a:spcBef>
                <a:spcPts val="385"/>
              </a:spcBef>
            </a:pPr>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p:txBody>
      </p:sp>
      <p:sp>
        <p:nvSpPr>
          <p:cNvPr id="10" name="object 10"/>
          <p:cNvSpPr txBox="1"/>
          <p:nvPr/>
        </p:nvSpPr>
        <p:spPr>
          <a:xfrm>
            <a:off x="525502" y="5096002"/>
            <a:ext cx="3721735" cy="58102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2020-01</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2020-03</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2020-05</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2020-07</a:t>
            </a:r>
            <a:endParaRPr sz="1200">
              <a:solidFill>
                <a:prstClr val="black"/>
              </a:solidFill>
              <a:latin typeface="Tahoma"/>
              <a:cs typeface="Tahoma"/>
            </a:endParaRPr>
          </a:p>
          <a:p>
            <a:pPr marL="12700">
              <a:spcBef>
                <a:spcPts val="865"/>
              </a:spcBef>
            </a:pPr>
            <a:r>
              <a:rPr sz="1200" spc="-5" dirty="0">
                <a:solidFill>
                  <a:prstClr val="black"/>
                </a:solidFill>
                <a:latin typeface="Tahoma"/>
                <a:cs typeface="Tahoma"/>
              </a:rPr>
              <a:t>2020-09</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2020-11</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2021-01</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2021-03</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2021-05</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2021-07</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2021-09</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2021-11</a:t>
            </a:r>
            <a:endParaRPr sz="1200">
              <a:solidFill>
                <a:prstClr val="black"/>
              </a:solidFill>
              <a:latin typeface="Tahoma"/>
              <a:cs typeface="Tahoma"/>
            </a:endParaRPr>
          </a:p>
          <a:p>
            <a:pPr marL="12700">
              <a:spcBef>
                <a:spcPts val="855"/>
              </a:spcBef>
            </a:pPr>
            <a:r>
              <a:rPr sz="1200" spc="-5" dirty="0">
                <a:solidFill>
                  <a:prstClr val="black"/>
                </a:solidFill>
                <a:latin typeface="Tahoma"/>
                <a:cs typeface="Tahoma"/>
              </a:rPr>
              <a:t>2022-01</a:t>
            </a:r>
            <a:endParaRPr sz="1200">
              <a:solidFill>
                <a:prstClr val="black"/>
              </a:solidFill>
              <a:latin typeface="Tahoma"/>
              <a:cs typeface="Tahoma"/>
            </a:endParaRPr>
          </a:p>
        </p:txBody>
      </p:sp>
      <p:sp>
        <p:nvSpPr>
          <p:cNvPr id="11" name="object 11"/>
          <p:cNvSpPr/>
          <p:nvPr/>
        </p:nvSpPr>
        <p:spPr>
          <a:xfrm>
            <a:off x="710945" y="5889497"/>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2" name="object 12"/>
          <p:cNvSpPr txBox="1"/>
          <p:nvPr/>
        </p:nvSpPr>
        <p:spPr>
          <a:xfrm>
            <a:off x="943152" y="5790996"/>
            <a:ext cx="108712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Yıllık %</a:t>
            </a:r>
            <a:r>
              <a:rPr sz="1200" spc="-45" dirty="0">
                <a:solidFill>
                  <a:prstClr val="black"/>
                </a:solidFill>
                <a:latin typeface="Tahoma"/>
                <a:cs typeface="Tahoma"/>
              </a:rPr>
              <a:t> </a:t>
            </a:r>
            <a:r>
              <a:rPr sz="1200" spc="-5" dirty="0">
                <a:solidFill>
                  <a:prstClr val="black"/>
                </a:solidFill>
                <a:latin typeface="Tahoma"/>
                <a:cs typeface="Tahoma"/>
              </a:rPr>
              <a:t>değişim</a:t>
            </a:r>
            <a:endParaRPr sz="1200">
              <a:solidFill>
                <a:prstClr val="black"/>
              </a:solidFill>
              <a:latin typeface="Tahoma"/>
              <a:cs typeface="Tahoma"/>
            </a:endParaRPr>
          </a:p>
        </p:txBody>
      </p:sp>
      <p:grpSp>
        <p:nvGrpSpPr>
          <p:cNvPr id="13" name="object 13"/>
          <p:cNvGrpSpPr/>
          <p:nvPr/>
        </p:nvGrpSpPr>
        <p:grpSpPr>
          <a:xfrm>
            <a:off x="4881371" y="2485644"/>
            <a:ext cx="3741420" cy="2575560"/>
            <a:chOff x="4881371" y="2485644"/>
            <a:chExt cx="3741420" cy="2575560"/>
          </a:xfrm>
        </p:grpSpPr>
        <p:sp>
          <p:nvSpPr>
            <p:cNvPr id="14" name="object 14"/>
            <p:cNvSpPr/>
            <p:nvPr/>
          </p:nvSpPr>
          <p:spPr>
            <a:xfrm>
              <a:off x="4881371" y="2505456"/>
              <a:ext cx="3741420" cy="2551430"/>
            </a:xfrm>
            <a:custGeom>
              <a:avLst/>
              <a:gdLst/>
              <a:ahLst/>
              <a:cxnLst/>
              <a:rect l="l" t="t" r="r" b="b"/>
              <a:pathLst>
                <a:path w="3741420" h="2551429">
                  <a:moveTo>
                    <a:pt x="3691128" y="2551176"/>
                  </a:moveTo>
                  <a:lnTo>
                    <a:pt x="3691128" y="0"/>
                  </a:lnTo>
                </a:path>
                <a:path w="3741420" h="2551429">
                  <a:moveTo>
                    <a:pt x="3691128" y="2551176"/>
                  </a:moveTo>
                  <a:lnTo>
                    <a:pt x="3741420" y="2551176"/>
                  </a:lnTo>
                </a:path>
                <a:path w="3741420" h="2551429">
                  <a:moveTo>
                    <a:pt x="3691128" y="2267712"/>
                  </a:moveTo>
                  <a:lnTo>
                    <a:pt x="3741420" y="2267712"/>
                  </a:lnTo>
                </a:path>
                <a:path w="3741420" h="2551429">
                  <a:moveTo>
                    <a:pt x="3691128" y="1984248"/>
                  </a:moveTo>
                  <a:lnTo>
                    <a:pt x="3741420" y="1984248"/>
                  </a:lnTo>
                </a:path>
                <a:path w="3741420" h="2551429">
                  <a:moveTo>
                    <a:pt x="3691128" y="1700784"/>
                  </a:moveTo>
                  <a:lnTo>
                    <a:pt x="3741420" y="1700784"/>
                  </a:lnTo>
                </a:path>
                <a:path w="3741420" h="2551429">
                  <a:moveTo>
                    <a:pt x="3691128" y="1417320"/>
                  </a:moveTo>
                  <a:lnTo>
                    <a:pt x="3741420" y="1417320"/>
                  </a:lnTo>
                </a:path>
                <a:path w="3741420" h="2551429">
                  <a:moveTo>
                    <a:pt x="3691128" y="1133856"/>
                  </a:moveTo>
                  <a:lnTo>
                    <a:pt x="3741420" y="1133856"/>
                  </a:lnTo>
                </a:path>
                <a:path w="3741420" h="2551429">
                  <a:moveTo>
                    <a:pt x="3691128" y="850392"/>
                  </a:moveTo>
                  <a:lnTo>
                    <a:pt x="3741420" y="850392"/>
                  </a:lnTo>
                </a:path>
                <a:path w="3741420" h="2551429">
                  <a:moveTo>
                    <a:pt x="3691128" y="566928"/>
                  </a:moveTo>
                  <a:lnTo>
                    <a:pt x="3741420" y="566928"/>
                  </a:lnTo>
                </a:path>
                <a:path w="3741420" h="2551429">
                  <a:moveTo>
                    <a:pt x="3691128" y="283464"/>
                  </a:moveTo>
                  <a:lnTo>
                    <a:pt x="3741420" y="283464"/>
                  </a:lnTo>
                </a:path>
                <a:path w="3741420" h="2551429">
                  <a:moveTo>
                    <a:pt x="3691128" y="0"/>
                  </a:moveTo>
                  <a:lnTo>
                    <a:pt x="3741420" y="0"/>
                  </a:lnTo>
                </a:path>
                <a:path w="3741420" h="2551429">
                  <a:moveTo>
                    <a:pt x="50291" y="2551176"/>
                  </a:moveTo>
                  <a:lnTo>
                    <a:pt x="50291" y="0"/>
                  </a:lnTo>
                </a:path>
                <a:path w="3741420" h="2551429">
                  <a:moveTo>
                    <a:pt x="0" y="2551176"/>
                  </a:moveTo>
                  <a:lnTo>
                    <a:pt x="50291" y="2551176"/>
                  </a:lnTo>
                </a:path>
                <a:path w="3741420" h="2551429">
                  <a:moveTo>
                    <a:pt x="0" y="2231136"/>
                  </a:moveTo>
                  <a:lnTo>
                    <a:pt x="50291" y="2231136"/>
                  </a:lnTo>
                </a:path>
                <a:path w="3741420" h="2551429">
                  <a:moveTo>
                    <a:pt x="0" y="1912620"/>
                  </a:moveTo>
                  <a:lnTo>
                    <a:pt x="50291" y="1912620"/>
                  </a:lnTo>
                </a:path>
                <a:path w="3741420" h="2551429">
                  <a:moveTo>
                    <a:pt x="0" y="1594104"/>
                  </a:moveTo>
                  <a:lnTo>
                    <a:pt x="50291" y="1594104"/>
                  </a:lnTo>
                </a:path>
                <a:path w="3741420" h="2551429">
                  <a:moveTo>
                    <a:pt x="0" y="1275588"/>
                  </a:moveTo>
                  <a:lnTo>
                    <a:pt x="50291" y="1275588"/>
                  </a:lnTo>
                </a:path>
                <a:path w="3741420" h="2551429">
                  <a:moveTo>
                    <a:pt x="0" y="955548"/>
                  </a:moveTo>
                  <a:lnTo>
                    <a:pt x="50291" y="955548"/>
                  </a:lnTo>
                </a:path>
                <a:path w="3741420" h="2551429">
                  <a:moveTo>
                    <a:pt x="0" y="637032"/>
                  </a:moveTo>
                  <a:lnTo>
                    <a:pt x="50291" y="637032"/>
                  </a:lnTo>
                </a:path>
                <a:path w="3741420" h="2551429">
                  <a:moveTo>
                    <a:pt x="0" y="318516"/>
                  </a:moveTo>
                  <a:lnTo>
                    <a:pt x="50291" y="318516"/>
                  </a:lnTo>
                </a:path>
                <a:path w="3741420" h="2551429">
                  <a:moveTo>
                    <a:pt x="0" y="0"/>
                  </a:moveTo>
                  <a:lnTo>
                    <a:pt x="50291" y="0"/>
                  </a:lnTo>
                </a:path>
                <a:path w="3741420" h="2551429">
                  <a:moveTo>
                    <a:pt x="50291" y="2551176"/>
                  </a:moveTo>
                  <a:lnTo>
                    <a:pt x="3691128" y="2551176"/>
                  </a:lnTo>
                </a:path>
              </a:pathLst>
            </a:custGeom>
            <a:ln w="9144">
              <a:solidFill>
                <a:srgbClr val="000000"/>
              </a:solidFill>
            </a:ln>
          </p:spPr>
          <p:txBody>
            <a:bodyPr wrap="square" lIns="0" tIns="0" rIns="0" bIns="0" rtlCol="0"/>
            <a:lstStyle/>
            <a:p>
              <a:endParaRPr smtClean="0">
                <a:solidFill>
                  <a:prstClr val="black"/>
                </a:solidFill>
              </a:endParaRPr>
            </a:p>
          </p:txBody>
        </p:sp>
        <p:sp>
          <p:nvSpPr>
            <p:cNvPr id="15" name="object 15"/>
            <p:cNvSpPr/>
            <p:nvPr/>
          </p:nvSpPr>
          <p:spPr>
            <a:xfrm>
              <a:off x="4932425" y="2687574"/>
              <a:ext cx="3495040" cy="2062480"/>
            </a:xfrm>
            <a:custGeom>
              <a:avLst/>
              <a:gdLst/>
              <a:ahLst/>
              <a:cxnLst/>
              <a:rect l="l" t="t" r="r" b="b"/>
              <a:pathLst>
                <a:path w="3495040" h="2062479">
                  <a:moveTo>
                    <a:pt x="0" y="853439"/>
                  </a:moveTo>
                  <a:lnTo>
                    <a:pt x="146303" y="771143"/>
                  </a:lnTo>
                  <a:lnTo>
                    <a:pt x="291084" y="987551"/>
                  </a:lnTo>
                  <a:lnTo>
                    <a:pt x="437388" y="2061971"/>
                  </a:lnTo>
                  <a:lnTo>
                    <a:pt x="582168" y="1583436"/>
                  </a:lnTo>
                  <a:lnTo>
                    <a:pt x="728472" y="1086612"/>
                  </a:lnTo>
                  <a:lnTo>
                    <a:pt x="873251" y="748284"/>
                  </a:lnTo>
                  <a:lnTo>
                    <a:pt x="1019556" y="665988"/>
                  </a:lnTo>
                  <a:lnTo>
                    <a:pt x="1164336" y="614172"/>
                  </a:lnTo>
                  <a:lnTo>
                    <a:pt x="1310639" y="592836"/>
                  </a:lnTo>
                  <a:lnTo>
                    <a:pt x="1455420" y="551688"/>
                  </a:lnTo>
                  <a:lnTo>
                    <a:pt x="1601724" y="509015"/>
                  </a:lnTo>
                  <a:lnTo>
                    <a:pt x="1746503" y="429767"/>
                  </a:lnTo>
                  <a:lnTo>
                    <a:pt x="1892807" y="336803"/>
                  </a:lnTo>
                  <a:lnTo>
                    <a:pt x="2039112" y="382524"/>
                  </a:lnTo>
                  <a:lnTo>
                    <a:pt x="2183892" y="403860"/>
                  </a:lnTo>
                  <a:lnTo>
                    <a:pt x="2330196" y="330708"/>
                  </a:lnTo>
                  <a:lnTo>
                    <a:pt x="2474976" y="248412"/>
                  </a:lnTo>
                  <a:lnTo>
                    <a:pt x="2621279" y="388620"/>
                  </a:lnTo>
                  <a:lnTo>
                    <a:pt x="2766059" y="135636"/>
                  </a:lnTo>
                  <a:lnTo>
                    <a:pt x="2912364" y="254508"/>
                  </a:lnTo>
                  <a:lnTo>
                    <a:pt x="3057144" y="207263"/>
                  </a:lnTo>
                  <a:lnTo>
                    <a:pt x="3203448" y="79248"/>
                  </a:lnTo>
                  <a:lnTo>
                    <a:pt x="3348228" y="0"/>
                  </a:lnTo>
                  <a:lnTo>
                    <a:pt x="3494531" y="109727"/>
                  </a:lnTo>
                </a:path>
              </a:pathLst>
            </a:custGeom>
            <a:ln w="38100">
              <a:solidFill>
                <a:srgbClr val="001F5F"/>
              </a:solidFill>
            </a:ln>
          </p:spPr>
          <p:txBody>
            <a:bodyPr wrap="square" lIns="0" tIns="0" rIns="0" bIns="0" rtlCol="0"/>
            <a:lstStyle/>
            <a:p>
              <a:endParaRPr smtClean="0">
                <a:solidFill>
                  <a:prstClr val="black"/>
                </a:solidFill>
              </a:endParaRPr>
            </a:p>
          </p:txBody>
        </p:sp>
        <p:sp>
          <p:nvSpPr>
            <p:cNvPr id="16" name="object 16"/>
            <p:cNvSpPr/>
            <p:nvPr/>
          </p:nvSpPr>
          <p:spPr>
            <a:xfrm>
              <a:off x="4932425" y="2504694"/>
              <a:ext cx="3641090" cy="1858010"/>
            </a:xfrm>
            <a:custGeom>
              <a:avLst/>
              <a:gdLst/>
              <a:ahLst/>
              <a:cxnLst/>
              <a:rect l="l" t="t" r="r" b="b"/>
              <a:pathLst>
                <a:path w="3641090" h="1858010">
                  <a:moveTo>
                    <a:pt x="0" y="193547"/>
                  </a:moveTo>
                  <a:lnTo>
                    <a:pt x="146303" y="211835"/>
                  </a:lnTo>
                  <a:lnTo>
                    <a:pt x="291084" y="588263"/>
                  </a:lnTo>
                  <a:lnTo>
                    <a:pt x="437388" y="1857755"/>
                  </a:lnTo>
                  <a:lnTo>
                    <a:pt x="582168" y="1118615"/>
                  </a:lnTo>
                  <a:lnTo>
                    <a:pt x="728472" y="445007"/>
                  </a:lnTo>
                  <a:lnTo>
                    <a:pt x="873251" y="245363"/>
                  </a:lnTo>
                  <a:lnTo>
                    <a:pt x="1019556" y="140207"/>
                  </a:lnTo>
                  <a:lnTo>
                    <a:pt x="1164336" y="134111"/>
                  </a:lnTo>
                  <a:lnTo>
                    <a:pt x="1310639" y="140207"/>
                  </a:lnTo>
                  <a:lnTo>
                    <a:pt x="1455420" y="242315"/>
                  </a:lnTo>
                  <a:lnTo>
                    <a:pt x="1601724" y="156971"/>
                  </a:lnTo>
                  <a:lnTo>
                    <a:pt x="1746503" y="217931"/>
                  </a:lnTo>
                  <a:lnTo>
                    <a:pt x="1892807" y="217931"/>
                  </a:lnTo>
                  <a:lnTo>
                    <a:pt x="2039112" y="88391"/>
                  </a:lnTo>
                  <a:lnTo>
                    <a:pt x="2183892" y="217931"/>
                  </a:lnTo>
                  <a:lnTo>
                    <a:pt x="2330196" y="176783"/>
                  </a:lnTo>
                  <a:lnTo>
                    <a:pt x="2474976" y="109727"/>
                  </a:lnTo>
                  <a:lnTo>
                    <a:pt x="2621279" y="54863"/>
                  </a:lnTo>
                  <a:lnTo>
                    <a:pt x="2766059" y="0"/>
                  </a:lnTo>
                  <a:lnTo>
                    <a:pt x="2912364" y="123443"/>
                  </a:lnTo>
                  <a:lnTo>
                    <a:pt x="3057144" y="156971"/>
                  </a:lnTo>
                  <a:lnTo>
                    <a:pt x="3203448" y="67055"/>
                  </a:lnTo>
                  <a:lnTo>
                    <a:pt x="3348228" y="68579"/>
                  </a:lnTo>
                  <a:lnTo>
                    <a:pt x="3494531" y="129539"/>
                  </a:lnTo>
                  <a:lnTo>
                    <a:pt x="3640835" y="140207"/>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17" name="object 17"/>
          <p:cNvSpPr txBox="1"/>
          <p:nvPr/>
        </p:nvSpPr>
        <p:spPr>
          <a:xfrm>
            <a:off x="8703944" y="2292476"/>
            <a:ext cx="274955" cy="2860675"/>
          </a:xfrm>
          <a:prstGeom prst="rect">
            <a:avLst/>
          </a:prstGeom>
        </p:spPr>
        <p:txBody>
          <a:bodyPr vert="horz" wrap="square" lIns="0" tIns="113030" rIns="0" bIns="0" rtlCol="0">
            <a:spAutoFit/>
          </a:bodyPr>
          <a:lstStyle/>
          <a:p>
            <a:pPr marL="12700">
              <a:spcBef>
                <a:spcPts val="890"/>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2</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790"/>
              </a:spcBef>
            </a:pPr>
            <a:r>
              <a:rPr sz="1200" dirty="0">
                <a:solidFill>
                  <a:prstClr val="black"/>
                </a:solidFill>
                <a:latin typeface="Tahoma"/>
                <a:cs typeface="Tahoma"/>
              </a:rPr>
              <a:t>98</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96</a:t>
            </a:r>
            <a:endParaRPr sz="1200">
              <a:solidFill>
                <a:prstClr val="black"/>
              </a:solidFill>
              <a:latin typeface="Tahoma"/>
              <a:cs typeface="Tahoma"/>
            </a:endParaRPr>
          </a:p>
          <a:p>
            <a:pPr marL="12700">
              <a:spcBef>
                <a:spcPts val="790"/>
              </a:spcBef>
            </a:pPr>
            <a:r>
              <a:rPr sz="1200" dirty="0">
                <a:solidFill>
                  <a:prstClr val="black"/>
                </a:solidFill>
                <a:latin typeface="Tahoma"/>
                <a:cs typeface="Tahoma"/>
              </a:rPr>
              <a:t>94</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92</a:t>
            </a:r>
            <a:endParaRPr sz="1200">
              <a:solidFill>
                <a:prstClr val="black"/>
              </a:solidFill>
              <a:latin typeface="Tahoma"/>
              <a:cs typeface="Tahoma"/>
            </a:endParaRPr>
          </a:p>
          <a:p>
            <a:pPr marL="12700">
              <a:spcBef>
                <a:spcPts val="790"/>
              </a:spcBef>
            </a:pPr>
            <a:r>
              <a:rPr sz="1200" dirty="0">
                <a:solidFill>
                  <a:prstClr val="black"/>
                </a:solidFill>
                <a:latin typeface="Tahoma"/>
                <a:cs typeface="Tahoma"/>
              </a:rPr>
              <a:t>90</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88</a:t>
            </a:r>
            <a:endParaRPr sz="1200">
              <a:solidFill>
                <a:prstClr val="black"/>
              </a:solidFill>
              <a:latin typeface="Tahoma"/>
              <a:cs typeface="Tahoma"/>
            </a:endParaRPr>
          </a:p>
          <a:p>
            <a:pPr marL="12700">
              <a:spcBef>
                <a:spcPts val="790"/>
              </a:spcBef>
            </a:pPr>
            <a:r>
              <a:rPr sz="1200" dirty="0">
                <a:solidFill>
                  <a:prstClr val="black"/>
                </a:solidFill>
                <a:latin typeface="Tahoma"/>
                <a:cs typeface="Tahoma"/>
              </a:rPr>
              <a:t>86</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84</a:t>
            </a:r>
            <a:endParaRPr sz="1200">
              <a:solidFill>
                <a:prstClr val="black"/>
              </a:solidFill>
              <a:latin typeface="Tahoma"/>
              <a:cs typeface="Tahoma"/>
            </a:endParaRPr>
          </a:p>
        </p:txBody>
      </p:sp>
      <p:sp>
        <p:nvSpPr>
          <p:cNvPr id="18" name="object 18"/>
          <p:cNvSpPr txBox="1"/>
          <p:nvPr/>
        </p:nvSpPr>
        <p:spPr>
          <a:xfrm>
            <a:off x="4527930" y="2393060"/>
            <a:ext cx="276225" cy="276034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1</a:t>
            </a:r>
            <a:r>
              <a:rPr sz="1200" spc="-5"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1070"/>
              </a:spcBef>
            </a:pPr>
            <a:r>
              <a:rPr sz="1200" dirty="0">
                <a:solidFill>
                  <a:prstClr val="black"/>
                </a:solidFill>
                <a:latin typeface="Tahoma"/>
                <a:cs typeface="Tahoma"/>
              </a:rPr>
              <a:t>1</a:t>
            </a:r>
            <a:r>
              <a:rPr sz="1200" spc="-10" dirty="0">
                <a:solidFill>
                  <a:prstClr val="black"/>
                </a:solidFill>
                <a:latin typeface="Tahoma"/>
                <a:cs typeface="Tahoma"/>
              </a:rPr>
              <a:t>4</a:t>
            </a:r>
            <a:r>
              <a:rPr sz="1200" dirty="0">
                <a:solidFill>
                  <a:prstClr val="black"/>
                </a:solidFill>
                <a:latin typeface="Tahoma"/>
                <a:cs typeface="Tahoma"/>
              </a:rPr>
              <a:t>0</a:t>
            </a:r>
            <a:endParaRPr sz="1200">
              <a:solidFill>
                <a:prstClr val="black"/>
              </a:solidFill>
              <a:latin typeface="Tahoma"/>
              <a:cs typeface="Tahoma"/>
            </a:endParaRPr>
          </a:p>
          <a:p>
            <a:pPr marL="12700">
              <a:spcBef>
                <a:spcPts val="1070"/>
              </a:spcBef>
            </a:pPr>
            <a:r>
              <a:rPr sz="1200" spc="5" dirty="0">
                <a:solidFill>
                  <a:prstClr val="black"/>
                </a:solidFill>
                <a:latin typeface="Tahoma"/>
                <a:cs typeface="Tahoma"/>
              </a:rPr>
              <a:t>1</a:t>
            </a:r>
            <a:r>
              <a:rPr sz="1200" spc="-5" dirty="0">
                <a:solidFill>
                  <a:prstClr val="black"/>
                </a:solidFill>
                <a:latin typeface="Tahoma"/>
                <a:cs typeface="Tahoma"/>
              </a:rPr>
              <a:t>3</a:t>
            </a:r>
            <a:r>
              <a:rPr sz="1200" dirty="0">
                <a:solidFill>
                  <a:prstClr val="black"/>
                </a:solidFill>
                <a:latin typeface="Tahoma"/>
                <a:cs typeface="Tahoma"/>
              </a:rPr>
              <a:t>0</a:t>
            </a:r>
            <a:endParaRPr sz="1200">
              <a:solidFill>
                <a:prstClr val="black"/>
              </a:solidFill>
              <a:latin typeface="Tahoma"/>
              <a:cs typeface="Tahoma"/>
            </a:endParaRPr>
          </a:p>
          <a:p>
            <a:pPr marL="12700">
              <a:spcBef>
                <a:spcPts val="1070"/>
              </a:spcBef>
            </a:pPr>
            <a:r>
              <a:rPr sz="1200" dirty="0">
                <a:solidFill>
                  <a:prstClr val="black"/>
                </a:solidFill>
                <a:latin typeface="Tahoma"/>
                <a:cs typeface="Tahoma"/>
              </a:rPr>
              <a:t>1</a:t>
            </a:r>
            <a:r>
              <a:rPr sz="1200" spc="-10" dirty="0">
                <a:solidFill>
                  <a:prstClr val="black"/>
                </a:solidFill>
                <a:latin typeface="Tahoma"/>
                <a:cs typeface="Tahoma"/>
              </a:rPr>
              <a:t>2</a:t>
            </a:r>
            <a:r>
              <a:rPr sz="1200" dirty="0">
                <a:solidFill>
                  <a:prstClr val="black"/>
                </a:solidFill>
                <a:latin typeface="Tahoma"/>
                <a:cs typeface="Tahoma"/>
              </a:rPr>
              <a:t>0</a:t>
            </a:r>
            <a:endParaRPr sz="1200">
              <a:solidFill>
                <a:prstClr val="black"/>
              </a:solidFill>
              <a:latin typeface="Tahoma"/>
              <a:cs typeface="Tahoma"/>
            </a:endParaRPr>
          </a:p>
          <a:p>
            <a:pPr marL="12700">
              <a:spcBef>
                <a:spcPts val="1075"/>
              </a:spcBef>
            </a:pPr>
            <a:r>
              <a:rPr sz="1200" spc="5" dirty="0">
                <a:solidFill>
                  <a:prstClr val="black"/>
                </a:solidFill>
                <a:latin typeface="Tahoma"/>
                <a:cs typeface="Tahoma"/>
              </a:rPr>
              <a:t>1</a:t>
            </a:r>
            <a:r>
              <a:rPr sz="1200" spc="-5" dirty="0">
                <a:solidFill>
                  <a:prstClr val="black"/>
                </a:solidFill>
                <a:latin typeface="Tahoma"/>
                <a:cs typeface="Tahoma"/>
              </a:rPr>
              <a:t>1</a:t>
            </a:r>
            <a:r>
              <a:rPr sz="1200" dirty="0">
                <a:solidFill>
                  <a:prstClr val="black"/>
                </a:solidFill>
                <a:latin typeface="Tahoma"/>
                <a:cs typeface="Tahoma"/>
              </a:rPr>
              <a:t>0</a:t>
            </a:r>
            <a:endParaRPr sz="1200">
              <a:solidFill>
                <a:prstClr val="black"/>
              </a:solidFill>
              <a:latin typeface="Tahoma"/>
              <a:cs typeface="Tahoma"/>
            </a:endParaRPr>
          </a:p>
          <a:p>
            <a:pPr marL="12700">
              <a:spcBef>
                <a:spcPts val="1070"/>
              </a:spcBef>
            </a:pPr>
            <a:r>
              <a:rPr sz="1200" spc="5" dirty="0">
                <a:solidFill>
                  <a:prstClr val="black"/>
                </a:solidFill>
                <a:latin typeface="Tahoma"/>
                <a:cs typeface="Tahoma"/>
              </a:rPr>
              <a:t>1</a:t>
            </a:r>
            <a:r>
              <a:rPr sz="1200" spc="-5"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95885">
              <a:spcBef>
                <a:spcPts val="1075"/>
              </a:spcBef>
            </a:pPr>
            <a:r>
              <a:rPr sz="1200" dirty="0">
                <a:solidFill>
                  <a:prstClr val="black"/>
                </a:solidFill>
                <a:latin typeface="Tahoma"/>
                <a:cs typeface="Tahoma"/>
              </a:rPr>
              <a:t>90</a:t>
            </a:r>
            <a:endParaRPr sz="1200">
              <a:solidFill>
                <a:prstClr val="black"/>
              </a:solidFill>
              <a:latin typeface="Tahoma"/>
              <a:cs typeface="Tahoma"/>
            </a:endParaRPr>
          </a:p>
          <a:p>
            <a:pPr marL="95885">
              <a:spcBef>
                <a:spcPts val="1070"/>
              </a:spcBef>
            </a:pPr>
            <a:r>
              <a:rPr sz="1200" dirty="0">
                <a:solidFill>
                  <a:prstClr val="black"/>
                </a:solidFill>
                <a:latin typeface="Tahoma"/>
                <a:cs typeface="Tahoma"/>
              </a:rPr>
              <a:t>80</a:t>
            </a:r>
            <a:endParaRPr sz="1200">
              <a:solidFill>
                <a:prstClr val="black"/>
              </a:solidFill>
              <a:latin typeface="Tahoma"/>
              <a:cs typeface="Tahoma"/>
            </a:endParaRPr>
          </a:p>
          <a:p>
            <a:pPr marL="95885">
              <a:spcBef>
                <a:spcPts val="1070"/>
              </a:spcBef>
            </a:pPr>
            <a:r>
              <a:rPr sz="1200" dirty="0">
                <a:solidFill>
                  <a:prstClr val="black"/>
                </a:solidFill>
                <a:latin typeface="Tahoma"/>
                <a:cs typeface="Tahoma"/>
              </a:rPr>
              <a:t>70</a:t>
            </a:r>
            <a:endParaRPr sz="1200">
              <a:solidFill>
                <a:prstClr val="black"/>
              </a:solidFill>
              <a:latin typeface="Tahoma"/>
              <a:cs typeface="Tahoma"/>
            </a:endParaRPr>
          </a:p>
        </p:txBody>
      </p:sp>
      <p:sp>
        <p:nvSpPr>
          <p:cNvPr id="19" name="object 19"/>
          <p:cNvSpPr txBox="1"/>
          <p:nvPr/>
        </p:nvSpPr>
        <p:spPr>
          <a:xfrm>
            <a:off x="1919477" y="2232406"/>
            <a:ext cx="5138420" cy="239395"/>
          </a:xfrm>
          <a:prstGeom prst="rect">
            <a:avLst/>
          </a:prstGeom>
        </p:spPr>
        <p:txBody>
          <a:bodyPr vert="horz" wrap="square" lIns="0" tIns="13335" rIns="0" bIns="0" rtlCol="0">
            <a:spAutoFit/>
          </a:bodyPr>
          <a:lstStyle/>
          <a:p>
            <a:pPr marL="12700">
              <a:spcBef>
                <a:spcPts val="105"/>
              </a:spcBef>
              <a:tabLst>
                <a:tab pos="4412615" algn="l"/>
              </a:tabLst>
            </a:pPr>
            <a:r>
              <a:rPr sz="1400" dirty="0">
                <a:solidFill>
                  <a:prstClr val="black"/>
                </a:solidFill>
                <a:latin typeface="Tahoma"/>
                <a:cs typeface="Tahoma"/>
              </a:rPr>
              <a:t>El</a:t>
            </a:r>
            <a:r>
              <a:rPr sz="1400" spc="5" dirty="0">
                <a:solidFill>
                  <a:prstClr val="black"/>
                </a:solidFill>
                <a:latin typeface="Tahoma"/>
                <a:cs typeface="Tahoma"/>
              </a:rPr>
              <a:t>e</a:t>
            </a:r>
            <a:r>
              <a:rPr sz="1400" spc="-5" dirty="0">
                <a:solidFill>
                  <a:prstClr val="black"/>
                </a:solidFill>
                <a:latin typeface="Tahoma"/>
                <a:cs typeface="Tahoma"/>
              </a:rPr>
              <a:t>kt</a:t>
            </a:r>
            <a:r>
              <a:rPr sz="1400" spc="-10" dirty="0">
                <a:solidFill>
                  <a:prstClr val="black"/>
                </a:solidFill>
                <a:latin typeface="Tahoma"/>
                <a:cs typeface="Tahoma"/>
              </a:rPr>
              <a:t>r</a:t>
            </a:r>
            <a:r>
              <a:rPr sz="1400" dirty="0">
                <a:solidFill>
                  <a:prstClr val="black"/>
                </a:solidFill>
                <a:latin typeface="Tahoma"/>
                <a:cs typeface="Tahoma"/>
              </a:rPr>
              <a:t>ik</a:t>
            </a:r>
            <a:r>
              <a:rPr sz="1400" spc="-10" dirty="0">
                <a:solidFill>
                  <a:prstClr val="black"/>
                </a:solidFill>
                <a:latin typeface="Tahoma"/>
                <a:cs typeface="Tahoma"/>
              </a:rPr>
              <a:t> </a:t>
            </a:r>
            <a:r>
              <a:rPr sz="1400" spc="-5" dirty="0">
                <a:solidFill>
                  <a:prstClr val="black"/>
                </a:solidFill>
                <a:latin typeface="Tahoma"/>
                <a:cs typeface="Tahoma"/>
              </a:rPr>
              <a:t>tüketim</a:t>
            </a:r>
            <a:r>
              <a:rPr sz="1400" dirty="0">
                <a:solidFill>
                  <a:prstClr val="black"/>
                </a:solidFill>
                <a:latin typeface="Tahoma"/>
                <a:cs typeface="Tahoma"/>
              </a:rPr>
              <a:t>i	MBÖNCÜ</a:t>
            </a:r>
            <a:endParaRPr sz="1400">
              <a:solidFill>
                <a:prstClr val="black"/>
              </a:solidFill>
              <a:latin typeface="Tahoma"/>
              <a:cs typeface="Tahoma"/>
            </a:endParaRPr>
          </a:p>
        </p:txBody>
      </p:sp>
      <p:sp>
        <p:nvSpPr>
          <p:cNvPr id="20" name="object 20"/>
          <p:cNvSpPr txBox="1"/>
          <p:nvPr/>
        </p:nvSpPr>
        <p:spPr>
          <a:xfrm>
            <a:off x="4828338" y="5096002"/>
            <a:ext cx="3703954" cy="58102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2020-01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2020-03</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2020-05</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2020-07</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2020-09</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2020-11</a:t>
            </a:r>
            <a:endParaRPr sz="1200">
              <a:solidFill>
                <a:prstClr val="black"/>
              </a:solidFill>
              <a:latin typeface="Tahoma"/>
              <a:cs typeface="Tahoma"/>
            </a:endParaRPr>
          </a:p>
          <a:p>
            <a:pPr marL="12700">
              <a:spcBef>
                <a:spcPts val="865"/>
              </a:spcBef>
            </a:pPr>
            <a:r>
              <a:rPr sz="1200" spc="-5" dirty="0">
                <a:solidFill>
                  <a:prstClr val="black"/>
                </a:solidFill>
                <a:latin typeface="Tahoma"/>
                <a:cs typeface="Tahoma"/>
              </a:rPr>
              <a:t>2021-01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2021-03</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2021-05</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2021-07</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2021-09</a:t>
            </a:r>
            <a:endParaRPr sz="1200">
              <a:solidFill>
                <a:prstClr val="black"/>
              </a:solidFill>
              <a:latin typeface="Tahoma"/>
              <a:cs typeface="Tahoma"/>
            </a:endParaRPr>
          </a:p>
          <a:p>
            <a:pPr marL="12700">
              <a:spcBef>
                <a:spcPts val="865"/>
              </a:spcBef>
            </a:pPr>
            <a:r>
              <a:rPr sz="1200" spc="-5" dirty="0">
                <a:solidFill>
                  <a:prstClr val="black"/>
                </a:solidFill>
                <a:latin typeface="Tahoma"/>
                <a:cs typeface="Tahoma"/>
              </a:rPr>
              <a:t>2021-11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2022-01</a:t>
            </a:r>
            <a:endParaRPr sz="1200">
              <a:solidFill>
                <a:prstClr val="black"/>
              </a:solidFill>
              <a:latin typeface="Tahoma"/>
              <a:cs typeface="Tahoma"/>
            </a:endParaRPr>
          </a:p>
        </p:txBody>
      </p:sp>
      <p:sp>
        <p:nvSpPr>
          <p:cNvPr id="21" name="object 21"/>
          <p:cNvSpPr/>
          <p:nvPr/>
        </p:nvSpPr>
        <p:spPr>
          <a:xfrm>
            <a:off x="5002529" y="5889497"/>
            <a:ext cx="176530" cy="0"/>
          </a:xfrm>
          <a:custGeom>
            <a:avLst/>
            <a:gdLst/>
            <a:ahLst/>
            <a:cxnLst/>
            <a:rect l="l" t="t" r="r" b="b"/>
            <a:pathLst>
              <a:path w="176529">
                <a:moveTo>
                  <a:pt x="0" y="0"/>
                </a:moveTo>
                <a:lnTo>
                  <a:pt x="176149"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2" name="object 22"/>
          <p:cNvSpPr/>
          <p:nvPr/>
        </p:nvSpPr>
        <p:spPr>
          <a:xfrm>
            <a:off x="5002529" y="6122670"/>
            <a:ext cx="176530" cy="0"/>
          </a:xfrm>
          <a:custGeom>
            <a:avLst/>
            <a:gdLst/>
            <a:ahLst/>
            <a:cxnLst/>
            <a:rect l="l" t="t" r="r" b="b"/>
            <a:pathLst>
              <a:path w="176529">
                <a:moveTo>
                  <a:pt x="0" y="0"/>
                </a:moveTo>
                <a:lnTo>
                  <a:pt x="176149" y="0"/>
                </a:lnTo>
              </a:path>
            </a:pathLst>
          </a:custGeom>
          <a:ln w="38100">
            <a:solidFill>
              <a:srgbClr val="A30000"/>
            </a:solidFill>
          </a:ln>
        </p:spPr>
        <p:txBody>
          <a:bodyPr wrap="square" lIns="0" tIns="0" rIns="0" bIns="0" rtlCol="0"/>
          <a:lstStyle/>
          <a:p>
            <a:endParaRPr smtClean="0">
              <a:solidFill>
                <a:prstClr val="black"/>
              </a:solidFill>
            </a:endParaRPr>
          </a:p>
        </p:txBody>
      </p:sp>
      <p:sp>
        <p:nvSpPr>
          <p:cNvPr id="23" name="object 23"/>
          <p:cNvSpPr txBox="1"/>
          <p:nvPr/>
        </p:nvSpPr>
        <p:spPr>
          <a:xfrm>
            <a:off x="5236590" y="5741109"/>
            <a:ext cx="3284854" cy="491490"/>
          </a:xfrm>
          <a:prstGeom prst="rect">
            <a:avLst/>
          </a:prstGeom>
        </p:spPr>
        <p:txBody>
          <a:bodyPr vert="horz" wrap="square" lIns="0" tIns="62230" rIns="0" bIns="0" rtlCol="0">
            <a:spAutoFit/>
          </a:bodyPr>
          <a:lstStyle/>
          <a:p>
            <a:pPr marL="12700">
              <a:spcBef>
                <a:spcPts val="490"/>
              </a:spcBef>
            </a:pPr>
            <a:r>
              <a:rPr sz="1200" dirty="0">
                <a:solidFill>
                  <a:prstClr val="black"/>
                </a:solidFill>
                <a:latin typeface="Tahoma"/>
                <a:cs typeface="Tahoma"/>
              </a:rPr>
              <a:t>SÜE (mevsim </a:t>
            </a:r>
            <a:r>
              <a:rPr sz="1200" spc="-5" dirty="0">
                <a:solidFill>
                  <a:prstClr val="black"/>
                </a:solidFill>
                <a:latin typeface="Tahoma"/>
                <a:cs typeface="Tahoma"/>
              </a:rPr>
              <a:t>ve takvim etkilerinden arındırılmış)</a:t>
            </a:r>
            <a:endParaRPr sz="1200">
              <a:solidFill>
                <a:prstClr val="black"/>
              </a:solidFill>
              <a:latin typeface="Tahoma"/>
              <a:cs typeface="Tahoma"/>
            </a:endParaRPr>
          </a:p>
          <a:p>
            <a:pPr marL="12700">
              <a:spcBef>
                <a:spcPts val="395"/>
              </a:spcBef>
            </a:pPr>
            <a:r>
              <a:rPr sz="1200" dirty="0">
                <a:solidFill>
                  <a:prstClr val="black"/>
                </a:solidFill>
                <a:latin typeface="Tahoma"/>
                <a:cs typeface="Tahoma"/>
              </a:rPr>
              <a:t>MBÖNCÜ-SÜE </a:t>
            </a:r>
            <a:r>
              <a:rPr sz="1200" spc="-5" dirty="0">
                <a:solidFill>
                  <a:prstClr val="black"/>
                </a:solidFill>
                <a:latin typeface="Tahoma"/>
                <a:cs typeface="Tahoma"/>
              </a:rPr>
              <a:t>(sağ</a:t>
            </a:r>
            <a:r>
              <a:rPr sz="1200" spc="-15" dirty="0">
                <a:solidFill>
                  <a:prstClr val="black"/>
                </a:solidFill>
                <a:latin typeface="Tahoma"/>
                <a:cs typeface="Tahoma"/>
              </a:rPr>
              <a:t> </a:t>
            </a:r>
            <a:r>
              <a:rPr sz="1200" spc="-5" dirty="0">
                <a:solidFill>
                  <a:prstClr val="black"/>
                </a:solidFill>
                <a:latin typeface="Tahoma"/>
                <a:cs typeface="Tahoma"/>
              </a:rPr>
              <a:t>eksen)</a:t>
            </a:r>
            <a:endParaRPr sz="1200">
              <a:solidFill>
                <a:prstClr val="black"/>
              </a:solidFill>
              <a:latin typeface="Tahoma"/>
              <a:cs typeface="Tahoma"/>
            </a:endParaRPr>
          </a:p>
        </p:txBody>
      </p:sp>
      <p:sp>
        <p:nvSpPr>
          <p:cNvPr id="24" name="object 2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13</a:t>
            </a:r>
            <a:endParaRPr sz="1400">
              <a:solidFill>
                <a:prstClr val="black"/>
              </a:solidFill>
              <a:latin typeface="Tahoma"/>
              <a:cs typeface="Tahoma"/>
            </a:endParaRPr>
          </a:p>
        </p:txBody>
      </p:sp>
    </p:spTree>
    <p:extLst>
      <p:ext uri="{BB962C8B-B14F-4D97-AF65-F5344CB8AC3E}">
        <p14:creationId xmlns:p14="http://schemas.microsoft.com/office/powerpoint/2010/main" val="400772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82726"/>
            <a:ext cx="8011159" cy="559435"/>
          </a:xfrm>
          <a:prstGeom prst="rect">
            <a:avLst/>
          </a:prstGeom>
        </p:spPr>
        <p:txBody>
          <a:bodyPr vert="horz" wrap="square" lIns="0" tIns="12700" rIns="0" bIns="0" rtlCol="0">
            <a:spAutoFit/>
          </a:bodyPr>
          <a:lstStyle/>
          <a:p>
            <a:pPr marL="12700">
              <a:lnSpc>
                <a:spcPct val="100000"/>
              </a:lnSpc>
              <a:spcBef>
                <a:spcPts val="100"/>
              </a:spcBef>
            </a:pPr>
            <a:r>
              <a:rPr spc="-5" dirty="0"/>
              <a:t>Yüksek frekanslı veriler de büyümede yavaşlamaya işaret</a:t>
            </a:r>
            <a:r>
              <a:rPr spc="85" dirty="0"/>
              <a:t> </a:t>
            </a:r>
            <a:r>
              <a:rPr spc="-5" dirty="0"/>
              <a:t>etmektedir.</a:t>
            </a:r>
          </a:p>
          <a:p>
            <a:pPr marL="12700">
              <a:lnSpc>
                <a:spcPct val="100000"/>
              </a:lnSpc>
            </a:pPr>
            <a:r>
              <a:rPr sz="1700" b="0" spc="-5" dirty="0">
                <a:latin typeface="Tahoma"/>
                <a:cs typeface="Tahoma"/>
              </a:rPr>
              <a:t>OECD Haftalık Büyüme Göstergesi yıl başından bu </a:t>
            </a:r>
            <a:r>
              <a:rPr sz="1700" b="0" dirty="0">
                <a:latin typeface="Tahoma"/>
                <a:cs typeface="Tahoma"/>
              </a:rPr>
              <a:t>yana</a:t>
            </a:r>
            <a:r>
              <a:rPr sz="1700" b="0" spc="40" dirty="0">
                <a:latin typeface="Tahoma"/>
                <a:cs typeface="Tahoma"/>
              </a:rPr>
              <a:t> </a:t>
            </a:r>
            <a:r>
              <a:rPr sz="1700" b="0" spc="-5" dirty="0">
                <a:latin typeface="Tahoma"/>
                <a:cs typeface="Tahoma"/>
              </a:rPr>
              <a:t>gerilemektedir.</a:t>
            </a:r>
            <a:endParaRPr sz="1700">
              <a:latin typeface="Tahoma"/>
              <a:cs typeface="Tahoma"/>
            </a:endParaRPr>
          </a:p>
        </p:txBody>
      </p:sp>
      <p:sp>
        <p:nvSpPr>
          <p:cNvPr id="3" name="object 3"/>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39927" y="1988947"/>
            <a:ext cx="826389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OECD </a:t>
            </a:r>
            <a:r>
              <a:rPr sz="1600" spc="-10" dirty="0">
                <a:solidFill>
                  <a:srgbClr val="FFFFFF"/>
                </a:solidFill>
                <a:latin typeface="Tahoma"/>
                <a:cs typeface="Tahoma"/>
              </a:rPr>
              <a:t>Haftalık Büyüme Göstergesi* </a:t>
            </a:r>
            <a:r>
              <a:rPr sz="1600" spc="-5" dirty="0">
                <a:solidFill>
                  <a:srgbClr val="FFFFFF"/>
                </a:solidFill>
                <a:latin typeface="Tahoma"/>
                <a:cs typeface="Tahoma"/>
              </a:rPr>
              <a:t>(OECD </a:t>
            </a:r>
            <a:r>
              <a:rPr sz="1600" spc="-20" dirty="0">
                <a:solidFill>
                  <a:srgbClr val="FFFFFF"/>
                </a:solidFill>
                <a:latin typeface="Tahoma"/>
                <a:cs typeface="Tahoma"/>
              </a:rPr>
              <a:t>Weekly </a:t>
            </a:r>
            <a:r>
              <a:rPr sz="1600" spc="-55" dirty="0">
                <a:solidFill>
                  <a:srgbClr val="FFFFFF"/>
                </a:solidFill>
                <a:latin typeface="Tahoma"/>
                <a:cs typeface="Tahoma"/>
              </a:rPr>
              <a:t>Tracker, </a:t>
            </a:r>
            <a:r>
              <a:rPr sz="1600" spc="-5" dirty="0">
                <a:solidFill>
                  <a:srgbClr val="FFFFFF"/>
                </a:solidFill>
                <a:latin typeface="Tahoma"/>
                <a:cs typeface="Tahoma"/>
              </a:rPr>
              <a:t>%) 5 Ocak 2020 – 20 Mart</a:t>
            </a:r>
            <a:r>
              <a:rPr sz="1600" spc="39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825817" y="2461069"/>
            <a:ext cx="7484745" cy="3164205"/>
            <a:chOff x="825817" y="2461069"/>
            <a:chExt cx="7484745" cy="3164205"/>
          </a:xfrm>
        </p:grpSpPr>
        <p:sp>
          <p:nvSpPr>
            <p:cNvPr id="6" name="object 6"/>
            <p:cNvSpPr/>
            <p:nvPr/>
          </p:nvSpPr>
          <p:spPr>
            <a:xfrm>
              <a:off x="830580" y="2465832"/>
              <a:ext cx="7475220" cy="1841500"/>
            </a:xfrm>
            <a:custGeom>
              <a:avLst/>
              <a:gdLst/>
              <a:ahLst/>
              <a:cxnLst/>
              <a:rect l="l" t="t" r="r" b="b"/>
              <a:pathLst>
                <a:path w="7475220" h="1841500">
                  <a:moveTo>
                    <a:pt x="50800" y="4571"/>
                  </a:moveTo>
                  <a:lnTo>
                    <a:pt x="0" y="4571"/>
                  </a:lnTo>
                </a:path>
                <a:path w="7475220" h="1841500">
                  <a:moveTo>
                    <a:pt x="50800" y="1147571"/>
                  </a:moveTo>
                  <a:lnTo>
                    <a:pt x="0" y="1147571"/>
                  </a:lnTo>
                </a:path>
                <a:path w="7475220" h="1841500">
                  <a:moveTo>
                    <a:pt x="50800" y="1432559"/>
                  </a:moveTo>
                  <a:lnTo>
                    <a:pt x="0" y="1432559"/>
                  </a:lnTo>
                </a:path>
                <a:path w="7475220" h="1841500">
                  <a:moveTo>
                    <a:pt x="50800" y="861059"/>
                  </a:moveTo>
                  <a:lnTo>
                    <a:pt x="0" y="861059"/>
                  </a:lnTo>
                </a:path>
                <a:path w="7475220" h="1841500">
                  <a:moveTo>
                    <a:pt x="50800" y="576071"/>
                  </a:moveTo>
                  <a:lnTo>
                    <a:pt x="0" y="576071"/>
                  </a:lnTo>
                </a:path>
                <a:path w="7475220" h="1841500">
                  <a:moveTo>
                    <a:pt x="50291" y="1720595"/>
                  </a:moveTo>
                  <a:lnTo>
                    <a:pt x="50291" y="1771395"/>
                  </a:lnTo>
                </a:path>
                <a:path w="7475220" h="1841500">
                  <a:moveTo>
                    <a:pt x="50291" y="1841499"/>
                  </a:moveTo>
                  <a:lnTo>
                    <a:pt x="50291" y="0"/>
                  </a:lnTo>
                </a:path>
                <a:path w="7475220" h="1841500">
                  <a:moveTo>
                    <a:pt x="50800" y="1720595"/>
                  </a:moveTo>
                  <a:lnTo>
                    <a:pt x="0" y="1720595"/>
                  </a:lnTo>
                </a:path>
                <a:path w="7475220" h="1841500">
                  <a:moveTo>
                    <a:pt x="50800" y="289559"/>
                  </a:moveTo>
                  <a:lnTo>
                    <a:pt x="0" y="289559"/>
                  </a:lnTo>
                </a:path>
                <a:path w="7475220" h="1841500">
                  <a:moveTo>
                    <a:pt x="6661404" y="1720595"/>
                  </a:moveTo>
                  <a:lnTo>
                    <a:pt x="6661404" y="1771395"/>
                  </a:lnTo>
                </a:path>
                <a:path w="7475220" h="1841500">
                  <a:moveTo>
                    <a:pt x="873251" y="1720595"/>
                  </a:moveTo>
                  <a:lnTo>
                    <a:pt x="873251" y="1771395"/>
                  </a:lnTo>
                </a:path>
                <a:path w="7475220" h="1841500">
                  <a:moveTo>
                    <a:pt x="1696212" y="1720595"/>
                  </a:moveTo>
                  <a:lnTo>
                    <a:pt x="1696212" y="1771395"/>
                  </a:lnTo>
                </a:path>
                <a:path w="7475220" h="1841500">
                  <a:moveTo>
                    <a:pt x="2528316" y="1720595"/>
                  </a:moveTo>
                  <a:lnTo>
                    <a:pt x="2528316" y="1771395"/>
                  </a:lnTo>
                </a:path>
                <a:path w="7475220" h="1841500">
                  <a:moveTo>
                    <a:pt x="3360420" y="1720595"/>
                  </a:moveTo>
                  <a:lnTo>
                    <a:pt x="3360420" y="1771395"/>
                  </a:lnTo>
                </a:path>
                <a:path w="7475220" h="1841500">
                  <a:moveTo>
                    <a:pt x="4174235" y="1720595"/>
                  </a:moveTo>
                  <a:lnTo>
                    <a:pt x="4174235" y="1771395"/>
                  </a:lnTo>
                </a:path>
                <a:path w="7475220" h="1841500">
                  <a:moveTo>
                    <a:pt x="4997196" y="1720595"/>
                  </a:moveTo>
                  <a:lnTo>
                    <a:pt x="4997196" y="1771395"/>
                  </a:lnTo>
                </a:path>
                <a:path w="7475220" h="1841500">
                  <a:moveTo>
                    <a:pt x="5829300" y="1720595"/>
                  </a:moveTo>
                  <a:lnTo>
                    <a:pt x="5829300" y="1771395"/>
                  </a:lnTo>
                </a:path>
                <a:path w="7475220" h="1841500">
                  <a:moveTo>
                    <a:pt x="7475220" y="1720595"/>
                  </a:moveTo>
                  <a:lnTo>
                    <a:pt x="7475220" y="1771395"/>
                  </a:lnTo>
                </a:path>
                <a:path w="7475220" h="1841500">
                  <a:moveTo>
                    <a:pt x="50291" y="1719071"/>
                  </a:moveTo>
                  <a:lnTo>
                    <a:pt x="7475220" y="1719071"/>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1234440" y="2933700"/>
              <a:ext cx="5760720" cy="1847214"/>
            </a:xfrm>
            <a:custGeom>
              <a:avLst/>
              <a:gdLst/>
              <a:ahLst/>
              <a:cxnLst/>
              <a:rect l="l" t="t" r="r" b="b"/>
              <a:pathLst>
                <a:path w="5760720" h="1847214">
                  <a:moveTo>
                    <a:pt x="0" y="999744"/>
                  </a:moveTo>
                  <a:lnTo>
                    <a:pt x="62484" y="1065276"/>
                  </a:lnTo>
                  <a:lnTo>
                    <a:pt x="126491" y="1130808"/>
                  </a:lnTo>
                  <a:lnTo>
                    <a:pt x="188975" y="1194816"/>
                  </a:lnTo>
                  <a:lnTo>
                    <a:pt x="252984" y="1260348"/>
                  </a:lnTo>
                  <a:lnTo>
                    <a:pt x="315468" y="1325880"/>
                  </a:lnTo>
                  <a:lnTo>
                    <a:pt x="379475" y="1391412"/>
                  </a:lnTo>
                  <a:lnTo>
                    <a:pt x="441959" y="1455420"/>
                  </a:lnTo>
                  <a:lnTo>
                    <a:pt x="505967" y="1520952"/>
                  </a:lnTo>
                  <a:lnTo>
                    <a:pt x="568452" y="1586483"/>
                  </a:lnTo>
                  <a:lnTo>
                    <a:pt x="632460" y="1650492"/>
                  </a:lnTo>
                  <a:lnTo>
                    <a:pt x="694943" y="1716024"/>
                  </a:lnTo>
                  <a:lnTo>
                    <a:pt x="758952" y="1781556"/>
                  </a:lnTo>
                  <a:lnTo>
                    <a:pt x="822960" y="1847088"/>
                  </a:lnTo>
                  <a:lnTo>
                    <a:pt x="885443" y="1772412"/>
                  </a:lnTo>
                  <a:lnTo>
                    <a:pt x="949452" y="1699260"/>
                  </a:lnTo>
                  <a:lnTo>
                    <a:pt x="1011935" y="1626108"/>
                  </a:lnTo>
                  <a:lnTo>
                    <a:pt x="1075943" y="1552956"/>
                  </a:lnTo>
                  <a:lnTo>
                    <a:pt x="1138428" y="1479804"/>
                  </a:lnTo>
                  <a:lnTo>
                    <a:pt x="1202436" y="1405127"/>
                  </a:lnTo>
                  <a:lnTo>
                    <a:pt x="1264920" y="1331976"/>
                  </a:lnTo>
                  <a:lnTo>
                    <a:pt x="1328928" y="1258824"/>
                  </a:lnTo>
                  <a:lnTo>
                    <a:pt x="1391411" y="1185672"/>
                  </a:lnTo>
                  <a:lnTo>
                    <a:pt x="1455420" y="1112520"/>
                  </a:lnTo>
                  <a:lnTo>
                    <a:pt x="1517904" y="1037844"/>
                  </a:lnTo>
                  <a:lnTo>
                    <a:pt x="1581911" y="964692"/>
                  </a:lnTo>
                  <a:lnTo>
                    <a:pt x="1645920" y="891539"/>
                  </a:lnTo>
                  <a:lnTo>
                    <a:pt x="1708403" y="891539"/>
                  </a:lnTo>
                  <a:lnTo>
                    <a:pt x="1772412" y="893063"/>
                  </a:lnTo>
                  <a:lnTo>
                    <a:pt x="1834896" y="893063"/>
                  </a:lnTo>
                  <a:lnTo>
                    <a:pt x="1898903" y="893063"/>
                  </a:lnTo>
                  <a:lnTo>
                    <a:pt x="1961388" y="893063"/>
                  </a:lnTo>
                  <a:lnTo>
                    <a:pt x="2025396" y="894588"/>
                  </a:lnTo>
                  <a:lnTo>
                    <a:pt x="2087880" y="894588"/>
                  </a:lnTo>
                  <a:lnTo>
                    <a:pt x="2151888" y="894588"/>
                  </a:lnTo>
                  <a:lnTo>
                    <a:pt x="2214372" y="896112"/>
                  </a:lnTo>
                  <a:lnTo>
                    <a:pt x="2278380" y="896112"/>
                  </a:lnTo>
                  <a:lnTo>
                    <a:pt x="2340864" y="896112"/>
                  </a:lnTo>
                  <a:lnTo>
                    <a:pt x="2404872" y="896112"/>
                  </a:lnTo>
                  <a:lnTo>
                    <a:pt x="2468880" y="897636"/>
                  </a:lnTo>
                  <a:lnTo>
                    <a:pt x="2531364" y="893063"/>
                  </a:lnTo>
                  <a:lnTo>
                    <a:pt x="2595372" y="886968"/>
                  </a:lnTo>
                  <a:lnTo>
                    <a:pt x="2657856" y="882395"/>
                  </a:lnTo>
                  <a:lnTo>
                    <a:pt x="2721864" y="877824"/>
                  </a:lnTo>
                  <a:lnTo>
                    <a:pt x="2784348" y="873251"/>
                  </a:lnTo>
                  <a:lnTo>
                    <a:pt x="2848356" y="868680"/>
                  </a:lnTo>
                  <a:lnTo>
                    <a:pt x="2910840" y="864107"/>
                  </a:lnTo>
                  <a:lnTo>
                    <a:pt x="2974848" y="858012"/>
                  </a:lnTo>
                  <a:lnTo>
                    <a:pt x="3037332" y="853439"/>
                  </a:lnTo>
                  <a:lnTo>
                    <a:pt x="3101340" y="848868"/>
                  </a:lnTo>
                  <a:lnTo>
                    <a:pt x="3163824" y="844295"/>
                  </a:lnTo>
                  <a:lnTo>
                    <a:pt x="3227832" y="839724"/>
                  </a:lnTo>
                  <a:lnTo>
                    <a:pt x="3291840" y="835151"/>
                  </a:lnTo>
                  <a:lnTo>
                    <a:pt x="3354324" y="769619"/>
                  </a:lnTo>
                  <a:lnTo>
                    <a:pt x="3418332" y="705612"/>
                  </a:lnTo>
                  <a:lnTo>
                    <a:pt x="3480816" y="641603"/>
                  </a:lnTo>
                  <a:lnTo>
                    <a:pt x="3544824" y="577596"/>
                  </a:lnTo>
                  <a:lnTo>
                    <a:pt x="3607308" y="513588"/>
                  </a:lnTo>
                  <a:lnTo>
                    <a:pt x="3671316" y="449579"/>
                  </a:lnTo>
                  <a:lnTo>
                    <a:pt x="3733800" y="385572"/>
                  </a:lnTo>
                  <a:lnTo>
                    <a:pt x="3797808" y="320039"/>
                  </a:lnTo>
                  <a:lnTo>
                    <a:pt x="3860292" y="256032"/>
                  </a:lnTo>
                  <a:lnTo>
                    <a:pt x="3924300" y="192024"/>
                  </a:lnTo>
                  <a:lnTo>
                    <a:pt x="3986784" y="128015"/>
                  </a:lnTo>
                  <a:lnTo>
                    <a:pt x="4050792" y="64008"/>
                  </a:lnTo>
                  <a:lnTo>
                    <a:pt x="4114800" y="0"/>
                  </a:lnTo>
                  <a:lnTo>
                    <a:pt x="4177284" y="62484"/>
                  </a:lnTo>
                  <a:lnTo>
                    <a:pt x="4241292" y="126491"/>
                  </a:lnTo>
                  <a:lnTo>
                    <a:pt x="4303776" y="188975"/>
                  </a:lnTo>
                  <a:lnTo>
                    <a:pt x="4367784" y="252984"/>
                  </a:lnTo>
                  <a:lnTo>
                    <a:pt x="4430268" y="316991"/>
                  </a:lnTo>
                  <a:lnTo>
                    <a:pt x="4494276" y="379475"/>
                  </a:lnTo>
                  <a:lnTo>
                    <a:pt x="4556760" y="443484"/>
                  </a:lnTo>
                  <a:lnTo>
                    <a:pt x="4620768" y="505967"/>
                  </a:lnTo>
                  <a:lnTo>
                    <a:pt x="4683252" y="569976"/>
                  </a:lnTo>
                  <a:lnTo>
                    <a:pt x="4747260" y="632460"/>
                  </a:lnTo>
                  <a:lnTo>
                    <a:pt x="4809744" y="696468"/>
                  </a:lnTo>
                  <a:lnTo>
                    <a:pt x="4873752" y="758951"/>
                  </a:lnTo>
                  <a:lnTo>
                    <a:pt x="4937760" y="822960"/>
                  </a:lnTo>
                  <a:lnTo>
                    <a:pt x="5000244" y="815339"/>
                  </a:lnTo>
                  <a:lnTo>
                    <a:pt x="5064252" y="809244"/>
                  </a:lnTo>
                  <a:lnTo>
                    <a:pt x="5126736" y="801624"/>
                  </a:lnTo>
                  <a:lnTo>
                    <a:pt x="5190744" y="795527"/>
                  </a:lnTo>
                  <a:lnTo>
                    <a:pt x="5253228" y="787907"/>
                  </a:lnTo>
                  <a:lnTo>
                    <a:pt x="5317236" y="780288"/>
                  </a:lnTo>
                  <a:lnTo>
                    <a:pt x="5379720" y="774192"/>
                  </a:lnTo>
                  <a:lnTo>
                    <a:pt x="5443728" y="766572"/>
                  </a:lnTo>
                  <a:lnTo>
                    <a:pt x="5506212" y="758951"/>
                  </a:lnTo>
                  <a:lnTo>
                    <a:pt x="5570220" y="752856"/>
                  </a:lnTo>
                  <a:lnTo>
                    <a:pt x="5632704" y="745236"/>
                  </a:lnTo>
                  <a:lnTo>
                    <a:pt x="5696712" y="739139"/>
                  </a:lnTo>
                  <a:lnTo>
                    <a:pt x="5760720" y="731519"/>
                  </a:lnTo>
                </a:path>
              </a:pathLst>
            </a:custGeom>
            <a:ln w="18288">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1190244" y="3890772"/>
              <a:ext cx="85343"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9" name="object 9"/>
            <p:cNvSpPr/>
            <p:nvPr/>
          </p:nvSpPr>
          <p:spPr>
            <a:xfrm>
              <a:off x="2013204" y="4736592"/>
              <a:ext cx="85344" cy="85344"/>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0" name="object 10"/>
            <p:cNvSpPr/>
            <p:nvPr/>
          </p:nvSpPr>
          <p:spPr>
            <a:xfrm>
              <a:off x="2836163" y="3782568"/>
              <a:ext cx="85344" cy="85344"/>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1" name="object 11"/>
            <p:cNvSpPr/>
            <p:nvPr/>
          </p:nvSpPr>
          <p:spPr>
            <a:xfrm>
              <a:off x="3659124" y="3787140"/>
              <a:ext cx="85344"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2" name="object 12"/>
            <p:cNvSpPr/>
            <p:nvPr/>
          </p:nvSpPr>
          <p:spPr>
            <a:xfrm>
              <a:off x="4482083" y="3724656"/>
              <a:ext cx="85344"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3" name="object 13"/>
            <p:cNvSpPr/>
            <p:nvPr/>
          </p:nvSpPr>
          <p:spPr>
            <a:xfrm>
              <a:off x="5305044" y="2889504"/>
              <a:ext cx="85344"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4" name="object 14"/>
            <p:cNvSpPr/>
            <p:nvPr/>
          </p:nvSpPr>
          <p:spPr>
            <a:xfrm>
              <a:off x="6128003" y="3713988"/>
              <a:ext cx="85344"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5" name="object 15"/>
            <p:cNvSpPr/>
            <p:nvPr/>
          </p:nvSpPr>
          <p:spPr>
            <a:xfrm>
              <a:off x="6950964" y="3621024"/>
              <a:ext cx="85344" cy="85344"/>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16" name="object 16"/>
            <p:cNvSpPr/>
            <p:nvPr/>
          </p:nvSpPr>
          <p:spPr>
            <a:xfrm>
              <a:off x="830580" y="4451604"/>
              <a:ext cx="50800" cy="1168400"/>
            </a:xfrm>
            <a:custGeom>
              <a:avLst/>
              <a:gdLst/>
              <a:ahLst/>
              <a:cxnLst/>
              <a:rect l="l" t="t" r="r" b="b"/>
              <a:pathLst>
                <a:path w="50800" h="1168400">
                  <a:moveTo>
                    <a:pt x="50800" y="306324"/>
                  </a:moveTo>
                  <a:lnTo>
                    <a:pt x="0" y="306324"/>
                  </a:lnTo>
                </a:path>
                <a:path w="50800" h="1168400">
                  <a:moveTo>
                    <a:pt x="50800" y="1162812"/>
                  </a:moveTo>
                  <a:lnTo>
                    <a:pt x="0" y="1162812"/>
                  </a:lnTo>
                </a:path>
                <a:path w="50800" h="1168400">
                  <a:moveTo>
                    <a:pt x="50800" y="591312"/>
                  </a:moveTo>
                  <a:lnTo>
                    <a:pt x="0" y="591312"/>
                  </a:lnTo>
                </a:path>
                <a:path w="50800" h="1168400">
                  <a:moveTo>
                    <a:pt x="50291" y="1168400"/>
                  </a:moveTo>
                  <a:lnTo>
                    <a:pt x="50291" y="0"/>
                  </a:lnTo>
                </a:path>
                <a:path w="50800" h="1168400">
                  <a:moveTo>
                    <a:pt x="50800" y="877824"/>
                  </a:moveTo>
                  <a:lnTo>
                    <a:pt x="0" y="877824"/>
                  </a:lnTo>
                </a:path>
                <a:path w="50800" h="1168400">
                  <a:moveTo>
                    <a:pt x="50800" y="19812"/>
                  </a:moveTo>
                  <a:lnTo>
                    <a:pt x="0" y="19812"/>
                  </a:lnTo>
                </a:path>
              </a:pathLst>
            </a:custGeom>
            <a:ln w="9144">
              <a:solidFill>
                <a:srgbClr val="000000"/>
              </a:solidFill>
            </a:ln>
          </p:spPr>
          <p:txBody>
            <a:bodyPr wrap="square" lIns="0" tIns="0" rIns="0" bIns="0" rtlCol="0"/>
            <a:lstStyle/>
            <a:p>
              <a:endParaRPr smtClean="0">
                <a:solidFill>
                  <a:prstClr val="black"/>
                </a:solidFill>
              </a:endParaRPr>
            </a:p>
          </p:txBody>
        </p:sp>
        <p:sp>
          <p:nvSpPr>
            <p:cNvPr id="17" name="object 17"/>
            <p:cNvSpPr/>
            <p:nvPr/>
          </p:nvSpPr>
          <p:spPr>
            <a:xfrm>
              <a:off x="916686" y="2978658"/>
              <a:ext cx="7280275" cy="2083435"/>
            </a:xfrm>
            <a:custGeom>
              <a:avLst/>
              <a:gdLst/>
              <a:ahLst/>
              <a:cxnLst/>
              <a:rect l="l" t="t" r="r" b="b"/>
              <a:pathLst>
                <a:path w="7280275" h="2083435">
                  <a:moveTo>
                    <a:pt x="0" y="890015"/>
                  </a:moveTo>
                  <a:lnTo>
                    <a:pt x="64007" y="880871"/>
                  </a:lnTo>
                  <a:lnTo>
                    <a:pt x="126491" y="891539"/>
                  </a:lnTo>
                  <a:lnTo>
                    <a:pt x="190500" y="917447"/>
                  </a:lnTo>
                  <a:lnTo>
                    <a:pt x="254507" y="946403"/>
                  </a:lnTo>
                  <a:lnTo>
                    <a:pt x="316991" y="937259"/>
                  </a:lnTo>
                  <a:lnTo>
                    <a:pt x="381000" y="915923"/>
                  </a:lnTo>
                  <a:lnTo>
                    <a:pt x="443483" y="900683"/>
                  </a:lnTo>
                  <a:lnTo>
                    <a:pt x="507491" y="934211"/>
                  </a:lnTo>
                  <a:lnTo>
                    <a:pt x="569976" y="957071"/>
                  </a:lnTo>
                  <a:lnTo>
                    <a:pt x="633983" y="1359408"/>
                  </a:lnTo>
                  <a:lnTo>
                    <a:pt x="696467" y="1757171"/>
                  </a:lnTo>
                  <a:lnTo>
                    <a:pt x="760476" y="1880615"/>
                  </a:lnTo>
                  <a:lnTo>
                    <a:pt x="822959" y="2083308"/>
                  </a:lnTo>
                  <a:lnTo>
                    <a:pt x="886968" y="1889759"/>
                  </a:lnTo>
                  <a:lnTo>
                    <a:pt x="949451" y="1962911"/>
                  </a:lnTo>
                  <a:lnTo>
                    <a:pt x="1013459" y="2004059"/>
                  </a:lnTo>
                  <a:lnTo>
                    <a:pt x="1077468" y="1872995"/>
                  </a:lnTo>
                  <a:lnTo>
                    <a:pt x="1139952" y="1632203"/>
                  </a:lnTo>
                  <a:lnTo>
                    <a:pt x="1203959" y="1591055"/>
                  </a:lnTo>
                  <a:lnTo>
                    <a:pt x="1266444" y="1472183"/>
                  </a:lnTo>
                  <a:lnTo>
                    <a:pt x="1330452" y="1504187"/>
                  </a:lnTo>
                  <a:lnTo>
                    <a:pt x="1392936" y="1455419"/>
                  </a:lnTo>
                  <a:lnTo>
                    <a:pt x="1456944" y="1220723"/>
                  </a:lnTo>
                  <a:lnTo>
                    <a:pt x="1519427" y="1287779"/>
                  </a:lnTo>
                  <a:lnTo>
                    <a:pt x="1583436" y="1295399"/>
                  </a:lnTo>
                  <a:lnTo>
                    <a:pt x="1645920" y="1178052"/>
                  </a:lnTo>
                  <a:lnTo>
                    <a:pt x="1709927" y="1088135"/>
                  </a:lnTo>
                  <a:lnTo>
                    <a:pt x="1772412" y="1005839"/>
                  </a:lnTo>
                  <a:lnTo>
                    <a:pt x="1836420" y="1028699"/>
                  </a:lnTo>
                  <a:lnTo>
                    <a:pt x="1900427" y="914399"/>
                  </a:lnTo>
                  <a:lnTo>
                    <a:pt x="1962912" y="1086611"/>
                  </a:lnTo>
                  <a:lnTo>
                    <a:pt x="2026920" y="1066799"/>
                  </a:lnTo>
                  <a:lnTo>
                    <a:pt x="2089403" y="1184147"/>
                  </a:lnTo>
                  <a:lnTo>
                    <a:pt x="2153412" y="1127759"/>
                  </a:lnTo>
                  <a:lnTo>
                    <a:pt x="2215896" y="1107947"/>
                  </a:lnTo>
                  <a:lnTo>
                    <a:pt x="2279904" y="1045463"/>
                  </a:lnTo>
                  <a:lnTo>
                    <a:pt x="2342388" y="882395"/>
                  </a:lnTo>
                  <a:lnTo>
                    <a:pt x="2406396" y="920495"/>
                  </a:lnTo>
                  <a:lnTo>
                    <a:pt x="2468879" y="911351"/>
                  </a:lnTo>
                  <a:lnTo>
                    <a:pt x="2532888" y="941831"/>
                  </a:lnTo>
                  <a:lnTo>
                    <a:pt x="2595372" y="986027"/>
                  </a:lnTo>
                  <a:lnTo>
                    <a:pt x="2659379" y="859535"/>
                  </a:lnTo>
                  <a:lnTo>
                    <a:pt x="2723388" y="955547"/>
                  </a:lnTo>
                  <a:lnTo>
                    <a:pt x="2785872" y="915923"/>
                  </a:lnTo>
                  <a:lnTo>
                    <a:pt x="2849879" y="1068323"/>
                  </a:lnTo>
                  <a:lnTo>
                    <a:pt x="2912364" y="923543"/>
                  </a:lnTo>
                  <a:lnTo>
                    <a:pt x="2976372" y="996695"/>
                  </a:lnTo>
                  <a:lnTo>
                    <a:pt x="3038855" y="1030223"/>
                  </a:lnTo>
                  <a:lnTo>
                    <a:pt x="3102864" y="1028699"/>
                  </a:lnTo>
                  <a:lnTo>
                    <a:pt x="3165348" y="1135379"/>
                  </a:lnTo>
                  <a:lnTo>
                    <a:pt x="3229355" y="1194815"/>
                  </a:lnTo>
                  <a:lnTo>
                    <a:pt x="3291840" y="1021079"/>
                  </a:lnTo>
                  <a:lnTo>
                    <a:pt x="3355848" y="1117091"/>
                  </a:lnTo>
                  <a:lnTo>
                    <a:pt x="3418331" y="1080515"/>
                  </a:lnTo>
                  <a:lnTo>
                    <a:pt x="3482340" y="1267967"/>
                  </a:lnTo>
                  <a:lnTo>
                    <a:pt x="3546348" y="1075943"/>
                  </a:lnTo>
                  <a:lnTo>
                    <a:pt x="3608831" y="1048511"/>
                  </a:lnTo>
                  <a:lnTo>
                    <a:pt x="3672840" y="873251"/>
                  </a:lnTo>
                  <a:lnTo>
                    <a:pt x="3735324" y="952499"/>
                  </a:lnTo>
                  <a:lnTo>
                    <a:pt x="3799331" y="987551"/>
                  </a:lnTo>
                  <a:lnTo>
                    <a:pt x="3861816" y="1069847"/>
                  </a:lnTo>
                  <a:lnTo>
                    <a:pt x="3925824" y="768095"/>
                  </a:lnTo>
                  <a:lnTo>
                    <a:pt x="3988308" y="234695"/>
                  </a:lnTo>
                  <a:lnTo>
                    <a:pt x="4052316" y="83819"/>
                  </a:lnTo>
                  <a:lnTo>
                    <a:pt x="4114800" y="56387"/>
                  </a:lnTo>
                  <a:lnTo>
                    <a:pt x="4178808" y="0"/>
                  </a:lnTo>
                  <a:lnTo>
                    <a:pt x="4241292" y="24383"/>
                  </a:lnTo>
                  <a:lnTo>
                    <a:pt x="4305300" y="64007"/>
                  </a:lnTo>
                  <a:lnTo>
                    <a:pt x="4369308" y="367283"/>
                  </a:lnTo>
                  <a:lnTo>
                    <a:pt x="4431792" y="353567"/>
                  </a:lnTo>
                  <a:lnTo>
                    <a:pt x="4495800" y="53339"/>
                  </a:lnTo>
                  <a:lnTo>
                    <a:pt x="4558284" y="155447"/>
                  </a:lnTo>
                  <a:lnTo>
                    <a:pt x="4622292" y="391667"/>
                  </a:lnTo>
                  <a:lnTo>
                    <a:pt x="4684776" y="594359"/>
                  </a:lnTo>
                  <a:lnTo>
                    <a:pt x="4748784" y="571500"/>
                  </a:lnTo>
                  <a:lnTo>
                    <a:pt x="4811268" y="527303"/>
                  </a:lnTo>
                  <a:lnTo>
                    <a:pt x="4875276" y="667511"/>
                  </a:lnTo>
                  <a:lnTo>
                    <a:pt x="4937760" y="751331"/>
                  </a:lnTo>
                  <a:lnTo>
                    <a:pt x="5001768" y="856487"/>
                  </a:lnTo>
                  <a:lnTo>
                    <a:pt x="5064252" y="807719"/>
                  </a:lnTo>
                  <a:lnTo>
                    <a:pt x="5128260" y="935735"/>
                  </a:lnTo>
                  <a:lnTo>
                    <a:pt x="5192268" y="1030223"/>
                  </a:lnTo>
                  <a:lnTo>
                    <a:pt x="5254752" y="827531"/>
                  </a:lnTo>
                  <a:lnTo>
                    <a:pt x="5318760" y="800099"/>
                  </a:lnTo>
                  <a:lnTo>
                    <a:pt x="5381244" y="838199"/>
                  </a:lnTo>
                  <a:lnTo>
                    <a:pt x="5445252" y="763523"/>
                  </a:lnTo>
                  <a:lnTo>
                    <a:pt x="5507736" y="798575"/>
                  </a:lnTo>
                  <a:lnTo>
                    <a:pt x="5571744" y="772667"/>
                  </a:lnTo>
                  <a:lnTo>
                    <a:pt x="5634228" y="803147"/>
                  </a:lnTo>
                  <a:lnTo>
                    <a:pt x="5698236" y="920495"/>
                  </a:lnTo>
                  <a:lnTo>
                    <a:pt x="5760720" y="975359"/>
                  </a:lnTo>
                  <a:lnTo>
                    <a:pt x="5824728" y="858011"/>
                  </a:lnTo>
                  <a:lnTo>
                    <a:pt x="5887212" y="800099"/>
                  </a:lnTo>
                  <a:lnTo>
                    <a:pt x="5951220" y="795527"/>
                  </a:lnTo>
                  <a:lnTo>
                    <a:pt x="6015228" y="882395"/>
                  </a:lnTo>
                  <a:lnTo>
                    <a:pt x="6077712" y="752855"/>
                  </a:lnTo>
                  <a:lnTo>
                    <a:pt x="6141720" y="603503"/>
                  </a:lnTo>
                  <a:lnTo>
                    <a:pt x="6204204" y="525779"/>
                  </a:lnTo>
                  <a:lnTo>
                    <a:pt x="6268212" y="489203"/>
                  </a:lnTo>
                  <a:lnTo>
                    <a:pt x="6330695" y="478536"/>
                  </a:lnTo>
                  <a:lnTo>
                    <a:pt x="6394704" y="408431"/>
                  </a:lnTo>
                  <a:lnTo>
                    <a:pt x="6457188" y="329183"/>
                  </a:lnTo>
                  <a:lnTo>
                    <a:pt x="6521196" y="490727"/>
                  </a:lnTo>
                  <a:lnTo>
                    <a:pt x="6583680" y="673607"/>
                  </a:lnTo>
                  <a:lnTo>
                    <a:pt x="6647688" y="676655"/>
                  </a:lnTo>
                  <a:lnTo>
                    <a:pt x="6710171" y="676655"/>
                  </a:lnTo>
                  <a:lnTo>
                    <a:pt x="6774180" y="733043"/>
                  </a:lnTo>
                  <a:lnTo>
                    <a:pt x="6838188" y="813815"/>
                  </a:lnTo>
                  <a:lnTo>
                    <a:pt x="6900671" y="870203"/>
                  </a:lnTo>
                  <a:lnTo>
                    <a:pt x="6964680" y="851915"/>
                  </a:lnTo>
                  <a:lnTo>
                    <a:pt x="7027163" y="722375"/>
                  </a:lnTo>
                  <a:lnTo>
                    <a:pt x="7091171" y="905255"/>
                  </a:lnTo>
                  <a:lnTo>
                    <a:pt x="7153656" y="803147"/>
                  </a:lnTo>
                  <a:lnTo>
                    <a:pt x="7217663" y="769619"/>
                  </a:lnTo>
                  <a:lnTo>
                    <a:pt x="7280148" y="905255"/>
                  </a:lnTo>
                </a:path>
              </a:pathLst>
            </a:custGeom>
            <a:ln w="38100">
              <a:solidFill>
                <a:srgbClr val="A80000"/>
              </a:solidFill>
            </a:ln>
          </p:spPr>
          <p:txBody>
            <a:bodyPr wrap="square" lIns="0" tIns="0" rIns="0" bIns="0" rtlCol="0"/>
            <a:lstStyle/>
            <a:p>
              <a:endParaRPr smtClean="0">
                <a:solidFill>
                  <a:prstClr val="black"/>
                </a:solidFill>
              </a:endParaRPr>
            </a:p>
          </p:txBody>
        </p:sp>
        <p:sp>
          <p:nvSpPr>
            <p:cNvPr id="18" name="object 18"/>
            <p:cNvSpPr/>
            <p:nvPr/>
          </p:nvSpPr>
          <p:spPr>
            <a:xfrm>
              <a:off x="917448" y="3544824"/>
              <a:ext cx="7280275" cy="1920239"/>
            </a:xfrm>
            <a:custGeom>
              <a:avLst/>
              <a:gdLst/>
              <a:ahLst/>
              <a:cxnLst/>
              <a:rect l="l" t="t" r="r" b="b"/>
              <a:pathLst>
                <a:path w="7280275" h="1920239">
                  <a:moveTo>
                    <a:pt x="0" y="510539"/>
                  </a:moveTo>
                  <a:lnTo>
                    <a:pt x="62484" y="504444"/>
                  </a:lnTo>
                  <a:lnTo>
                    <a:pt x="126492" y="525780"/>
                  </a:lnTo>
                  <a:lnTo>
                    <a:pt x="188976" y="563880"/>
                  </a:lnTo>
                  <a:lnTo>
                    <a:pt x="252984" y="542544"/>
                  </a:lnTo>
                  <a:lnTo>
                    <a:pt x="316992" y="565403"/>
                  </a:lnTo>
                  <a:lnTo>
                    <a:pt x="379476" y="525780"/>
                  </a:lnTo>
                  <a:lnTo>
                    <a:pt x="443484" y="492251"/>
                  </a:lnTo>
                  <a:lnTo>
                    <a:pt x="505968" y="507492"/>
                  </a:lnTo>
                  <a:lnTo>
                    <a:pt x="569976" y="650748"/>
                  </a:lnTo>
                  <a:lnTo>
                    <a:pt x="632460" y="1252727"/>
                  </a:lnTo>
                  <a:lnTo>
                    <a:pt x="696468" y="1752600"/>
                  </a:lnTo>
                  <a:lnTo>
                    <a:pt x="758952" y="1822703"/>
                  </a:lnTo>
                  <a:lnTo>
                    <a:pt x="822960" y="1920239"/>
                  </a:lnTo>
                  <a:lnTo>
                    <a:pt x="885444" y="1644395"/>
                  </a:lnTo>
                  <a:lnTo>
                    <a:pt x="949452" y="1714500"/>
                  </a:lnTo>
                  <a:lnTo>
                    <a:pt x="1011935" y="1740408"/>
                  </a:lnTo>
                  <a:lnTo>
                    <a:pt x="1075944" y="1594103"/>
                  </a:lnTo>
                  <a:lnTo>
                    <a:pt x="1139952" y="1353312"/>
                  </a:lnTo>
                  <a:lnTo>
                    <a:pt x="1202436" y="1313688"/>
                  </a:lnTo>
                  <a:lnTo>
                    <a:pt x="1266444" y="1188720"/>
                  </a:lnTo>
                  <a:lnTo>
                    <a:pt x="1328928" y="1357883"/>
                  </a:lnTo>
                  <a:lnTo>
                    <a:pt x="1392936" y="1184148"/>
                  </a:lnTo>
                  <a:lnTo>
                    <a:pt x="1455420" y="908303"/>
                  </a:lnTo>
                  <a:lnTo>
                    <a:pt x="1519428" y="958595"/>
                  </a:lnTo>
                  <a:lnTo>
                    <a:pt x="1581912" y="941832"/>
                  </a:lnTo>
                  <a:lnTo>
                    <a:pt x="1645920" y="845819"/>
                  </a:lnTo>
                  <a:lnTo>
                    <a:pt x="1708403" y="784859"/>
                  </a:lnTo>
                  <a:lnTo>
                    <a:pt x="1772412" y="733044"/>
                  </a:lnTo>
                  <a:lnTo>
                    <a:pt x="1834896" y="707136"/>
                  </a:lnTo>
                  <a:lnTo>
                    <a:pt x="1898903" y="653795"/>
                  </a:lnTo>
                  <a:lnTo>
                    <a:pt x="1962912" y="888492"/>
                  </a:lnTo>
                  <a:lnTo>
                    <a:pt x="2025396" y="870203"/>
                  </a:lnTo>
                  <a:lnTo>
                    <a:pt x="2089403" y="952500"/>
                  </a:lnTo>
                  <a:lnTo>
                    <a:pt x="2151888" y="955548"/>
                  </a:lnTo>
                  <a:lnTo>
                    <a:pt x="2215896" y="876300"/>
                  </a:lnTo>
                  <a:lnTo>
                    <a:pt x="2278379" y="836676"/>
                  </a:lnTo>
                  <a:lnTo>
                    <a:pt x="2342388" y="725424"/>
                  </a:lnTo>
                  <a:lnTo>
                    <a:pt x="2404872" y="780288"/>
                  </a:lnTo>
                  <a:lnTo>
                    <a:pt x="2468879" y="699515"/>
                  </a:lnTo>
                  <a:lnTo>
                    <a:pt x="2531364" y="659892"/>
                  </a:lnTo>
                  <a:lnTo>
                    <a:pt x="2595372" y="728471"/>
                  </a:lnTo>
                  <a:lnTo>
                    <a:pt x="2657855" y="641603"/>
                  </a:lnTo>
                  <a:lnTo>
                    <a:pt x="2721864" y="731519"/>
                  </a:lnTo>
                  <a:lnTo>
                    <a:pt x="2785872" y="739139"/>
                  </a:lnTo>
                  <a:lnTo>
                    <a:pt x="2848355" y="877824"/>
                  </a:lnTo>
                  <a:lnTo>
                    <a:pt x="2912364" y="804671"/>
                  </a:lnTo>
                  <a:lnTo>
                    <a:pt x="2974848" y="914400"/>
                  </a:lnTo>
                  <a:lnTo>
                    <a:pt x="3038855" y="870203"/>
                  </a:lnTo>
                  <a:lnTo>
                    <a:pt x="3101340" y="882395"/>
                  </a:lnTo>
                  <a:lnTo>
                    <a:pt x="3165348" y="944880"/>
                  </a:lnTo>
                  <a:lnTo>
                    <a:pt x="3227831" y="1019556"/>
                  </a:lnTo>
                  <a:lnTo>
                    <a:pt x="3291840" y="873251"/>
                  </a:lnTo>
                  <a:lnTo>
                    <a:pt x="3354324" y="954024"/>
                  </a:lnTo>
                  <a:lnTo>
                    <a:pt x="3418331" y="943356"/>
                  </a:lnTo>
                  <a:lnTo>
                    <a:pt x="3480816" y="1048512"/>
                  </a:lnTo>
                  <a:lnTo>
                    <a:pt x="3544824" y="917448"/>
                  </a:lnTo>
                  <a:lnTo>
                    <a:pt x="3608831" y="862583"/>
                  </a:lnTo>
                  <a:lnTo>
                    <a:pt x="3671316" y="708659"/>
                  </a:lnTo>
                  <a:lnTo>
                    <a:pt x="3735324" y="848868"/>
                  </a:lnTo>
                  <a:lnTo>
                    <a:pt x="3797807" y="803148"/>
                  </a:lnTo>
                  <a:lnTo>
                    <a:pt x="3861816" y="890015"/>
                  </a:lnTo>
                  <a:lnTo>
                    <a:pt x="3924300" y="498348"/>
                  </a:lnTo>
                  <a:lnTo>
                    <a:pt x="3988307" y="96012"/>
                  </a:lnTo>
                  <a:lnTo>
                    <a:pt x="4050791" y="0"/>
                  </a:lnTo>
                  <a:lnTo>
                    <a:pt x="4114800" y="121919"/>
                  </a:lnTo>
                  <a:lnTo>
                    <a:pt x="4177284" y="82295"/>
                  </a:lnTo>
                  <a:lnTo>
                    <a:pt x="4241292" y="105156"/>
                  </a:lnTo>
                  <a:lnTo>
                    <a:pt x="4303776" y="121919"/>
                  </a:lnTo>
                  <a:lnTo>
                    <a:pt x="4367784" y="315468"/>
                  </a:lnTo>
                  <a:lnTo>
                    <a:pt x="4431792" y="327659"/>
                  </a:lnTo>
                  <a:lnTo>
                    <a:pt x="4494276" y="57912"/>
                  </a:lnTo>
                  <a:lnTo>
                    <a:pt x="4558284" y="103631"/>
                  </a:lnTo>
                  <a:lnTo>
                    <a:pt x="4620768" y="318515"/>
                  </a:lnTo>
                  <a:lnTo>
                    <a:pt x="4684776" y="544068"/>
                  </a:lnTo>
                  <a:lnTo>
                    <a:pt x="4747260" y="548639"/>
                  </a:lnTo>
                  <a:lnTo>
                    <a:pt x="4811268" y="327659"/>
                  </a:lnTo>
                  <a:lnTo>
                    <a:pt x="4873752" y="440436"/>
                  </a:lnTo>
                  <a:lnTo>
                    <a:pt x="4937760" y="443483"/>
                  </a:lnTo>
                  <a:lnTo>
                    <a:pt x="5000244" y="515112"/>
                  </a:lnTo>
                  <a:lnTo>
                    <a:pt x="5064252" y="580644"/>
                  </a:lnTo>
                  <a:lnTo>
                    <a:pt x="5126736" y="611124"/>
                  </a:lnTo>
                  <a:lnTo>
                    <a:pt x="5190744" y="762000"/>
                  </a:lnTo>
                  <a:lnTo>
                    <a:pt x="5254752" y="544068"/>
                  </a:lnTo>
                  <a:lnTo>
                    <a:pt x="5317236" y="507492"/>
                  </a:lnTo>
                  <a:lnTo>
                    <a:pt x="5381244" y="510539"/>
                  </a:lnTo>
                  <a:lnTo>
                    <a:pt x="5443728" y="449580"/>
                  </a:lnTo>
                  <a:lnTo>
                    <a:pt x="5507736" y="441959"/>
                  </a:lnTo>
                  <a:lnTo>
                    <a:pt x="5570220" y="490727"/>
                  </a:lnTo>
                  <a:lnTo>
                    <a:pt x="5634228" y="446531"/>
                  </a:lnTo>
                  <a:lnTo>
                    <a:pt x="5696711" y="685800"/>
                  </a:lnTo>
                  <a:lnTo>
                    <a:pt x="5760720" y="684276"/>
                  </a:lnTo>
                  <a:lnTo>
                    <a:pt x="5823204" y="507492"/>
                  </a:lnTo>
                  <a:lnTo>
                    <a:pt x="5887211" y="423671"/>
                  </a:lnTo>
                  <a:lnTo>
                    <a:pt x="5949696" y="382524"/>
                  </a:lnTo>
                  <a:lnTo>
                    <a:pt x="6013704" y="502919"/>
                  </a:lnTo>
                  <a:lnTo>
                    <a:pt x="6077711" y="393192"/>
                  </a:lnTo>
                  <a:lnTo>
                    <a:pt x="6140196" y="266700"/>
                  </a:lnTo>
                  <a:lnTo>
                    <a:pt x="6204204" y="185927"/>
                  </a:lnTo>
                  <a:lnTo>
                    <a:pt x="6266687" y="167639"/>
                  </a:lnTo>
                  <a:lnTo>
                    <a:pt x="6330696" y="199644"/>
                  </a:lnTo>
                  <a:lnTo>
                    <a:pt x="6393180" y="137159"/>
                  </a:lnTo>
                  <a:lnTo>
                    <a:pt x="6457187" y="53339"/>
                  </a:lnTo>
                  <a:lnTo>
                    <a:pt x="6519672" y="201168"/>
                  </a:lnTo>
                  <a:lnTo>
                    <a:pt x="6583680" y="307848"/>
                  </a:lnTo>
                  <a:lnTo>
                    <a:pt x="6646163" y="333756"/>
                  </a:lnTo>
                  <a:lnTo>
                    <a:pt x="6710172" y="320039"/>
                  </a:lnTo>
                  <a:lnTo>
                    <a:pt x="6772656" y="342900"/>
                  </a:lnTo>
                  <a:lnTo>
                    <a:pt x="6836663" y="413003"/>
                  </a:lnTo>
                  <a:lnTo>
                    <a:pt x="6900672" y="451103"/>
                  </a:lnTo>
                  <a:lnTo>
                    <a:pt x="6963156" y="505968"/>
                  </a:lnTo>
                  <a:lnTo>
                    <a:pt x="7027163" y="338327"/>
                  </a:lnTo>
                  <a:lnTo>
                    <a:pt x="7089648" y="504444"/>
                  </a:lnTo>
                  <a:lnTo>
                    <a:pt x="7153656" y="405383"/>
                  </a:lnTo>
                  <a:lnTo>
                    <a:pt x="7216140" y="368807"/>
                  </a:lnTo>
                  <a:lnTo>
                    <a:pt x="7280148" y="509015"/>
                  </a:lnTo>
                </a:path>
              </a:pathLst>
            </a:custGeom>
            <a:ln w="6096">
              <a:solidFill>
                <a:srgbClr val="808080"/>
              </a:solidFill>
              <a:prstDash val="sysDash"/>
            </a:ln>
          </p:spPr>
          <p:txBody>
            <a:bodyPr wrap="square" lIns="0" tIns="0" rIns="0" bIns="0" rtlCol="0"/>
            <a:lstStyle/>
            <a:p>
              <a:endParaRPr smtClean="0">
                <a:solidFill>
                  <a:prstClr val="black"/>
                </a:solidFill>
              </a:endParaRPr>
            </a:p>
          </p:txBody>
        </p:sp>
        <p:sp>
          <p:nvSpPr>
            <p:cNvPr id="19" name="object 19"/>
            <p:cNvSpPr/>
            <p:nvPr/>
          </p:nvSpPr>
          <p:spPr>
            <a:xfrm>
              <a:off x="917448" y="2470404"/>
              <a:ext cx="7280275" cy="2169160"/>
            </a:xfrm>
            <a:custGeom>
              <a:avLst/>
              <a:gdLst/>
              <a:ahLst/>
              <a:cxnLst/>
              <a:rect l="l" t="t" r="r" b="b"/>
              <a:pathLst>
                <a:path w="7280275" h="2169160">
                  <a:moveTo>
                    <a:pt x="0" y="1229868"/>
                  </a:moveTo>
                  <a:lnTo>
                    <a:pt x="62484" y="1239012"/>
                  </a:lnTo>
                  <a:lnTo>
                    <a:pt x="126492" y="1231392"/>
                  </a:lnTo>
                  <a:lnTo>
                    <a:pt x="188976" y="1243584"/>
                  </a:lnTo>
                  <a:lnTo>
                    <a:pt x="252984" y="1304544"/>
                  </a:lnTo>
                  <a:lnTo>
                    <a:pt x="316992" y="1310640"/>
                  </a:lnTo>
                  <a:lnTo>
                    <a:pt x="379476" y="1245108"/>
                  </a:lnTo>
                  <a:lnTo>
                    <a:pt x="443484" y="1234440"/>
                  </a:lnTo>
                  <a:lnTo>
                    <a:pt x="505968" y="1313688"/>
                  </a:lnTo>
                  <a:lnTo>
                    <a:pt x="569976" y="1237488"/>
                  </a:lnTo>
                  <a:lnTo>
                    <a:pt x="632460" y="1475232"/>
                  </a:lnTo>
                  <a:lnTo>
                    <a:pt x="696468" y="1871472"/>
                  </a:lnTo>
                  <a:lnTo>
                    <a:pt x="758952" y="1991868"/>
                  </a:lnTo>
                  <a:lnTo>
                    <a:pt x="822960" y="2168652"/>
                  </a:lnTo>
                  <a:lnTo>
                    <a:pt x="885444" y="1999488"/>
                  </a:lnTo>
                  <a:lnTo>
                    <a:pt x="949452" y="2058924"/>
                  </a:lnTo>
                  <a:lnTo>
                    <a:pt x="1011935" y="2098548"/>
                  </a:lnTo>
                  <a:lnTo>
                    <a:pt x="1075944" y="2017776"/>
                  </a:lnTo>
                  <a:lnTo>
                    <a:pt x="1139952" y="1818132"/>
                  </a:lnTo>
                  <a:lnTo>
                    <a:pt x="1202436" y="1767840"/>
                  </a:lnTo>
                  <a:lnTo>
                    <a:pt x="1266444" y="1719072"/>
                  </a:lnTo>
                  <a:lnTo>
                    <a:pt x="1328928" y="1644396"/>
                  </a:lnTo>
                  <a:lnTo>
                    <a:pt x="1392936" y="1677924"/>
                  </a:lnTo>
                  <a:lnTo>
                    <a:pt x="1455420" y="1485900"/>
                  </a:lnTo>
                  <a:lnTo>
                    <a:pt x="1519428" y="1539240"/>
                  </a:lnTo>
                  <a:lnTo>
                    <a:pt x="1581912" y="1600200"/>
                  </a:lnTo>
                  <a:lnTo>
                    <a:pt x="1645920" y="1499616"/>
                  </a:lnTo>
                  <a:lnTo>
                    <a:pt x="1708403" y="1391412"/>
                  </a:lnTo>
                  <a:lnTo>
                    <a:pt x="1772412" y="1303020"/>
                  </a:lnTo>
                  <a:lnTo>
                    <a:pt x="1834896" y="1272540"/>
                  </a:lnTo>
                  <a:lnTo>
                    <a:pt x="1898903" y="1213104"/>
                  </a:lnTo>
                  <a:lnTo>
                    <a:pt x="1962912" y="1290828"/>
                  </a:lnTo>
                  <a:lnTo>
                    <a:pt x="2025396" y="1330452"/>
                  </a:lnTo>
                  <a:lnTo>
                    <a:pt x="2089403" y="1464564"/>
                  </a:lnTo>
                  <a:lnTo>
                    <a:pt x="2151888" y="1415796"/>
                  </a:lnTo>
                  <a:lnTo>
                    <a:pt x="2215896" y="1426464"/>
                  </a:lnTo>
                  <a:lnTo>
                    <a:pt x="2278379" y="1357884"/>
                  </a:lnTo>
                  <a:lnTo>
                    <a:pt x="2342388" y="1187196"/>
                  </a:lnTo>
                  <a:lnTo>
                    <a:pt x="2404872" y="1255776"/>
                  </a:lnTo>
                  <a:lnTo>
                    <a:pt x="2468879" y="1234440"/>
                  </a:lnTo>
                  <a:lnTo>
                    <a:pt x="2531364" y="1295400"/>
                  </a:lnTo>
                  <a:lnTo>
                    <a:pt x="2595372" y="1335024"/>
                  </a:lnTo>
                  <a:lnTo>
                    <a:pt x="2657855" y="1156716"/>
                  </a:lnTo>
                  <a:lnTo>
                    <a:pt x="2721864" y="1258824"/>
                  </a:lnTo>
                  <a:lnTo>
                    <a:pt x="2785872" y="1237488"/>
                  </a:lnTo>
                  <a:lnTo>
                    <a:pt x="2848355" y="1354836"/>
                  </a:lnTo>
                  <a:lnTo>
                    <a:pt x="2912364" y="1217676"/>
                  </a:lnTo>
                  <a:lnTo>
                    <a:pt x="2974848" y="1272540"/>
                  </a:lnTo>
                  <a:lnTo>
                    <a:pt x="3038855" y="1338072"/>
                  </a:lnTo>
                  <a:lnTo>
                    <a:pt x="3101340" y="1298448"/>
                  </a:lnTo>
                  <a:lnTo>
                    <a:pt x="3165348" y="1427988"/>
                  </a:lnTo>
                  <a:lnTo>
                    <a:pt x="3227831" y="1487424"/>
                  </a:lnTo>
                  <a:lnTo>
                    <a:pt x="3291840" y="1290828"/>
                  </a:lnTo>
                  <a:lnTo>
                    <a:pt x="3354324" y="1373124"/>
                  </a:lnTo>
                  <a:lnTo>
                    <a:pt x="3418331" y="1316736"/>
                  </a:lnTo>
                  <a:lnTo>
                    <a:pt x="3480816" y="1511808"/>
                  </a:lnTo>
                  <a:lnTo>
                    <a:pt x="3544824" y="1344168"/>
                  </a:lnTo>
                  <a:lnTo>
                    <a:pt x="3608831" y="1287780"/>
                  </a:lnTo>
                  <a:lnTo>
                    <a:pt x="3671316" y="1165860"/>
                  </a:lnTo>
                  <a:lnTo>
                    <a:pt x="3735324" y="1225296"/>
                  </a:lnTo>
                  <a:lnTo>
                    <a:pt x="3797807" y="1298448"/>
                  </a:lnTo>
                  <a:lnTo>
                    <a:pt x="3861816" y="1283208"/>
                  </a:lnTo>
                  <a:lnTo>
                    <a:pt x="3924300" y="978408"/>
                  </a:lnTo>
                  <a:lnTo>
                    <a:pt x="3988307" y="262128"/>
                  </a:lnTo>
                  <a:lnTo>
                    <a:pt x="4050791" y="70104"/>
                  </a:lnTo>
                  <a:lnTo>
                    <a:pt x="4114800" y="9144"/>
                  </a:lnTo>
                  <a:lnTo>
                    <a:pt x="4177284" y="0"/>
                  </a:lnTo>
                  <a:lnTo>
                    <a:pt x="4241292" y="16763"/>
                  </a:lnTo>
                  <a:lnTo>
                    <a:pt x="4303776" y="132587"/>
                  </a:lnTo>
                  <a:lnTo>
                    <a:pt x="4367784" y="446532"/>
                  </a:lnTo>
                  <a:lnTo>
                    <a:pt x="4431792" y="338328"/>
                  </a:lnTo>
                  <a:lnTo>
                    <a:pt x="4494276" y="138684"/>
                  </a:lnTo>
                  <a:lnTo>
                    <a:pt x="4558284" y="277368"/>
                  </a:lnTo>
                  <a:lnTo>
                    <a:pt x="4620768" y="539496"/>
                  </a:lnTo>
                  <a:lnTo>
                    <a:pt x="4684776" y="729996"/>
                  </a:lnTo>
                  <a:lnTo>
                    <a:pt x="4747260" y="728472"/>
                  </a:lnTo>
                  <a:lnTo>
                    <a:pt x="4811268" y="722376"/>
                  </a:lnTo>
                  <a:lnTo>
                    <a:pt x="4873752" y="922020"/>
                  </a:lnTo>
                  <a:lnTo>
                    <a:pt x="4937760" y="1051560"/>
                  </a:lnTo>
                  <a:lnTo>
                    <a:pt x="5000244" y="1159764"/>
                  </a:lnTo>
                  <a:lnTo>
                    <a:pt x="5064252" y="946404"/>
                  </a:lnTo>
                  <a:lnTo>
                    <a:pt x="5126736" y="1175004"/>
                  </a:lnTo>
                  <a:lnTo>
                    <a:pt x="5190744" y="1298448"/>
                  </a:lnTo>
                  <a:lnTo>
                    <a:pt x="5254752" y="1143000"/>
                  </a:lnTo>
                  <a:lnTo>
                    <a:pt x="5317236" y="1130808"/>
                  </a:lnTo>
                  <a:lnTo>
                    <a:pt x="5381244" y="1178052"/>
                  </a:lnTo>
                  <a:lnTo>
                    <a:pt x="5443728" y="1042416"/>
                  </a:lnTo>
                  <a:lnTo>
                    <a:pt x="5507736" y="1095756"/>
                  </a:lnTo>
                  <a:lnTo>
                    <a:pt x="5570220" y="1024128"/>
                  </a:lnTo>
                  <a:lnTo>
                    <a:pt x="5634228" y="1101852"/>
                  </a:lnTo>
                  <a:lnTo>
                    <a:pt x="5696711" y="1225296"/>
                  </a:lnTo>
                  <a:lnTo>
                    <a:pt x="5760720" y="1242060"/>
                  </a:lnTo>
                  <a:lnTo>
                    <a:pt x="5823204" y="1107948"/>
                  </a:lnTo>
                  <a:lnTo>
                    <a:pt x="5887211" y="1028700"/>
                  </a:lnTo>
                  <a:lnTo>
                    <a:pt x="5949696" y="1063752"/>
                  </a:lnTo>
                  <a:lnTo>
                    <a:pt x="6013704" y="1170432"/>
                  </a:lnTo>
                  <a:lnTo>
                    <a:pt x="6077711" y="1077468"/>
                  </a:lnTo>
                  <a:lnTo>
                    <a:pt x="6140196" y="806196"/>
                  </a:lnTo>
                  <a:lnTo>
                    <a:pt x="6204204" y="637032"/>
                  </a:lnTo>
                  <a:lnTo>
                    <a:pt x="6266687" y="591312"/>
                  </a:lnTo>
                  <a:lnTo>
                    <a:pt x="6330696" y="580644"/>
                  </a:lnTo>
                  <a:lnTo>
                    <a:pt x="6393180" y="480060"/>
                  </a:lnTo>
                  <a:lnTo>
                    <a:pt x="6457187" y="297180"/>
                  </a:lnTo>
                  <a:lnTo>
                    <a:pt x="6519672" y="559308"/>
                  </a:lnTo>
                  <a:lnTo>
                    <a:pt x="6583680" y="891540"/>
                  </a:lnTo>
                  <a:lnTo>
                    <a:pt x="6646163" y="922020"/>
                  </a:lnTo>
                  <a:lnTo>
                    <a:pt x="6710172" y="955548"/>
                  </a:lnTo>
                  <a:lnTo>
                    <a:pt x="6772656" y="1019556"/>
                  </a:lnTo>
                  <a:lnTo>
                    <a:pt x="6836663" y="1124712"/>
                  </a:lnTo>
                  <a:lnTo>
                    <a:pt x="6900672" y="1187196"/>
                  </a:lnTo>
                  <a:lnTo>
                    <a:pt x="6963156" y="1155192"/>
                  </a:lnTo>
                  <a:lnTo>
                    <a:pt x="7027163" y="964692"/>
                  </a:lnTo>
                  <a:lnTo>
                    <a:pt x="7089648" y="1217676"/>
                  </a:lnTo>
                  <a:lnTo>
                    <a:pt x="7153656" y="1092708"/>
                  </a:lnTo>
                  <a:lnTo>
                    <a:pt x="7216140" y="1056132"/>
                  </a:lnTo>
                  <a:lnTo>
                    <a:pt x="7280148" y="1245108"/>
                  </a:lnTo>
                </a:path>
              </a:pathLst>
            </a:custGeom>
            <a:ln w="3175">
              <a:solidFill>
                <a:srgbClr val="808080"/>
              </a:solidFill>
              <a:prstDash val="sysDot"/>
            </a:ln>
          </p:spPr>
          <p:txBody>
            <a:bodyPr wrap="square" lIns="0" tIns="0" rIns="0" bIns="0" rtlCol="0"/>
            <a:lstStyle/>
            <a:p>
              <a:endParaRPr smtClean="0">
                <a:solidFill>
                  <a:prstClr val="black"/>
                </a:solidFill>
              </a:endParaRPr>
            </a:p>
          </p:txBody>
        </p:sp>
      </p:grpSp>
      <p:sp>
        <p:nvSpPr>
          <p:cNvPr id="20" name="object 20"/>
          <p:cNvSpPr txBox="1"/>
          <p:nvPr/>
        </p:nvSpPr>
        <p:spPr>
          <a:xfrm>
            <a:off x="44602" y="4539488"/>
            <a:ext cx="8794115" cy="2315210"/>
          </a:xfrm>
          <a:prstGeom prst="rect">
            <a:avLst/>
          </a:prstGeom>
        </p:spPr>
        <p:txBody>
          <a:bodyPr vert="horz" wrap="square" lIns="0" tIns="115570" rIns="0" bIns="0" rtlCol="0">
            <a:spAutoFit/>
          </a:bodyPr>
          <a:lstStyle/>
          <a:p>
            <a:pPr marL="485140">
              <a:spcBef>
                <a:spcPts val="910"/>
              </a:spcBef>
            </a:pPr>
            <a:r>
              <a:rPr sz="1200" spc="-5" dirty="0">
                <a:solidFill>
                  <a:prstClr val="black"/>
                </a:solidFill>
                <a:latin typeface="Arial"/>
                <a:cs typeface="Arial"/>
              </a:rPr>
              <a:t>-10</a:t>
            </a:r>
            <a:endParaRPr sz="1200">
              <a:solidFill>
                <a:prstClr val="black"/>
              </a:solidFill>
              <a:latin typeface="Arial"/>
              <a:cs typeface="Arial"/>
            </a:endParaRPr>
          </a:p>
          <a:p>
            <a:pPr marL="485140">
              <a:spcBef>
                <a:spcPts val="810"/>
              </a:spcBef>
            </a:pPr>
            <a:r>
              <a:rPr sz="1200" spc="-5" dirty="0">
                <a:solidFill>
                  <a:prstClr val="black"/>
                </a:solidFill>
                <a:latin typeface="Arial"/>
                <a:cs typeface="Arial"/>
              </a:rPr>
              <a:t>-15</a:t>
            </a:r>
            <a:endParaRPr sz="1200">
              <a:solidFill>
                <a:prstClr val="black"/>
              </a:solidFill>
              <a:latin typeface="Arial"/>
              <a:cs typeface="Arial"/>
            </a:endParaRPr>
          </a:p>
          <a:p>
            <a:pPr marL="485140">
              <a:spcBef>
                <a:spcPts val="810"/>
              </a:spcBef>
            </a:pPr>
            <a:r>
              <a:rPr sz="1200" spc="-5" dirty="0">
                <a:solidFill>
                  <a:prstClr val="black"/>
                </a:solidFill>
                <a:latin typeface="Arial"/>
                <a:cs typeface="Arial"/>
              </a:rPr>
              <a:t>-20</a:t>
            </a:r>
            <a:endParaRPr sz="1200">
              <a:solidFill>
                <a:prstClr val="black"/>
              </a:solidFill>
              <a:latin typeface="Arial"/>
              <a:cs typeface="Arial"/>
            </a:endParaRPr>
          </a:p>
          <a:p>
            <a:pPr marL="485140">
              <a:spcBef>
                <a:spcPts val="815"/>
              </a:spcBef>
            </a:pPr>
            <a:r>
              <a:rPr sz="1200" spc="-5" dirty="0">
                <a:solidFill>
                  <a:prstClr val="black"/>
                </a:solidFill>
                <a:latin typeface="Arial"/>
                <a:cs typeface="Arial"/>
              </a:rPr>
              <a:t>-25</a:t>
            </a:r>
            <a:endParaRPr sz="1200">
              <a:solidFill>
                <a:prstClr val="black"/>
              </a:solidFill>
              <a:latin typeface="Arial"/>
              <a:cs typeface="Arial"/>
            </a:endParaRPr>
          </a:p>
          <a:p>
            <a:endParaRPr sz="1300">
              <a:solidFill>
                <a:prstClr val="black"/>
              </a:solidFill>
              <a:latin typeface="Arial"/>
              <a:cs typeface="Arial"/>
            </a:endParaRPr>
          </a:p>
          <a:p>
            <a:pPr>
              <a:spcBef>
                <a:spcPts val="40"/>
              </a:spcBef>
            </a:pPr>
            <a:endParaRPr sz="1500">
              <a:solidFill>
                <a:prstClr val="black"/>
              </a:solidFill>
              <a:latin typeface="Arial"/>
              <a:cs typeface="Arial"/>
            </a:endParaRPr>
          </a:p>
          <a:p>
            <a:pPr marL="12700"/>
            <a:r>
              <a:rPr sz="1200" spc="-5" dirty="0">
                <a:solidFill>
                  <a:prstClr val="black"/>
                </a:solidFill>
                <a:latin typeface="Arial"/>
                <a:cs typeface="Arial"/>
              </a:rPr>
              <a:t>Kaynak: OECD, </a:t>
            </a:r>
            <a:r>
              <a:rPr sz="1200" spc="-35" dirty="0">
                <a:solidFill>
                  <a:prstClr val="black"/>
                </a:solidFill>
                <a:latin typeface="Arial"/>
                <a:cs typeface="Arial"/>
              </a:rPr>
              <a:t>TEPAV</a:t>
            </a:r>
            <a:r>
              <a:rPr sz="1200" spc="-4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a:p>
            <a:pPr marL="12700" marR="5080"/>
            <a:r>
              <a:rPr sz="1200" spc="-5" dirty="0">
                <a:solidFill>
                  <a:prstClr val="black"/>
                </a:solidFill>
                <a:latin typeface="Arial"/>
                <a:cs typeface="Arial"/>
              </a:rPr>
              <a:t>* </a:t>
            </a:r>
            <a:r>
              <a:rPr sz="1200" dirty="0">
                <a:solidFill>
                  <a:prstClr val="black"/>
                </a:solidFill>
                <a:latin typeface="Arial"/>
                <a:cs typeface="Arial"/>
              </a:rPr>
              <a:t>OECD </a:t>
            </a:r>
            <a:r>
              <a:rPr sz="1200" spc="-5" dirty="0">
                <a:solidFill>
                  <a:prstClr val="black"/>
                </a:solidFill>
                <a:latin typeface="Arial"/>
                <a:cs typeface="Arial"/>
              </a:rPr>
              <a:t>Haftalık Büyüme Göstergesi, </a:t>
            </a:r>
            <a:r>
              <a:rPr sz="1200" dirty="0">
                <a:solidFill>
                  <a:prstClr val="black"/>
                </a:solidFill>
                <a:latin typeface="Arial"/>
                <a:cs typeface="Arial"/>
              </a:rPr>
              <a:t>makine </a:t>
            </a:r>
            <a:r>
              <a:rPr sz="1200" spc="-5" dirty="0">
                <a:solidFill>
                  <a:prstClr val="black"/>
                </a:solidFill>
                <a:latin typeface="Arial"/>
                <a:cs typeface="Arial"/>
              </a:rPr>
              <a:t>öğrenmesi </a:t>
            </a:r>
            <a:r>
              <a:rPr sz="1200" spc="-10" dirty="0">
                <a:solidFill>
                  <a:prstClr val="black"/>
                </a:solidFill>
                <a:latin typeface="Arial"/>
                <a:cs typeface="Arial"/>
              </a:rPr>
              <a:t>ve </a:t>
            </a:r>
            <a:r>
              <a:rPr sz="1200" spc="-5" dirty="0">
                <a:solidFill>
                  <a:prstClr val="black"/>
                </a:solidFill>
                <a:latin typeface="Arial"/>
                <a:cs typeface="Arial"/>
              </a:rPr>
              <a:t>Google eğilim verilerini kullanarak ekonomik faaliyetin gerçek zamanlı,  yüksek frekanslı </a:t>
            </a:r>
            <a:r>
              <a:rPr sz="1200" spc="-10" dirty="0">
                <a:solidFill>
                  <a:prstClr val="black"/>
                </a:solidFill>
                <a:latin typeface="Arial"/>
                <a:cs typeface="Arial"/>
              </a:rPr>
              <a:t>ölçümüdür. </a:t>
            </a:r>
            <a:r>
              <a:rPr sz="1200" dirty="0">
                <a:solidFill>
                  <a:prstClr val="black"/>
                </a:solidFill>
                <a:latin typeface="Arial"/>
                <a:cs typeface="Arial"/>
              </a:rPr>
              <a:t>Tüketim, </a:t>
            </a:r>
            <a:r>
              <a:rPr sz="1200" spc="-5" dirty="0">
                <a:solidFill>
                  <a:prstClr val="black"/>
                </a:solidFill>
                <a:latin typeface="Arial"/>
                <a:cs typeface="Arial"/>
              </a:rPr>
              <a:t>işgücü piyasaları, </a:t>
            </a:r>
            <a:r>
              <a:rPr sz="1200" dirty="0">
                <a:solidFill>
                  <a:prstClr val="black"/>
                </a:solidFill>
                <a:latin typeface="Arial"/>
                <a:cs typeface="Arial"/>
              </a:rPr>
              <a:t>konut, ticaret, </a:t>
            </a:r>
            <a:r>
              <a:rPr sz="1200" spc="-5" dirty="0">
                <a:solidFill>
                  <a:prstClr val="black"/>
                </a:solidFill>
                <a:latin typeface="Arial"/>
                <a:cs typeface="Arial"/>
              </a:rPr>
              <a:t>endüstriyel faaliyetler </a:t>
            </a:r>
            <a:r>
              <a:rPr sz="1200" spc="-10" dirty="0">
                <a:solidFill>
                  <a:prstClr val="black"/>
                </a:solidFill>
                <a:latin typeface="Arial"/>
                <a:cs typeface="Arial"/>
              </a:rPr>
              <a:t>ve </a:t>
            </a:r>
            <a:r>
              <a:rPr sz="1200" spc="-5" dirty="0">
                <a:solidFill>
                  <a:prstClr val="black"/>
                </a:solidFill>
                <a:latin typeface="Arial"/>
                <a:cs typeface="Arial"/>
              </a:rPr>
              <a:t>ekonomik belirsizlikle ilgili </a:t>
            </a:r>
            <a:r>
              <a:rPr sz="1200" dirty="0">
                <a:solidFill>
                  <a:prstClr val="black"/>
                </a:solidFill>
                <a:latin typeface="Arial"/>
                <a:cs typeface="Arial"/>
              </a:rPr>
              <a:t>arama  </a:t>
            </a:r>
            <a:r>
              <a:rPr sz="1200" spc="-5" dirty="0">
                <a:solidFill>
                  <a:prstClr val="black"/>
                </a:solidFill>
                <a:latin typeface="Arial"/>
                <a:cs typeface="Arial"/>
              </a:rPr>
              <a:t>davranışı hakkındaki bilgileri bir araya </a:t>
            </a:r>
            <a:r>
              <a:rPr sz="1200" spc="-10" dirty="0">
                <a:solidFill>
                  <a:prstClr val="black"/>
                </a:solidFill>
                <a:latin typeface="Arial"/>
                <a:cs typeface="Arial"/>
              </a:rPr>
              <a:t>toplar. </a:t>
            </a:r>
            <a:r>
              <a:rPr sz="1200" dirty="0">
                <a:solidFill>
                  <a:prstClr val="black"/>
                </a:solidFill>
                <a:latin typeface="Arial"/>
                <a:cs typeface="Arial"/>
              </a:rPr>
              <a:t>OECD </a:t>
            </a:r>
            <a:r>
              <a:rPr sz="1200" spc="-10" dirty="0">
                <a:solidFill>
                  <a:prstClr val="black"/>
                </a:solidFill>
                <a:latin typeface="Arial"/>
                <a:cs typeface="Arial"/>
              </a:rPr>
              <a:t>ve </a:t>
            </a:r>
            <a:r>
              <a:rPr sz="1200" dirty="0">
                <a:solidFill>
                  <a:prstClr val="black"/>
                </a:solidFill>
                <a:latin typeface="Arial"/>
                <a:cs typeface="Arial"/>
              </a:rPr>
              <a:t>G20 </a:t>
            </a:r>
            <a:r>
              <a:rPr sz="1200" spc="-5" dirty="0">
                <a:solidFill>
                  <a:prstClr val="black"/>
                </a:solidFill>
                <a:latin typeface="Arial"/>
                <a:cs typeface="Arial"/>
              </a:rPr>
              <a:t>ülkelerini kapsayan 46 ülke için </a:t>
            </a:r>
            <a:r>
              <a:rPr sz="1200" dirty="0">
                <a:solidFill>
                  <a:prstClr val="black"/>
                </a:solidFill>
                <a:latin typeface="Arial"/>
                <a:cs typeface="Arial"/>
              </a:rPr>
              <a:t>üretilmekte </a:t>
            </a:r>
            <a:r>
              <a:rPr sz="1200" spc="-10" dirty="0">
                <a:solidFill>
                  <a:prstClr val="black"/>
                </a:solidFill>
                <a:latin typeface="Arial"/>
                <a:cs typeface="Arial"/>
              </a:rPr>
              <a:t>ve</a:t>
            </a:r>
            <a:r>
              <a:rPr sz="1200" spc="-35" dirty="0">
                <a:solidFill>
                  <a:prstClr val="black"/>
                </a:solidFill>
                <a:latin typeface="Arial"/>
                <a:cs typeface="Arial"/>
              </a:rPr>
              <a:t> </a:t>
            </a:r>
            <a:r>
              <a:rPr sz="1200" spc="-10" dirty="0">
                <a:solidFill>
                  <a:prstClr val="black"/>
                </a:solidFill>
                <a:latin typeface="Arial"/>
                <a:cs typeface="Arial"/>
              </a:rPr>
              <a:t>yayınlanmaktadır.</a:t>
            </a:r>
            <a:endParaRPr sz="1200">
              <a:solidFill>
                <a:prstClr val="black"/>
              </a:solidFill>
              <a:latin typeface="Arial"/>
              <a:cs typeface="Arial"/>
            </a:endParaRPr>
          </a:p>
        </p:txBody>
      </p:sp>
      <p:sp>
        <p:nvSpPr>
          <p:cNvPr id="21" name="object 21"/>
          <p:cNvSpPr txBox="1"/>
          <p:nvPr/>
        </p:nvSpPr>
        <p:spPr>
          <a:xfrm>
            <a:off x="567639" y="2251709"/>
            <a:ext cx="196215" cy="2026920"/>
          </a:xfrm>
          <a:prstGeom prst="rect">
            <a:avLst/>
          </a:prstGeom>
        </p:spPr>
        <p:txBody>
          <a:bodyPr vert="horz" wrap="square" lIns="0" tIns="115570" rIns="0" bIns="0" rtlCol="0">
            <a:spAutoFit/>
          </a:bodyPr>
          <a:lstStyle/>
          <a:p>
            <a:pPr marL="12700">
              <a:spcBef>
                <a:spcPts val="910"/>
              </a:spcBef>
            </a:pPr>
            <a:r>
              <a:rPr sz="1200" spc="-5" dirty="0">
                <a:solidFill>
                  <a:prstClr val="black"/>
                </a:solidFill>
                <a:latin typeface="Arial"/>
                <a:cs typeface="Arial"/>
              </a:rPr>
              <a:t>30</a:t>
            </a:r>
            <a:endParaRPr sz="1200">
              <a:solidFill>
                <a:prstClr val="black"/>
              </a:solidFill>
              <a:latin typeface="Arial"/>
              <a:cs typeface="Arial"/>
            </a:endParaRPr>
          </a:p>
          <a:p>
            <a:pPr marL="12700">
              <a:spcBef>
                <a:spcPts val="810"/>
              </a:spcBef>
            </a:pPr>
            <a:r>
              <a:rPr sz="1200" spc="-5" dirty="0">
                <a:solidFill>
                  <a:prstClr val="black"/>
                </a:solidFill>
                <a:latin typeface="Arial"/>
                <a:cs typeface="Arial"/>
              </a:rPr>
              <a:t>25</a:t>
            </a:r>
            <a:endParaRPr sz="1200">
              <a:solidFill>
                <a:prstClr val="black"/>
              </a:solidFill>
              <a:latin typeface="Arial"/>
              <a:cs typeface="Arial"/>
            </a:endParaRPr>
          </a:p>
          <a:p>
            <a:pPr marL="12700">
              <a:spcBef>
                <a:spcPts val="810"/>
              </a:spcBef>
            </a:pPr>
            <a:r>
              <a:rPr sz="1200" dirty="0">
                <a:solidFill>
                  <a:prstClr val="black"/>
                </a:solidFill>
                <a:latin typeface="Arial"/>
                <a:cs typeface="Arial"/>
              </a:rPr>
              <a:t>20</a:t>
            </a:r>
            <a:endParaRPr sz="1200">
              <a:solidFill>
                <a:prstClr val="black"/>
              </a:solidFill>
              <a:latin typeface="Arial"/>
              <a:cs typeface="Arial"/>
            </a:endParaRPr>
          </a:p>
          <a:p>
            <a:pPr marL="12700">
              <a:spcBef>
                <a:spcPts val="815"/>
              </a:spcBef>
            </a:pPr>
            <a:r>
              <a:rPr sz="1200" spc="-5" dirty="0">
                <a:solidFill>
                  <a:prstClr val="black"/>
                </a:solidFill>
                <a:latin typeface="Arial"/>
                <a:cs typeface="Arial"/>
              </a:rPr>
              <a:t>15</a:t>
            </a:r>
            <a:endParaRPr sz="1200">
              <a:solidFill>
                <a:prstClr val="black"/>
              </a:solidFill>
              <a:latin typeface="Arial"/>
              <a:cs typeface="Arial"/>
            </a:endParaRPr>
          </a:p>
          <a:p>
            <a:pPr marL="12700">
              <a:spcBef>
                <a:spcPts val="810"/>
              </a:spcBef>
            </a:pPr>
            <a:r>
              <a:rPr sz="1200" spc="-5" dirty="0">
                <a:solidFill>
                  <a:prstClr val="black"/>
                </a:solidFill>
                <a:latin typeface="Arial"/>
                <a:cs typeface="Arial"/>
              </a:rPr>
              <a:t>10</a:t>
            </a:r>
            <a:endParaRPr sz="1200">
              <a:solidFill>
                <a:prstClr val="black"/>
              </a:solidFill>
              <a:latin typeface="Arial"/>
              <a:cs typeface="Arial"/>
            </a:endParaRPr>
          </a:p>
          <a:p>
            <a:pPr marL="97155">
              <a:spcBef>
                <a:spcPts val="815"/>
              </a:spcBef>
            </a:pPr>
            <a:r>
              <a:rPr sz="1200" spc="-5" dirty="0">
                <a:solidFill>
                  <a:prstClr val="black"/>
                </a:solidFill>
                <a:latin typeface="Arial"/>
                <a:cs typeface="Arial"/>
              </a:rPr>
              <a:t>5</a:t>
            </a:r>
            <a:endParaRPr sz="1200">
              <a:solidFill>
                <a:prstClr val="black"/>
              </a:solidFill>
              <a:latin typeface="Arial"/>
              <a:cs typeface="Arial"/>
            </a:endParaRPr>
          </a:p>
          <a:p>
            <a:pPr marL="97155">
              <a:spcBef>
                <a:spcPts val="810"/>
              </a:spcBef>
            </a:pPr>
            <a:r>
              <a:rPr sz="1200" spc="-5" dirty="0">
                <a:solidFill>
                  <a:prstClr val="black"/>
                </a:solidFill>
                <a:latin typeface="Arial"/>
                <a:cs typeface="Arial"/>
              </a:rPr>
              <a:t>0</a:t>
            </a:r>
            <a:endParaRPr sz="1200">
              <a:solidFill>
                <a:prstClr val="black"/>
              </a:solidFill>
              <a:latin typeface="Arial"/>
              <a:cs typeface="Arial"/>
            </a:endParaRPr>
          </a:p>
        </p:txBody>
      </p:sp>
      <p:sp>
        <p:nvSpPr>
          <p:cNvPr id="22" name="object 22"/>
          <p:cNvSpPr txBox="1"/>
          <p:nvPr/>
        </p:nvSpPr>
        <p:spPr>
          <a:xfrm>
            <a:off x="5519165"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7/1/2021</a:t>
            </a:r>
            <a:endParaRPr sz="1200">
              <a:solidFill>
                <a:prstClr val="black"/>
              </a:solidFill>
              <a:latin typeface="Arial"/>
              <a:cs typeface="Arial"/>
            </a:endParaRPr>
          </a:p>
        </p:txBody>
      </p:sp>
      <p:sp>
        <p:nvSpPr>
          <p:cNvPr id="23" name="object 23"/>
          <p:cNvSpPr txBox="1"/>
          <p:nvPr/>
        </p:nvSpPr>
        <p:spPr>
          <a:xfrm>
            <a:off x="6309740" y="4271517"/>
            <a:ext cx="704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10/1/2021</a:t>
            </a:r>
            <a:endParaRPr sz="1200">
              <a:solidFill>
                <a:prstClr val="black"/>
              </a:solidFill>
              <a:latin typeface="Arial"/>
              <a:cs typeface="Arial"/>
            </a:endParaRPr>
          </a:p>
        </p:txBody>
      </p:sp>
      <p:sp>
        <p:nvSpPr>
          <p:cNvPr id="24" name="object 24"/>
          <p:cNvSpPr txBox="1"/>
          <p:nvPr/>
        </p:nvSpPr>
        <p:spPr>
          <a:xfrm>
            <a:off x="2218182"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7/1/2020</a:t>
            </a:r>
            <a:endParaRPr sz="1200">
              <a:solidFill>
                <a:prstClr val="black"/>
              </a:solidFill>
              <a:latin typeface="Arial"/>
              <a:cs typeface="Arial"/>
            </a:endParaRPr>
          </a:p>
        </p:txBody>
      </p:sp>
      <p:sp>
        <p:nvSpPr>
          <p:cNvPr id="25" name="object 25"/>
          <p:cNvSpPr txBox="1"/>
          <p:nvPr/>
        </p:nvSpPr>
        <p:spPr>
          <a:xfrm>
            <a:off x="7182993"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1/1/2022</a:t>
            </a:r>
            <a:endParaRPr sz="1200">
              <a:solidFill>
                <a:prstClr val="black"/>
              </a:solidFill>
              <a:latin typeface="Arial"/>
              <a:cs typeface="Arial"/>
            </a:endParaRPr>
          </a:p>
        </p:txBody>
      </p:sp>
      <p:sp>
        <p:nvSpPr>
          <p:cNvPr id="26" name="object 26"/>
          <p:cNvSpPr txBox="1"/>
          <p:nvPr/>
        </p:nvSpPr>
        <p:spPr>
          <a:xfrm>
            <a:off x="546201" y="4271517"/>
            <a:ext cx="671195" cy="208279"/>
          </a:xfrm>
          <a:prstGeom prst="rect">
            <a:avLst/>
          </a:prstGeom>
        </p:spPr>
        <p:txBody>
          <a:bodyPr vert="horz" wrap="square" lIns="0" tIns="12700" rIns="0" bIns="0" rtlCol="0">
            <a:spAutoFit/>
          </a:bodyPr>
          <a:lstStyle/>
          <a:p>
            <a:pPr marL="38100">
              <a:spcBef>
                <a:spcPts val="100"/>
              </a:spcBef>
            </a:pPr>
            <a:r>
              <a:rPr sz="1200" spc="-110" dirty="0">
                <a:solidFill>
                  <a:prstClr val="black"/>
                </a:solidFill>
                <a:latin typeface="Arial"/>
                <a:cs typeface="Arial"/>
              </a:rPr>
              <a:t>1</a:t>
            </a:r>
            <a:r>
              <a:rPr spc="-165" baseline="-30092" dirty="0">
                <a:solidFill>
                  <a:prstClr val="black"/>
                </a:solidFill>
                <a:latin typeface="Arial"/>
                <a:cs typeface="Arial"/>
              </a:rPr>
              <a:t>-5</a:t>
            </a:r>
            <a:r>
              <a:rPr sz="1200" spc="-110" dirty="0">
                <a:solidFill>
                  <a:prstClr val="black"/>
                </a:solidFill>
                <a:latin typeface="Arial"/>
                <a:cs typeface="Arial"/>
              </a:rPr>
              <a:t>/1/2020</a:t>
            </a:r>
            <a:endParaRPr sz="1200">
              <a:solidFill>
                <a:prstClr val="black"/>
              </a:solidFill>
              <a:latin typeface="Arial"/>
              <a:cs typeface="Arial"/>
            </a:endParaRPr>
          </a:p>
        </p:txBody>
      </p:sp>
      <p:sp>
        <p:nvSpPr>
          <p:cNvPr id="27" name="object 27"/>
          <p:cNvSpPr txBox="1"/>
          <p:nvPr/>
        </p:nvSpPr>
        <p:spPr>
          <a:xfrm>
            <a:off x="1394205"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4/1/2020</a:t>
            </a:r>
            <a:endParaRPr sz="1200">
              <a:solidFill>
                <a:prstClr val="black"/>
              </a:solidFill>
              <a:latin typeface="Arial"/>
              <a:cs typeface="Arial"/>
            </a:endParaRPr>
          </a:p>
        </p:txBody>
      </p:sp>
      <p:sp>
        <p:nvSpPr>
          <p:cNvPr id="28" name="object 28"/>
          <p:cNvSpPr txBox="1"/>
          <p:nvPr/>
        </p:nvSpPr>
        <p:spPr>
          <a:xfrm>
            <a:off x="3008757" y="4271517"/>
            <a:ext cx="704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10/1/2020</a:t>
            </a:r>
            <a:endParaRPr sz="1200">
              <a:solidFill>
                <a:prstClr val="black"/>
              </a:solidFill>
              <a:latin typeface="Arial"/>
              <a:cs typeface="Arial"/>
            </a:endParaRPr>
          </a:p>
        </p:txBody>
      </p:sp>
      <p:sp>
        <p:nvSpPr>
          <p:cNvPr id="29" name="object 29"/>
          <p:cNvSpPr txBox="1"/>
          <p:nvPr/>
        </p:nvSpPr>
        <p:spPr>
          <a:xfrm>
            <a:off x="3882009"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1/1/2021</a:t>
            </a:r>
            <a:endParaRPr sz="1200">
              <a:solidFill>
                <a:prstClr val="black"/>
              </a:solidFill>
              <a:latin typeface="Arial"/>
              <a:cs typeface="Arial"/>
            </a:endParaRPr>
          </a:p>
        </p:txBody>
      </p:sp>
      <p:sp>
        <p:nvSpPr>
          <p:cNvPr id="30" name="object 30"/>
          <p:cNvSpPr txBox="1"/>
          <p:nvPr/>
        </p:nvSpPr>
        <p:spPr>
          <a:xfrm>
            <a:off x="4696714"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4/1/2021</a:t>
            </a:r>
            <a:endParaRPr sz="1200">
              <a:solidFill>
                <a:prstClr val="black"/>
              </a:solidFill>
              <a:latin typeface="Arial"/>
              <a:cs typeface="Arial"/>
            </a:endParaRPr>
          </a:p>
        </p:txBody>
      </p:sp>
      <p:sp>
        <p:nvSpPr>
          <p:cNvPr id="31" name="object 31"/>
          <p:cNvSpPr txBox="1"/>
          <p:nvPr/>
        </p:nvSpPr>
        <p:spPr>
          <a:xfrm>
            <a:off x="7997697" y="4271517"/>
            <a:ext cx="6203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4/1/2022</a:t>
            </a:r>
            <a:endParaRPr sz="1200">
              <a:solidFill>
                <a:prstClr val="black"/>
              </a:solidFill>
              <a:latin typeface="Arial"/>
              <a:cs typeface="Arial"/>
            </a:endParaRPr>
          </a:p>
        </p:txBody>
      </p:sp>
      <p:sp>
        <p:nvSpPr>
          <p:cNvPr id="32" name="object 32"/>
          <p:cNvSpPr txBox="1"/>
          <p:nvPr/>
        </p:nvSpPr>
        <p:spPr>
          <a:xfrm>
            <a:off x="8265921" y="3775964"/>
            <a:ext cx="238125" cy="208279"/>
          </a:xfrm>
          <a:prstGeom prst="rect">
            <a:avLst/>
          </a:prstGeom>
        </p:spPr>
        <p:txBody>
          <a:bodyPr vert="horz" wrap="square" lIns="0" tIns="12700" rIns="0" bIns="0" rtlCol="0">
            <a:spAutoFit/>
          </a:bodyPr>
          <a:lstStyle/>
          <a:p>
            <a:pPr marL="12700">
              <a:spcBef>
                <a:spcPts val="100"/>
              </a:spcBef>
            </a:pPr>
            <a:r>
              <a:rPr sz="1200" b="1" spc="-5" dirty="0">
                <a:solidFill>
                  <a:srgbClr val="A30000"/>
                </a:solidFill>
                <a:latin typeface="Arial"/>
                <a:cs typeface="Arial"/>
              </a:rPr>
              <a:t>5</a:t>
            </a:r>
            <a:r>
              <a:rPr sz="1200" b="1" dirty="0">
                <a:solidFill>
                  <a:srgbClr val="A30000"/>
                </a:solidFill>
                <a:latin typeface="Arial"/>
                <a:cs typeface="Arial"/>
              </a:rPr>
              <a:t>,3</a:t>
            </a:r>
            <a:endParaRPr sz="1200">
              <a:solidFill>
                <a:prstClr val="black"/>
              </a:solidFill>
              <a:latin typeface="Arial"/>
              <a:cs typeface="Arial"/>
            </a:endParaRPr>
          </a:p>
        </p:txBody>
      </p:sp>
      <p:sp>
        <p:nvSpPr>
          <p:cNvPr id="33" name="object 3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14</a:t>
            </a:r>
            <a:endParaRPr sz="1400">
              <a:solidFill>
                <a:prstClr val="black"/>
              </a:solidFill>
              <a:latin typeface="Tahoma"/>
              <a:cs typeface="Tahoma"/>
            </a:endParaRPr>
          </a:p>
        </p:txBody>
      </p:sp>
      <p:grpSp>
        <p:nvGrpSpPr>
          <p:cNvPr id="34" name="object 34"/>
          <p:cNvGrpSpPr/>
          <p:nvPr/>
        </p:nvGrpSpPr>
        <p:grpSpPr>
          <a:xfrm>
            <a:off x="1011174" y="2572511"/>
            <a:ext cx="281305" cy="295910"/>
            <a:chOff x="1011174" y="2572511"/>
            <a:chExt cx="281305" cy="295910"/>
          </a:xfrm>
        </p:grpSpPr>
        <p:sp>
          <p:nvSpPr>
            <p:cNvPr id="35" name="object 35"/>
            <p:cNvSpPr/>
            <p:nvPr/>
          </p:nvSpPr>
          <p:spPr>
            <a:xfrm>
              <a:off x="1011174" y="2615945"/>
              <a:ext cx="281305" cy="0"/>
            </a:xfrm>
            <a:custGeom>
              <a:avLst/>
              <a:gdLst/>
              <a:ahLst/>
              <a:cxnLst/>
              <a:rect l="l" t="t" r="r" b="b"/>
              <a:pathLst>
                <a:path w="281305">
                  <a:moveTo>
                    <a:pt x="0" y="0"/>
                  </a:moveTo>
                  <a:lnTo>
                    <a:pt x="281050" y="0"/>
                  </a:lnTo>
                </a:path>
              </a:pathLst>
            </a:custGeom>
            <a:ln w="19812">
              <a:solidFill>
                <a:srgbClr val="001F5F"/>
              </a:solidFill>
            </a:ln>
          </p:spPr>
          <p:txBody>
            <a:bodyPr wrap="square" lIns="0" tIns="0" rIns="0" bIns="0" rtlCol="0"/>
            <a:lstStyle/>
            <a:p>
              <a:endParaRPr smtClean="0">
                <a:solidFill>
                  <a:prstClr val="black"/>
                </a:solidFill>
              </a:endParaRPr>
            </a:p>
          </p:txBody>
        </p:sp>
        <p:sp>
          <p:nvSpPr>
            <p:cNvPr id="36" name="object 36"/>
            <p:cNvSpPr/>
            <p:nvPr/>
          </p:nvSpPr>
          <p:spPr>
            <a:xfrm>
              <a:off x="1020318" y="2849117"/>
              <a:ext cx="262255" cy="0"/>
            </a:xfrm>
            <a:custGeom>
              <a:avLst/>
              <a:gdLst/>
              <a:ahLst/>
              <a:cxnLst/>
              <a:rect l="l" t="t" r="r" b="b"/>
              <a:pathLst>
                <a:path w="262255">
                  <a:moveTo>
                    <a:pt x="0" y="0"/>
                  </a:moveTo>
                  <a:lnTo>
                    <a:pt x="262000" y="0"/>
                  </a:lnTo>
                </a:path>
              </a:pathLst>
            </a:custGeom>
            <a:ln w="38100">
              <a:solidFill>
                <a:srgbClr val="A80000"/>
              </a:solidFill>
            </a:ln>
          </p:spPr>
          <p:txBody>
            <a:bodyPr wrap="square" lIns="0" tIns="0" rIns="0" bIns="0" rtlCol="0"/>
            <a:lstStyle/>
            <a:p>
              <a:endParaRPr smtClean="0">
                <a:solidFill>
                  <a:prstClr val="black"/>
                </a:solidFill>
              </a:endParaRPr>
            </a:p>
          </p:txBody>
        </p:sp>
        <p:sp>
          <p:nvSpPr>
            <p:cNvPr id="37" name="object 37"/>
            <p:cNvSpPr/>
            <p:nvPr/>
          </p:nvSpPr>
          <p:spPr>
            <a:xfrm>
              <a:off x="1106424" y="2572511"/>
              <a:ext cx="85343" cy="8534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grpSp>
      <p:sp>
        <p:nvSpPr>
          <p:cNvPr id="38" name="object 38"/>
          <p:cNvSpPr txBox="1"/>
          <p:nvPr/>
        </p:nvSpPr>
        <p:spPr>
          <a:xfrm>
            <a:off x="1338452" y="2463950"/>
            <a:ext cx="2403475" cy="491490"/>
          </a:xfrm>
          <a:prstGeom prst="rect">
            <a:avLst/>
          </a:prstGeom>
        </p:spPr>
        <p:txBody>
          <a:bodyPr vert="horz" wrap="square" lIns="0" tIns="62230" rIns="0" bIns="0" rtlCol="0">
            <a:spAutoFit/>
          </a:bodyPr>
          <a:lstStyle/>
          <a:p>
            <a:pPr marL="12700">
              <a:spcBef>
                <a:spcPts val="490"/>
              </a:spcBef>
            </a:pPr>
            <a:r>
              <a:rPr sz="1200" spc="-5" dirty="0">
                <a:solidFill>
                  <a:prstClr val="black"/>
                </a:solidFill>
                <a:latin typeface="Arial"/>
                <a:cs typeface="Arial"/>
              </a:rPr>
              <a:t>GSYİH büyüme</a:t>
            </a:r>
            <a:r>
              <a:rPr sz="1200" spc="-20" dirty="0">
                <a:solidFill>
                  <a:prstClr val="black"/>
                </a:solidFill>
                <a:latin typeface="Arial"/>
                <a:cs typeface="Arial"/>
              </a:rPr>
              <a:t> </a:t>
            </a:r>
            <a:r>
              <a:rPr sz="1200" dirty="0">
                <a:solidFill>
                  <a:prstClr val="black"/>
                </a:solidFill>
                <a:latin typeface="Arial"/>
                <a:cs typeface="Arial"/>
              </a:rPr>
              <a:t>oranı</a:t>
            </a:r>
            <a:endParaRPr sz="1200">
              <a:solidFill>
                <a:prstClr val="black"/>
              </a:solidFill>
              <a:latin typeface="Arial"/>
              <a:cs typeface="Arial"/>
            </a:endParaRPr>
          </a:p>
          <a:p>
            <a:pPr marL="12700">
              <a:spcBef>
                <a:spcPts val="395"/>
              </a:spcBef>
            </a:pPr>
            <a:r>
              <a:rPr sz="1200" dirty="0">
                <a:solidFill>
                  <a:prstClr val="black"/>
                </a:solidFill>
                <a:latin typeface="Arial"/>
                <a:cs typeface="Arial"/>
              </a:rPr>
              <a:t>OECD </a:t>
            </a:r>
            <a:r>
              <a:rPr sz="1200" spc="-5" dirty="0">
                <a:solidFill>
                  <a:prstClr val="black"/>
                </a:solidFill>
                <a:latin typeface="Arial"/>
                <a:cs typeface="Arial"/>
              </a:rPr>
              <a:t>Haftalık Büyüme</a:t>
            </a:r>
            <a:r>
              <a:rPr sz="1200" spc="-55" dirty="0">
                <a:solidFill>
                  <a:prstClr val="black"/>
                </a:solidFill>
                <a:latin typeface="Arial"/>
                <a:cs typeface="Arial"/>
              </a:rPr>
              <a:t> </a:t>
            </a:r>
            <a:r>
              <a:rPr sz="1200" spc="-5" dirty="0">
                <a:solidFill>
                  <a:prstClr val="black"/>
                </a:solidFill>
                <a:latin typeface="Arial"/>
                <a:cs typeface="Arial"/>
              </a:rPr>
              <a:t>Göstergesi</a:t>
            </a:r>
            <a:endParaRPr sz="1200">
              <a:solidFill>
                <a:prstClr val="black"/>
              </a:solidFill>
              <a:latin typeface="Arial"/>
              <a:cs typeface="Arial"/>
            </a:endParaRPr>
          </a:p>
        </p:txBody>
      </p:sp>
    </p:spTree>
    <p:extLst>
      <p:ext uri="{BB962C8B-B14F-4D97-AF65-F5344CB8AC3E}">
        <p14:creationId xmlns:p14="http://schemas.microsoft.com/office/powerpoint/2010/main" val="199460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799541"/>
            <a:ext cx="8759190" cy="849630"/>
          </a:xfrm>
          <a:prstGeom prst="rect">
            <a:avLst/>
          </a:prstGeom>
        </p:spPr>
        <p:txBody>
          <a:bodyPr vert="horz" wrap="square" lIns="0" tIns="12700" rIns="0" bIns="0" rtlCol="0">
            <a:spAutoFit/>
          </a:bodyPr>
          <a:lstStyle/>
          <a:p>
            <a:pPr marL="12700">
              <a:lnSpc>
                <a:spcPct val="100000"/>
              </a:lnSpc>
              <a:spcBef>
                <a:spcPts val="100"/>
              </a:spcBef>
            </a:pPr>
            <a:r>
              <a:rPr spc="-5" dirty="0"/>
              <a:t>Perakende satışlar </a:t>
            </a:r>
            <a:r>
              <a:rPr dirty="0"/>
              <a:t>Ocak </a:t>
            </a:r>
            <a:r>
              <a:rPr spc="-5" dirty="0"/>
              <a:t>ayında</a:t>
            </a:r>
            <a:r>
              <a:rPr spc="-10" dirty="0"/>
              <a:t> </a:t>
            </a:r>
            <a:r>
              <a:rPr spc="-5" dirty="0"/>
              <a:t>gerilemiştir.</a:t>
            </a:r>
          </a:p>
          <a:p>
            <a:pPr marL="12700" marR="5080">
              <a:lnSpc>
                <a:spcPct val="100000"/>
              </a:lnSpc>
              <a:spcBef>
                <a:spcPts val="5"/>
              </a:spcBef>
            </a:pPr>
            <a:r>
              <a:rPr b="0" spc="-5" dirty="0">
                <a:latin typeface="Tahoma"/>
                <a:cs typeface="Tahoma"/>
              </a:rPr>
              <a:t>Perakende satışların </a:t>
            </a:r>
            <a:r>
              <a:rPr b="0" dirty="0">
                <a:latin typeface="Tahoma"/>
                <a:cs typeface="Tahoma"/>
              </a:rPr>
              <a:t>2021 </a:t>
            </a:r>
            <a:r>
              <a:rPr b="0" spc="-5" dirty="0">
                <a:latin typeface="Tahoma"/>
                <a:cs typeface="Tahoma"/>
              </a:rPr>
              <a:t>yılının ikinci yarısından itibaren süregelen </a:t>
            </a:r>
            <a:r>
              <a:rPr b="0" dirty="0">
                <a:latin typeface="Tahoma"/>
                <a:cs typeface="Tahoma"/>
              </a:rPr>
              <a:t>artış </a:t>
            </a:r>
            <a:r>
              <a:rPr b="0" spc="-5" dirty="0">
                <a:latin typeface="Tahoma"/>
                <a:cs typeface="Tahoma"/>
              </a:rPr>
              <a:t>eğilimi son iki  </a:t>
            </a:r>
            <a:r>
              <a:rPr b="0" dirty="0">
                <a:latin typeface="Tahoma"/>
                <a:cs typeface="Tahoma"/>
              </a:rPr>
              <a:t>ayda </a:t>
            </a:r>
            <a:r>
              <a:rPr b="0" spc="-5" dirty="0">
                <a:latin typeface="Tahoma"/>
                <a:cs typeface="Tahoma"/>
              </a:rPr>
              <a:t>tersine</a:t>
            </a:r>
            <a:r>
              <a:rPr b="0" spc="5" dirty="0">
                <a:latin typeface="Tahoma"/>
                <a:cs typeface="Tahoma"/>
              </a:rPr>
              <a:t> </a:t>
            </a:r>
            <a:r>
              <a:rPr b="0" spc="-5" dirty="0">
                <a:latin typeface="Tahoma"/>
                <a:cs typeface="Tahoma"/>
              </a:rPr>
              <a:t>dönmüştür.</a:t>
            </a:r>
          </a:p>
        </p:txBody>
      </p:sp>
      <p:sp>
        <p:nvSpPr>
          <p:cNvPr id="3" name="object 3"/>
          <p:cNvSpPr/>
          <p:nvPr/>
        </p:nvSpPr>
        <p:spPr>
          <a:xfrm>
            <a:off x="0" y="1802892"/>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910842" y="1833117"/>
            <a:ext cx="532320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Perakende </a:t>
            </a:r>
            <a:r>
              <a:rPr sz="1600" spc="-10" dirty="0">
                <a:solidFill>
                  <a:srgbClr val="FFFFFF"/>
                </a:solidFill>
                <a:latin typeface="Arial"/>
                <a:cs typeface="Arial"/>
              </a:rPr>
              <a:t>Satış </a:t>
            </a:r>
            <a:r>
              <a:rPr sz="1600" spc="-5" dirty="0">
                <a:solidFill>
                  <a:srgbClr val="FFFFFF"/>
                </a:solidFill>
                <a:latin typeface="Arial"/>
                <a:cs typeface="Arial"/>
              </a:rPr>
              <a:t>Hacim Endeksi </a:t>
            </a:r>
            <a:r>
              <a:rPr sz="1600" spc="-10" dirty="0">
                <a:solidFill>
                  <a:srgbClr val="FFFFFF"/>
                </a:solidFill>
                <a:latin typeface="Arial"/>
                <a:cs typeface="Arial"/>
              </a:rPr>
              <a:t>(Ocak </a:t>
            </a:r>
            <a:r>
              <a:rPr sz="1600" spc="-5" dirty="0">
                <a:solidFill>
                  <a:srgbClr val="FFFFFF"/>
                </a:solidFill>
                <a:latin typeface="Arial"/>
                <a:cs typeface="Arial"/>
              </a:rPr>
              <a:t>2020 – Ocak</a:t>
            </a:r>
            <a:r>
              <a:rPr sz="1600" spc="9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605027" y="2657855"/>
            <a:ext cx="3667125" cy="2871470"/>
            <a:chOff x="605027" y="2657855"/>
            <a:chExt cx="3667125" cy="2871470"/>
          </a:xfrm>
        </p:grpSpPr>
        <p:sp>
          <p:nvSpPr>
            <p:cNvPr id="6" name="object 6"/>
            <p:cNvSpPr/>
            <p:nvPr/>
          </p:nvSpPr>
          <p:spPr>
            <a:xfrm>
              <a:off x="605027" y="2666999"/>
              <a:ext cx="3648710" cy="2857500"/>
            </a:xfrm>
            <a:custGeom>
              <a:avLst/>
              <a:gdLst/>
              <a:ahLst/>
              <a:cxnLst/>
              <a:rect l="l" t="t" r="r" b="b"/>
              <a:pathLst>
                <a:path w="3648710" h="2857500">
                  <a:moveTo>
                    <a:pt x="50292" y="2857500"/>
                  </a:moveTo>
                  <a:lnTo>
                    <a:pt x="50292" y="0"/>
                  </a:lnTo>
                </a:path>
                <a:path w="3648710" h="2857500">
                  <a:moveTo>
                    <a:pt x="0" y="2857500"/>
                  </a:moveTo>
                  <a:lnTo>
                    <a:pt x="50292" y="2857500"/>
                  </a:lnTo>
                </a:path>
                <a:path w="3648710" h="2857500">
                  <a:moveTo>
                    <a:pt x="0" y="2382012"/>
                  </a:moveTo>
                  <a:lnTo>
                    <a:pt x="50292" y="2382012"/>
                  </a:lnTo>
                </a:path>
                <a:path w="3648710" h="2857500">
                  <a:moveTo>
                    <a:pt x="0" y="1905000"/>
                  </a:moveTo>
                  <a:lnTo>
                    <a:pt x="50292" y="1905000"/>
                  </a:lnTo>
                </a:path>
                <a:path w="3648710" h="2857500">
                  <a:moveTo>
                    <a:pt x="0" y="1429512"/>
                  </a:moveTo>
                  <a:lnTo>
                    <a:pt x="50292" y="1429512"/>
                  </a:lnTo>
                </a:path>
                <a:path w="3648710" h="2857500">
                  <a:moveTo>
                    <a:pt x="0" y="952500"/>
                  </a:moveTo>
                  <a:lnTo>
                    <a:pt x="50292" y="952500"/>
                  </a:lnTo>
                </a:path>
                <a:path w="3648710" h="2857500">
                  <a:moveTo>
                    <a:pt x="0" y="477012"/>
                  </a:moveTo>
                  <a:lnTo>
                    <a:pt x="50292" y="477012"/>
                  </a:lnTo>
                </a:path>
                <a:path w="3648710" h="2857500">
                  <a:moveTo>
                    <a:pt x="0" y="0"/>
                  </a:moveTo>
                  <a:lnTo>
                    <a:pt x="50292" y="0"/>
                  </a:lnTo>
                </a:path>
                <a:path w="3648710" h="2857500">
                  <a:moveTo>
                    <a:pt x="50292" y="2857500"/>
                  </a:moveTo>
                  <a:lnTo>
                    <a:pt x="3648456" y="285750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656081" y="2676905"/>
              <a:ext cx="3596640" cy="2552700"/>
            </a:xfrm>
            <a:custGeom>
              <a:avLst/>
              <a:gdLst/>
              <a:ahLst/>
              <a:cxnLst/>
              <a:rect l="l" t="t" r="r" b="b"/>
              <a:pathLst>
                <a:path w="3596640" h="2552700">
                  <a:moveTo>
                    <a:pt x="0" y="1100328"/>
                  </a:moveTo>
                  <a:lnTo>
                    <a:pt x="149352" y="1037844"/>
                  </a:lnTo>
                  <a:lnTo>
                    <a:pt x="298704" y="1533144"/>
                  </a:lnTo>
                  <a:lnTo>
                    <a:pt x="449580" y="2552700"/>
                  </a:lnTo>
                  <a:lnTo>
                    <a:pt x="598932" y="2189988"/>
                  </a:lnTo>
                  <a:lnTo>
                    <a:pt x="748284" y="1333500"/>
                  </a:lnTo>
                  <a:lnTo>
                    <a:pt x="899160" y="995172"/>
                  </a:lnTo>
                  <a:lnTo>
                    <a:pt x="1048512" y="1104900"/>
                  </a:lnTo>
                  <a:lnTo>
                    <a:pt x="1199388" y="999744"/>
                  </a:lnTo>
                  <a:lnTo>
                    <a:pt x="1348740" y="851916"/>
                  </a:lnTo>
                  <a:lnTo>
                    <a:pt x="1498092" y="752856"/>
                  </a:lnTo>
                  <a:lnTo>
                    <a:pt x="1648968" y="947928"/>
                  </a:lnTo>
                  <a:lnTo>
                    <a:pt x="1798320" y="780288"/>
                  </a:lnTo>
                  <a:lnTo>
                    <a:pt x="1947672" y="723900"/>
                  </a:lnTo>
                  <a:lnTo>
                    <a:pt x="2098548" y="509016"/>
                  </a:lnTo>
                  <a:lnTo>
                    <a:pt x="2247900" y="771144"/>
                  </a:lnTo>
                  <a:lnTo>
                    <a:pt x="2397252" y="943356"/>
                  </a:lnTo>
                  <a:lnTo>
                    <a:pt x="2548128" y="318516"/>
                  </a:lnTo>
                  <a:lnTo>
                    <a:pt x="2697480" y="219456"/>
                  </a:lnTo>
                  <a:lnTo>
                    <a:pt x="2846832" y="181356"/>
                  </a:lnTo>
                  <a:lnTo>
                    <a:pt x="2997708" y="89916"/>
                  </a:lnTo>
                  <a:lnTo>
                    <a:pt x="3147060" y="33528"/>
                  </a:lnTo>
                  <a:lnTo>
                    <a:pt x="3296412" y="0"/>
                  </a:lnTo>
                  <a:lnTo>
                    <a:pt x="3447288" y="147828"/>
                  </a:lnTo>
                  <a:lnTo>
                    <a:pt x="3596640" y="242316"/>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8" name="object 8"/>
          <p:cNvSpPr txBox="1"/>
          <p:nvPr/>
        </p:nvSpPr>
        <p:spPr>
          <a:xfrm>
            <a:off x="333857" y="541337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80</a:t>
            </a:r>
            <a:endParaRPr sz="1200">
              <a:solidFill>
                <a:prstClr val="black"/>
              </a:solidFill>
              <a:latin typeface="Tahoma"/>
              <a:cs typeface="Tahoma"/>
            </a:endParaRPr>
          </a:p>
        </p:txBody>
      </p:sp>
      <p:sp>
        <p:nvSpPr>
          <p:cNvPr id="9" name="object 9"/>
          <p:cNvSpPr txBox="1"/>
          <p:nvPr/>
        </p:nvSpPr>
        <p:spPr>
          <a:xfrm>
            <a:off x="333857" y="493699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90</a:t>
            </a:r>
            <a:endParaRPr sz="1200">
              <a:solidFill>
                <a:prstClr val="black"/>
              </a:solidFill>
              <a:latin typeface="Tahoma"/>
              <a:cs typeface="Tahoma"/>
            </a:endParaRPr>
          </a:p>
        </p:txBody>
      </p:sp>
      <p:sp>
        <p:nvSpPr>
          <p:cNvPr id="10" name="object 10"/>
          <p:cNvSpPr txBox="1"/>
          <p:nvPr/>
        </p:nvSpPr>
        <p:spPr>
          <a:xfrm>
            <a:off x="250647" y="4460494"/>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p:txBody>
      </p:sp>
      <p:sp>
        <p:nvSpPr>
          <p:cNvPr id="11" name="object 11"/>
          <p:cNvSpPr txBox="1"/>
          <p:nvPr/>
        </p:nvSpPr>
        <p:spPr>
          <a:xfrm>
            <a:off x="250647" y="3984117"/>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1</a:t>
            </a:r>
            <a:r>
              <a:rPr sz="1200" dirty="0">
                <a:solidFill>
                  <a:prstClr val="black"/>
                </a:solidFill>
                <a:latin typeface="Tahoma"/>
                <a:cs typeface="Tahoma"/>
              </a:rPr>
              <a:t>0</a:t>
            </a:r>
            <a:endParaRPr sz="1200">
              <a:solidFill>
                <a:prstClr val="black"/>
              </a:solidFill>
              <a:latin typeface="Tahoma"/>
              <a:cs typeface="Tahoma"/>
            </a:endParaRPr>
          </a:p>
        </p:txBody>
      </p:sp>
      <p:sp>
        <p:nvSpPr>
          <p:cNvPr id="12" name="object 12"/>
          <p:cNvSpPr txBox="1"/>
          <p:nvPr/>
        </p:nvSpPr>
        <p:spPr>
          <a:xfrm>
            <a:off x="250647" y="3507740"/>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2</a:t>
            </a:r>
            <a:r>
              <a:rPr sz="1200" dirty="0">
                <a:solidFill>
                  <a:prstClr val="black"/>
                </a:solidFill>
                <a:latin typeface="Tahoma"/>
                <a:cs typeface="Tahoma"/>
              </a:rPr>
              <a:t>0</a:t>
            </a:r>
            <a:endParaRPr sz="1200">
              <a:solidFill>
                <a:prstClr val="black"/>
              </a:solidFill>
              <a:latin typeface="Tahoma"/>
              <a:cs typeface="Tahoma"/>
            </a:endParaRPr>
          </a:p>
        </p:txBody>
      </p:sp>
      <p:sp>
        <p:nvSpPr>
          <p:cNvPr id="13" name="object 13"/>
          <p:cNvSpPr txBox="1"/>
          <p:nvPr/>
        </p:nvSpPr>
        <p:spPr>
          <a:xfrm>
            <a:off x="250647" y="3031363"/>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3</a:t>
            </a:r>
            <a:r>
              <a:rPr sz="1200" dirty="0">
                <a:solidFill>
                  <a:prstClr val="black"/>
                </a:solidFill>
                <a:latin typeface="Tahoma"/>
                <a:cs typeface="Tahoma"/>
              </a:rPr>
              <a:t>0</a:t>
            </a:r>
            <a:endParaRPr sz="1200">
              <a:solidFill>
                <a:prstClr val="black"/>
              </a:solidFill>
              <a:latin typeface="Tahoma"/>
              <a:cs typeface="Tahoma"/>
            </a:endParaRPr>
          </a:p>
        </p:txBody>
      </p:sp>
      <p:sp>
        <p:nvSpPr>
          <p:cNvPr id="14" name="object 14"/>
          <p:cNvSpPr txBox="1"/>
          <p:nvPr/>
        </p:nvSpPr>
        <p:spPr>
          <a:xfrm>
            <a:off x="250647" y="2554681"/>
            <a:ext cx="27495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4</a:t>
            </a:r>
            <a:r>
              <a:rPr sz="1200" dirty="0">
                <a:solidFill>
                  <a:prstClr val="black"/>
                </a:solidFill>
                <a:latin typeface="Tahoma"/>
                <a:cs typeface="Tahoma"/>
              </a:rPr>
              <a:t>0</a:t>
            </a:r>
            <a:endParaRPr sz="1200">
              <a:solidFill>
                <a:prstClr val="black"/>
              </a:solidFill>
              <a:latin typeface="Tahoma"/>
              <a:cs typeface="Tahoma"/>
            </a:endParaRPr>
          </a:p>
        </p:txBody>
      </p:sp>
      <p:sp>
        <p:nvSpPr>
          <p:cNvPr id="15" name="object 15"/>
          <p:cNvSpPr txBox="1"/>
          <p:nvPr/>
        </p:nvSpPr>
        <p:spPr>
          <a:xfrm>
            <a:off x="550800" y="5564530"/>
            <a:ext cx="3807460" cy="58102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2020-01</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2020-03</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2020-05</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2020-07</a:t>
            </a:r>
            <a:endParaRPr sz="1200">
              <a:solidFill>
                <a:prstClr val="black"/>
              </a:solidFill>
              <a:latin typeface="Tahoma"/>
              <a:cs typeface="Tahoma"/>
            </a:endParaRPr>
          </a:p>
          <a:p>
            <a:pPr marL="12700">
              <a:spcBef>
                <a:spcPts val="910"/>
              </a:spcBef>
            </a:pPr>
            <a:r>
              <a:rPr sz="1200" spc="-5" dirty="0">
                <a:solidFill>
                  <a:prstClr val="black"/>
                </a:solidFill>
                <a:latin typeface="Tahoma"/>
                <a:cs typeface="Tahoma"/>
              </a:rPr>
              <a:t>2020-09</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2020-11</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2021-01</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2021-03</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2021-05</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2021-07</a:t>
            </a:r>
            <a:endParaRPr sz="1200">
              <a:solidFill>
                <a:prstClr val="black"/>
              </a:solidFill>
              <a:latin typeface="Tahoma"/>
              <a:cs typeface="Tahoma"/>
            </a:endParaRPr>
          </a:p>
          <a:p>
            <a:pPr marL="12700">
              <a:spcBef>
                <a:spcPts val="910"/>
              </a:spcBef>
            </a:pPr>
            <a:r>
              <a:rPr sz="1200" spc="-5" dirty="0">
                <a:solidFill>
                  <a:prstClr val="black"/>
                </a:solidFill>
                <a:latin typeface="Tahoma"/>
                <a:cs typeface="Tahoma"/>
              </a:rPr>
              <a:t>2021-09</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2021-11</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2022-01</a:t>
            </a:r>
            <a:endParaRPr sz="1200">
              <a:solidFill>
                <a:prstClr val="black"/>
              </a:solidFill>
              <a:latin typeface="Tahoma"/>
              <a:cs typeface="Tahoma"/>
            </a:endParaRPr>
          </a:p>
        </p:txBody>
      </p:sp>
      <p:sp>
        <p:nvSpPr>
          <p:cNvPr id="16" name="object 16"/>
          <p:cNvSpPr/>
          <p:nvPr/>
        </p:nvSpPr>
        <p:spPr>
          <a:xfrm>
            <a:off x="528066" y="6236970"/>
            <a:ext cx="176530" cy="0"/>
          </a:xfrm>
          <a:custGeom>
            <a:avLst/>
            <a:gdLst/>
            <a:ahLst/>
            <a:cxnLst/>
            <a:rect l="l" t="t" r="r" b="b"/>
            <a:pathLst>
              <a:path w="176529">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7" name="object 17"/>
          <p:cNvSpPr txBox="1"/>
          <p:nvPr/>
        </p:nvSpPr>
        <p:spPr>
          <a:xfrm>
            <a:off x="760577" y="6138164"/>
            <a:ext cx="3495040" cy="20891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Endeks </a:t>
            </a:r>
            <a:r>
              <a:rPr sz="1200" dirty="0">
                <a:solidFill>
                  <a:prstClr val="black"/>
                </a:solidFill>
                <a:latin typeface="Tahoma"/>
                <a:cs typeface="Tahoma"/>
              </a:rPr>
              <a:t>(mevsim </a:t>
            </a:r>
            <a:r>
              <a:rPr sz="1200" spc="-5" dirty="0">
                <a:solidFill>
                  <a:prstClr val="black"/>
                </a:solidFill>
                <a:latin typeface="Tahoma"/>
                <a:cs typeface="Tahoma"/>
              </a:rPr>
              <a:t>ve takvim etkilerinden</a:t>
            </a:r>
            <a:r>
              <a:rPr sz="1200" spc="60" dirty="0">
                <a:solidFill>
                  <a:prstClr val="black"/>
                </a:solidFill>
                <a:latin typeface="Tahoma"/>
                <a:cs typeface="Tahoma"/>
              </a:rPr>
              <a:t> </a:t>
            </a:r>
            <a:r>
              <a:rPr sz="1200" spc="-5" dirty="0">
                <a:solidFill>
                  <a:prstClr val="black"/>
                </a:solidFill>
                <a:latin typeface="Tahoma"/>
                <a:cs typeface="Tahoma"/>
              </a:rPr>
              <a:t>arındırılmış)</a:t>
            </a:r>
            <a:endParaRPr sz="1200">
              <a:solidFill>
                <a:prstClr val="black"/>
              </a:solidFill>
              <a:latin typeface="Tahoma"/>
              <a:cs typeface="Tahoma"/>
            </a:endParaRPr>
          </a:p>
        </p:txBody>
      </p:sp>
      <p:grpSp>
        <p:nvGrpSpPr>
          <p:cNvPr id="18" name="object 18"/>
          <p:cNvGrpSpPr/>
          <p:nvPr/>
        </p:nvGrpSpPr>
        <p:grpSpPr>
          <a:xfrm>
            <a:off x="5099303" y="2773679"/>
            <a:ext cx="3674745" cy="2763520"/>
            <a:chOff x="5099303" y="2773679"/>
            <a:chExt cx="3674745" cy="2763520"/>
          </a:xfrm>
        </p:grpSpPr>
        <p:sp>
          <p:nvSpPr>
            <p:cNvPr id="19" name="object 19"/>
            <p:cNvSpPr/>
            <p:nvPr/>
          </p:nvSpPr>
          <p:spPr>
            <a:xfrm>
              <a:off x="5099303" y="2778251"/>
              <a:ext cx="3656329" cy="2746375"/>
            </a:xfrm>
            <a:custGeom>
              <a:avLst/>
              <a:gdLst/>
              <a:ahLst/>
              <a:cxnLst/>
              <a:rect l="l" t="t" r="r" b="b"/>
              <a:pathLst>
                <a:path w="3656329" h="2746375">
                  <a:moveTo>
                    <a:pt x="50292" y="2746248"/>
                  </a:moveTo>
                  <a:lnTo>
                    <a:pt x="50292" y="0"/>
                  </a:lnTo>
                </a:path>
                <a:path w="3656329" h="2746375">
                  <a:moveTo>
                    <a:pt x="0" y="2746248"/>
                  </a:moveTo>
                  <a:lnTo>
                    <a:pt x="50292" y="2746248"/>
                  </a:lnTo>
                </a:path>
                <a:path w="3656329" h="2746375">
                  <a:moveTo>
                    <a:pt x="0" y="2403348"/>
                  </a:moveTo>
                  <a:lnTo>
                    <a:pt x="50292" y="2403348"/>
                  </a:lnTo>
                </a:path>
                <a:path w="3656329" h="2746375">
                  <a:moveTo>
                    <a:pt x="0" y="2058924"/>
                  </a:moveTo>
                  <a:lnTo>
                    <a:pt x="50292" y="2058924"/>
                  </a:lnTo>
                </a:path>
                <a:path w="3656329" h="2746375">
                  <a:moveTo>
                    <a:pt x="0" y="1716024"/>
                  </a:moveTo>
                  <a:lnTo>
                    <a:pt x="50292" y="1716024"/>
                  </a:lnTo>
                </a:path>
                <a:path w="3656329" h="2746375">
                  <a:moveTo>
                    <a:pt x="0" y="1373124"/>
                  </a:moveTo>
                  <a:lnTo>
                    <a:pt x="50292" y="1373124"/>
                  </a:lnTo>
                </a:path>
                <a:path w="3656329" h="2746375">
                  <a:moveTo>
                    <a:pt x="0" y="1030224"/>
                  </a:moveTo>
                  <a:lnTo>
                    <a:pt x="50292" y="1030224"/>
                  </a:lnTo>
                </a:path>
                <a:path w="3656329" h="2746375">
                  <a:moveTo>
                    <a:pt x="0" y="685800"/>
                  </a:moveTo>
                  <a:lnTo>
                    <a:pt x="50292" y="685800"/>
                  </a:lnTo>
                </a:path>
                <a:path w="3656329" h="2746375">
                  <a:moveTo>
                    <a:pt x="0" y="342900"/>
                  </a:moveTo>
                  <a:lnTo>
                    <a:pt x="50292" y="342900"/>
                  </a:lnTo>
                </a:path>
                <a:path w="3656329" h="2746375">
                  <a:moveTo>
                    <a:pt x="0" y="0"/>
                  </a:moveTo>
                  <a:lnTo>
                    <a:pt x="50292" y="0"/>
                  </a:lnTo>
                </a:path>
                <a:path w="3656329" h="2746375">
                  <a:moveTo>
                    <a:pt x="50292" y="1373124"/>
                  </a:moveTo>
                  <a:lnTo>
                    <a:pt x="3656076" y="1373124"/>
                  </a:lnTo>
                </a:path>
              </a:pathLst>
            </a:custGeom>
            <a:ln w="9144">
              <a:solidFill>
                <a:srgbClr val="000000"/>
              </a:solidFill>
            </a:ln>
          </p:spPr>
          <p:txBody>
            <a:bodyPr wrap="square" lIns="0" tIns="0" rIns="0" bIns="0" rtlCol="0"/>
            <a:lstStyle/>
            <a:p>
              <a:endParaRPr smtClean="0">
                <a:solidFill>
                  <a:prstClr val="black"/>
                </a:solidFill>
              </a:endParaRPr>
            </a:p>
          </p:txBody>
        </p:sp>
        <p:sp>
          <p:nvSpPr>
            <p:cNvPr id="20" name="object 20"/>
            <p:cNvSpPr/>
            <p:nvPr/>
          </p:nvSpPr>
          <p:spPr>
            <a:xfrm>
              <a:off x="5150357" y="2839973"/>
              <a:ext cx="3604260" cy="2677795"/>
            </a:xfrm>
            <a:custGeom>
              <a:avLst/>
              <a:gdLst/>
              <a:ahLst/>
              <a:cxnLst/>
              <a:rect l="l" t="t" r="r" b="b"/>
              <a:pathLst>
                <a:path w="3604259" h="2677795">
                  <a:moveTo>
                    <a:pt x="0" y="1367027"/>
                  </a:moveTo>
                  <a:lnTo>
                    <a:pt x="149351" y="1235964"/>
                  </a:lnTo>
                  <a:lnTo>
                    <a:pt x="300227" y="1915668"/>
                  </a:lnTo>
                  <a:lnTo>
                    <a:pt x="449579" y="2677667"/>
                  </a:lnTo>
                  <a:lnTo>
                    <a:pt x="600455" y="707136"/>
                  </a:lnTo>
                  <a:lnTo>
                    <a:pt x="751331" y="0"/>
                  </a:lnTo>
                  <a:lnTo>
                    <a:pt x="900683" y="871727"/>
                  </a:lnTo>
                  <a:lnTo>
                    <a:pt x="1051559" y="1449324"/>
                  </a:lnTo>
                  <a:lnTo>
                    <a:pt x="1200912" y="1181100"/>
                  </a:lnTo>
                  <a:lnTo>
                    <a:pt x="1351788" y="1132332"/>
                  </a:lnTo>
                  <a:lnTo>
                    <a:pt x="1501139" y="1194815"/>
                  </a:lnTo>
                  <a:lnTo>
                    <a:pt x="1652015" y="1537715"/>
                  </a:lnTo>
                  <a:lnTo>
                    <a:pt x="1801367" y="1112520"/>
                  </a:lnTo>
                  <a:lnTo>
                    <a:pt x="1952243" y="1242059"/>
                  </a:lnTo>
                  <a:lnTo>
                    <a:pt x="2103119" y="1063752"/>
                  </a:lnTo>
                  <a:lnTo>
                    <a:pt x="2252471" y="1606295"/>
                  </a:lnTo>
                  <a:lnTo>
                    <a:pt x="2403347" y="1510283"/>
                  </a:lnTo>
                  <a:lnTo>
                    <a:pt x="2552699" y="562355"/>
                  </a:lnTo>
                  <a:lnTo>
                    <a:pt x="2703575" y="1200912"/>
                  </a:lnTo>
                  <a:lnTo>
                    <a:pt x="2852927" y="1269492"/>
                  </a:lnTo>
                  <a:lnTo>
                    <a:pt x="3003803" y="1214627"/>
                  </a:lnTo>
                  <a:lnTo>
                    <a:pt x="3154680" y="1255776"/>
                  </a:lnTo>
                  <a:lnTo>
                    <a:pt x="3304032" y="1277112"/>
                  </a:lnTo>
                  <a:lnTo>
                    <a:pt x="3454908" y="1463039"/>
                  </a:lnTo>
                  <a:lnTo>
                    <a:pt x="3604260" y="1414271"/>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21" name="object 21"/>
          <p:cNvSpPr txBox="1"/>
          <p:nvPr/>
        </p:nvSpPr>
        <p:spPr>
          <a:xfrm>
            <a:off x="4773295" y="4726000"/>
            <a:ext cx="247650" cy="8959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a:t>
            </a:r>
            <a:r>
              <a:rPr sz="1200" dirty="0">
                <a:solidFill>
                  <a:prstClr val="black"/>
                </a:solidFill>
                <a:latin typeface="Tahoma"/>
                <a:cs typeface="Tahoma"/>
              </a:rPr>
              <a:t>10</a:t>
            </a:r>
            <a:endParaRPr sz="1200">
              <a:solidFill>
                <a:prstClr val="black"/>
              </a:solidFill>
              <a:latin typeface="Tahoma"/>
              <a:cs typeface="Tahoma"/>
            </a:endParaRPr>
          </a:p>
          <a:p>
            <a:endParaRPr sz="1050">
              <a:solidFill>
                <a:prstClr val="black"/>
              </a:solidFill>
              <a:latin typeface="Tahoma"/>
              <a:cs typeface="Tahoma"/>
            </a:endParaRPr>
          </a:p>
          <a:p>
            <a:pPr marL="12700"/>
            <a:r>
              <a:rPr sz="1200" spc="-5" dirty="0">
                <a:solidFill>
                  <a:prstClr val="black"/>
                </a:solidFill>
                <a:latin typeface="Tahoma"/>
                <a:cs typeface="Tahoma"/>
              </a:rPr>
              <a:t>-</a:t>
            </a:r>
            <a:r>
              <a:rPr sz="1200" dirty="0">
                <a:solidFill>
                  <a:prstClr val="black"/>
                </a:solidFill>
                <a:latin typeface="Tahoma"/>
                <a:cs typeface="Tahoma"/>
              </a:rPr>
              <a:t>15</a:t>
            </a:r>
            <a:endParaRPr sz="1200">
              <a:solidFill>
                <a:prstClr val="black"/>
              </a:solidFill>
              <a:latin typeface="Tahoma"/>
              <a:cs typeface="Tahoma"/>
            </a:endParaRPr>
          </a:p>
          <a:p>
            <a:pPr>
              <a:spcBef>
                <a:spcPts val="55"/>
              </a:spcBef>
            </a:pPr>
            <a:endParaRPr sz="1000">
              <a:solidFill>
                <a:prstClr val="black"/>
              </a:solidFill>
              <a:latin typeface="Tahoma"/>
              <a:cs typeface="Tahoma"/>
            </a:endParaRPr>
          </a:p>
          <a:p>
            <a:pPr marL="12700"/>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p:txBody>
      </p:sp>
      <p:sp>
        <p:nvSpPr>
          <p:cNvPr id="22" name="object 22"/>
          <p:cNvSpPr txBox="1"/>
          <p:nvPr/>
        </p:nvSpPr>
        <p:spPr>
          <a:xfrm>
            <a:off x="4856479" y="4383151"/>
            <a:ext cx="16319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-5</a:t>
            </a:r>
            <a:endParaRPr sz="1200">
              <a:solidFill>
                <a:prstClr val="black"/>
              </a:solidFill>
              <a:latin typeface="Tahoma"/>
              <a:cs typeface="Tahoma"/>
            </a:endParaRPr>
          </a:p>
        </p:txBody>
      </p:sp>
      <p:sp>
        <p:nvSpPr>
          <p:cNvPr id="23" name="object 23"/>
          <p:cNvSpPr txBox="1"/>
          <p:nvPr/>
        </p:nvSpPr>
        <p:spPr>
          <a:xfrm>
            <a:off x="4911978" y="4039616"/>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endParaRPr sz="1200">
              <a:solidFill>
                <a:prstClr val="black"/>
              </a:solidFill>
              <a:latin typeface="Tahoma"/>
              <a:cs typeface="Tahoma"/>
            </a:endParaRPr>
          </a:p>
        </p:txBody>
      </p:sp>
      <p:sp>
        <p:nvSpPr>
          <p:cNvPr id="24" name="object 24"/>
          <p:cNvSpPr txBox="1"/>
          <p:nvPr/>
        </p:nvSpPr>
        <p:spPr>
          <a:xfrm>
            <a:off x="4911978" y="3696461"/>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endParaRPr sz="1200">
              <a:solidFill>
                <a:prstClr val="black"/>
              </a:solidFill>
              <a:latin typeface="Tahoma"/>
              <a:cs typeface="Tahoma"/>
            </a:endParaRPr>
          </a:p>
        </p:txBody>
      </p:sp>
      <p:sp>
        <p:nvSpPr>
          <p:cNvPr id="25" name="object 25"/>
          <p:cNvSpPr txBox="1"/>
          <p:nvPr/>
        </p:nvSpPr>
        <p:spPr>
          <a:xfrm>
            <a:off x="4828794" y="335292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10</a:t>
            </a:r>
            <a:endParaRPr sz="1200">
              <a:solidFill>
                <a:prstClr val="black"/>
              </a:solidFill>
              <a:latin typeface="Tahoma"/>
              <a:cs typeface="Tahoma"/>
            </a:endParaRPr>
          </a:p>
        </p:txBody>
      </p:sp>
      <p:sp>
        <p:nvSpPr>
          <p:cNvPr id="26" name="object 26"/>
          <p:cNvSpPr txBox="1"/>
          <p:nvPr/>
        </p:nvSpPr>
        <p:spPr>
          <a:xfrm>
            <a:off x="4828794" y="300964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15</a:t>
            </a:r>
            <a:endParaRPr sz="1200">
              <a:solidFill>
                <a:prstClr val="black"/>
              </a:solidFill>
              <a:latin typeface="Tahoma"/>
              <a:cs typeface="Tahoma"/>
            </a:endParaRPr>
          </a:p>
        </p:txBody>
      </p:sp>
      <p:sp>
        <p:nvSpPr>
          <p:cNvPr id="27" name="object 27"/>
          <p:cNvSpPr txBox="1"/>
          <p:nvPr/>
        </p:nvSpPr>
        <p:spPr>
          <a:xfrm>
            <a:off x="4828794" y="2666238"/>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a:t>
            </a:r>
            <a:endParaRPr sz="1200">
              <a:solidFill>
                <a:prstClr val="black"/>
              </a:solidFill>
              <a:latin typeface="Tahoma"/>
              <a:cs typeface="Tahoma"/>
            </a:endParaRPr>
          </a:p>
        </p:txBody>
      </p:sp>
      <p:sp>
        <p:nvSpPr>
          <p:cNvPr id="28" name="object 28"/>
          <p:cNvSpPr txBox="1"/>
          <p:nvPr/>
        </p:nvSpPr>
        <p:spPr>
          <a:xfrm>
            <a:off x="5045635" y="5564530"/>
            <a:ext cx="3815715" cy="58102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2020-01</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2020-03</a:t>
            </a:r>
            <a:endParaRPr sz="1200">
              <a:solidFill>
                <a:prstClr val="black"/>
              </a:solidFill>
              <a:latin typeface="Tahoma"/>
              <a:cs typeface="Tahoma"/>
            </a:endParaRPr>
          </a:p>
          <a:p>
            <a:pPr marL="12700">
              <a:spcBef>
                <a:spcPts val="935"/>
              </a:spcBef>
            </a:pPr>
            <a:r>
              <a:rPr sz="1200" spc="-5" dirty="0">
                <a:solidFill>
                  <a:prstClr val="black"/>
                </a:solidFill>
                <a:latin typeface="Tahoma"/>
                <a:cs typeface="Tahoma"/>
              </a:rPr>
              <a:t>2020-05</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2020-07</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2020-09</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2020-11</a:t>
            </a:r>
            <a:endParaRPr sz="1200">
              <a:solidFill>
                <a:prstClr val="black"/>
              </a:solidFill>
              <a:latin typeface="Tahoma"/>
              <a:cs typeface="Tahoma"/>
            </a:endParaRPr>
          </a:p>
          <a:p>
            <a:pPr marL="12700">
              <a:spcBef>
                <a:spcPts val="940"/>
              </a:spcBef>
            </a:pPr>
            <a:r>
              <a:rPr sz="1200" spc="-5" dirty="0">
                <a:solidFill>
                  <a:prstClr val="black"/>
                </a:solidFill>
                <a:latin typeface="Tahoma"/>
                <a:cs typeface="Tahoma"/>
              </a:rPr>
              <a:t>2021-01</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2021-03</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2021-05</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2021-07</a:t>
            </a:r>
            <a:endParaRPr sz="1200">
              <a:solidFill>
                <a:prstClr val="black"/>
              </a:solidFill>
              <a:latin typeface="Tahoma"/>
              <a:cs typeface="Tahoma"/>
            </a:endParaRPr>
          </a:p>
          <a:p>
            <a:pPr marL="12700">
              <a:spcBef>
                <a:spcPts val="935"/>
              </a:spcBef>
            </a:pPr>
            <a:r>
              <a:rPr sz="1200" spc="-5" dirty="0">
                <a:solidFill>
                  <a:prstClr val="black"/>
                </a:solidFill>
                <a:latin typeface="Tahoma"/>
                <a:cs typeface="Tahoma"/>
              </a:rPr>
              <a:t>2021-09</a:t>
            </a:r>
            <a:endParaRPr sz="1200">
              <a:solidFill>
                <a:prstClr val="black"/>
              </a:solidFill>
              <a:latin typeface="Tahoma"/>
              <a:cs typeface="Tahoma"/>
            </a:endParaRPr>
          </a:p>
          <a:p>
            <a:pPr marL="12700">
              <a:spcBef>
                <a:spcPts val="925"/>
              </a:spcBef>
            </a:pPr>
            <a:r>
              <a:rPr sz="1200" spc="-5" dirty="0">
                <a:solidFill>
                  <a:prstClr val="black"/>
                </a:solidFill>
                <a:latin typeface="Tahoma"/>
                <a:cs typeface="Tahoma"/>
              </a:rPr>
              <a:t>2021-11</a:t>
            </a:r>
            <a:endParaRPr sz="1200">
              <a:solidFill>
                <a:prstClr val="black"/>
              </a:solidFill>
              <a:latin typeface="Tahoma"/>
              <a:cs typeface="Tahoma"/>
            </a:endParaRPr>
          </a:p>
          <a:p>
            <a:pPr marL="12700">
              <a:spcBef>
                <a:spcPts val="919"/>
              </a:spcBef>
            </a:pPr>
            <a:r>
              <a:rPr sz="1200" spc="-5" dirty="0">
                <a:solidFill>
                  <a:prstClr val="black"/>
                </a:solidFill>
                <a:latin typeface="Tahoma"/>
                <a:cs typeface="Tahoma"/>
              </a:rPr>
              <a:t>2022-01</a:t>
            </a:r>
            <a:endParaRPr sz="1200">
              <a:solidFill>
                <a:prstClr val="black"/>
              </a:solidFill>
              <a:latin typeface="Tahoma"/>
              <a:cs typeface="Tahoma"/>
            </a:endParaRPr>
          </a:p>
        </p:txBody>
      </p:sp>
      <p:sp>
        <p:nvSpPr>
          <p:cNvPr id="29" name="object 29"/>
          <p:cNvSpPr/>
          <p:nvPr/>
        </p:nvSpPr>
        <p:spPr>
          <a:xfrm>
            <a:off x="5229605" y="6236970"/>
            <a:ext cx="176530" cy="0"/>
          </a:xfrm>
          <a:custGeom>
            <a:avLst/>
            <a:gdLst/>
            <a:ahLst/>
            <a:cxnLst/>
            <a:rect l="l" t="t" r="r" b="b"/>
            <a:pathLst>
              <a:path w="176529">
                <a:moveTo>
                  <a:pt x="0" y="0"/>
                </a:moveTo>
                <a:lnTo>
                  <a:pt x="176276" y="0"/>
                </a:lnTo>
              </a:path>
            </a:pathLst>
          </a:custGeom>
          <a:ln w="38100">
            <a:solidFill>
              <a:srgbClr val="A30000"/>
            </a:solidFill>
          </a:ln>
        </p:spPr>
        <p:txBody>
          <a:bodyPr wrap="square" lIns="0" tIns="0" rIns="0" bIns="0" rtlCol="0"/>
          <a:lstStyle/>
          <a:p>
            <a:endParaRPr smtClean="0">
              <a:solidFill>
                <a:prstClr val="black"/>
              </a:solidFill>
            </a:endParaRPr>
          </a:p>
        </p:txBody>
      </p:sp>
      <p:sp>
        <p:nvSpPr>
          <p:cNvPr id="30" name="object 30"/>
          <p:cNvSpPr txBox="1"/>
          <p:nvPr/>
        </p:nvSpPr>
        <p:spPr>
          <a:xfrm>
            <a:off x="5463285" y="6138164"/>
            <a:ext cx="9042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Aylık</a:t>
            </a:r>
            <a:r>
              <a:rPr sz="1200" spc="-65" dirty="0">
                <a:solidFill>
                  <a:prstClr val="black"/>
                </a:solidFill>
                <a:latin typeface="Tahoma"/>
                <a:cs typeface="Tahoma"/>
              </a:rPr>
              <a:t> </a:t>
            </a:r>
            <a:r>
              <a:rPr sz="1200" dirty="0">
                <a:solidFill>
                  <a:prstClr val="black"/>
                </a:solidFill>
                <a:latin typeface="Tahoma"/>
                <a:cs typeface="Tahoma"/>
              </a:rPr>
              <a:t>değişim</a:t>
            </a:r>
            <a:endParaRPr sz="1200">
              <a:solidFill>
                <a:prstClr val="black"/>
              </a:solidFill>
              <a:latin typeface="Tahoma"/>
              <a:cs typeface="Tahoma"/>
            </a:endParaRPr>
          </a:p>
        </p:txBody>
      </p:sp>
      <p:sp>
        <p:nvSpPr>
          <p:cNvPr id="32" name="object 32"/>
          <p:cNvSpPr txBox="1"/>
          <p:nvPr/>
        </p:nvSpPr>
        <p:spPr>
          <a:xfrm>
            <a:off x="78739" y="6649239"/>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31" name="object 31"/>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15</a:t>
            </a:r>
            <a:endParaRPr sz="1400">
              <a:solidFill>
                <a:prstClr val="black"/>
              </a:solidFill>
              <a:latin typeface="Tahoma"/>
              <a:cs typeface="Tahoma"/>
            </a:endParaRPr>
          </a:p>
        </p:txBody>
      </p:sp>
    </p:spTree>
    <p:extLst>
      <p:ext uri="{BB962C8B-B14F-4D97-AF65-F5344CB8AC3E}">
        <p14:creationId xmlns:p14="http://schemas.microsoft.com/office/powerpoint/2010/main" val="255114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671" y="751713"/>
            <a:ext cx="8768080" cy="1122680"/>
          </a:xfrm>
          <a:prstGeom prst="rect">
            <a:avLst/>
          </a:prstGeom>
        </p:spPr>
        <p:txBody>
          <a:bodyPr vert="horz" wrap="square" lIns="0" tIns="12700" rIns="0" bIns="0" rtlCol="0">
            <a:spAutoFit/>
          </a:bodyPr>
          <a:lstStyle/>
          <a:p>
            <a:pPr marL="12700" marR="753745">
              <a:lnSpc>
                <a:spcPct val="100000"/>
              </a:lnSpc>
              <a:spcBef>
                <a:spcPts val="100"/>
              </a:spcBef>
            </a:pPr>
            <a:r>
              <a:rPr spc="-5" dirty="0"/>
              <a:t>Ocak ayında tıbbi ürünler dışında tüm sektörlerde satışlar aylık </a:t>
            </a:r>
            <a:r>
              <a:rPr dirty="0"/>
              <a:t>olarak  </a:t>
            </a:r>
            <a:r>
              <a:rPr spc="-5" dirty="0"/>
              <a:t>gerilemiştir.</a:t>
            </a:r>
          </a:p>
          <a:p>
            <a:pPr marL="12700" marR="5080">
              <a:lnSpc>
                <a:spcPct val="100000"/>
              </a:lnSpc>
            </a:pPr>
            <a:r>
              <a:rPr b="0" spc="-5" dirty="0">
                <a:latin typeface="Tahoma"/>
                <a:cs typeface="Tahoma"/>
              </a:rPr>
              <a:t>Tekstil ve ayakkabı, tıbbi </a:t>
            </a:r>
            <a:r>
              <a:rPr b="0" dirty="0">
                <a:latin typeface="Tahoma"/>
                <a:cs typeface="Tahoma"/>
              </a:rPr>
              <a:t>ürünler </a:t>
            </a:r>
            <a:r>
              <a:rPr b="0" spc="-5" dirty="0">
                <a:latin typeface="Tahoma"/>
                <a:cs typeface="Tahoma"/>
              </a:rPr>
              <a:t>ile gıda dışı tüketim mallarında yıllık </a:t>
            </a:r>
            <a:r>
              <a:rPr b="0" dirty="0">
                <a:latin typeface="Tahoma"/>
                <a:cs typeface="Tahoma"/>
              </a:rPr>
              <a:t>artışlar </a:t>
            </a:r>
            <a:r>
              <a:rPr b="0" spc="-5" dirty="0">
                <a:latin typeface="Tahoma"/>
                <a:cs typeface="Tahoma"/>
              </a:rPr>
              <a:t>yüksektir,  </a:t>
            </a:r>
            <a:r>
              <a:rPr b="0" dirty="0">
                <a:latin typeface="Tahoma"/>
                <a:cs typeface="Tahoma"/>
              </a:rPr>
              <a:t>internet </a:t>
            </a:r>
            <a:r>
              <a:rPr b="0" spc="-5" dirty="0">
                <a:latin typeface="Tahoma"/>
                <a:cs typeface="Tahoma"/>
              </a:rPr>
              <a:t>üzerinden alışverişler </a:t>
            </a:r>
            <a:r>
              <a:rPr b="0" dirty="0">
                <a:latin typeface="Tahoma"/>
                <a:cs typeface="Tahoma"/>
              </a:rPr>
              <a:t>de pandemi </a:t>
            </a:r>
            <a:r>
              <a:rPr b="0" spc="-5" dirty="0">
                <a:latin typeface="Tahoma"/>
                <a:cs typeface="Tahoma"/>
              </a:rPr>
              <a:t>sonrası </a:t>
            </a:r>
            <a:r>
              <a:rPr b="0" dirty="0">
                <a:latin typeface="Tahoma"/>
                <a:cs typeface="Tahoma"/>
              </a:rPr>
              <a:t>önem</a:t>
            </a:r>
            <a:r>
              <a:rPr b="0" spc="15" dirty="0">
                <a:latin typeface="Tahoma"/>
                <a:cs typeface="Tahoma"/>
              </a:rPr>
              <a:t> </a:t>
            </a:r>
            <a:r>
              <a:rPr b="0" spc="-5" dirty="0">
                <a:latin typeface="Tahoma"/>
                <a:cs typeface="Tahoma"/>
              </a:rPr>
              <a:t>kazanmıştır.</a:t>
            </a:r>
          </a:p>
        </p:txBody>
      </p:sp>
      <p:sp>
        <p:nvSpPr>
          <p:cNvPr id="3" name="object 3"/>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78027" y="1988947"/>
            <a:ext cx="818769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Sektörel </a:t>
            </a:r>
            <a:r>
              <a:rPr sz="1600" spc="-10" dirty="0">
                <a:solidFill>
                  <a:srgbClr val="FFFFFF"/>
                </a:solidFill>
                <a:latin typeface="Arial"/>
                <a:cs typeface="Arial"/>
              </a:rPr>
              <a:t>perakende satış </a:t>
            </a:r>
            <a:r>
              <a:rPr sz="1600" spc="-5" dirty="0">
                <a:solidFill>
                  <a:srgbClr val="FFFFFF"/>
                </a:solidFill>
                <a:latin typeface="Arial"/>
                <a:cs typeface="Arial"/>
              </a:rPr>
              <a:t>hacmi (mevsim ve takvim etkilerinden </a:t>
            </a:r>
            <a:r>
              <a:rPr sz="1600" spc="-10" dirty="0">
                <a:solidFill>
                  <a:srgbClr val="FFFFFF"/>
                </a:solidFill>
                <a:latin typeface="Arial"/>
                <a:cs typeface="Arial"/>
              </a:rPr>
              <a:t>arındırılmış, </a:t>
            </a:r>
            <a:r>
              <a:rPr sz="1600" spc="-5" dirty="0">
                <a:solidFill>
                  <a:srgbClr val="FFFFFF"/>
                </a:solidFill>
                <a:latin typeface="Arial"/>
                <a:cs typeface="Arial"/>
              </a:rPr>
              <a:t>%) Ocak</a:t>
            </a:r>
            <a:r>
              <a:rPr sz="1600" spc="31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141541" y="2763011"/>
            <a:ext cx="8569960" cy="2796540"/>
            <a:chOff x="141541" y="2763011"/>
            <a:chExt cx="8569960" cy="2796540"/>
          </a:xfrm>
        </p:grpSpPr>
        <p:sp>
          <p:nvSpPr>
            <p:cNvPr id="6" name="object 6"/>
            <p:cNvSpPr/>
            <p:nvPr/>
          </p:nvSpPr>
          <p:spPr>
            <a:xfrm>
              <a:off x="268224" y="4756404"/>
              <a:ext cx="306705" cy="577850"/>
            </a:xfrm>
            <a:custGeom>
              <a:avLst/>
              <a:gdLst/>
              <a:ahLst/>
              <a:cxnLst/>
              <a:rect l="l" t="t" r="r" b="b"/>
              <a:pathLst>
                <a:path w="306705" h="577850">
                  <a:moveTo>
                    <a:pt x="306324" y="0"/>
                  </a:moveTo>
                  <a:lnTo>
                    <a:pt x="0" y="0"/>
                  </a:lnTo>
                  <a:lnTo>
                    <a:pt x="0" y="577596"/>
                  </a:lnTo>
                  <a:lnTo>
                    <a:pt x="306324" y="577596"/>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574548" y="5334000"/>
              <a:ext cx="304800" cy="93345"/>
            </a:xfrm>
            <a:custGeom>
              <a:avLst/>
              <a:gdLst/>
              <a:ahLst/>
              <a:cxnLst/>
              <a:rect l="l" t="t" r="r" b="b"/>
              <a:pathLst>
                <a:path w="304800" h="93345">
                  <a:moveTo>
                    <a:pt x="304799" y="0"/>
                  </a:moveTo>
                  <a:lnTo>
                    <a:pt x="0" y="0"/>
                  </a:lnTo>
                  <a:lnTo>
                    <a:pt x="0" y="92963"/>
                  </a:lnTo>
                  <a:lnTo>
                    <a:pt x="304799" y="92963"/>
                  </a:lnTo>
                  <a:lnTo>
                    <a:pt x="304799" y="0"/>
                  </a:lnTo>
                  <a:close/>
                </a:path>
              </a:pathLst>
            </a:custGeom>
            <a:solidFill>
              <a:srgbClr val="A30000"/>
            </a:solidFill>
          </p:spPr>
          <p:txBody>
            <a:bodyPr wrap="square" lIns="0" tIns="0" rIns="0" bIns="0" rtlCol="0"/>
            <a:lstStyle/>
            <a:p>
              <a:endParaRPr smtClean="0">
                <a:solidFill>
                  <a:prstClr val="black"/>
                </a:solidFill>
              </a:endParaRPr>
            </a:p>
          </p:txBody>
        </p:sp>
        <p:sp>
          <p:nvSpPr>
            <p:cNvPr id="8" name="object 8"/>
            <p:cNvSpPr/>
            <p:nvPr/>
          </p:nvSpPr>
          <p:spPr>
            <a:xfrm>
              <a:off x="1979676" y="5263895"/>
              <a:ext cx="306705" cy="70485"/>
            </a:xfrm>
            <a:custGeom>
              <a:avLst/>
              <a:gdLst/>
              <a:ahLst/>
              <a:cxnLst/>
              <a:rect l="l" t="t" r="r" b="b"/>
              <a:pathLst>
                <a:path w="306705" h="70485">
                  <a:moveTo>
                    <a:pt x="306324" y="0"/>
                  </a:moveTo>
                  <a:lnTo>
                    <a:pt x="0" y="0"/>
                  </a:lnTo>
                  <a:lnTo>
                    <a:pt x="0" y="70103"/>
                  </a:lnTo>
                  <a:lnTo>
                    <a:pt x="306324" y="70103"/>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9" name="object 9"/>
            <p:cNvSpPr/>
            <p:nvPr/>
          </p:nvSpPr>
          <p:spPr>
            <a:xfrm>
              <a:off x="2285999" y="5308091"/>
              <a:ext cx="306705" cy="26034"/>
            </a:xfrm>
            <a:custGeom>
              <a:avLst/>
              <a:gdLst/>
              <a:ahLst/>
              <a:cxnLst/>
              <a:rect l="l" t="t" r="r" b="b"/>
              <a:pathLst>
                <a:path w="306705" h="26035">
                  <a:moveTo>
                    <a:pt x="306324" y="0"/>
                  </a:moveTo>
                  <a:lnTo>
                    <a:pt x="0" y="0"/>
                  </a:lnTo>
                  <a:lnTo>
                    <a:pt x="0" y="25908"/>
                  </a:lnTo>
                  <a:lnTo>
                    <a:pt x="306324" y="25908"/>
                  </a:lnTo>
                  <a:lnTo>
                    <a:pt x="306324" y="0"/>
                  </a:lnTo>
                  <a:close/>
                </a:path>
              </a:pathLst>
            </a:custGeom>
            <a:solidFill>
              <a:srgbClr val="A30000"/>
            </a:solidFill>
          </p:spPr>
          <p:txBody>
            <a:bodyPr wrap="square" lIns="0" tIns="0" rIns="0" bIns="0" rtlCol="0"/>
            <a:lstStyle/>
            <a:p>
              <a:endParaRPr smtClean="0">
                <a:solidFill>
                  <a:prstClr val="black"/>
                </a:solidFill>
              </a:endParaRPr>
            </a:p>
          </p:txBody>
        </p:sp>
        <p:sp>
          <p:nvSpPr>
            <p:cNvPr id="10" name="object 10"/>
            <p:cNvSpPr/>
            <p:nvPr/>
          </p:nvSpPr>
          <p:spPr>
            <a:xfrm>
              <a:off x="2836164" y="4267200"/>
              <a:ext cx="306705" cy="1066800"/>
            </a:xfrm>
            <a:custGeom>
              <a:avLst/>
              <a:gdLst/>
              <a:ahLst/>
              <a:cxnLst/>
              <a:rect l="l" t="t" r="r" b="b"/>
              <a:pathLst>
                <a:path w="306705" h="1066800">
                  <a:moveTo>
                    <a:pt x="306324" y="0"/>
                  </a:moveTo>
                  <a:lnTo>
                    <a:pt x="0" y="0"/>
                  </a:lnTo>
                  <a:lnTo>
                    <a:pt x="0" y="1066800"/>
                  </a:lnTo>
                  <a:lnTo>
                    <a:pt x="306324" y="1066800"/>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11" name="object 11"/>
            <p:cNvSpPr/>
            <p:nvPr/>
          </p:nvSpPr>
          <p:spPr>
            <a:xfrm>
              <a:off x="3142487" y="5334000"/>
              <a:ext cx="304800" cy="131445"/>
            </a:xfrm>
            <a:custGeom>
              <a:avLst/>
              <a:gdLst/>
              <a:ahLst/>
              <a:cxnLst/>
              <a:rect l="l" t="t" r="r" b="b"/>
              <a:pathLst>
                <a:path w="304800" h="131445">
                  <a:moveTo>
                    <a:pt x="304800" y="0"/>
                  </a:moveTo>
                  <a:lnTo>
                    <a:pt x="0" y="0"/>
                  </a:lnTo>
                  <a:lnTo>
                    <a:pt x="0" y="131063"/>
                  </a:lnTo>
                  <a:lnTo>
                    <a:pt x="304800" y="131063"/>
                  </a:lnTo>
                  <a:lnTo>
                    <a:pt x="304800" y="0"/>
                  </a:lnTo>
                  <a:close/>
                </a:path>
              </a:pathLst>
            </a:custGeom>
            <a:solidFill>
              <a:srgbClr val="A30000"/>
            </a:solidFill>
          </p:spPr>
          <p:txBody>
            <a:bodyPr wrap="square" lIns="0" tIns="0" rIns="0" bIns="0" rtlCol="0"/>
            <a:lstStyle/>
            <a:p>
              <a:endParaRPr smtClean="0">
                <a:solidFill>
                  <a:prstClr val="black"/>
                </a:solidFill>
              </a:endParaRPr>
            </a:p>
          </p:txBody>
        </p:sp>
        <p:sp>
          <p:nvSpPr>
            <p:cNvPr id="12" name="object 12"/>
            <p:cNvSpPr/>
            <p:nvPr/>
          </p:nvSpPr>
          <p:spPr>
            <a:xfrm>
              <a:off x="3692651" y="4782311"/>
              <a:ext cx="304800" cy="551815"/>
            </a:xfrm>
            <a:custGeom>
              <a:avLst/>
              <a:gdLst/>
              <a:ahLst/>
              <a:cxnLst/>
              <a:rect l="l" t="t" r="r" b="b"/>
              <a:pathLst>
                <a:path w="304800" h="551814">
                  <a:moveTo>
                    <a:pt x="304800" y="0"/>
                  </a:moveTo>
                  <a:lnTo>
                    <a:pt x="0" y="0"/>
                  </a:lnTo>
                  <a:lnTo>
                    <a:pt x="0" y="551688"/>
                  </a:lnTo>
                  <a:lnTo>
                    <a:pt x="304800" y="551688"/>
                  </a:lnTo>
                  <a:lnTo>
                    <a:pt x="304800" y="0"/>
                  </a:lnTo>
                  <a:close/>
                </a:path>
              </a:pathLst>
            </a:custGeom>
            <a:solidFill>
              <a:srgbClr val="001F5F"/>
            </a:solidFill>
          </p:spPr>
          <p:txBody>
            <a:bodyPr wrap="square" lIns="0" tIns="0" rIns="0" bIns="0" rtlCol="0"/>
            <a:lstStyle/>
            <a:p>
              <a:endParaRPr smtClean="0">
                <a:solidFill>
                  <a:prstClr val="black"/>
                </a:solidFill>
              </a:endParaRPr>
            </a:p>
          </p:txBody>
        </p:sp>
        <p:sp>
          <p:nvSpPr>
            <p:cNvPr id="13" name="object 13"/>
            <p:cNvSpPr/>
            <p:nvPr/>
          </p:nvSpPr>
          <p:spPr>
            <a:xfrm>
              <a:off x="3997451" y="5334000"/>
              <a:ext cx="306705" cy="226060"/>
            </a:xfrm>
            <a:custGeom>
              <a:avLst/>
              <a:gdLst/>
              <a:ahLst/>
              <a:cxnLst/>
              <a:rect l="l" t="t" r="r" b="b"/>
              <a:pathLst>
                <a:path w="306704" h="226060">
                  <a:moveTo>
                    <a:pt x="306324" y="0"/>
                  </a:moveTo>
                  <a:lnTo>
                    <a:pt x="0" y="0"/>
                  </a:lnTo>
                  <a:lnTo>
                    <a:pt x="0" y="225552"/>
                  </a:lnTo>
                  <a:lnTo>
                    <a:pt x="306324" y="225552"/>
                  </a:lnTo>
                  <a:lnTo>
                    <a:pt x="306324" y="0"/>
                  </a:lnTo>
                  <a:close/>
                </a:path>
              </a:pathLst>
            </a:custGeom>
            <a:solidFill>
              <a:srgbClr val="A30000"/>
            </a:solidFill>
          </p:spPr>
          <p:txBody>
            <a:bodyPr wrap="square" lIns="0" tIns="0" rIns="0" bIns="0" rtlCol="0"/>
            <a:lstStyle/>
            <a:p>
              <a:endParaRPr smtClean="0">
                <a:solidFill>
                  <a:prstClr val="black"/>
                </a:solidFill>
              </a:endParaRPr>
            </a:p>
          </p:txBody>
        </p:sp>
        <p:sp>
          <p:nvSpPr>
            <p:cNvPr id="14" name="object 14"/>
            <p:cNvSpPr/>
            <p:nvPr/>
          </p:nvSpPr>
          <p:spPr>
            <a:xfrm>
              <a:off x="4547615" y="5334000"/>
              <a:ext cx="306705" cy="113030"/>
            </a:xfrm>
            <a:custGeom>
              <a:avLst/>
              <a:gdLst/>
              <a:ahLst/>
              <a:cxnLst/>
              <a:rect l="l" t="t" r="r" b="b"/>
              <a:pathLst>
                <a:path w="306704" h="113029">
                  <a:moveTo>
                    <a:pt x="306324" y="0"/>
                  </a:moveTo>
                  <a:lnTo>
                    <a:pt x="0" y="0"/>
                  </a:lnTo>
                  <a:lnTo>
                    <a:pt x="0" y="112775"/>
                  </a:lnTo>
                  <a:lnTo>
                    <a:pt x="306324" y="112775"/>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15" name="object 15"/>
            <p:cNvSpPr/>
            <p:nvPr/>
          </p:nvSpPr>
          <p:spPr>
            <a:xfrm>
              <a:off x="4853939" y="5334000"/>
              <a:ext cx="306705" cy="213360"/>
            </a:xfrm>
            <a:custGeom>
              <a:avLst/>
              <a:gdLst/>
              <a:ahLst/>
              <a:cxnLst/>
              <a:rect l="l" t="t" r="r" b="b"/>
              <a:pathLst>
                <a:path w="306704" h="213360">
                  <a:moveTo>
                    <a:pt x="306324" y="0"/>
                  </a:moveTo>
                  <a:lnTo>
                    <a:pt x="0" y="0"/>
                  </a:lnTo>
                  <a:lnTo>
                    <a:pt x="0" y="213359"/>
                  </a:lnTo>
                  <a:lnTo>
                    <a:pt x="306324" y="213359"/>
                  </a:lnTo>
                  <a:lnTo>
                    <a:pt x="306324" y="0"/>
                  </a:lnTo>
                  <a:close/>
                </a:path>
              </a:pathLst>
            </a:custGeom>
            <a:solidFill>
              <a:srgbClr val="A30000"/>
            </a:solidFill>
          </p:spPr>
          <p:txBody>
            <a:bodyPr wrap="square" lIns="0" tIns="0" rIns="0" bIns="0" rtlCol="0"/>
            <a:lstStyle/>
            <a:p>
              <a:endParaRPr smtClean="0">
                <a:solidFill>
                  <a:prstClr val="black"/>
                </a:solidFill>
              </a:endParaRPr>
            </a:p>
          </p:txBody>
        </p:sp>
        <p:sp>
          <p:nvSpPr>
            <p:cNvPr id="16" name="object 16"/>
            <p:cNvSpPr/>
            <p:nvPr/>
          </p:nvSpPr>
          <p:spPr>
            <a:xfrm>
              <a:off x="5404104" y="2763011"/>
              <a:ext cx="306705" cy="2571115"/>
            </a:xfrm>
            <a:custGeom>
              <a:avLst/>
              <a:gdLst/>
              <a:ahLst/>
              <a:cxnLst/>
              <a:rect l="l" t="t" r="r" b="b"/>
              <a:pathLst>
                <a:path w="306704" h="2571115">
                  <a:moveTo>
                    <a:pt x="306324" y="0"/>
                  </a:moveTo>
                  <a:lnTo>
                    <a:pt x="0" y="0"/>
                  </a:lnTo>
                  <a:lnTo>
                    <a:pt x="0" y="2570988"/>
                  </a:lnTo>
                  <a:lnTo>
                    <a:pt x="306324" y="2570988"/>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17" name="object 17"/>
            <p:cNvSpPr/>
            <p:nvPr/>
          </p:nvSpPr>
          <p:spPr>
            <a:xfrm>
              <a:off x="5710427" y="5334000"/>
              <a:ext cx="304800" cy="131445"/>
            </a:xfrm>
            <a:custGeom>
              <a:avLst/>
              <a:gdLst/>
              <a:ahLst/>
              <a:cxnLst/>
              <a:rect l="l" t="t" r="r" b="b"/>
              <a:pathLst>
                <a:path w="304800" h="131445">
                  <a:moveTo>
                    <a:pt x="304800" y="0"/>
                  </a:moveTo>
                  <a:lnTo>
                    <a:pt x="0" y="0"/>
                  </a:lnTo>
                  <a:lnTo>
                    <a:pt x="0" y="131063"/>
                  </a:lnTo>
                  <a:lnTo>
                    <a:pt x="304800" y="131063"/>
                  </a:lnTo>
                  <a:lnTo>
                    <a:pt x="304800" y="0"/>
                  </a:lnTo>
                  <a:close/>
                </a:path>
              </a:pathLst>
            </a:custGeom>
            <a:solidFill>
              <a:srgbClr val="A30000"/>
            </a:solidFill>
          </p:spPr>
          <p:txBody>
            <a:bodyPr wrap="square" lIns="0" tIns="0" rIns="0" bIns="0" rtlCol="0"/>
            <a:lstStyle/>
            <a:p>
              <a:endParaRPr smtClean="0">
                <a:solidFill>
                  <a:prstClr val="black"/>
                </a:solidFill>
              </a:endParaRPr>
            </a:p>
          </p:txBody>
        </p:sp>
        <p:sp>
          <p:nvSpPr>
            <p:cNvPr id="18" name="object 18"/>
            <p:cNvSpPr/>
            <p:nvPr/>
          </p:nvSpPr>
          <p:spPr>
            <a:xfrm>
              <a:off x="6260592" y="4172711"/>
              <a:ext cx="304800" cy="1161415"/>
            </a:xfrm>
            <a:custGeom>
              <a:avLst/>
              <a:gdLst/>
              <a:ahLst/>
              <a:cxnLst/>
              <a:rect l="l" t="t" r="r" b="b"/>
              <a:pathLst>
                <a:path w="304800" h="1161414">
                  <a:moveTo>
                    <a:pt x="304800" y="0"/>
                  </a:moveTo>
                  <a:lnTo>
                    <a:pt x="0" y="0"/>
                  </a:lnTo>
                  <a:lnTo>
                    <a:pt x="0" y="1161288"/>
                  </a:lnTo>
                  <a:lnTo>
                    <a:pt x="304800" y="1161288"/>
                  </a:lnTo>
                  <a:lnTo>
                    <a:pt x="304800" y="0"/>
                  </a:lnTo>
                  <a:close/>
                </a:path>
              </a:pathLst>
            </a:custGeom>
            <a:solidFill>
              <a:srgbClr val="001F5F"/>
            </a:solidFill>
          </p:spPr>
          <p:txBody>
            <a:bodyPr wrap="square" lIns="0" tIns="0" rIns="0" bIns="0" rtlCol="0"/>
            <a:lstStyle/>
            <a:p>
              <a:endParaRPr smtClean="0">
                <a:solidFill>
                  <a:prstClr val="black"/>
                </a:solidFill>
              </a:endParaRPr>
            </a:p>
          </p:txBody>
        </p:sp>
        <p:sp>
          <p:nvSpPr>
            <p:cNvPr id="19" name="object 19"/>
            <p:cNvSpPr/>
            <p:nvPr/>
          </p:nvSpPr>
          <p:spPr>
            <a:xfrm>
              <a:off x="6565392" y="5195316"/>
              <a:ext cx="306705" cy="139065"/>
            </a:xfrm>
            <a:custGeom>
              <a:avLst/>
              <a:gdLst/>
              <a:ahLst/>
              <a:cxnLst/>
              <a:rect l="l" t="t" r="r" b="b"/>
              <a:pathLst>
                <a:path w="306704" h="139064">
                  <a:moveTo>
                    <a:pt x="306324" y="0"/>
                  </a:moveTo>
                  <a:lnTo>
                    <a:pt x="0" y="0"/>
                  </a:lnTo>
                  <a:lnTo>
                    <a:pt x="0" y="138683"/>
                  </a:lnTo>
                  <a:lnTo>
                    <a:pt x="306324" y="138683"/>
                  </a:lnTo>
                  <a:lnTo>
                    <a:pt x="306324" y="0"/>
                  </a:lnTo>
                  <a:close/>
                </a:path>
              </a:pathLst>
            </a:custGeom>
            <a:solidFill>
              <a:srgbClr val="A30000"/>
            </a:solidFill>
          </p:spPr>
          <p:txBody>
            <a:bodyPr wrap="square" lIns="0" tIns="0" rIns="0" bIns="0" rtlCol="0"/>
            <a:lstStyle/>
            <a:p>
              <a:endParaRPr smtClean="0">
                <a:solidFill>
                  <a:prstClr val="black"/>
                </a:solidFill>
              </a:endParaRPr>
            </a:p>
          </p:txBody>
        </p:sp>
        <p:sp>
          <p:nvSpPr>
            <p:cNvPr id="20" name="object 20"/>
            <p:cNvSpPr/>
            <p:nvPr/>
          </p:nvSpPr>
          <p:spPr>
            <a:xfrm>
              <a:off x="7115556" y="3828287"/>
              <a:ext cx="306705" cy="1506220"/>
            </a:xfrm>
            <a:custGeom>
              <a:avLst/>
              <a:gdLst/>
              <a:ahLst/>
              <a:cxnLst/>
              <a:rect l="l" t="t" r="r" b="b"/>
              <a:pathLst>
                <a:path w="306704" h="1506220">
                  <a:moveTo>
                    <a:pt x="306324" y="0"/>
                  </a:moveTo>
                  <a:lnTo>
                    <a:pt x="0" y="0"/>
                  </a:lnTo>
                  <a:lnTo>
                    <a:pt x="0" y="1505712"/>
                  </a:lnTo>
                  <a:lnTo>
                    <a:pt x="306324" y="1505712"/>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21" name="object 21"/>
            <p:cNvSpPr/>
            <p:nvPr/>
          </p:nvSpPr>
          <p:spPr>
            <a:xfrm>
              <a:off x="7421880" y="5207507"/>
              <a:ext cx="306705" cy="127000"/>
            </a:xfrm>
            <a:custGeom>
              <a:avLst/>
              <a:gdLst/>
              <a:ahLst/>
              <a:cxnLst/>
              <a:rect l="l" t="t" r="r" b="b"/>
              <a:pathLst>
                <a:path w="306704" h="127000">
                  <a:moveTo>
                    <a:pt x="306324" y="0"/>
                  </a:moveTo>
                  <a:lnTo>
                    <a:pt x="0" y="0"/>
                  </a:lnTo>
                  <a:lnTo>
                    <a:pt x="0" y="126492"/>
                  </a:lnTo>
                  <a:lnTo>
                    <a:pt x="306324" y="126492"/>
                  </a:lnTo>
                  <a:lnTo>
                    <a:pt x="306324" y="0"/>
                  </a:lnTo>
                  <a:close/>
                </a:path>
              </a:pathLst>
            </a:custGeom>
            <a:solidFill>
              <a:srgbClr val="A30000"/>
            </a:solidFill>
          </p:spPr>
          <p:txBody>
            <a:bodyPr wrap="square" lIns="0" tIns="0" rIns="0" bIns="0" rtlCol="0"/>
            <a:lstStyle/>
            <a:p>
              <a:endParaRPr smtClean="0">
                <a:solidFill>
                  <a:prstClr val="black"/>
                </a:solidFill>
              </a:endParaRPr>
            </a:p>
          </p:txBody>
        </p:sp>
        <p:sp>
          <p:nvSpPr>
            <p:cNvPr id="22" name="object 22"/>
            <p:cNvSpPr/>
            <p:nvPr/>
          </p:nvSpPr>
          <p:spPr>
            <a:xfrm>
              <a:off x="7972044" y="5277611"/>
              <a:ext cx="306705" cy="56515"/>
            </a:xfrm>
            <a:custGeom>
              <a:avLst/>
              <a:gdLst/>
              <a:ahLst/>
              <a:cxnLst/>
              <a:rect l="l" t="t" r="r" b="b"/>
              <a:pathLst>
                <a:path w="306704" h="56514">
                  <a:moveTo>
                    <a:pt x="306324" y="0"/>
                  </a:moveTo>
                  <a:lnTo>
                    <a:pt x="0" y="0"/>
                  </a:lnTo>
                  <a:lnTo>
                    <a:pt x="0" y="56387"/>
                  </a:lnTo>
                  <a:lnTo>
                    <a:pt x="306324" y="56387"/>
                  </a:lnTo>
                  <a:lnTo>
                    <a:pt x="306324" y="0"/>
                  </a:lnTo>
                  <a:close/>
                </a:path>
              </a:pathLst>
            </a:custGeom>
            <a:solidFill>
              <a:srgbClr val="001F5F"/>
            </a:solidFill>
          </p:spPr>
          <p:txBody>
            <a:bodyPr wrap="square" lIns="0" tIns="0" rIns="0" bIns="0" rtlCol="0"/>
            <a:lstStyle/>
            <a:p>
              <a:endParaRPr smtClean="0">
                <a:solidFill>
                  <a:prstClr val="black"/>
                </a:solidFill>
              </a:endParaRPr>
            </a:p>
          </p:txBody>
        </p:sp>
        <p:sp>
          <p:nvSpPr>
            <p:cNvPr id="23" name="object 23"/>
            <p:cNvSpPr/>
            <p:nvPr/>
          </p:nvSpPr>
          <p:spPr>
            <a:xfrm>
              <a:off x="8278368" y="5334000"/>
              <a:ext cx="304800" cy="163195"/>
            </a:xfrm>
            <a:custGeom>
              <a:avLst/>
              <a:gdLst/>
              <a:ahLst/>
              <a:cxnLst/>
              <a:rect l="l" t="t" r="r" b="b"/>
              <a:pathLst>
                <a:path w="304800" h="163195">
                  <a:moveTo>
                    <a:pt x="304800" y="0"/>
                  </a:moveTo>
                  <a:lnTo>
                    <a:pt x="0" y="0"/>
                  </a:lnTo>
                  <a:lnTo>
                    <a:pt x="0" y="163068"/>
                  </a:lnTo>
                  <a:lnTo>
                    <a:pt x="304800" y="163068"/>
                  </a:lnTo>
                  <a:lnTo>
                    <a:pt x="304800" y="0"/>
                  </a:lnTo>
                  <a:close/>
                </a:path>
              </a:pathLst>
            </a:custGeom>
            <a:solidFill>
              <a:srgbClr val="A30000"/>
            </a:solidFill>
          </p:spPr>
          <p:txBody>
            <a:bodyPr wrap="square" lIns="0" tIns="0" rIns="0" bIns="0" rtlCol="0"/>
            <a:lstStyle/>
            <a:p>
              <a:endParaRPr smtClean="0">
                <a:solidFill>
                  <a:prstClr val="black"/>
                </a:solidFill>
              </a:endParaRPr>
            </a:p>
          </p:txBody>
        </p:sp>
        <p:sp>
          <p:nvSpPr>
            <p:cNvPr id="24" name="object 24"/>
            <p:cNvSpPr/>
            <p:nvPr/>
          </p:nvSpPr>
          <p:spPr>
            <a:xfrm>
              <a:off x="146304" y="5334000"/>
              <a:ext cx="8560435" cy="0"/>
            </a:xfrm>
            <a:custGeom>
              <a:avLst/>
              <a:gdLst/>
              <a:ahLst/>
              <a:cxnLst/>
              <a:rect l="l" t="t" r="r" b="b"/>
              <a:pathLst>
                <a:path w="8560435">
                  <a:moveTo>
                    <a:pt x="0" y="0"/>
                  </a:moveTo>
                  <a:lnTo>
                    <a:pt x="8560308" y="0"/>
                  </a:lnTo>
                </a:path>
              </a:pathLst>
            </a:custGeom>
            <a:ln w="9144">
              <a:solidFill>
                <a:srgbClr val="000000"/>
              </a:solidFill>
            </a:ln>
          </p:spPr>
          <p:txBody>
            <a:bodyPr wrap="square" lIns="0" tIns="0" rIns="0" bIns="0" rtlCol="0"/>
            <a:lstStyle/>
            <a:p>
              <a:endParaRPr smtClean="0">
                <a:solidFill>
                  <a:prstClr val="black"/>
                </a:solidFill>
              </a:endParaRPr>
            </a:p>
          </p:txBody>
        </p:sp>
      </p:grpSp>
      <p:graphicFrame>
        <p:nvGraphicFramePr>
          <p:cNvPr id="25" name="object 25"/>
          <p:cNvGraphicFramePr>
            <a:graphicFrameLocks noGrp="1"/>
          </p:cNvGraphicFramePr>
          <p:nvPr/>
        </p:nvGraphicFramePr>
        <p:xfrm>
          <a:off x="172770" y="5829410"/>
          <a:ext cx="8442323" cy="718962"/>
        </p:xfrm>
        <a:graphic>
          <a:graphicData uri="http://schemas.openxmlformats.org/drawingml/2006/table">
            <a:tbl>
              <a:tblPr firstRow="1" bandRow="1">
                <a:tableStyleId>{2D5ABB26-0587-4C30-8999-92F81FD0307C}</a:tableStyleId>
              </a:tblPr>
              <a:tblGrid>
                <a:gridCol w="1305560"/>
                <a:gridCol w="1173480"/>
                <a:gridCol w="939800"/>
                <a:gridCol w="866775"/>
                <a:gridCol w="810895"/>
                <a:gridCol w="852805"/>
                <a:gridCol w="830579"/>
                <a:gridCol w="951229"/>
                <a:gridCol w="711200"/>
              </a:tblGrid>
              <a:tr h="176569">
                <a:tc>
                  <a:txBody>
                    <a:bodyPr/>
                    <a:lstStyle/>
                    <a:p>
                      <a:pPr marR="496570" algn="ctr">
                        <a:lnSpc>
                          <a:spcPts val="1290"/>
                        </a:lnSpc>
                      </a:pPr>
                      <a:r>
                        <a:rPr sz="1200" spc="-5" dirty="0">
                          <a:latin typeface="Arial"/>
                          <a:cs typeface="Arial"/>
                        </a:rPr>
                        <a:t>Perakende</a:t>
                      </a:r>
                      <a:endParaRPr sz="1200">
                        <a:latin typeface="Arial"/>
                        <a:cs typeface="Arial"/>
                      </a:endParaRPr>
                    </a:p>
                  </a:txBody>
                  <a:tcPr marL="0" marR="0" marT="0" marB="0"/>
                </a:tc>
                <a:tc>
                  <a:txBody>
                    <a:bodyPr/>
                    <a:lstStyle/>
                    <a:p>
                      <a:pPr marR="171450" algn="r">
                        <a:lnSpc>
                          <a:spcPts val="1290"/>
                        </a:lnSpc>
                      </a:pPr>
                      <a:r>
                        <a:rPr sz="1200" dirty="0">
                          <a:latin typeface="Arial"/>
                          <a:cs typeface="Arial"/>
                        </a:rPr>
                        <a:t>G</a:t>
                      </a:r>
                      <a:r>
                        <a:rPr sz="1200" spc="-10" dirty="0">
                          <a:latin typeface="Arial"/>
                          <a:cs typeface="Arial"/>
                        </a:rPr>
                        <a:t>ı</a:t>
                      </a:r>
                      <a:r>
                        <a:rPr sz="1200" dirty="0">
                          <a:latin typeface="Arial"/>
                          <a:cs typeface="Arial"/>
                        </a:rPr>
                        <a:t>da,</a:t>
                      </a:r>
                      <a:endParaRPr sz="1200">
                        <a:latin typeface="Arial"/>
                        <a:cs typeface="Arial"/>
                      </a:endParaRPr>
                    </a:p>
                  </a:txBody>
                  <a:tcPr marL="0" marR="0" marT="0" marB="0"/>
                </a:tc>
                <a:tc>
                  <a:txBody>
                    <a:bodyPr/>
                    <a:lstStyle/>
                    <a:p>
                      <a:pPr marL="40005" algn="ctr">
                        <a:lnSpc>
                          <a:spcPts val="1290"/>
                        </a:lnSpc>
                      </a:pPr>
                      <a:r>
                        <a:rPr sz="1200" spc="-5" dirty="0">
                          <a:latin typeface="Arial"/>
                          <a:cs typeface="Arial"/>
                        </a:rPr>
                        <a:t>Gıda</a:t>
                      </a:r>
                      <a:r>
                        <a:rPr sz="1200" spc="-20" dirty="0">
                          <a:latin typeface="Arial"/>
                          <a:cs typeface="Arial"/>
                        </a:rPr>
                        <a:t> </a:t>
                      </a:r>
                      <a:r>
                        <a:rPr sz="1200" spc="-5" dirty="0">
                          <a:latin typeface="Arial"/>
                          <a:cs typeface="Arial"/>
                        </a:rPr>
                        <a:t>dışı</a:t>
                      </a:r>
                      <a:endParaRPr sz="1200">
                        <a:latin typeface="Arial"/>
                        <a:cs typeface="Arial"/>
                      </a:endParaRPr>
                    </a:p>
                  </a:txBody>
                  <a:tcPr marL="0" marR="0" marT="0" marB="0"/>
                </a:tc>
                <a:tc>
                  <a:txBody>
                    <a:bodyPr/>
                    <a:lstStyle/>
                    <a:p>
                      <a:pPr marR="45720" algn="ctr">
                        <a:lnSpc>
                          <a:spcPts val="1290"/>
                        </a:lnSpc>
                      </a:pPr>
                      <a:r>
                        <a:rPr sz="1200" spc="-5" dirty="0">
                          <a:latin typeface="Arial"/>
                          <a:cs typeface="Arial"/>
                        </a:rPr>
                        <a:t>Bilgisayar,</a:t>
                      </a:r>
                      <a:endParaRPr sz="1200">
                        <a:latin typeface="Arial"/>
                        <a:cs typeface="Arial"/>
                      </a:endParaRPr>
                    </a:p>
                  </a:txBody>
                  <a:tcPr marL="0" marR="0" marT="0" marB="0"/>
                </a:tc>
                <a:tc>
                  <a:txBody>
                    <a:bodyPr/>
                    <a:lstStyle/>
                    <a:p>
                      <a:pPr marL="109855">
                        <a:lnSpc>
                          <a:spcPts val="1290"/>
                        </a:lnSpc>
                      </a:pPr>
                      <a:r>
                        <a:rPr sz="1200" spc="-5" dirty="0">
                          <a:latin typeface="Arial"/>
                          <a:cs typeface="Arial"/>
                        </a:rPr>
                        <a:t>Elektrikli</a:t>
                      </a:r>
                      <a:endParaRPr sz="1200">
                        <a:latin typeface="Arial"/>
                        <a:cs typeface="Arial"/>
                      </a:endParaRPr>
                    </a:p>
                  </a:txBody>
                  <a:tcPr marL="0" marR="0" marT="0" marB="0"/>
                </a:tc>
                <a:tc>
                  <a:txBody>
                    <a:bodyPr/>
                    <a:lstStyle/>
                    <a:p>
                      <a:pPr marL="24765" algn="ctr">
                        <a:lnSpc>
                          <a:spcPts val="1290"/>
                        </a:lnSpc>
                      </a:pPr>
                      <a:r>
                        <a:rPr sz="1200" dirty="0">
                          <a:latin typeface="Arial"/>
                          <a:cs typeface="Arial"/>
                        </a:rPr>
                        <a:t>Tekstil,</a:t>
                      </a:r>
                      <a:endParaRPr sz="1200">
                        <a:latin typeface="Arial"/>
                        <a:cs typeface="Arial"/>
                      </a:endParaRPr>
                    </a:p>
                  </a:txBody>
                  <a:tcPr marL="0" marR="0" marT="0" marB="0"/>
                </a:tc>
                <a:tc>
                  <a:txBody>
                    <a:bodyPr/>
                    <a:lstStyle/>
                    <a:p>
                      <a:pPr marL="274320">
                        <a:lnSpc>
                          <a:spcPts val="1290"/>
                        </a:lnSpc>
                      </a:pPr>
                      <a:r>
                        <a:rPr sz="1200" spc="-5" dirty="0">
                          <a:latin typeface="Arial"/>
                          <a:cs typeface="Arial"/>
                        </a:rPr>
                        <a:t>Tıbbi</a:t>
                      </a:r>
                      <a:endParaRPr sz="1200">
                        <a:latin typeface="Arial"/>
                        <a:cs typeface="Arial"/>
                      </a:endParaRPr>
                    </a:p>
                  </a:txBody>
                  <a:tcPr marL="0" marR="0" marT="0" marB="0"/>
                </a:tc>
                <a:tc>
                  <a:txBody>
                    <a:bodyPr/>
                    <a:lstStyle/>
                    <a:p>
                      <a:pPr marR="8255" algn="ctr">
                        <a:lnSpc>
                          <a:spcPts val="1290"/>
                        </a:lnSpc>
                      </a:pPr>
                      <a:r>
                        <a:rPr sz="1200" dirty="0">
                          <a:latin typeface="Arial"/>
                          <a:cs typeface="Arial"/>
                        </a:rPr>
                        <a:t>Posta</a:t>
                      </a:r>
                      <a:endParaRPr sz="1200">
                        <a:latin typeface="Arial"/>
                        <a:cs typeface="Arial"/>
                      </a:endParaRPr>
                    </a:p>
                  </a:txBody>
                  <a:tcPr marL="0" marR="0" marT="0" marB="0"/>
                </a:tc>
                <a:tc>
                  <a:txBody>
                    <a:bodyPr/>
                    <a:lstStyle/>
                    <a:p>
                      <a:pPr marL="34925" algn="ctr">
                        <a:lnSpc>
                          <a:spcPts val="1290"/>
                        </a:lnSpc>
                      </a:pPr>
                      <a:r>
                        <a:rPr sz="1200" dirty="0">
                          <a:latin typeface="Arial"/>
                          <a:cs typeface="Arial"/>
                        </a:rPr>
                        <a:t>Otomotiv</a:t>
                      </a:r>
                      <a:endParaRPr sz="1200">
                        <a:latin typeface="Arial"/>
                        <a:cs typeface="Arial"/>
                      </a:endParaRPr>
                    </a:p>
                  </a:txBody>
                  <a:tcPr marL="0" marR="0" marT="0" marB="0"/>
                </a:tc>
              </a:tr>
              <a:tr h="182879">
                <a:tc>
                  <a:txBody>
                    <a:bodyPr/>
                    <a:lstStyle/>
                    <a:p>
                      <a:pPr marR="537845" algn="ctr">
                        <a:lnSpc>
                          <a:spcPts val="1340"/>
                        </a:lnSpc>
                      </a:pPr>
                      <a:r>
                        <a:rPr sz="1200" dirty="0">
                          <a:latin typeface="Arial"/>
                          <a:cs typeface="Arial"/>
                        </a:rPr>
                        <a:t>ticaret</a:t>
                      </a:r>
                      <a:endParaRPr sz="1200">
                        <a:latin typeface="Arial"/>
                        <a:cs typeface="Arial"/>
                      </a:endParaRPr>
                    </a:p>
                  </a:txBody>
                  <a:tcPr marL="0" marR="0" marT="0" marB="0"/>
                </a:tc>
                <a:tc>
                  <a:txBody>
                    <a:bodyPr/>
                    <a:lstStyle/>
                    <a:p>
                      <a:pPr marR="140335" algn="r">
                        <a:lnSpc>
                          <a:spcPts val="1340"/>
                        </a:lnSpc>
                      </a:pPr>
                      <a:r>
                        <a:rPr sz="1200" spc="-5" dirty="0">
                          <a:latin typeface="Arial"/>
                          <a:cs typeface="Arial"/>
                        </a:rPr>
                        <a:t>içec</a:t>
                      </a:r>
                      <a:r>
                        <a:rPr sz="1200" spc="5" dirty="0">
                          <a:latin typeface="Arial"/>
                          <a:cs typeface="Arial"/>
                        </a:rPr>
                        <a:t>e</a:t>
                      </a:r>
                      <a:r>
                        <a:rPr sz="1200" dirty="0">
                          <a:latin typeface="Arial"/>
                          <a:cs typeface="Arial"/>
                        </a:rPr>
                        <a:t>k</a:t>
                      </a:r>
                      <a:endParaRPr sz="1200">
                        <a:latin typeface="Arial"/>
                        <a:cs typeface="Arial"/>
                      </a:endParaRPr>
                    </a:p>
                  </a:txBody>
                  <a:tcPr marL="0" marR="0" marT="0" marB="0"/>
                </a:tc>
                <a:tc>
                  <a:txBody>
                    <a:bodyPr/>
                    <a:lstStyle/>
                    <a:p>
                      <a:pPr marL="38735" algn="ctr">
                        <a:lnSpc>
                          <a:spcPts val="1340"/>
                        </a:lnSpc>
                      </a:pPr>
                      <a:r>
                        <a:rPr sz="1200" dirty="0">
                          <a:latin typeface="Arial"/>
                          <a:cs typeface="Arial"/>
                        </a:rPr>
                        <a:t>(otomotiv</a:t>
                      </a:r>
                      <a:endParaRPr sz="1200">
                        <a:latin typeface="Arial"/>
                        <a:cs typeface="Arial"/>
                      </a:endParaRPr>
                    </a:p>
                  </a:txBody>
                  <a:tcPr marL="0" marR="0" marT="0" marB="0"/>
                </a:tc>
                <a:tc>
                  <a:txBody>
                    <a:bodyPr/>
                    <a:lstStyle/>
                    <a:p>
                      <a:pPr marR="46355" algn="ctr">
                        <a:lnSpc>
                          <a:spcPts val="1340"/>
                        </a:lnSpc>
                      </a:pPr>
                      <a:r>
                        <a:rPr sz="1200" spc="-5" dirty="0">
                          <a:latin typeface="Arial"/>
                          <a:cs typeface="Arial"/>
                        </a:rPr>
                        <a:t>kitap</a:t>
                      </a:r>
                      <a:r>
                        <a:rPr sz="1200" spc="-30" dirty="0">
                          <a:latin typeface="Arial"/>
                          <a:cs typeface="Arial"/>
                        </a:rPr>
                        <a:t> </a:t>
                      </a:r>
                      <a:r>
                        <a:rPr sz="1200" spc="-10" dirty="0">
                          <a:latin typeface="Arial"/>
                          <a:cs typeface="Arial"/>
                        </a:rPr>
                        <a:t>ve</a:t>
                      </a:r>
                      <a:endParaRPr sz="1200">
                        <a:latin typeface="Arial"/>
                        <a:cs typeface="Arial"/>
                      </a:endParaRPr>
                    </a:p>
                  </a:txBody>
                  <a:tcPr marL="0" marR="0" marT="0" marB="0"/>
                </a:tc>
                <a:tc>
                  <a:txBody>
                    <a:bodyPr/>
                    <a:lstStyle/>
                    <a:p>
                      <a:pPr marL="130810">
                        <a:lnSpc>
                          <a:spcPts val="1340"/>
                        </a:lnSpc>
                      </a:pPr>
                      <a:r>
                        <a:rPr sz="1200" spc="-5" dirty="0">
                          <a:latin typeface="Arial"/>
                          <a:cs typeface="Arial"/>
                        </a:rPr>
                        <a:t>eşya</a:t>
                      </a:r>
                      <a:r>
                        <a:rPr sz="1200" spc="-25" dirty="0">
                          <a:latin typeface="Arial"/>
                          <a:cs typeface="Arial"/>
                        </a:rPr>
                        <a:t> </a:t>
                      </a:r>
                      <a:r>
                        <a:rPr sz="1200" spc="-5" dirty="0">
                          <a:latin typeface="Arial"/>
                          <a:cs typeface="Arial"/>
                        </a:rPr>
                        <a:t>ve</a:t>
                      </a:r>
                      <a:endParaRPr sz="1200">
                        <a:latin typeface="Arial"/>
                        <a:cs typeface="Arial"/>
                      </a:endParaRPr>
                    </a:p>
                  </a:txBody>
                  <a:tcPr marL="0" marR="0" marT="0" marB="0"/>
                </a:tc>
                <a:tc>
                  <a:txBody>
                    <a:bodyPr/>
                    <a:lstStyle/>
                    <a:p>
                      <a:pPr marL="26034" algn="ctr">
                        <a:lnSpc>
                          <a:spcPts val="1340"/>
                        </a:lnSpc>
                      </a:pPr>
                      <a:r>
                        <a:rPr sz="1200" spc="-5" dirty="0">
                          <a:latin typeface="Arial"/>
                          <a:cs typeface="Arial"/>
                        </a:rPr>
                        <a:t>giyim</a:t>
                      </a:r>
                      <a:r>
                        <a:rPr sz="1200" spc="-20" dirty="0">
                          <a:latin typeface="Arial"/>
                          <a:cs typeface="Arial"/>
                        </a:rPr>
                        <a:t> </a:t>
                      </a:r>
                      <a:r>
                        <a:rPr sz="1200" spc="-10" dirty="0">
                          <a:latin typeface="Arial"/>
                          <a:cs typeface="Arial"/>
                        </a:rPr>
                        <a:t>ve</a:t>
                      </a:r>
                      <a:endParaRPr sz="1200">
                        <a:latin typeface="Arial"/>
                        <a:cs typeface="Arial"/>
                      </a:endParaRPr>
                    </a:p>
                  </a:txBody>
                  <a:tcPr marL="0" marR="0" marT="0" marB="0"/>
                </a:tc>
                <a:tc>
                  <a:txBody>
                    <a:bodyPr/>
                    <a:lstStyle/>
                    <a:p>
                      <a:pPr marL="106680">
                        <a:lnSpc>
                          <a:spcPts val="1340"/>
                        </a:lnSpc>
                      </a:pPr>
                      <a:r>
                        <a:rPr sz="1200" spc="-5" dirty="0">
                          <a:latin typeface="Arial"/>
                          <a:cs typeface="Arial"/>
                        </a:rPr>
                        <a:t>ürünler</a:t>
                      </a:r>
                      <a:r>
                        <a:rPr sz="1200" spc="-65" dirty="0">
                          <a:latin typeface="Arial"/>
                          <a:cs typeface="Arial"/>
                        </a:rPr>
                        <a:t> </a:t>
                      </a:r>
                      <a:r>
                        <a:rPr sz="1200" spc="-10" dirty="0">
                          <a:latin typeface="Arial"/>
                          <a:cs typeface="Arial"/>
                        </a:rPr>
                        <a:t>ve</a:t>
                      </a:r>
                      <a:endParaRPr sz="1200">
                        <a:latin typeface="Arial"/>
                        <a:cs typeface="Arial"/>
                      </a:endParaRPr>
                    </a:p>
                  </a:txBody>
                  <a:tcPr marL="0" marR="0" marT="0" marB="0"/>
                </a:tc>
                <a:tc>
                  <a:txBody>
                    <a:bodyPr/>
                    <a:lstStyle/>
                    <a:p>
                      <a:pPr marR="8255" algn="ctr">
                        <a:lnSpc>
                          <a:spcPts val="1340"/>
                        </a:lnSpc>
                      </a:pPr>
                      <a:r>
                        <a:rPr sz="1200" spc="-5" dirty="0">
                          <a:latin typeface="Arial"/>
                          <a:cs typeface="Arial"/>
                        </a:rPr>
                        <a:t>yoluyla</a:t>
                      </a:r>
                      <a:r>
                        <a:rPr sz="1200" spc="-50" dirty="0">
                          <a:latin typeface="Arial"/>
                          <a:cs typeface="Arial"/>
                        </a:rPr>
                        <a:t> </a:t>
                      </a:r>
                      <a:r>
                        <a:rPr sz="1200" spc="-10" dirty="0">
                          <a:latin typeface="Arial"/>
                          <a:cs typeface="Arial"/>
                        </a:rPr>
                        <a:t>veya</a:t>
                      </a:r>
                      <a:endParaRPr sz="1200">
                        <a:latin typeface="Arial"/>
                        <a:cs typeface="Arial"/>
                      </a:endParaRPr>
                    </a:p>
                  </a:txBody>
                  <a:tcPr marL="0" marR="0" marT="0" marB="0"/>
                </a:tc>
                <a:tc>
                  <a:txBody>
                    <a:bodyPr/>
                    <a:lstStyle/>
                    <a:p>
                      <a:pPr marL="34925" algn="ctr">
                        <a:lnSpc>
                          <a:spcPts val="1340"/>
                        </a:lnSpc>
                      </a:pPr>
                      <a:r>
                        <a:rPr sz="1200" spc="-5" dirty="0">
                          <a:latin typeface="Arial"/>
                          <a:cs typeface="Arial"/>
                        </a:rPr>
                        <a:t>yakıtı</a:t>
                      </a:r>
                      <a:endParaRPr sz="1200">
                        <a:latin typeface="Arial"/>
                        <a:cs typeface="Arial"/>
                      </a:endParaRPr>
                    </a:p>
                  </a:txBody>
                  <a:tcPr marL="0" marR="0" marT="0" marB="0"/>
                </a:tc>
              </a:tr>
              <a:tr h="182742">
                <a:tc>
                  <a:txBody>
                    <a:bodyPr/>
                    <a:lstStyle/>
                    <a:p>
                      <a:pPr>
                        <a:lnSpc>
                          <a:spcPct val="100000"/>
                        </a:lnSpc>
                      </a:pPr>
                      <a:endParaRPr sz="1000">
                        <a:latin typeface="Times New Roman"/>
                        <a:cs typeface="Times New Roman"/>
                      </a:endParaRPr>
                    </a:p>
                  </a:txBody>
                  <a:tcPr marL="0" marR="0" marT="0" marB="0"/>
                </a:tc>
                <a:tc>
                  <a:txBody>
                    <a:bodyPr/>
                    <a:lstStyle/>
                    <a:p>
                      <a:pPr marR="86360" algn="r">
                        <a:lnSpc>
                          <a:spcPts val="1340"/>
                        </a:lnSpc>
                      </a:pPr>
                      <a:r>
                        <a:rPr sz="1200" spc="-10" dirty="0">
                          <a:latin typeface="Arial"/>
                          <a:cs typeface="Arial"/>
                        </a:rPr>
                        <a:t>ve</a:t>
                      </a:r>
                      <a:r>
                        <a:rPr sz="1200" spc="-90" dirty="0">
                          <a:latin typeface="Arial"/>
                          <a:cs typeface="Arial"/>
                        </a:rPr>
                        <a:t> </a:t>
                      </a:r>
                      <a:r>
                        <a:rPr sz="1200" dirty="0">
                          <a:latin typeface="Arial"/>
                          <a:cs typeface="Arial"/>
                        </a:rPr>
                        <a:t>tütün</a:t>
                      </a:r>
                      <a:endParaRPr sz="1200">
                        <a:latin typeface="Arial"/>
                        <a:cs typeface="Arial"/>
                      </a:endParaRPr>
                    </a:p>
                  </a:txBody>
                  <a:tcPr marL="0" marR="0" marT="0" marB="0"/>
                </a:tc>
                <a:tc>
                  <a:txBody>
                    <a:bodyPr/>
                    <a:lstStyle/>
                    <a:p>
                      <a:pPr marL="37465" algn="ctr">
                        <a:lnSpc>
                          <a:spcPts val="1340"/>
                        </a:lnSpc>
                      </a:pPr>
                      <a:r>
                        <a:rPr sz="1200" spc="-5" dirty="0">
                          <a:latin typeface="Arial"/>
                          <a:cs typeface="Arial"/>
                        </a:rPr>
                        <a:t>yakıtı hariç)</a:t>
                      </a:r>
                      <a:endParaRPr sz="1200">
                        <a:latin typeface="Arial"/>
                        <a:cs typeface="Arial"/>
                      </a:endParaRPr>
                    </a:p>
                  </a:txBody>
                  <a:tcPr marL="0" marR="0" marT="0" marB="0"/>
                </a:tc>
                <a:tc>
                  <a:txBody>
                    <a:bodyPr/>
                    <a:lstStyle/>
                    <a:p>
                      <a:pPr marR="46355" algn="ctr">
                        <a:lnSpc>
                          <a:spcPts val="1340"/>
                        </a:lnSpc>
                      </a:pPr>
                      <a:r>
                        <a:rPr sz="1200" spc="-5" dirty="0">
                          <a:latin typeface="Arial"/>
                          <a:cs typeface="Arial"/>
                        </a:rPr>
                        <a:t>iletişim</a:t>
                      </a:r>
                      <a:endParaRPr sz="1200">
                        <a:latin typeface="Arial"/>
                        <a:cs typeface="Arial"/>
                      </a:endParaRPr>
                    </a:p>
                  </a:txBody>
                  <a:tcPr marL="0" marR="0" marT="0" marB="0"/>
                </a:tc>
                <a:tc>
                  <a:txBody>
                    <a:bodyPr/>
                    <a:lstStyle/>
                    <a:p>
                      <a:pPr marL="111125">
                        <a:lnSpc>
                          <a:spcPts val="1340"/>
                        </a:lnSpc>
                      </a:pPr>
                      <a:r>
                        <a:rPr sz="1200" spc="-5" dirty="0">
                          <a:latin typeface="Arial"/>
                          <a:cs typeface="Arial"/>
                        </a:rPr>
                        <a:t>mobilya</a:t>
                      </a:r>
                      <a:endParaRPr sz="1200">
                        <a:latin typeface="Arial"/>
                        <a:cs typeface="Arial"/>
                      </a:endParaRPr>
                    </a:p>
                  </a:txBody>
                  <a:tcPr marL="0" marR="0" marT="0" marB="0"/>
                </a:tc>
                <a:tc>
                  <a:txBody>
                    <a:bodyPr/>
                    <a:lstStyle/>
                    <a:p>
                      <a:pPr marL="26670" algn="ctr">
                        <a:lnSpc>
                          <a:spcPts val="1340"/>
                        </a:lnSpc>
                      </a:pPr>
                      <a:r>
                        <a:rPr sz="1200" dirty="0">
                          <a:latin typeface="Arial"/>
                          <a:cs typeface="Arial"/>
                        </a:rPr>
                        <a:t>ayakkabı</a:t>
                      </a:r>
                      <a:endParaRPr sz="1200">
                        <a:latin typeface="Arial"/>
                        <a:cs typeface="Arial"/>
                      </a:endParaRPr>
                    </a:p>
                  </a:txBody>
                  <a:tcPr marL="0" marR="0" marT="0" marB="0"/>
                </a:tc>
                <a:tc>
                  <a:txBody>
                    <a:bodyPr/>
                    <a:lstStyle/>
                    <a:p>
                      <a:pPr marL="121920">
                        <a:lnSpc>
                          <a:spcPts val="1340"/>
                        </a:lnSpc>
                      </a:pPr>
                      <a:r>
                        <a:rPr sz="1200" spc="-5" dirty="0">
                          <a:latin typeface="Arial"/>
                          <a:cs typeface="Arial"/>
                        </a:rPr>
                        <a:t>kozmetik</a:t>
                      </a:r>
                      <a:endParaRPr sz="1200">
                        <a:latin typeface="Arial"/>
                        <a:cs typeface="Arial"/>
                      </a:endParaRPr>
                    </a:p>
                  </a:txBody>
                  <a:tcPr marL="0" marR="0" marT="0" marB="0"/>
                </a:tc>
                <a:tc>
                  <a:txBody>
                    <a:bodyPr/>
                    <a:lstStyle/>
                    <a:p>
                      <a:pPr marR="8255" algn="ctr">
                        <a:lnSpc>
                          <a:spcPts val="1340"/>
                        </a:lnSpc>
                      </a:pPr>
                      <a:r>
                        <a:rPr sz="1200" spc="-5" dirty="0">
                          <a:latin typeface="Arial"/>
                          <a:cs typeface="Arial"/>
                        </a:rPr>
                        <a:t>internet</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r>
              <a:tr h="176772">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90805" algn="ctr">
                        <a:lnSpc>
                          <a:spcPts val="1290"/>
                        </a:lnSpc>
                      </a:pPr>
                      <a:r>
                        <a:rPr sz="1200" spc="-5" dirty="0">
                          <a:latin typeface="Arial"/>
                          <a:cs typeface="Arial"/>
                        </a:rPr>
                        <a:t>aygıtları</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6985" algn="ctr">
                        <a:lnSpc>
                          <a:spcPts val="1290"/>
                        </a:lnSpc>
                      </a:pPr>
                      <a:r>
                        <a:rPr sz="1200" spc="-5" dirty="0">
                          <a:latin typeface="Arial"/>
                          <a:cs typeface="Arial"/>
                        </a:rPr>
                        <a:t>üzerinden</a:t>
                      </a:r>
                      <a:endParaRPr sz="1200">
                        <a:latin typeface="Arial"/>
                        <a:cs typeface="Arial"/>
                      </a:endParaRPr>
                    </a:p>
                  </a:txBody>
                  <a:tcPr marL="0" marR="0" marT="0" marB="0"/>
                </a:tc>
                <a:tc>
                  <a:txBody>
                    <a:bodyPr/>
                    <a:lstStyle/>
                    <a:p>
                      <a:pPr>
                        <a:lnSpc>
                          <a:spcPct val="100000"/>
                        </a:lnSpc>
                      </a:pPr>
                      <a:endParaRPr sz="1000">
                        <a:latin typeface="Times New Roman"/>
                        <a:cs typeface="Times New Roman"/>
                      </a:endParaRPr>
                    </a:p>
                  </a:txBody>
                  <a:tcPr marL="0" marR="0" marT="0" marB="0"/>
                </a:tc>
              </a:tr>
            </a:tbl>
          </a:graphicData>
        </a:graphic>
      </p:graphicFrame>
      <p:sp>
        <p:nvSpPr>
          <p:cNvPr id="26" name="object 26"/>
          <p:cNvSpPr txBox="1"/>
          <p:nvPr/>
        </p:nvSpPr>
        <p:spPr>
          <a:xfrm>
            <a:off x="8289797" y="5505399"/>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,6</a:t>
            </a:r>
            <a:endParaRPr sz="1200">
              <a:solidFill>
                <a:prstClr val="black"/>
              </a:solidFill>
              <a:latin typeface="Arial"/>
              <a:cs typeface="Arial"/>
            </a:endParaRPr>
          </a:p>
        </p:txBody>
      </p:sp>
      <p:sp>
        <p:nvSpPr>
          <p:cNvPr id="27" name="object 27"/>
          <p:cNvSpPr txBox="1"/>
          <p:nvPr/>
        </p:nvSpPr>
        <p:spPr>
          <a:xfrm>
            <a:off x="4009135" y="5568797"/>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a:t>
            </a:r>
            <a:r>
              <a:rPr sz="1200" dirty="0">
                <a:solidFill>
                  <a:prstClr val="black"/>
                </a:solidFill>
                <a:latin typeface="Arial"/>
                <a:cs typeface="Arial"/>
              </a:rPr>
              <a:t>,6</a:t>
            </a:r>
            <a:endParaRPr sz="1200">
              <a:solidFill>
                <a:prstClr val="black"/>
              </a:solidFill>
              <a:latin typeface="Arial"/>
              <a:cs typeface="Arial"/>
            </a:endParaRPr>
          </a:p>
        </p:txBody>
      </p:sp>
      <p:sp>
        <p:nvSpPr>
          <p:cNvPr id="28" name="object 28"/>
          <p:cNvSpPr txBox="1"/>
          <p:nvPr/>
        </p:nvSpPr>
        <p:spPr>
          <a:xfrm>
            <a:off x="303377" y="4531614"/>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9</a:t>
            </a:r>
            <a:r>
              <a:rPr sz="1200" dirty="0">
                <a:solidFill>
                  <a:prstClr val="black"/>
                </a:solidFill>
                <a:latin typeface="Arial"/>
                <a:cs typeface="Arial"/>
              </a:rPr>
              <a:t>,2</a:t>
            </a:r>
            <a:endParaRPr sz="1200">
              <a:solidFill>
                <a:prstClr val="black"/>
              </a:solidFill>
              <a:latin typeface="Arial"/>
              <a:cs typeface="Arial"/>
            </a:endParaRPr>
          </a:p>
        </p:txBody>
      </p:sp>
      <p:sp>
        <p:nvSpPr>
          <p:cNvPr id="29" name="object 29"/>
          <p:cNvSpPr txBox="1"/>
          <p:nvPr/>
        </p:nvSpPr>
        <p:spPr>
          <a:xfrm>
            <a:off x="8008746" y="5052441"/>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r>
              <a:rPr sz="1200" dirty="0">
                <a:solidFill>
                  <a:prstClr val="black"/>
                </a:solidFill>
                <a:latin typeface="Arial"/>
                <a:cs typeface="Arial"/>
              </a:rPr>
              <a:t>,9</a:t>
            </a:r>
            <a:endParaRPr sz="1200">
              <a:solidFill>
                <a:prstClr val="black"/>
              </a:solidFill>
              <a:latin typeface="Arial"/>
              <a:cs typeface="Arial"/>
            </a:endParaRPr>
          </a:p>
        </p:txBody>
      </p:sp>
      <p:sp>
        <p:nvSpPr>
          <p:cNvPr id="30" name="object 30"/>
          <p:cNvSpPr txBox="1"/>
          <p:nvPr/>
        </p:nvSpPr>
        <p:spPr>
          <a:xfrm>
            <a:off x="7459218" y="4984242"/>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,0</a:t>
            </a:r>
            <a:endParaRPr sz="1200">
              <a:solidFill>
                <a:prstClr val="black"/>
              </a:solidFill>
              <a:latin typeface="Arial"/>
              <a:cs typeface="Arial"/>
            </a:endParaRPr>
          </a:p>
        </p:txBody>
      </p:sp>
      <p:sp>
        <p:nvSpPr>
          <p:cNvPr id="31" name="object 31"/>
          <p:cNvSpPr txBox="1"/>
          <p:nvPr/>
        </p:nvSpPr>
        <p:spPr>
          <a:xfrm>
            <a:off x="3153282" y="5475223"/>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,1</a:t>
            </a:r>
            <a:endParaRPr sz="1200">
              <a:solidFill>
                <a:prstClr val="black"/>
              </a:solidFill>
              <a:latin typeface="Arial"/>
              <a:cs typeface="Arial"/>
            </a:endParaRPr>
          </a:p>
        </p:txBody>
      </p:sp>
      <p:sp>
        <p:nvSpPr>
          <p:cNvPr id="32" name="object 32"/>
          <p:cNvSpPr txBox="1"/>
          <p:nvPr/>
        </p:nvSpPr>
        <p:spPr>
          <a:xfrm>
            <a:off x="584403" y="5437123"/>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,5</a:t>
            </a:r>
            <a:endParaRPr sz="1200">
              <a:solidFill>
                <a:prstClr val="black"/>
              </a:solidFill>
              <a:latin typeface="Arial"/>
              <a:cs typeface="Arial"/>
            </a:endParaRPr>
          </a:p>
        </p:txBody>
      </p:sp>
      <p:sp>
        <p:nvSpPr>
          <p:cNvPr id="33" name="object 33"/>
          <p:cNvSpPr txBox="1"/>
          <p:nvPr/>
        </p:nvSpPr>
        <p:spPr>
          <a:xfrm>
            <a:off x="1989454" y="5039309"/>
            <a:ext cx="595630" cy="208915"/>
          </a:xfrm>
          <a:prstGeom prst="rect">
            <a:avLst/>
          </a:prstGeom>
        </p:spPr>
        <p:txBody>
          <a:bodyPr vert="horz" wrap="square" lIns="0" tIns="12700" rIns="0" bIns="0" rtlCol="0">
            <a:spAutoFit/>
          </a:bodyPr>
          <a:lstStyle/>
          <a:p>
            <a:pPr marL="38100">
              <a:spcBef>
                <a:spcPts val="100"/>
              </a:spcBef>
            </a:pPr>
            <a:r>
              <a:rPr sz="1200" dirty="0">
                <a:solidFill>
                  <a:prstClr val="black"/>
                </a:solidFill>
                <a:latin typeface="Arial"/>
                <a:cs typeface="Arial"/>
              </a:rPr>
              <a:t>1,1</a:t>
            </a:r>
            <a:r>
              <a:rPr sz="1200" spc="10" dirty="0">
                <a:solidFill>
                  <a:prstClr val="black"/>
                </a:solidFill>
                <a:latin typeface="Arial"/>
                <a:cs typeface="Arial"/>
              </a:rPr>
              <a:t> </a:t>
            </a:r>
            <a:r>
              <a:rPr spc="-7" baseline="-16203" dirty="0">
                <a:solidFill>
                  <a:prstClr val="black"/>
                </a:solidFill>
                <a:latin typeface="Arial"/>
                <a:cs typeface="Arial"/>
              </a:rPr>
              <a:t>0,4</a:t>
            </a:r>
            <a:endParaRPr baseline="-16203">
              <a:solidFill>
                <a:prstClr val="black"/>
              </a:solidFill>
              <a:latin typeface="Arial"/>
              <a:cs typeface="Arial"/>
            </a:endParaRPr>
          </a:p>
        </p:txBody>
      </p:sp>
      <p:sp>
        <p:nvSpPr>
          <p:cNvPr id="34" name="object 34"/>
          <p:cNvSpPr txBox="1"/>
          <p:nvPr/>
        </p:nvSpPr>
        <p:spPr>
          <a:xfrm>
            <a:off x="2827782" y="4042664"/>
            <a:ext cx="32385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17,0</a:t>
            </a:r>
            <a:endParaRPr sz="1200">
              <a:solidFill>
                <a:prstClr val="black"/>
              </a:solidFill>
              <a:latin typeface="Arial"/>
              <a:cs typeface="Arial"/>
            </a:endParaRPr>
          </a:p>
        </p:txBody>
      </p:sp>
      <p:sp>
        <p:nvSpPr>
          <p:cNvPr id="35" name="object 35"/>
          <p:cNvSpPr txBox="1"/>
          <p:nvPr/>
        </p:nvSpPr>
        <p:spPr>
          <a:xfrm>
            <a:off x="3728084" y="4557141"/>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8</a:t>
            </a:r>
            <a:r>
              <a:rPr sz="1200" dirty="0">
                <a:solidFill>
                  <a:prstClr val="black"/>
                </a:solidFill>
                <a:latin typeface="Arial"/>
                <a:cs typeface="Arial"/>
              </a:rPr>
              <a:t>,8</a:t>
            </a:r>
            <a:endParaRPr sz="1200">
              <a:solidFill>
                <a:prstClr val="black"/>
              </a:solidFill>
              <a:latin typeface="Arial"/>
              <a:cs typeface="Arial"/>
            </a:endParaRPr>
          </a:p>
        </p:txBody>
      </p:sp>
      <p:sp>
        <p:nvSpPr>
          <p:cNvPr id="36" name="object 36"/>
          <p:cNvSpPr txBox="1"/>
          <p:nvPr/>
        </p:nvSpPr>
        <p:spPr>
          <a:xfrm>
            <a:off x="4533010" y="5456021"/>
            <a:ext cx="645795" cy="208279"/>
          </a:xfrm>
          <a:prstGeom prst="rect">
            <a:avLst/>
          </a:prstGeom>
        </p:spPr>
        <p:txBody>
          <a:bodyPr vert="horz" wrap="square" lIns="0" tIns="12700" rIns="0" bIns="0" rtlCol="0">
            <a:spAutoFit/>
          </a:bodyPr>
          <a:lstStyle/>
          <a:p>
            <a:pPr marL="38100">
              <a:spcBef>
                <a:spcPts val="100"/>
              </a:spcBef>
            </a:pPr>
            <a:r>
              <a:rPr sz="1200" spc="-5" dirty="0">
                <a:solidFill>
                  <a:prstClr val="black"/>
                </a:solidFill>
                <a:latin typeface="Arial"/>
                <a:cs typeface="Arial"/>
              </a:rPr>
              <a:t>-1,8</a:t>
            </a:r>
            <a:r>
              <a:rPr sz="1200" spc="-30" dirty="0">
                <a:solidFill>
                  <a:prstClr val="black"/>
                </a:solidFill>
                <a:latin typeface="Arial"/>
                <a:cs typeface="Arial"/>
              </a:rPr>
              <a:t> </a:t>
            </a:r>
            <a:r>
              <a:rPr spc="-7" baseline="-37037" dirty="0">
                <a:solidFill>
                  <a:prstClr val="black"/>
                </a:solidFill>
                <a:latin typeface="Arial"/>
                <a:cs typeface="Arial"/>
              </a:rPr>
              <a:t>-3,4</a:t>
            </a:r>
            <a:endParaRPr baseline="-37037">
              <a:solidFill>
                <a:prstClr val="black"/>
              </a:solidFill>
              <a:latin typeface="Arial"/>
              <a:cs typeface="Arial"/>
            </a:endParaRPr>
          </a:p>
        </p:txBody>
      </p:sp>
      <p:sp>
        <p:nvSpPr>
          <p:cNvPr id="37" name="object 37"/>
          <p:cNvSpPr txBox="1"/>
          <p:nvPr/>
        </p:nvSpPr>
        <p:spPr>
          <a:xfrm>
            <a:off x="5395340" y="2537205"/>
            <a:ext cx="323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41</a:t>
            </a:r>
            <a:r>
              <a:rPr sz="1200" dirty="0">
                <a:solidFill>
                  <a:prstClr val="black"/>
                </a:solidFill>
                <a:latin typeface="Arial"/>
                <a:cs typeface="Arial"/>
              </a:rPr>
              <a:t>,0</a:t>
            </a:r>
            <a:endParaRPr sz="1200">
              <a:solidFill>
                <a:prstClr val="black"/>
              </a:solidFill>
              <a:latin typeface="Arial"/>
              <a:cs typeface="Arial"/>
            </a:endParaRPr>
          </a:p>
        </p:txBody>
      </p:sp>
      <p:sp>
        <p:nvSpPr>
          <p:cNvPr id="38" name="object 38"/>
          <p:cNvSpPr txBox="1"/>
          <p:nvPr/>
        </p:nvSpPr>
        <p:spPr>
          <a:xfrm>
            <a:off x="5720588" y="5475223"/>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,1</a:t>
            </a:r>
            <a:endParaRPr sz="1200">
              <a:solidFill>
                <a:prstClr val="black"/>
              </a:solidFill>
              <a:latin typeface="Arial"/>
              <a:cs typeface="Arial"/>
            </a:endParaRPr>
          </a:p>
        </p:txBody>
      </p:sp>
      <p:sp>
        <p:nvSpPr>
          <p:cNvPr id="39" name="object 39"/>
          <p:cNvSpPr txBox="1"/>
          <p:nvPr/>
        </p:nvSpPr>
        <p:spPr>
          <a:xfrm>
            <a:off x="6250940" y="3948506"/>
            <a:ext cx="32385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1</a:t>
            </a:r>
            <a:r>
              <a:rPr sz="1200" spc="5" dirty="0">
                <a:solidFill>
                  <a:prstClr val="black"/>
                </a:solidFill>
                <a:latin typeface="Arial"/>
                <a:cs typeface="Arial"/>
              </a:rPr>
              <a:t>8</a:t>
            </a:r>
            <a:r>
              <a:rPr sz="1200" dirty="0">
                <a:solidFill>
                  <a:prstClr val="black"/>
                </a:solidFill>
                <a:latin typeface="Arial"/>
                <a:cs typeface="Arial"/>
              </a:rPr>
              <a:t>,5</a:t>
            </a:r>
            <a:endParaRPr sz="1200">
              <a:solidFill>
                <a:prstClr val="black"/>
              </a:solidFill>
              <a:latin typeface="Arial"/>
              <a:cs typeface="Arial"/>
            </a:endParaRPr>
          </a:p>
        </p:txBody>
      </p:sp>
      <p:sp>
        <p:nvSpPr>
          <p:cNvPr id="40" name="object 40"/>
          <p:cNvSpPr txBox="1"/>
          <p:nvPr/>
        </p:nvSpPr>
        <p:spPr>
          <a:xfrm>
            <a:off x="6601714" y="4971110"/>
            <a:ext cx="23876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2,2</a:t>
            </a:r>
            <a:endParaRPr sz="1200">
              <a:solidFill>
                <a:prstClr val="black"/>
              </a:solidFill>
              <a:latin typeface="Arial"/>
              <a:cs typeface="Arial"/>
            </a:endParaRPr>
          </a:p>
        </p:txBody>
      </p:sp>
      <p:sp>
        <p:nvSpPr>
          <p:cNvPr id="41" name="object 41"/>
          <p:cNvSpPr txBox="1"/>
          <p:nvPr/>
        </p:nvSpPr>
        <p:spPr>
          <a:xfrm>
            <a:off x="7108317" y="3604386"/>
            <a:ext cx="323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24</a:t>
            </a:r>
            <a:r>
              <a:rPr sz="1200" dirty="0">
                <a:solidFill>
                  <a:prstClr val="black"/>
                </a:solidFill>
                <a:latin typeface="Arial"/>
                <a:cs typeface="Arial"/>
              </a:rPr>
              <a:t>,0</a:t>
            </a:r>
            <a:endParaRPr sz="1200">
              <a:solidFill>
                <a:prstClr val="black"/>
              </a:solidFill>
              <a:latin typeface="Arial"/>
              <a:cs typeface="Arial"/>
            </a:endParaRPr>
          </a:p>
        </p:txBody>
      </p:sp>
      <p:grpSp>
        <p:nvGrpSpPr>
          <p:cNvPr id="42" name="object 42"/>
          <p:cNvGrpSpPr/>
          <p:nvPr/>
        </p:nvGrpSpPr>
        <p:grpSpPr>
          <a:xfrm>
            <a:off x="205740" y="2642616"/>
            <a:ext cx="1259840" cy="3135630"/>
            <a:chOff x="205740" y="2642616"/>
            <a:chExt cx="1259840" cy="3135630"/>
          </a:xfrm>
        </p:grpSpPr>
        <p:sp>
          <p:nvSpPr>
            <p:cNvPr id="43" name="object 43"/>
            <p:cNvSpPr/>
            <p:nvPr/>
          </p:nvSpPr>
          <p:spPr>
            <a:xfrm>
              <a:off x="205740" y="2642616"/>
              <a:ext cx="215265" cy="161925"/>
            </a:xfrm>
            <a:custGeom>
              <a:avLst/>
              <a:gdLst/>
              <a:ahLst/>
              <a:cxnLst/>
              <a:rect l="l" t="t" r="r" b="b"/>
              <a:pathLst>
                <a:path w="215265" h="161925">
                  <a:moveTo>
                    <a:pt x="214884" y="0"/>
                  </a:moveTo>
                  <a:lnTo>
                    <a:pt x="0" y="0"/>
                  </a:lnTo>
                  <a:lnTo>
                    <a:pt x="0" y="161544"/>
                  </a:lnTo>
                  <a:lnTo>
                    <a:pt x="214884" y="161544"/>
                  </a:lnTo>
                  <a:lnTo>
                    <a:pt x="214884" y="0"/>
                  </a:lnTo>
                  <a:close/>
                </a:path>
              </a:pathLst>
            </a:custGeom>
            <a:solidFill>
              <a:srgbClr val="001F5F"/>
            </a:solidFill>
          </p:spPr>
          <p:txBody>
            <a:bodyPr wrap="square" lIns="0" tIns="0" rIns="0" bIns="0" rtlCol="0"/>
            <a:lstStyle/>
            <a:p>
              <a:endParaRPr smtClean="0">
                <a:solidFill>
                  <a:prstClr val="black"/>
                </a:solidFill>
              </a:endParaRPr>
            </a:p>
          </p:txBody>
        </p:sp>
        <p:sp>
          <p:nvSpPr>
            <p:cNvPr id="44" name="object 44"/>
            <p:cNvSpPr/>
            <p:nvPr/>
          </p:nvSpPr>
          <p:spPr>
            <a:xfrm>
              <a:off x="205740" y="2877312"/>
              <a:ext cx="215265" cy="160020"/>
            </a:xfrm>
            <a:custGeom>
              <a:avLst/>
              <a:gdLst/>
              <a:ahLst/>
              <a:cxnLst/>
              <a:rect l="l" t="t" r="r" b="b"/>
              <a:pathLst>
                <a:path w="215265" h="160019">
                  <a:moveTo>
                    <a:pt x="214884" y="0"/>
                  </a:moveTo>
                  <a:lnTo>
                    <a:pt x="0" y="0"/>
                  </a:lnTo>
                  <a:lnTo>
                    <a:pt x="0" y="160020"/>
                  </a:lnTo>
                  <a:lnTo>
                    <a:pt x="214884" y="160020"/>
                  </a:lnTo>
                  <a:lnTo>
                    <a:pt x="214884" y="0"/>
                  </a:lnTo>
                  <a:close/>
                </a:path>
              </a:pathLst>
            </a:custGeom>
            <a:solidFill>
              <a:srgbClr val="A30000"/>
            </a:solidFill>
          </p:spPr>
          <p:txBody>
            <a:bodyPr wrap="square" lIns="0" tIns="0" rIns="0" bIns="0" rtlCol="0"/>
            <a:lstStyle/>
            <a:p>
              <a:endParaRPr smtClean="0">
                <a:solidFill>
                  <a:prstClr val="black"/>
                </a:solidFill>
              </a:endParaRPr>
            </a:p>
          </p:txBody>
        </p:sp>
        <p:sp>
          <p:nvSpPr>
            <p:cNvPr id="45" name="object 45"/>
            <p:cNvSpPr/>
            <p:nvPr/>
          </p:nvSpPr>
          <p:spPr>
            <a:xfrm>
              <a:off x="1454657" y="3368802"/>
              <a:ext cx="635" cy="2399665"/>
            </a:xfrm>
            <a:custGeom>
              <a:avLst/>
              <a:gdLst/>
              <a:ahLst/>
              <a:cxnLst/>
              <a:rect l="l" t="t" r="r" b="b"/>
              <a:pathLst>
                <a:path w="634" h="2399665">
                  <a:moveTo>
                    <a:pt x="507" y="0"/>
                  </a:moveTo>
                  <a:lnTo>
                    <a:pt x="0" y="2399487"/>
                  </a:lnTo>
                </a:path>
              </a:pathLst>
            </a:custGeom>
            <a:ln w="19811">
              <a:solidFill>
                <a:srgbClr val="404040"/>
              </a:solidFill>
              <a:prstDash val="sysDash"/>
            </a:ln>
          </p:spPr>
          <p:txBody>
            <a:bodyPr wrap="square" lIns="0" tIns="0" rIns="0" bIns="0" rtlCol="0"/>
            <a:lstStyle/>
            <a:p>
              <a:endParaRPr smtClean="0">
                <a:solidFill>
                  <a:prstClr val="black"/>
                </a:solidFill>
              </a:endParaRPr>
            </a:p>
          </p:txBody>
        </p:sp>
      </p:grpSp>
      <p:sp>
        <p:nvSpPr>
          <p:cNvPr id="46" name="object 46"/>
          <p:cNvSpPr txBox="1"/>
          <p:nvPr/>
        </p:nvSpPr>
        <p:spPr>
          <a:xfrm>
            <a:off x="458825" y="2570987"/>
            <a:ext cx="1200785" cy="492759"/>
          </a:xfrm>
          <a:prstGeom prst="rect">
            <a:avLst/>
          </a:prstGeom>
        </p:spPr>
        <p:txBody>
          <a:bodyPr vert="horz" wrap="square" lIns="0" tIns="12700" rIns="0" bIns="0" rtlCol="0">
            <a:spAutoFit/>
          </a:bodyPr>
          <a:lstStyle/>
          <a:p>
            <a:pPr marL="12700" marR="5080">
              <a:lnSpc>
                <a:spcPct val="127699"/>
              </a:lnSpc>
              <a:spcBef>
                <a:spcPts val="100"/>
              </a:spcBef>
            </a:pPr>
            <a:r>
              <a:rPr sz="1200" spc="-10" dirty="0">
                <a:solidFill>
                  <a:prstClr val="black"/>
                </a:solidFill>
                <a:latin typeface="Arial"/>
                <a:cs typeface="Arial"/>
              </a:rPr>
              <a:t>Yıllık </a:t>
            </a:r>
            <a:r>
              <a:rPr sz="1200" spc="-5" dirty="0">
                <a:solidFill>
                  <a:prstClr val="black"/>
                </a:solidFill>
                <a:latin typeface="Arial"/>
                <a:cs typeface="Arial"/>
              </a:rPr>
              <a:t>değişim</a:t>
            </a:r>
            <a:r>
              <a:rPr sz="1200" spc="-40" dirty="0">
                <a:solidFill>
                  <a:prstClr val="black"/>
                </a:solidFill>
                <a:latin typeface="Arial"/>
                <a:cs typeface="Arial"/>
              </a:rPr>
              <a:t> </a:t>
            </a:r>
            <a:r>
              <a:rPr sz="1200" dirty="0">
                <a:solidFill>
                  <a:prstClr val="black"/>
                </a:solidFill>
                <a:latin typeface="Arial"/>
                <a:cs typeface="Arial"/>
              </a:rPr>
              <a:t>(%)  </a:t>
            </a:r>
            <a:r>
              <a:rPr sz="1200" spc="-10" dirty="0">
                <a:solidFill>
                  <a:prstClr val="black"/>
                </a:solidFill>
                <a:latin typeface="Arial"/>
                <a:cs typeface="Arial"/>
              </a:rPr>
              <a:t>Aylık </a:t>
            </a:r>
            <a:r>
              <a:rPr sz="1200" spc="-5" dirty="0">
                <a:solidFill>
                  <a:prstClr val="black"/>
                </a:solidFill>
                <a:latin typeface="Arial"/>
                <a:cs typeface="Arial"/>
              </a:rPr>
              <a:t>değişim</a:t>
            </a:r>
            <a:r>
              <a:rPr sz="1200" spc="-55" dirty="0">
                <a:solidFill>
                  <a:prstClr val="black"/>
                </a:solidFill>
                <a:latin typeface="Arial"/>
                <a:cs typeface="Arial"/>
              </a:rPr>
              <a:t> </a:t>
            </a:r>
            <a:r>
              <a:rPr sz="1200" dirty="0">
                <a:solidFill>
                  <a:prstClr val="black"/>
                </a:solidFill>
                <a:latin typeface="Arial"/>
                <a:cs typeface="Arial"/>
              </a:rPr>
              <a:t>(%)</a:t>
            </a:r>
            <a:endParaRPr sz="1200">
              <a:solidFill>
                <a:prstClr val="black"/>
              </a:solidFill>
              <a:latin typeface="Arial"/>
              <a:cs typeface="Arial"/>
            </a:endParaRPr>
          </a:p>
        </p:txBody>
      </p:sp>
      <p:sp>
        <p:nvSpPr>
          <p:cNvPr id="48" name="object 48"/>
          <p:cNvSpPr txBox="1"/>
          <p:nvPr/>
        </p:nvSpPr>
        <p:spPr>
          <a:xfrm>
            <a:off x="78739" y="6649239"/>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47" name="object 47"/>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16</a:t>
            </a:r>
            <a:endParaRPr sz="1400">
              <a:solidFill>
                <a:prstClr val="black"/>
              </a:solidFill>
              <a:latin typeface="Tahoma"/>
              <a:cs typeface="Tahoma"/>
            </a:endParaRPr>
          </a:p>
        </p:txBody>
      </p:sp>
    </p:spTree>
    <p:extLst>
      <p:ext uri="{BB962C8B-B14F-4D97-AF65-F5344CB8AC3E}">
        <p14:creationId xmlns:p14="http://schemas.microsoft.com/office/powerpoint/2010/main" val="264747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38883"/>
            <a:ext cx="9139555" cy="340360"/>
          </a:xfrm>
          <a:custGeom>
            <a:avLst/>
            <a:gdLst/>
            <a:ahLst/>
            <a:cxnLst/>
            <a:rect l="l" t="t" r="r" b="b"/>
            <a:pathLst>
              <a:path w="9139555" h="340360">
                <a:moveTo>
                  <a:pt x="9139428" y="0"/>
                </a:moveTo>
                <a:lnTo>
                  <a:pt x="0" y="0"/>
                </a:lnTo>
                <a:lnTo>
                  <a:pt x="0" y="339851"/>
                </a:lnTo>
                <a:lnTo>
                  <a:pt x="9139428" y="33985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p:nvPr/>
        </p:nvSpPr>
        <p:spPr>
          <a:xfrm>
            <a:off x="2272029" y="1772792"/>
            <a:ext cx="459867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Ekonomik </a:t>
            </a:r>
            <a:r>
              <a:rPr sz="1600" spc="-10" dirty="0">
                <a:solidFill>
                  <a:srgbClr val="FFFFFF"/>
                </a:solidFill>
                <a:latin typeface="Tahoma"/>
                <a:cs typeface="Tahoma"/>
              </a:rPr>
              <a:t>Güven </a:t>
            </a:r>
            <a:r>
              <a:rPr sz="1600" spc="-5" dirty="0">
                <a:solidFill>
                  <a:srgbClr val="FFFFFF"/>
                </a:solidFill>
                <a:latin typeface="Tahoma"/>
                <a:cs typeface="Tahoma"/>
              </a:rPr>
              <a:t>Endeksi (Ocak 2020 – Mart</a:t>
            </a:r>
            <a:r>
              <a:rPr sz="1600" spc="65" dirty="0">
                <a:solidFill>
                  <a:srgbClr val="FFFFFF"/>
                </a:solidFill>
                <a:latin typeface="Tahoma"/>
                <a:cs typeface="Tahoma"/>
              </a:rPr>
              <a:t> </a:t>
            </a:r>
            <a:r>
              <a:rPr sz="1600" dirty="0">
                <a:solidFill>
                  <a:srgbClr val="FFFFFF"/>
                </a:solidFill>
                <a:latin typeface="Tahoma"/>
                <a:cs typeface="Tahoma"/>
              </a:rPr>
              <a:t>2022)</a:t>
            </a:r>
            <a:endParaRPr sz="1600">
              <a:solidFill>
                <a:prstClr val="black"/>
              </a:solidFill>
              <a:latin typeface="Tahoma"/>
              <a:cs typeface="Tahoma"/>
            </a:endParaRPr>
          </a:p>
        </p:txBody>
      </p:sp>
      <p:grpSp>
        <p:nvGrpSpPr>
          <p:cNvPr id="4" name="object 4"/>
          <p:cNvGrpSpPr/>
          <p:nvPr/>
        </p:nvGrpSpPr>
        <p:grpSpPr>
          <a:xfrm>
            <a:off x="414527" y="2750820"/>
            <a:ext cx="3215640" cy="2914015"/>
            <a:chOff x="414527" y="2750820"/>
            <a:chExt cx="3215640" cy="2914015"/>
          </a:xfrm>
        </p:grpSpPr>
        <p:sp>
          <p:nvSpPr>
            <p:cNvPr id="5" name="object 5"/>
            <p:cNvSpPr/>
            <p:nvPr/>
          </p:nvSpPr>
          <p:spPr>
            <a:xfrm>
              <a:off x="414527" y="2755392"/>
              <a:ext cx="3197860" cy="2905125"/>
            </a:xfrm>
            <a:custGeom>
              <a:avLst/>
              <a:gdLst/>
              <a:ahLst/>
              <a:cxnLst/>
              <a:rect l="l" t="t" r="r" b="b"/>
              <a:pathLst>
                <a:path w="3197860" h="2905125">
                  <a:moveTo>
                    <a:pt x="50292" y="2904744"/>
                  </a:moveTo>
                  <a:lnTo>
                    <a:pt x="50292" y="0"/>
                  </a:lnTo>
                </a:path>
                <a:path w="3197860" h="2905125">
                  <a:moveTo>
                    <a:pt x="0" y="2904744"/>
                  </a:moveTo>
                  <a:lnTo>
                    <a:pt x="50292" y="2904744"/>
                  </a:lnTo>
                </a:path>
                <a:path w="3197860" h="2905125">
                  <a:moveTo>
                    <a:pt x="0" y="2613660"/>
                  </a:moveTo>
                  <a:lnTo>
                    <a:pt x="50292" y="2613660"/>
                  </a:lnTo>
                </a:path>
                <a:path w="3197860" h="2905125">
                  <a:moveTo>
                    <a:pt x="0" y="2324100"/>
                  </a:moveTo>
                  <a:lnTo>
                    <a:pt x="50292" y="2324100"/>
                  </a:lnTo>
                </a:path>
                <a:path w="3197860" h="2905125">
                  <a:moveTo>
                    <a:pt x="0" y="2033016"/>
                  </a:moveTo>
                  <a:lnTo>
                    <a:pt x="50292" y="2033016"/>
                  </a:lnTo>
                </a:path>
                <a:path w="3197860" h="2905125">
                  <a:moveTo>
                    <a:pt x="0" y="1741932"/>
                  </a:moveTo>
                  <a:lnTo>
                    <a:pt x="50292" y="1741932"/>
                  </a:lnTo>
                </a:path>
                <a:path w="3197860" h="2905125">
                  <a:moveTo>
                    <a:pt x="0" y="1452372"/>
                  </a:moveTo>
                  <a:lnTo>
                    <a:pt x="50292" y="1452372"/>
                  </a:lnTo>
                </a:path>
                <a:path w="3197860" h="2905125">
                  <a:moveTo>
                    <a:pt x="0" y="1161288"/>
                  </a:moveTo>
                  <a:lnTo>
                    <a:pt x="50292" y="1161288"/>
                  </a:lnTo>
                </a:path>
                <a:path w="3197860" h="2905125">
                  <a:moveTo>
                    <a:pt x="0" y="871728"/>
                  </a:moveTo>
                  <a:lnTo>
                    <a:pt x="50292" y="871728"/>
                  </a:lnTo>
                </a:path>
                <a:path w="3197860" h="2905125">
                  <a:moveTo>
                    <a:pt x="0" y="580644"/>
                  </a:moveTo>
                  <a:lnTo>
                    <a:pt x="50292" y="580644"/>
                  </a:lnTo>
                </a:path>
                <a:path w="3197860" h="2905125">
                  <a:moveTo>
                    <a:pt x="0" y="291084"/>
                  </a:moveTo>
                  <a:lnTo>
                    <a:pt x="50292" y="291084"/>
                  </a:lnTo>
                </a:path>
                <a:path w="3197860" h="2905125">
                  <a:moveTo>
                    <a:pt x="0" y="0"/>
                  </a:moveTo>
                  <a:lnTo>
                    <a:pt x="50292" y="0"/>
                  </a:lnTo>
                </a:path>
                <a:path w="3197860" h="2905125">
                  <a:moveTo>
                    <a:pt x="50292" y="2904744"/>
                  </a:moveTo>
                  <a:lnTo>
                    <a:pt x="3197352" y="2904744"/>
                  </a:lnTo>
                </a:path>
              </a:pathLst>
            </a:custGeom>
            <a:ln w="9144">
              <a:solidFill>
                <a:srgbClr val="000000"/>
              </a:solidFill>
            </a:ln>
          </p:spPr>
          <p:txBody>
            <a:bodyPr wrap="square" lIns="0" tIns="0" rIns="0" bIns="0" rtlCol="0"/>
            <a:lstStyle/>
            <a:p>
              <a:endParaRPr smtClean="0">
                <a:solidFill>
                  <a:prstClr val="black"/>
                </a:solidFill>
              </a:endParaRPr>
            </a:p>
          </p:txBody>
        </p:sp>
        <p:sp>
          <p:nvSpPr>
            <p:cNvPr id="6" name="object 6"/>
            <p:cNvSpPr/>
            <p:nvPr/>
          </p:nvSpPr>
          <p:spPr>
            <a:xfrm>
              <a:off x="465581" y="2871978"/>
              <a:ext cx="3145790" cy="2672080"/>
            </a:xfrm>
            <a:custGeom>
              <a:avLst/>
              <a:gdLst/>
              <a:ahLst/>
              <a:cxnLst/>
              <a:rect l="l" t="t" r="r" b="b"/>
              <a:pathLst>
                <a:path w="3145790" h="2672079">
                  <a:moveTo>
                    <a:pt x="0" y="173736"/>
                  </a:moveTo>
                  <a:lnTo>
                    <a:pt x="120396" y="231648"/>
                  </a:lnTo>
                  <a:lnTo>
                    <a:pt x="242316" y="464820"/>
                  </a:lnTo>
                  <a:lnTo>
                    <a:pt x="362712" y="2671572"/>
                  </a:lnTo>
                  <a:lnTo>
                    <a:pt x="483108" y="2033016"/>
                  </a:lnTo>
                  <a:lnTo>
                    <a:pt x="605028" y="1277112"/>
                  </a:lnTo>
                  <a:lnTo>
                    <a:pt x="725424" y="754380"/>
                  </a:lnTo>
                  <a:lnTo>
                    <a:pt x="847344" y="638556"/>
                  </a:lnTo>
                  <a:lnTo>
                    <a:pt x="967740" y="522732"/>
                  </a:lnTo>
                  <a:lnTo>
                    <a:pt x="1088136" y="348996"/>
                  </a:lnTo>
                  <a:lnTo>
                    <a:pt x="1210056" y="406908"/>
                  </a:lnTo>
                  <a:lnTo>
                    <a:pt x="1330452" y="464820"/>
                  </a:lnTo>
                  <a:lnTo>
                    <a:pt x="1452372" y="406908"/>
                  </a:lnTo>
                  <a:lnTo>
                    <a:pt x="1572768" y="406908"/>
                  </a:lnTo>
                  <a:lnTo>
                    <a:pt x="1693164" y="231648"/>
                  </a:lnTo>
                  <a:lnTo>
                    <a:pt x="1815084" y="522732"/>
                  </a:lnTo>
                  <a:lnTo>
                    <a:pt x="1935480" y="580644"/>
                  </a:lnTo>
                  <a:lnTo>
                    <a:pt x="2057400" y="291084"/>
                  </a:lnTo>
                  <a:lnTo>
                    <a:pt x="2177796" y="115824"/>
                  </a:lnTo>
                  <a:lnTo>
                    <a:pt x="2298192" y="115824"/>
                  </a:lnTo>
                  <a:lnTo>
                    <a:pt x="2420112" y="0"/>
                  </a:lnTo>
                  <a:lnTo>
                    <a:pt x="2540508" y="57912"/>
                  </a:lnTo>
                  <a:lnTo>
                    <a:pt x="2662428" y="173736"/>
                  </a:lnTo>
                  <a:lnTo>
                    <a:pt x="2782824" y="291084"/>
                  </a:lnTo>
                  <a:lnTo>
                    <a:pt x="2903220" y="115824"/>
                  </a:lnTo>
                  <a:lnTo>
                    <a:pt x="3025140" y="278892"/>
                  </a:lnTo>
                  <a:lnTo>
                    <a:pt x="3145535" y="423672"/>
                  </a:lnTo>
                </a:path>
              </a:pathLst>
            </a:custGeom>
            <a:ln w="38099">
              <a:solidFill>
                <a:srgbClr val="001F5F"/>
              </a:solidFill>
            </a:ln>
          </p:spPr>
          <p:txBody>
            <a:bodyPr wrap="square" lIns="0" tIns="0" rIns="0" bIns="0" rtlCol="0"/>
            <a:lstStyle/>
            <a:p>
              <a:endParaRPr smtClean="0">
                <a:solidFill>
                  <a:prstClr val="black"/>
                </a:solidFill>
              </a:endParaRPr>
            </a:p>
          </p:txBody>
        </p:sp>
      </p:grpSp>
      <p:sp>
        <p:nvSpPr>
          <p:cNvPr id="7" name="object 7"/>
          <p:cNvSpPr txBox="1"/>
          <p:nvPr/>
        </p:nvSpPr>
        <p:spPr>
          <a:xfrm>
            <a:off x="60147" y="2536189"/>
            <a:ext cx="3608704" cy="3220720"/>
          </a:xfrm>
          <a:prstGeom prst="rect">
            <a:avLst/>
          </a:prstGeom>
        </p:spPr>
        <p:txBody>
          <a:bodyPr vert="horz" wrap="square" lIns="0" tIns="120014" rIns="0" bIns="0" rtlCol="0">
            <a:spAutoFit/>
          </a:bodyPr>
          <a:lstStyle/>
          <a:p>
            <a:pPr marL="12700">
              <a:spcBef>
                <a:spcPts val="944"/>
              </a:spcBef>
            </a:pPr>
            <a:r>
              <a:rPr sz="1200" spc="-5" dirty="0">
                <a:solidFill>
                  <a:prstClr val="black"/>
                </a:solidFill>
                <a:latin typeface="Tahoma"/>
                <a:cs typeface="Tahoma"/>
              </a:rPr>
              <a:t>105</a:t>
            </a:r>
            <a:endParaRPr sz="1200">
              <a:solidFill>
                <a:prstClr val="black"/>
              </a:solidFill>
              <a:latin typeface="Tahoma"/>
              <a:cs typeface="Tahoma"/>
            </a:endParaRPr>
          </a:p>
          <a:p>
            <a:pPr marL="95885" marR="5080" indent="-83820">
              <a:lnSpc>
                <a:spcPct val="158800"/>
              </a:lnSpc>
              <a:spcBef>
                <a:spcPts val="5"/>
              </a:spcBef>
              <a:tabLst>
                <a:tab pos="404495" algn="l"/>
                <a:tab pos="3594735" algn="l"/>
              </a:tabLst>
            </a:pPr>
            <a:r>
              <a:rPr sz="1200" spc="-5" dirty="0">
                <a:solidFill>
                  <a:prstClr val="black"/>
                </a:solidFill>
                <a:latin typeface="Tahoma"/>
                <a:cs typeface="Tahoma"/>
              </a:rPr>
              <a:t>100 	</a:t>
            </a:r>
            <a:r>
              <a:rPr sz="1200" u="dash" spc="-5" dirty="0">
                <a:solidFill>
                  <a:prstClr val="black"/>
                </a:solidFill>
                <a:uFill>
                  <a:solidFill>
                    <a:srgbClr val="A30000"/>
                  </a:solidFill>
                </a:uFill>
                <a:latin typeface="Tahoma"/>
                <a:cs typeface="Tahoma"/>
              </a:rPr>
              <a:t>	</a:t>
            </a:r>
            <a:r>
              <a:rPr sz="1200" dirty="0">
                <a:solidFill>
                  <a:prstClr val="black"/>
                </a:solidFill>
                <a:latin typeface="Tahoma"/>
                <a:cs typeface="Tahoma"/>
              </a:rPr>
              <a:t> 95</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90</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85</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80</a:t>
            </a:r>
            <a:endParaRPr sz="1200">
              <a:solidFill>
                <a:prstClr val="black"/>
              </a:solidFill>
              <a:latin typeface="Tahoma"/>
              <a:cs typeface="Tahoma"/>
            </a:endParaRPr>
          </a:p>
          <a:p>
            <a:pPr marL="95885">
              <a:spcBef>
                <a:spcPts val="850"/>
              </a:spcBef>
            </a:pPr>
            <a:r>
              <a:rPr sz="1200" dirty="0">
                <a:solidFill>
                  <a:prstClr val="black"/>
                </a:solidFill>
                <a:latin typeface="Tahoma"/>
                <a:cs typeface="Tahoma"/>
              </a:rPr>
              <a:t>75</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70</a:t>
            </a:r>
            <a:endParaRPr sz="1200">
              <a:solidFill>
                <a:prstClr val="black"/>
              </a:solidFill>
              <a:latin typeface="Tahoma"/>
              <a:cs typeface="Tahoma"/>
            </a:endParaRPr>
          </a:p>
          <a:p>
            <a:pPr marL="95885">
              <a:spcBef>
                <a:spcPts val="850"/>
              </a:spcBef>
            </a:pPr>
            <a:r>
              <a:rPr sz="1200" dirty="0">
                <a:solidFill>
                  <a:prstClr val="black"/>
                </a:solidFill>
                <a:latin typeface="Tahoma"/>
                <a:cs typeface="Tahoma"/>
              </a:rPr>
              <a:t>65</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60</a:t>
            </a:r>
            <a:endParaRPr sz="1200">
              <a:solidFill>
                <a:prstClr val="black"/>
              </a:solidFill>
              <a:latin typeface="Tahoma"/>
              <a:cs typeface="Tahoma"/>
            </a:endParaRPr>
          </a:p>
          <a:p>
            <a:pPr marL="95885">
              <a:spcBef>
                <a:spcPts val="844"/>
              </a:spcBef>
            </a:pPr>
            <a:r>
              <a:rPr sz="1200" dirty="0">
                <a:solidFill>
                  <a:prstClr val="black"/>
                </a:solidFill>
                <a:latin typeface="Tahoma"/>
                <a:cs typeface="Tahoma"/>
              </a:rPr>
              <a:t>55</a:t>
            </a:r>
            <a:endParaRPr sz="1200">
              <a:solidFill>
                <a:prstClr val="black"/>
              </a:solidFill>
              <a:latin typeface="Tahoma"/>
              <a:cs typeface="Tahoma"/>
            </a:endParaRPr>
          </a:p>
        </p:txBody>
      </p:sp>
      <p:sp>
        <p:nvSpPr>
          <p:cNvPr id="8" name="object 8"/>
          <p:cNvSpPr txBox="1"/>
          <p:nvPr/>
        </p:nvSpPr>
        <p:spPr>
          <a:xfrm>
            <a:off x="360300" y="5699556"/>
            <a:ext cx="335661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4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47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47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46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47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4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47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459"/>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9" name="object 9"/>
          <p:cNvSpPr txBox="1"/>
          <p:nvPr/>
        </p:nvSpPr>
        <p:spPr>
          <a:xfrm>
            <a:off x="3431285" y="3339465"/>
            <a:ext cx="365125"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95,7</a:t>
            </a:r>
            <a:endParaRPr sz="1200">
              <a:solidFill>
                <a:prstClr val="black"/>
              </a:solidFill>
              <a:latin typeface="Tahoma"/>
              <a:cs typeface="Tahoma"/>
            </a:endParaRPr>
          </a:p>
        </p:txBody>
      </p:sp>
      <p:sp>
        <p:nvSpPr>
          <p:cNvPr id="10" name="object 10"/>
          <p:cNvSpPr txBox="1">
            <a:spLocks noGrp="1"/>
          </p:cNvSpPr>
          <p:nvPr>
            <p:ph type="title"/>
          </p:nvPr>
        </p:nvSpPr>
        <p:spPr>
          <a:xfrm>
            <a:off x="68072" y="763346"/>
            <a:ext cx="9004300" cy="848994"/>
          </a:xfrm>
          <a:prstGeom prst="rect">
            <a:avLst/>
          </a:prstGeom>
        </p:spPr>
        <p:txBody>
          <a:bodyPr vert="horz" wrap="square" lIns="0" tIns="12700" rIns="0" bIns="0" rtlCol="0">
            <a:spAutoFit/>
          </a:bodyPr>
          <a:lstStyle/>
          <a:p>
            <a:pPr marL="12700">
              <a:lnSpc>
                <a:spcPct val="100000"/>
              </a:lnSpc>
              <a:spcBef>
                <a:spcPts val="100"/>
              </a:spcBef>
            </a:pPr>
            <a:r>
              <a:rPr spc="-5" dirty="0"/>
              <a:t>Ekonomik Güven Endeksi </a:t>
            </a:r>
            <a:r>
              <a:rPr dirty="0"/>
              <a:t>son </a:t>
            </a:r>
            <a:r>
              <a:rPr spc="-5" dirty="0"/>
              <a:t>iki ayda </a:t>
            </a:r>
            <a:r>
              <a:rPr dirty="0"/>
              <a:t>5,1 </a:t>
            </a:r>
            <a:r>
              <a:rPr spc="-5" dirty="0"/>
              <a:t>puan gerilemiştir.</a:t>
            </a:r>
          </a:p>
          <a:p>
            <a:pPr marL="12700" marR="5080">
              <a:lnSpc>
                <a:spcPct val="100000"/>
              </a:lnSpc>
              <a:spcBef>
                <a:spcPts val="5"/>
              </a:spcBef>
            </a:pPr>
            <a:r>
              <a:rPr b="0" spc="-5" dirty="0">
                <a:latin typeface="Tahoma"/>
                <a:cs typeface="Tahoma"/>
              </a:rPr>
              <a:t>Tüketici güven endeksi </a:t>
            </a:r>
            <a:r>
              <a:rPr b="0" dirty="0">
                <a:latin typeface="Tahoma"/>
                <a:cs typeface="Tahoma"/>
              </a:rPr>
              <a:t>dışında </a:t>
            </a:r>
            <a:r>
              <a:rPr b="0" spc="-5" dirty="0">
                <a:latin typeface="Tahoma"/>
                <a:cs typeface="Tahoma"/>
              </a:rPr>
              <a:t>tüm </a:t>
            </a:r>
            <a:r>
              <a:rPr b="0" spc="-10" dirty="0">
                <a:latin typeface="Tahoma"/>
                <a:cs typeface="Tahoma"/>
              </a:rPr>
              <a:t>sektörel </a:t>
            </a:r>
            <a:r>
              <a:rPr b="0" spc="-5" dirty="0">
                <a:latin typeface="Tahoma"/>
                <a:cs typeface="Tahoma"/>
              </a:rPr>
              <a:t>güven endeksleri </a:t>
            </a:r>
            <a:r>
              <a:rPr b="0" dirty="0">
                <a:latin typeface="Tahoma"/>
                <a:cs typeface="Tahoma"/>
              </a:rPr>
              <a:t>geçen </a:t>
            </a:r>
            <a:r>
              <a:rPr b="0" spc="-15" dirty="0">
                <a:latin typeface="Tahoma"/>
                <a:cs typeface="Tahoma"/>
              </a:rPr>
              <a:t>aya </a:t>
            </a:r>
            <a:r>
              <a:rPr b="0" spc="-5" dirty="0">
                <a:latin typeface="Tahoma"/>
                <a:cs typeface="Tahoma"/>
              </a:rPr>
              <a:t>göre </a:t>
            </a:r>
            <a:r>
              <a:rPr b="0" spc="-25" dirty="0">
                <a:latin typeface="Tahoma"/>
                <a:cs typeface="Tahoma"/>
              </a:rPr>
              <a:t>düşmüştür,  </a:t>
            </a:r>
            <a:r>
              <a:rPr b="0" dirty="0">
                <a:latin typeface="Tahoma"/>
                <a:cs typeface="Tahoma"/>
              </a:rPr>
              <a:t>en </a:t>
            </a:r>
            <a:r>
              <a:rPr b="0" spc="-5" dirty="0">
                <a:latin typeface="Tahoma"/>
                <a:cs typeface="Tahoma"/>
              </a:rPr>
              <a:t>yüksek değişim </a:t>
            </a:r>
            <a:r>
              <a:rPr b="0" dirty="0">
                <a:latin typeface="Tahoma"/>
                <a:cs typeface="Tahoma"/>
              </a:rPr>
              <a:t>hizmet </a:t>
            </a:r>
            <a:r>
              <a:rPr b="0" spc="-5" dirty="0">
                <a:latin typeface="Tahoma"/>
                <a:cs typeface="Tahoma"/>
              </a:rPr>
              <a:t>sektöründe</a:t>
            </a:r>
            <a:r>
              <a:rPr b="0" spc="5" dirty="0">
                <a:latin typeface="Tahoma"/>
                <a:cs typeface="Tahoma"/>
              </a:rPr>
              <a:t> </a:t>
            </a:r>
            <a:r>
              <a:rPr b="0" spc="-20" dirty="0">
                <a:latin typeface="Tahoma"/>
                <a:cs typeface="Tahoma"/>
              </a:rPr>
              <a:t>gözlenmiştir.</a:t>
            </a:r>
          </a:p>
        </p:txBody>
      </p:sp>
      <p:sp>
        <p:nvSpPr>
          <p:cNvPr id="11" name="object 11"/>
          <p:cNvSpPr txBox="1"/>
          <p:nvPr/>
        </p:nvSpPr>
        <p:spPr>
          <a:xfrm>
            <a:off x="1064463" y="2484501"/>
            <a:ext cx="1993900" cy="239395"/>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Ekonomik Güven</a:t>
            </a:r>
            <a:r>
              <a:rPr sz="1400" spc="-55" dirty="0">
                <a:solidFill>
                  <a:prstClr val="black"/>
                </a:solidFill>
                <a:latin typeface="Tahoma"/>
                <a:cs typeface="Tahoma"/>
              </a:rPr>
              <a:t> </a:t>
            </a:r>
            <a:r>
              <a:rPr sz="1400" spc="-5" dirty="0">
                <a:solidFill>
                  <a:prstClr val="black"/>
                </a:solidFill>
                <a:latin typeface="Tahoma"/>
                <a:cs typeface="Tahoma"/>
              </a:rPr>
              <a:t>Endeksi</a:t>
            </a:r>
            <a:endParaRPr sz="1400">
              <a:solidFill>
                <a:prstClr val="black"/>
              </a:solidFill>
              <a:latin typeface="Tahoma"/>
              <a:cs typeface="Tahoma"/>
            </a:endParaRPr>
          </a:p>
        </p:txBody>
      </p:sp>
      <p:sp>
        <p:nvSpPr>
          <p:cNvPr id="12" name="object 12"/>
          <p:cNvSpPr txBox="1"/>
          <p:nvPr/>
        </p:nvSpPr>
        <p:spPr>
          <a:xfrm>
            <a:off x="5426709" y="2468372"/>
            <a:ext cx="3031490" cy="239395"/>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Sektörel güven </a:t>
            </a:r>
            <a:r>
              <a:rPr sz="1400" dirty="0">
                <a:solidFill>
                  <a:prstClr val="black"/>
                </a:solidFill>
                <a:latin typeface="Tahoma"/>
                <a:cs typeface="Tahoma"/>
              </a:rPr>
              <a:t>endeksleri </a:t>
            </a:r>
            <a:r>
              <a:rPr sz="1400" spc="-5" dirty="0">
                <a:solidFill>
                  <a:prstClr val="black"/>
                </a:solidFill>
                <a:latin typeface="Tahoma"/>
                <a:cs typeface="Tahoma"/>
              </a:rPr>
              <a:t>(Mart</a:t>
            </a:r>
            <a:r>
              <a:rPr sz="1400" spc="-90" dirty="0">
                <a:solidFill>
                  <a:prstClr val="black"/>
                </a:solidFill>
                <a:latin typeface="Tahoma"/>
                <a:cs typeface="Tahoma"/>
              </a:rPr>
              <a:t> </a:t>
            </a:r>
            <a:r>
              <a:rPr sz="1400" dirty="0">
                <a:solidFill>
                  <a:prstClr val="black"/>
                </a:solidFill>
                <a:latin typeface="Tahoma"/>
                <a:cs typeface="Tahoma"/>
              </a:rPr>
              <a:t>2022)</a:t>
            </a:r>
            <a:endParaRPr sz="1400">
              <a:solidFill>
                <a:prstClr val="black"/>
              </a:solidFill>
              <a:latin typeface="Tahoma"/>
              <a:cs typeface="Tahoma"/>
            </a:endParaRPr>
          </a:p>
        </p:txBody>
      </p:sp>
      <p:grpSp>
        <p:nvGrpSpPr>
          <p:cNvPr id="13" name="object 13"/>
          <p:cNvGrpSpPr/>
          <p:nvPr/>
        </p:nvGrpSpPr>
        <p:grpSpPr>
          <a:xfrm>
            <a:off x="6364223" y="2875597"/>
            <a:ext cx="2292350" cy="3217545"/>
            <a:chOff x="6364223" y="2875597"/>
            <a:chExt cx="2292350" cy="3217545"/>
          </a:xfrm>
        </p:grpSpPr>
        <p:sp>
          <p:nvSpPr>
            <p:cNvPr id="14" name="object 14"/>
            <p:cNvSpPr/>
            <p:nvPr/>
          </p:nvSpPr>
          <p:spPr>
            <a:xfrm>
              <a:off x="7770875" y="2945892"/>
              <a:ext cx="254635" cy="163195"/>
            </a:xfrm>
            <a:custGeom>
              <a:avLst/>
              <a:gdLst/>
              <a:ahLst/>
              <a:cxnLst/>
              <a:rect l="l" t="t" r="r" b="b"/>
              <a:pathLst>
                <a:path w="254634" h="163194">
                  <a:moveTo>
                    <a:pt x="254507" y="0"/>
                  </a:moveTo>
                  <a:lnTo>
                    <a:pt x="0" y="0"/>
                  </a:lnTo>
                  <a:lnTo>
                    <a:pt x="0" y="163068"/>
                  </a:lnTo>
                  <a:lnTo>
                    <a:pt x="254507" y="163068"/>
                  </a:lnTo>
                  <a:lnTo>
                    <a:pt x="254507" y="0"/>
                  </a:lnTo>
                  <a:close/>
                </a:path>
              </a:pathLst>
            </a:custGeom>
            <a:solidFill>
              <a:srgbClr val="A80000"/>
            </a:solidFill>
          </p:spPr>
          <p:txBody>
            <a:bodyPr wrap="square" lIns="0" tIns="0" rIns="0" bIns="0" rtlCol="0"/>
            <a:lstStyle/>
            <a:p>
              <a:endParaRPr smtClean="0">
                <a:solidFill>
                  <a:prstClr val="black"/>
                </a:solidFill>
              </a:endParaRPr>
            </a:p>
          </p:txBody>
        </p:sp>
        <p:sp>
          <p:nvSpPr>
            <p:cNvPr id="15" name="object 15"/>
            <p:cNvSpPr/>
            <p:nvPr/>
          </p:nvSpPr>
          <p:spPr>
            <a:xfrm>
              <a:off x="7668767" y="3108960"/>
              <a:ext cx="356870" cy="163195"/>
            </a:xfrm>
            <a:custGeom>
              <a:avLst/>
              <a:gdLst/>
              <a:ahLst/>
              <a:cxnLst/>
              <a:rect l="l" t="t" r="r" b="b"/>
              <a:pathLst>
                <a:path w="356870" h="163195">
                  <a:moveTo>
                    <a:pt x="356615" y="0"/>
                  </a:moveTo>
                  <a:lnTo>
                    <a:pt x="0" y="0"/>
                  </a:lnTo>
                  <a:lnTo>
                    <a:pt x="0" y="163067"/>
                  </a:lnTo>
                  <a:lnTo>
                    <a:pt x="356615" y="163067"/>
                  </a:lnTo>
                  <a:lnTo>
                    <a:pt x="356615"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8025383" y="3861816"/>
              <a:ext cx="193675" cy="163195"/>
            </a:xfrm>
            <a:custGeom>
              <a:avLst/>
              <a:gdLst/>
              <a:ahLst/>
              <a:cxnLst/>
              <a:rect l="l" t="t" r="r" b="b"/>
              <a:pathLst>
                <a:path w="193675" h="163195">
                  <a:moveTo>
                    <a:pt x="193548" y="0"/>
                  </a:moveTo>
                  <a:lnTo>
                    <a:pt x="0" y="0"/>
                  </a:lnTo>
                  <a:lnTo>
                    <a:pt x="0" y="163067"/>
                  </a:lnTo>
                  <a:lnTo>
                    <a:pt x="193548" y="163067"/>
                  </a:lnTo>
                  <a:lnTo>
                    <a:pt x="193548" y="0"/>
                  </a:lnTo>
                  <a:close/>
                </a:path>
              </a:pathLst>
            </a:custGeom>
            <a:solidFill>
              <a:srgbClr val="A80000"/>
            </a:solidFill>
          </p:spPr>
          <p:txBody>
            <a:bodyPr wrap="square" lIns="0" tIns="0" rIns="0" bIns="0" rtlCol="0"/>
            <a:lstStyle/>
            <a:p>
              <a:endParaRPr smtClean="0">
                <a:solidFill>
                  <a:prstClr val="black"/>
                </a:solidFill>
              </a:endParaRPr>
            </a:p>
          </p:txBody>
        </p:sp>
        <p:sp>
          <p:nvSpPr>
            <p:cNvPr id="17" name="object 17"/>
            <p:cNvSpPr/>
            <p:nvPr/>
          </p:nvSpPr>
          <p:spPr>
            <a:xfrm>
              <a:off x="6364223" y="4024884"/>
              <a:ext cx="1661160" cy="165100"/>
            </a:xfrm>
            <a:custGeom>
              <a:avLst/>
              <a:gdLst/>
              <a:ahLst/>
              <a:cxnLst/>
              <a:rect l="l" t="t" r="r" b="b"/>
              <a:pathLst>
                <a:path w="1661159" h="165100">
                  <a:moveTo>
                    <a:pt x="1661159" y="0"/>
                  </a:moveTo>
                  <a:lnTo>
                    <a:pt x="0" y="0"/>
                  </a:lnTo>
                  <a:lnTo>
                    <a:pt x="0" y="164592"/>
                  </a:lnTo>
                  <a:lnTo>
                    <a:pt x="1661159" y="164592"/>
                  </a:lnTo>
                  <a:lnTo>
                    <a:pt x="1661159" y="0"/>
                  </a:lnTo>
                  <a:close/>
                </a:path>
              </a:pathLst>
            </a:custGeom>
            <a:solidFill>
              <a:srgbClr val="001F5F"/>
            </a:solidFill>
          </p:spPr>
          <p:txBody>
            <a:bodyPr wrap="square" lIns="0" tIns="0" rIns="0" bIns="0" rtlCol="0"/>
            <a:lstStyle/>
            <a:p>
              <a:endParaRPr smtClean="0">
                <a:solidFill>
                  <a:prstClr val="black"/>
                </a:solidFill>
              </a:endParaRPr>
            </a:p>
          </p:txBody>
        </p:sp>
        <p:sp>
          <p:nvSpPr>
            <p:cNvPr id="18" name="object 18"/>
            <p:cNvSpPr/>
            <p:nvPr/>
          </p:nvSpPr>
          <p:spPr>
            <a:xfrm>
              <a:off x="7871459" y="4320540"/>
              <a:ext cx="154305" cy="163195"/>
            </a:xfrm>
            <a:custGeom>
              <a:avLst/>
              <a:gdLst/>
              <a:ahLst/>
              <a:cxnLst/>
              <a:rect l="l" t="t" r="r" b="b"/>
              <a:pathLst>
                <a:path w="154304" h="163195">
                  <a:moveTo>
                    <a:pt x="153924" y="0"/>
                  </a:moveTo>
                  <a:lnTo>
                    <a:pt x="0" y="0"/>
                  </a:lnTo>
                  <a:lnTo>
                    <a:pt x="0" y="163068"/>
                  </a:lnTo>
                  <a:lnTo>
                    <a:pt x="153924" y="163068"/>
                  </a:lnTo>
                  <a:lnTo>
                    <a:pt x="153924" y="0"/>
                  </a:lnTo>
                  <a:close/>
                </a:path>
              </a:pathLst>
            </a:custGeom>
            <a:solidFill>
              <a:srgbClr val="A80000"/>
            </a:solidFill>
          </p:spPr>
          <p:txBody>
            <a:bodyPr wrap="square" lIns="0" tIns="0" rIns="0" bIns="0" rtlCol="0"/>
            <a:lstStyle/>
            <a:p>
              <a:endParaRPr smtClean="0">
                <a:solidFill>
                  <a:prstClr val="black"/>
                </a:solidFill>
              </a:endParaRPr>
            </a:p>
          </p:txBody>
        </p:sp>
        <p:sp>
          <p:nvSpPr>
            <p:cNvPr id="19" name="object 19"/>
            <p:cNvSpPr/>
            <p:nvPr/>
          </p:nvSpPr>
          <p:spPr>
            <a:xfrm>
              <a:off x="7840979" y="4483608"/>
              <a:ext cx="184785" cy="165100"/>
            </a:xfrm>
            <a:custGeom>
              <a:avLst/>
              <a:gdLst/>
              <a:ahLst/>
              <a:cxnLst/>
              <a:rect l="l" t="t" r="r" b="b"/>
              <a:pathLst>
                <a:path w="184784" h="165100">
                  <a:moveTo>
                    <a:pt x="184403" y="0"/>
                  </a:moveTo>
                  <a:lnTo>
                    <a:pt x="0" y="0"/>
                  </a:lnTo>
                  <a:lnTo>
                    <a:pt x="0" y="164592"/>
                  </a:lnTo>
                  <a:lnTo>
                    <a:pt x="184403" y="164592"/>
                  </a:lnTo>
                  <a:lnTo>
                    <a:pt x="184403" y="0"/>
                  </a:lnTo>
                  <a:close/>
                </a:path>
              </a:pathLst>
            </a:custGeom>
            <a:solidFill>
              <a:srgbClr val="001F5F"/>
            </a:solidFill>
          </p:spPr>
          <p:txBody>
            <a:bodyPr wrap="square" lIns="0" tIns="0" rIns="0" bIns="0" rtlCol="0"/>
            <a:lstStyle/>
            <a:p>
              <a:endParaRPr smtClean="0">
                <a:solidFill>
                  <a:prstClr val="black"/>
                </a:solidFill>
              </a:endParaRPr>
            </a:p>
          </p:txBody>
        </p:sp>
        <p:sp>
          <p:nvSpPr>
            <p:cNvPr id="20" name="object 20"/>
            <p:cNvSpPr/>
            <p:nvPr/>
          </p:nvSpPr>
          <p:spPr>
            <a:xfrm>
              <a:off x="7392923" y="4779264"/>
              <a:ext cx="632460" cy="163195"/>
            </a:xfrm>
            <a:custGeom>
              <a:avLst/>
              <a:gdLst/>
              <a:ahLst/>
              <a:cxnLst/>
              <a:rect l="l" t="t" r="r" b="b"/>
              <a:pathLst>
                <a:path w="632459" h="163195">
                  <a:moveTo>
                    <a:pt x="632459" y="0"/>
                  </a:moveTo>
                  <a:lnTo>
                    <a:pt x="0" y="0"/>
                  </a:lnTo>
                  <a:lnTo>
                    <a:pt x="0" y="163068"/>
                  </a:lnTo>
                  <a:lnTo>
                    <a:pt x="632459" y="163068"/>
                  </a:lnTo>
                  <a:lnTo>
                    <a:pt x="632459" y="0"/>
                  </a:lnTo>
                  <a:close/>
                </a:path>
              </a:pathLst>
            </a:custGeom>
            <a:solidFill>
              <a:srgbClr val="A80000"/>
            </a:solidFill>
          </p:spPr>
          <p:txBody>
            <a:bodyPr wrap="square" lIns="0" tIns="0" rIns="0" bIns="0" rtlCol="0"/>
            <a:lstStyle/>
            <a:p>
              <a:endParaRPr smtClean="0">
                <a:solidFill>
                  <a:prstClr val="black"/>
                </a:solidFill>
              </a:endParaRPr>
            </a:p>
          </p:txBody>
        </p:sp>
        <p:sp>
          <p:nvSpPr>
            <p:cNvPr id="21" name="object 21"/>
            <p:cNvSpPr/>
            <p:nvPr/>
          </p:nvSpPr>
          <p:spPr>
            <a:xfrm>
              <a:off x="8025383" y="4942332"/>
              <a:ext cx="559435" cy="163195"/>
            </a:xfrm>
            <a:custGeom>
              <a:avLst/>
              <a:gdLst/>
              <a:ahLst/>
              <a:cxnLst/>
              <a:rect l="l" t="t" r="r" b="b"/>
              <a:pathLst>
                <a:path w="559434" h="163195">
                  <a:moveTo>
                    <a:pt x="559308" y="0"/>
                  </a:moveTo>
                  <a:lnTo>
                    <a:pt x="0" y="0"/>
                  </a:lnTo>
                  <a:lnTo>
                    <a:pt x="0" y="163068"/>
                  </a:lnTo>
                  <a:lnTo>
                    <a:pt x="559308" y="163068"/>
                  </a:lnTo>
                  <a:lnTo>
                    <a:pt x="559308" y="0"/>
                  </a:lnTo>
                  <a:close/>
                </a:path>
              </a:pathLst>
            </a:custGeom>
            <a:solidFill>
              <a:srgbClr val="001F5F"/>
            </a:solidFill>
          </p:spPr>
          <p:txBody>
            <a:bodyPr wrap="square" lIns="0" tIns="0" rIns="0" bIns="0" rtlCol="0"/>
            <a:lstStyle/>
            <a:p>
              <a:endParaRPr smtClean="0">
                <a:solidFill>
                  <a:prstClr val="black"/>
                </a:solidFill>
              </a:endParaRPr>
            </a:p>
          </p:txBody>
        </p:sp>
        <p:sp>
          <p:nvSpPr>
            <p:cNvPr id="22" name="object 22"/>
            <p:cNvSpPr/>
            <p:nvPr/>
          </p:nvSpPr>
          <p:spPr>
            <a:xfrm>
              <a:off x="7708391" y="5236464"/>
              <a:ext cx="317500" cy="165100"/>
            </a:xfrm>
            <a:custGeom>
              <a:avLst/>
              <a:gdLst/>
              <a:ahLst/>
              <a:cxnLst/>
              <a:rect l="l" t="t" r="r" b="b"/>
              <a:pathLst>
                <a:path w="317500" h="165100">
                  <a:moveTo>
                    <a:pt x="316991" y="0"/>
                  </a:moveTo>
                  <a:lnTo>
                    <a:pt x="0" y="0"/>
                  </a:lnTo>
                  <a:lnTo>
                    <a:pt x="0" y="164592"/>
                  </a:lnTo>
                  <a:lnTo>
                    <a:pt x="316991" y="164592"/>
                  </a:lnTo>
                  <a:lnTo>
                    <a:pt x="316991" y="0"/>
                  </a:lnTo>
                  <a:close/>
                </a:path>
              </a:pathLst>
            </a:custGeom>
            <a:solidFill>
              <a:srgbClr val="A80000"/>
            </a:solidFill>
          </p:spPr>
          <p:txBody>
            <a:bodyPr wrap="square" lIns="0" tIns="0" rIns="0" bIns="0" rtlCol="0"/>
            <a:lstStyle/>
            <a:p>
              <a:endParaRPr smtClean="0">
                <a:solidFill>
                  <a:prstClr val="black"/>
                </a:solidFill>
              </a:endParaRPr>
            </a:p>
          </p:txBody>
        </p:sp>
        <p:sp>
          <p:nvSpPr>
            <p:cNvPr id="23" name="object 23"/>
            <p:cNvSpPr/>
            <p:nvPr/>
          </p:nvSpPr>
          <p:spPr>
            <a:xfrm>
              <a:off x="8025383" y="5401055"/>
              <a:ext cx="631190" cy="163195"/>
            </a:xfrm>
            <a:custGeom>
              <a:avLst/>
              <a:gdLst/>
              <a:ahLst/>
              <a:cxnLst/>
              <a:rect l="l" t="t" r="r" b="b"/>
              <a:pathLst>
                <a:path w="631190" h="163195">
                  <a:moveTo>
                    <a:pt x="630936" y="0"/>
                  </a:moveTo>
                  <a:lnTo>
                    <a:pt x="0" y="0"/>
                  </a:lnTo>
                  <a:lnTo>
                    <a:pt x="0" y="163068"/>
                  </a:lnTo>
                  <a:lnTo>
                    <a:pt x="630936" y="163068"/>
                  </a:lnTo>
                  <a:lnTo>
                    <a:pt x="630936" y="0"/>
                  </a:lnTo>
                  <a:close/>
                </a:path>
              </a:pathLst>
            </a:custGeom>
            <a:solidFill>
              <a:srgbClr val="001F5F"/>
            </a:solidFill>
          </p:spPr>
          <p:txBody>
            <a:bodyPr wrap="square" lIns="0" tIns="0" rIns="0" bIns="0" rtlCol="0"/>
            <a:lstStyle/>
            <a:p>
              <a:endParaRPr smtClean="0">
                <a:solidFill>
                  <a:prstClr val="black"/>
                </a:solidFill>
              </a:endParaRPr>
            </a:p>
          </p:txBody>
        </p:sp>
        <p:sp>
          <p:nvSpPr>
            <p:cNvPr id="24" name="object 24"/>
            <p:cNvSpPr/>
            <p:nvPr/>
          </p:nvSpPr>
          <p:spPr>
            <a:xfrm>
              <a:off x="7821167" y="5695188"/>
              <a:ext cx="204470" cy="163195"/>
            </a:xfrm>
            <a:custGeom>
              <a:avLst/>
              <a:gdLst/>
              <a:ahLst/>
              <a:cxnLst/>
              <a:rect l="l" t="t" r="r" b="b"/>
              <a:pathLst>
                <a:path w="204470" h="163195">
                  <a:moveTo>
                    <a:pt x="204215" y="0"/>
                  </a:moveTo>
                  <a:lnTo>
                    <a:pt x="0" y="0"/>
                  </a:lnTo>
                  <a:lnTo>
                    <a:pt x="0" y="163068"/>
                  </a:lnTo>
                  <a:lnTo>
                    <a:pt x="204215" y="163068"/>
                  </a:lnTo>
                  <a:lnTo>
                    <a:pt x="204215" y="0"/>
                  </a:lnTo>
                  <a:close/>
                </a:path>
              </a:pathLst>
            </a:custGeom>
            <a:solidFill>
              <a:srgbClr val="A80000"/>
            </a:solidFill>
          </p:spPr>
          <p:txBody>
            <a:bodyPr wrap="square" lIns="0" tIns="0" rIns="0" bIns="0" rtlCol="0"/>
            <a:lstStyle/>
            <a:p>
              <a:endParaRPr smtClean="0">
                <a:solidFill>
                  <a:prstClr val="black"/>
                </a:solidFill>
              </a:endParaRPr>
            </a:p>
          </p:txBody>
        </p:sp>
        <p:sp>
          <p:nvSpPr>
            <p:cNvPr id="25" name="object 25"/>
            <p:cNvSpPr/>
            <p:nvPr/>
          </p:nvSpPr>
          <p:spPr>
            <a:xfrm>
              <a:off x="8025383" y="5858255"/>
              <a:ext cx="163195" cy="165100"/>
            </a:xfrm>
            <a:custGeom>
              <a:avLst/>
              <a:gdLst/>
              <a:ahLst/>
              <a:cxnLst/>
              <a:rect l="l" t="t" r="r" b="b"/>
              <a:pathLst>
                <a:path w="163195" h="165100">
                  <a:moveTo>
                    <a:pt x="163068" y="0"/>
                  </a:moveTo>
                  <a:lnTo>
                    <a:pt x="0" y="0"/>
                  </a:lnTo>
                  <a:lnTo>
                    <a:pt x="0" y="164592"/>
                  </a:lnTo>
                  <a:lnTo>
                    <a:pt x="163068" y="164592"/>
                  </a:lnTo>
                  <a:lnTo>
                    <a:pt x="163068" y="0"/>
                  </a:lnTo>
                  <a:close/>
                </a:path>
              </a:pathLst>
            </a:custGeom>
            <a:solidFill>
              <a:srgbClr val="001F5F"/>
            </a:solidFill>
          </p:spPr>
          <p:txBody>
            <a:bodyPr wrap="square" lIns="0" tIns="0" rIns="0" bIns="0" rtlCol="0"/>
            <a:lstStyle/>
            <a:p>
              <a:endParaRPr smtClean="0">
                <a:solidFill>
                  <a:prstClr val="black"/>
                </a:solidFill>
              </a:endParaRPr>
            </a:p>
          </p:txBody>
        </p:sp>
        <p:sp>
          <p:nvSpPr>
            <p:cNvPr id="26" name="object 26"/>
            <p:cNvSpPr/>
            <p:nvPr/>
          </p:nvSpPr>
          <p:spPr>
            <a:xfrm>
              <a:off x="8025383" y="2880360"/>
              <a:ext cx="0" cy="3208020"/>
            </a:xfrm>
            <a:custGeom>
              <a:avLst/>
              <a:gdLst/>
              <a:ahLst/>
              <a:cxnLst/>
              <a:rect l="l" t="t" r="r" b="b"/>
              <a:pathLst>
                <a:path h="3208020">
                  <a:moveTo>
                    <a:pt x="0" y="0"/>
                  </a:moveTo>
                  <a:lnTo>
                    <a:pt x="0" y="320802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27" name="object 27"/>
          <p:cNvSpPr txBox="1"/>
          <p:nvPr/>
        </p:nvSpPr>
        <p:spPr>
          <a:xfrm>
            <a:off x="5245989" y="3920490"/>
            <a:ext cx="54673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Tüketici</a:t>
            </a:r>
            <a:endParaRPr sz="1200">
              <a:solidFill>
                <a:prstClr val="black"/>
              </a:solidFill>
              <a:latin typeface="Tahoma"/>
              <a:cs typeface="Tahoma"/>
            </a:endParaRPr>
          </a:p>
        </p:txBody>
      </p:sp>
      <p:sp>
        <p:nvSpPr>
          <p:cNvPr id="28" name="object 28"/>
          <p:cNvSpPr txBox="1"/>
          <p:nvPr/>
        </p:nvSpPr>
        <p:spPr>
          <a:xfrm>
            <a:off x="7448168" y="2920110"/>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,5</a:t>
            </a:r>
            <a:endParaRPr sz="1200">
              <a:solidFill>
                <a:prstClr val="black"/>
              </a:solidFill>
              <a:latin typeface="Arial"/>
              <a:cs typeface="Arial"/>
            </a:endParaRPr>
          </a:p>
        </p:txBody>
      </p:sp>
      <p:sp>
        <p:nvSpPr>
          <p:cNvPr id="29" name="object 29"/>
          <p:cNvSpPr txBox="1"/>
          <p:nvPr/>
        </p:nvSpPr>
        <p:spPr>
          <a:xfrm>
            <a:off x="4145660" y="3004184"/>
            <a:ext cx="16954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Ekonomik </a:t>
            </a:r>
            <a:r>
              <a:rPr sz="1200" dirty="0">
                <a:solidFill>
                  <a:prstClr val="black"/>
                </a:solidFill>
                <a:latin typeface="Tahoma"/>
                <a:cs typeface="Tahoma"/>
              </a:rPr>
              <a:t>güven</a:t>
            </a:r>
            <a:r>
              <a:rPr sz="1200" spc="-25" dirty="0">
                <a:solidFill>
                  <a:prstClr val="black"/>
                </a:solidFill>
                <a:latin typeface="Tahoma"/>
                <a:cs typeface="Tahoma"/>
              </a:rPr>
              <a:t> </a:t>
            </a:r>
            <a:r>
              <a:rPr sz="1200" dirty="0">
                <a:solidFill>
                  <a:prstClr val="black"/>
                </a:solidFill>
                <a:latin typeface="Tahoma"/>
                <a:cs typeface="Tahoma"/>
              </a:rPr>
              <a:t>endeksi</a:t>
            </a:r>
            <a:endParaRPr sz="1200">
              <a:solidFill>
                <a:prstClr val="black"/>
              </a:solidFill>
              <a:latin typeface="Tahoma"/>
              <a:cs typeface="Tahoma"/>
            </a:endParaRPr>
          </a:p>
        </p:txBody>
      </p:sp>
      <p:sp>
        <p:nvSpPr>
          <p:cNvPr id="30" name="object 30"/>
          <p:cNvSpPr txBox="1"/>
          <p:nvPr/>
        </p:nvSpPr>
        <p:spPr>
          <a:xfrm>
            <a:off x="5039614" y="4379214"/>
            <a:ext cx="75374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Reel</a:t>
            </a:r>
            <a:r>
              <a:rPr sz="1200" spc="-65" dirty="0">
                <a:solidFill>
                  <a:prstClr val="black"/>
                </a:solidFill>
                <a:latin typeface="Tahoma"/>
                <a:cs typeface="Tahoma"/>
              </a:rPr>
              <a:t> </a:t>
            </a:r>
            <a:r>
              <a:rPr sz="1200" dirty="0">
                <a:solidFill>
                  <a:prstClr val="black"/>
                </a:solidFill>
                <a:latin typeface="Tahoma"/>
                <a:cs typeface="Tahoma"/>
              </a:rPr>
              <a:t>kesim</a:t>
            </a:r>
            <a:endParaRPr sz="1200">
              <a:solidFill>
                <a:prstClr val="black"/>
              </a:solidFill>
              <a:latin typeface="Tahoma"/>
              <a:cs typeface="Tahoma"/>
            </a:endParaRPr>
          </a:p>
        </p:txBody>
      </p:sp>
      <p:sp>
        <p:nvSpPr>
          <p:cNvPr id="31" name="object 31"/>
          <p:cNvSpPr txBox="1"/>
          <p:nvPr/>
        </p:nvSpPr>
        <p:spPr>
          <a:xfrm>
            <a:off x="7386319" y="5211571"/>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a:t>
            </a:r>
            <a:r>
              <a:rPr sz="1200" dirty="0">
                <a:solidFill>
                  <a:prstClr val="black"/>
                </a:solidFill>
                <a:latin typeface="Arial"/>
                <a:cs typeface="Arial"/>
              </a:rPr>
              <a:t>,1</a:t>
            </a:r>
            <a:endParaRPr sz="1200">
              <a:solidFill>
                <a:prstClr val="black"/>
              </a:solidFill>
              <a:latin typeface="Arial"/>
              <a:cs typeface="Arial"/>
            </a:endParaRPr>
          </a:p>
        </p:txBody>
      </p:sp>
      <p:sp>
        <p:nvSpPr>
          <p:cNvPr id="32" name="object 32"/>
          <p:cNvSpPr txBox="1"/>
          <p:nvPr/>
        </p:nvSpPr>
        <p:spPr>
          <a:xfrm>
            <a:off x="5303011" y="4838192"/>
            <a:ext cx="49085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Hizmet</a:t>
            </a:r>
            <a:endParaRPr sz="1200">
              <a:solidFill>
                <a:prstClr val="black"/>
              </a:solidFill>
              <a:latin typeface="Tahoma"/>
              <a:cs typeface="Tahoma"/>
            </a:endParaRPr>
          </a:p>
        </p:txBody>
      </p:sp>
      <p:sp>
        <p:nvSpPr>
          <p:cNvPr id="33" name="object 33"/>
          <p:cNvSpPr txBox="1"/>
          <p:nvPr/>
        </p:nvSpPr>
        <p:spPr>
          <a:xfrm>
            <a:off x="4590034" y="5296611"/>
            <a:ext cx="1202690" cy="20891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Perakende</a:t>
            </a:r>
            <a:r>
              <a:rPr sz="1200" spc="-30" dirty="0">
                <a:solidFill>
                  <a:prstClr val="black"/>
                </a:solidFill>
                <a:latin typeface="Tahoma"/>
                <a:cs typeface="Tahoma"/>
              </a:rPr>
              <a:t> </a:t>
            </a:r>
            <a:r>
              <a:rPr sz="1200" spc="-5" dirty="0">
                <a:solidFill>
                  <a:prstClr val="black"/>
                </a:solidFill>
                <a:latin typeface="Tahoma"/>
                <a:cs typeface="Tahoma"/>
              </a:rPr>
              <a:t>ticaret</a:t>
            </a:r>
            <a:endParaRPr sz="1200">
              <a:solidFill>
                <a:prstClr val="black"/>
              </a:solidFill>
              <a:latin typeface="Tahoma"/>
              <a:cs typeface="Tahoma"/>
            </a:endParaRPr>
          </a:p>
        </p:txBody>
      </p:sp>
      <p:sp>
        <p:nvSpPr>
          <p:cNvPr id="34" name="object 34"/>
          <p:cNvSpPr txBox="1"/>
          <p:nvPr/>
        </p:nvSpPr>
        <p:spPr>
          <a:xfrm>
            <a:off x="8621648" y="4917694"/>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a:t>
            </a:r>
            <a:r>
              <a:rPr sz="1200" dirty="0">
                <a:solidFill>
                  <a:prstClr val="black"/>
                </a:solidFill>
                <a:latin typeface="Arial"/>
                <a:cs typeface="Arial"/>
              </a:rPr>
              <a:t>,5</a:t>
            </a:r>
            <a:endParaRPr sz="1200">
              <a:solidFill>
                <a:prstClr val="black"/>
              </a:solidFill>
              <a:latin typeface="Arial"/>
              <a:cs typeface="Arial"/>
            </a:endParaRPr>
          </a:p>
        </p:txBody>
      </p:sp>
      <p:sp>
        <p:nvSpPr>
          <p:cNvPr id="35" name="object 35"/>
          <p:cNvSpPr txBox="1"/>
          <p:nvPr/>
        </p:nvSpPr>
        <p:spPr>
          <a:xfrm>
            <a:off x="5398389" y="5751372"/>
            <a:ext cx="44259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İ</a:t>
            </a:r>
            <a:r>
              <a:rPr sz="1200" spc="5" dirty="0">
                <a:solidFill>
                  <a:prstClr val="black"/>
                </a:solidFill>
                <a:latin typeface="Arial"/>
                <a:cs typeface="Arial"/>
              </a:rPr>
              <a:t>n</a:t>
            </a:r>
            <a:r>
              <a:rPr sz="1200" dirty="0">
                <a:solidFill>
                  <a:prstClr val="black"/>
                </a:solidFill>
                <a:latin typeface="Arial"/>
                <a:cs typeface="Arial"/>
              </a:rPr>
              <a:t>şaat</a:t>
            </a:r>
            <a:endParaRPr sz="1200">
              <a:solidFill>
                <a:prstClr val="black"/>
              </a:solidFill>
              <a:latin typeface="Arial"/>
              <a:cs typeface="Arial"/>
            </a:endParaRPr>
          </a:p>
        </p:txBody>
      </p:sp>
      <p:sp>
        <p:nvSpPr>
          <p:cNvPr id="36" name="object 36"/>
          <p:cNvSpPr txBox="1"/>
          <p:nvPr/>
        </p:nvSpPr>
        <p:spPr>
          <a:xfrm>
            <a:off x="7345171" y="3083814"/>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a:t>
            </a:r>
            <a:r>
              <a:rPr sz="1200" dirty="0">
                <a:solidFill>
                  <a:prstClr val="black"/>
                </a:solidFill>
                <a:latin typeface="Arial"/>
                <a:cs typeface="Arial"/>
              </a:rPr>
              <a:t>,5</a:t>
            </a:r>
            <a:endParaRPr sz="1200">
              <a:solidFill>
                <a:prstClr val="black"/>
              </a:solidFill>
              <a:latin typeface="Arial"/>
              <a:cs typeface="Arial"/>
            </a:endParaRPr>
          </a:p>
        </p:txBody>
      </p:sp>
      <p:sp>
        <p:nvSpPr>
          <p:cNvPr id="37" name="object 37"/>
          <p:cNvSpPr txBox="1"/>
          <p:nvPr/>
        </p:nvSpPr>
        <p:spPr>
          <a:xfrm>
            <a:off x="8254745" y="3836289"/>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,9</a:t>
            </a:r>
            <a:endParaRPr sz="1200">
              <a:solidFill>
                <a:prstClr val="black"/>
              </a:solidFill>
              <a:latin typeface="Arial"/>
              <a:cs typeface="Arial"/>
            </a:endParaRPr>
          </a:p>
        </p:txBody>
      </p:sp>
      <p:sp>
        <p:nvSpPr>
          <p:cNvPr id="38" name="object 38"/>
          <p:cNvSpPr txBox="1"/>
          <p:nvPr/>
        </p:nvSpPr>
        <p:spPr>
          <a:xfrm>
            <a:off x="5955919" y="3999992"/>
            <a:ext cx="37338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-16</a:t>
            </a:r>
            <a:r>
              <a:rPr sz="1200" dirty="0">
                <a:solidFill>
                  <a:prstClr val="black"/>
                </a:solidFill>
                <a:latin typeface="Arial"/>
                <a:cs typeface="Arial"/>
              </a:rPr>
              <a:t>,3</a:t>
            </a:r>
            <a:endParaRPr sz="1200">
              <a:solidFill>
                <a:prstClr val="black"/>
              </a:solidFill>
              <a:latin typeface="Arial"/>
              <a:cs typeface="Arial"/>
            </a:endParaRPr>
          </a:p>
        </p:txBody>
      </p:sp>
      <p:sp>
        <p:nvSpPr>
          <p:cNvPr id="39" name="object 39"/>
          <p:cNvSpPr txBox="1"/>
          <p:nvPr/>
        </p:nvSpPr>
        <p:spPr>
          <a:xfrm>
            <a:off x="7519796" y="4295394"/>
            <a:ext cx="318770" cy="372110"/>
          </a:xfrm>
          <a:prstGeom prst="rect">
            <a:avLst/>
          </a:prstGeom>
        </p:spPr>
        <p:txBody>
          <a:bodyPr vert="horz" wrap="square" lIns="0" tIns="12700" rIns="0" bIns="0" rtlCol="0">
            <a:spAutoFit/>
          </a:bodyPr>
          <a:lstStyle/>
          <a:p>
            <a:pPr marL="42545">
              <a:lnSpc>
                <a:spcPts val="1365"/>
              </a:lnSpc>
              <a:spcBef>
                <a:spcPts val="100"/>
              </a:spcBef>
            </a:pPr>
            <a:r>
              <a:rPr sz="1200" spc="-5" dirty="0">
                <a:solidFill>
                  <a:prstClr val="black"/>
                </a:solidFill>
                <a:latin typeface="Arial"/>
                <a:cs typeface="Arial"/>
              </a:rPr>
              <a:t>-1</a:t>
            </a:r>
            <a:r>
              <a:rPr sz="1200" dirty="0">
                <a:solidFill>
                  <a:prstClr val="black"/>
                </a:solidFill>
                <a:latin typeface="Arial"/>
                <a:cs typeface="Arial"/>
              </a:rPr>
              <a:t>,5</a:t>
            </a:r>
            <a:endParaRPr sz="1200">
              <a:solidFill>
                <a:prstClr val="black"/>
              </a:solidFill>
              <a:latin typeface="Arial"/>
              <a:cs typeface="Arial"/>
            </a:endParaRPr>
          </a:p>
          <a:p>
            <a:pPr marL="12700">
              <a:lnSpc>
                <a:spcPts val="1365"/>
              </a:lnSpc>
            </a:pPr>
            <a:r>
              <a:rPr sz="1200" spc="-5" dirty="0">
                <a:solidFill>
                  <a:prstClr val="black"/>
                </a:solidFill>
                <a:latin typeface="Arial"/>
                <a:cs typeface="Arial"/>
              </a:rPr>
              <a:t>-1,8</a:t>
            </a:r>
            <a:endParaRPr sz="1200">
              <a:solidFill>
                <a:prstClr val="black"/>
              </a:solidFill>
              <a:latin typeface="Arial"/>
              <a:cs typeface="Arial"/>
            </a:endParaRPr>
          </a:p>
        </p:txBody>
      </p:sp>
      <p:sp>
        <p:nvSpPr>
          <p:cNvPr id="40" name="object 40"/>
          <p:cNvSpPr txBox="1"/>
          <p:nvPr/>
        </p:nvSpPr>
        <p:spPr>
          <a:xfrm>
            <a:off x="7070217" y="4754117"/>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a:t>
            </a:r>
            <a:r>
              <a:rPr sz="1200" dirty="0">
                <a:solidFill>
                  <a:prstClr val="black"/>
                </a:solidFill>
                <a:latin typeface="Arial"/>
                <a:cs typeface="Arial"/>
              </a:rPr>
              <a:t>,2</a:t>
            </a:r>
            <a:endParaRPr sz="1200">
              <a:solidFill>
                <a:prstClr val="black"/>
              </a:solidFill>
              <a:latin typeface="Arial"/>
              <a:cs typeface="Arial"/>
            </a:endParaRPr>
          </a:p>
        </p:txBody>
      </p:sp>
      <p:sp>
        <p:nvSpPr>
          <p:cNvPr id="41" name="object 41"/>
          <p:cNvSpPr txBox="1"/>
          <p:nvPr/>
        </p:nvSpPr>
        <p:spPr>
          <a:xfrm>
            <a:off x="8693022" y="5374894"/>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a:t>
            </a:r>
            <a:r>
              <a:rPr sz="1200" dirty="0">
                <a:solidFill>
                  <a:prstClr val="black"/>
                </a:solidFill>
                <a:latin typeface="Arial"/>
                <a:cs typeface="Arial"/>
              </a:rPr>
              <a:t>,2</a:t>
            </a:r>
            <a:endParaRPr sz="1200">
              <a:solidFill>
                <a:prstClr val="black"/>
              </a:solidFill>
              <a:latin typeface="Arial"/>
              <a:cs typeface="Arial"/>
            </a:endParaRPr>
          </a:p>
        </p:txBody>
      </p:sp>
      <p:sp>
        <p:nvSpPr>
          <p:cNvPr id="42" name="object 42"/>
          <p:cNvSpPr txBox="1"/>
          <p:nvPr/>
        </p:nvSpPr>
        <p:spPr>
          <a:xfrm>
            <a:off x="7499095" y="5670296"/>
            <a:ext cx="28829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,0</a:t>
            </a:r>
            <a:endParaRPr sz="1200">
              <a:solidFill>
                <a:prstClr val="black"/>
              </a:solidFill>
              <a:latin typeface="Arial"/>
              <a:cs typeface="Arial"/>
            </a:endParaRPr>
          </a:p>
        </p:txBody>
      </p:sp>
      <p:sp>
        <p:nvSpPr>
          <p:cNvPr id="43" name="object 43"/>
          <p:cNvSpPr txBox="1"/>
          <p:nvPr/>
        </p:nvSpPr>
        <p:spPr>
          <a:xfrm>
            <a:off x="8224519" y="5833973"/>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,6</a:t>
            </a:r>
            <a:endParaRPr sz="1200">
              <a:solidFill>
                <a:prstClr val="black"/>
              </a:solidFill>
              <a:latin typeface="Arial"/>
              <a:cs typeface="Arial"/>
            </a:endParaRPr>
          </a:p>
        </p:txBody>
      </p:sp>
      <p:sp>
        <p:nvSpPr>
          <p:cNvPr id="44" name="object 44"/>
          <p:cNvSpPr/>
          <p:nvPr/>
        </p:nvSpPr>
        <p:spPr>
          <a:xfrm>
            <a:off x="5294376" y="6153911"/>
            <a:ext cx="215265" cy="160020"/>
          </a:xfrm>
          <a:custGeom>
            <a:avLst/>
            <a:gdLst/>
            <a:ahLst/>
            <a:cxnLst/>
            <a:rect l="l" t="t" r="r" b="b"/>
            <a:pathLst>
              <a:path w="215264" h="160020">
                <a:moveTo>
                  <a:pt x="214884" y="0"/>
                </a:moveTo>
                <a:lnTo>
                  <a:pt x="0" y="0"/>
                </a:lnTo>
                <a:lnTo>
                  <a:pt x="0" y="160019"/>
                </a:lnTo>
                <a:lnTo>
                  <a:pt x="214884" y="160019"/>
                </a:lnTo>
                <a:lnTo>
                  <a:pt x="214884" y="0"/>
                </a:lnTo>
                <a:close/>
              </a:path>
            </a:pathLst>
          </a:custGeom>
          <a:solidFill>
            <a:srgbClr val="A80000"/>
          </a:solidFill>
        </p:spPr>
        <p:txBody>
          <a:bodyPr wrap="square" lIns="0" tIns="0" rIns="0" bIns="0" rtlCol="0"/>
          <a:lstStyle/>
          <a:p>
            <a:endParaRPr smtClean="0">
              <a:solidFill>
                <a:prstClr val="black"/>
              </a:solidFill>
            </a:endParaRPr>
          </a:p>
        </p:txBody>
      </p:sp>
      <p:sp>
        <p:nvSpPr>
          <p:cNvPr id="45" name="object 45"/>
          <p:cNvSpPr/>
          <p:nvPr/>
        </p:nvSpPr>
        <p:spPr>
          <a:xfrm>
            <a:off x="5294376" y="6387084"/>
            <a:ext cx="215265" cy="160020"/>
          </a:xfrm>
          <a:custGeom>
            <a:avLst/>
            <a:gdLst/>
            <a:ahLst/>
            <a:cxnLst/>
            <a:rect l="l" t="t" r="r" b="b"/>
            <a:pathLst>
              <a:path w="215264" h="160020">
                <a:moveTo>
                  <a:pt x="214884" y="0"/>
                </a:moveTo>
                <a:lnTo>
                  <a:pt x="0" y="0"/>
                </a:lnTo>
                <a:lnTo>
                  <a:pt x="0" y="160019"/>
                </a:lnTo>
                <a:lnTo>
                  <a:pt x="214884" y="160019"/>
                </a:lnTo>
                <a:lnTo>
                  <a:pt x="214884" y="0"/>
                </a:lnTo>
                <a:close/>
              </a:path>
            </a:pathLst>
          </a:custGeom>
          <a:solidFill>
            <a:srgbClr val="001F5F"/>
          </a:solidFill>
        </p:spPr>
        <p:txBody>
          <a:bodyPr wrap="square" lIns="0" tIns="0" rIns="0" bIns="0" rtlCol="0"/>
          <a:lstStyle/>
          <a:p>
            <a:endParaRPr smtClean="0">
              <a:solidFill>
                <a:prstClr val="black"/>
              </a:solidFill>
            </a:endParaRPr>
          </a:p>
        </p:txBody>
      </p:sp>
      <p:sp>
        <p:nvSpPr>
          <p:cNvPr id="46" name="object 46"/>
          <p:cNvSpPr txBox="1"/>
          <p:nvPr/>
        </p:nvSpPr>
        <p:spPr>
          <a:xfrm>
            <a:off x="5547740" y="6081776"/>
            <a:ext cx="1200785" cy="492759"/>
          </a:xfrm>
          <a:prstGeom prst="rect">
            <a:avLst/>
          </a:prstGeom>
        </p:spPr>
        <p:txBody>
          <a:bodyPr vert="horz" wrap="square" lIns="0" tIns="12700" rIns="0" bIns="0" rtlCol="0">
            <a:spAutoFit/>
          </a:bodyPr>
          <a:lstStyle/>
          <a:p>
            <a:pPr marL="12700" marR="5080">
              <a:lnSpc>
                <a:spcPct val="127699"/>
              </a:lnSpc>
              <a:spcBef>
                <a:spcPts val="100"/>
              </a:spcBef>
            </a:pPr>
            <a:r>
              <a:rPr sz="1200" spc="-10" dirty="0">
                <a:solidFill>
                  <a:prstClr val="black"/>
                </a:solidFill>
                <a:latin typeface="Arial"/>
                <a:cs typeface="Arial"/>
              </a:rPr>
              <a:t>Aylık </a:t>
            </a:r>
            <a:r>
              <a:rPr sz="1200" spc="-5" dirty="0">
                <a:solidFill>
                  <a:prstClr val="black"/>
                </a:solidFill>
                <a:latin typeface="Arial"/>
                <a:cs typeface="Arial"/>
              </a:rPr>
              <a:t>değişim</a:t>
            </a:r>
            <a:r>
              <a:rPr sz="1200" spc="-55" dirty="0">
                <a:solidFill>
                  <a:prstClr val="black"/>
                </a:solidFill>
                <a:latin typeface="Arial"/>
                <a:cs typeface="Arial"/>
              </a:rPr>
              <a:t> </a:t>
            </a:r>
            <a:r>
              <a:rPr sz="1200" dirty="0">
                <a:solidFill>
                  <a:prstClr val="black"/>
                </a:solidFill>
                <a:latin typeface="Arial"/>
                <a:cs typeface="Arial"/>
              </a:rPr>
              <a:t>(%)  </a:t>
            </a:r>
            <a:r>
              <a:rPr sz="1200" spc="-10" dirty="0">
                <a:solidFill>
                  <a:prstClr val="black"/>
                </a:solidFill>
                <a:latin typeface="Arial"/>
                <a:cs typeface="Arial"/>
              </a:rPr>
              <a:t>Yıllık </a:t>
            </a:r>
            <a:r>
              <a:rPr sz="1200" spc="-5" dirty="0">
                <a:solidFill>
                  <a:prstClr val="black"/>
                </a:solidFill>
                <a:latin typeface="Arial"/>
                <a:cs typeface="Arial"/>
              </a:rPr>
              <a:t>değişim</a:t>
            </a:r>
            <a:r>
              <a:rPr sz="1200" spc="-40" dirty="0">
                <a:solidFill>
                  <a:prstClr val="black"/>
                </a:solidFill>
                <a:latin typeface="Arial"/>
                <a:cs typeface="Arial"/>
              </a:rPr>
              <a:t> </a:t>
            </a:r>
            <a:r>
              <a:rPr sz="1200" dirty="0">
                <a:solidFill>
                  <a:prstClr val="black"/>
                </a:solidFill>
                <a:latin typeface="Arial"/>
                <a:cs typeface="Arial"/>
              </a:rPr>
              <a:t>(%)</a:t>
            </a:r>
            <a:endParaRPr sz="1200">
              <a:solidFill>
                <a:prstClr val="black"/>
              </a:solidFill>
              <a:latin typeface="Arial"/>
              <a:cs typeface="Arial"/>
            </a:endParaRPr>
          </a:p>
        </p:txBody>
      </p:sp>
      <p:sp>
        <p:nvSpPr>
          <p:cNvPr id="47" name="object 47"/>
          <p:cNvSpPr/>
          <p:nvPr/>
        </p:nvSpPr>
        <p:spPr>
          <a:xfrm>
            <a:off x="5621273" y="3445002"/>
            <a:ext cx="3118485" cy="1270"/>
          </a:xfrm>
          <a:custGeom>
            <a:avLst/>
            <a:gdLst/>
            <a:ahLst/>
            <a:cxnLst/>
            <a:rect l="l" t="t" r="r" b="b"/>
            <a:pathLst>
              <a:path w="3118484" h="1270">
                <a:moveTo>
                  <a:pt x="3117977" y="1015"/>
                </a:moveTo>
                <a:lnTo>
                  <a:pt x="0" y="0"/>
                </a:lnTo>
              </a:path>
            </a:pathLst>
          </a:custGeom>
          <a:ln w="19812">
            <a:solidFill>
              <a:srgbClr val="585858"/>
            </a:solidFill>
            <a:prstDash val="sysDash"/>
          </a:ln>
        </p:spPr>
        <p:txBody>
          <a:bodyPr wrap="square" lIns="0" tIns="0" rIns="0" bIns="0" rtlCol="0"/>
          <a:lstStyle/>
          <a:p>
            <a:endParaRPr smtClean="0">
              <a:solidFill>
                <a:prstClr val="black"/>
              </a:solidFill>
            </a:endParaRPr>
          </a:p>
        </p:txBody>
      </p:sp>
      <p:sp>
        <p:nvSpPr>
          <p:cNvPr id="48" name="object 48"/>
          <p:cNvSpPr/>
          <p:nvPr/>
        </p:nvSpPr>
        <p:spPr>
          <a:xfrm>
            <a:off x="3996690" y="2728722"/>
            <a:ext cx="10160" cy="2959735"/>
          </a:xfrm>
          <a:custGeom>
            <a:avLst/>
            <a:gdLst/>
            <a:ahLst/>
            <a:cxnLst/>
            <a:rect l="l" t="t" r="r" b="b"/>
            <a:pathLst>
              <a:path w="10160" h="2959735">
                <a:moveTo>
                  <a:pt x="0" y="0"/>
                </a:moveTo>
                <a:lnTo>
                  <a:pt x="9651" y="2959608"/>
                </a:lnTo>
              </a:path>
            </a:pathLst>
          </a:custGeom>
          <a:ln w="19812">
            <a:solidFill>
              <a:srgbClr val="404040"/>
            </a:solidFill>
            <a:prstDash val="sysDash"/>
          </a:ln>
        </p:spPr>
        <p:txBody>
          <a:bodyPr wrap="square" lIns="0" tIns="0" rIns="0" bIns="0" rtlCol="0"/>
          <a:lstStyle/>
          <a:p>
            <a:endParaRPr smtClean="0">
              <a:solidFill>
                <a:prstClr val="black"/>
              </a:solidFill>
            </a:endParaRPr>
          </a:p>
        </p:txBody>
      </p:sp>
      <p:sp>
        <p:nvSpPr>
          <p:cNvPr id="49" name="object 49"/>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17</a:t>
            </a:r>
            <a:endParaRPr sz="1400">
              <a:solidFill>
                <a:prstClr val="black"/>
              </a:solidFill>
              <a:latin typeface="Tahoma"/>
              <a:cs typeface="Tahoma"/>
            </a:endParaRPr>
          </a:p>
        </p:txBody>
      </p:sp>
      <p:sp>
        <p:nvSpPr>
          <p:cNvPr id="50" name="object 50"/>
          <p:cNvSpPr txBox="1"/>
          <p:nvPr/>
        </p:nvSpPr>
        <p:spPr>
          <a:xfrm>
            <a:off x="78739" y="6649239"/>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Tree>
    <p:extLst>
      <p:ext uri="{BB962C8B-B14F-4D97-AF65-F5344CB8AC3E}">
        <p14:creationId xmlns:p14="http://schemas.microsoft.com/office/powerpoint/2010/main" val="4126834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6649720" cy="513715"/>
          </a:xfrm>
          <a:prstGeom prst="rect">
            <a:avLst/>
          </a:prstGeom>
        </p:spPr>
        <p:txBody>
          <a:bodyPr vert="horz" wrap="square" lIns="0" tIns="13335" rIns="0" bIns="0" rtlCol="0">
            <a:spAutoFit/>
          </a:bodyPr>
          <a:lstStyle/>
          <a:p>
            <a:pPr marL="12700">
              <a:lnSpc>
                <a:spcPct val="100000"/>
              </a:lnSpc>
              <a:spcBef>
                <a:spcPts val="105"/>
              </a:spcBef>
            </a:pPr>
            <a:r>
              <a:rPr sz="3200" spc="-5" dirty="0"/>
              <a:t>Dış </a:t>
            </a:r>
            <a:r>
              <a:rPr sz="3200" dirty="0"/>
              <a:t>Ticaret ve </a:t>
            </a:r>
            <a:r>
              <a:rPr sz="3200" spc="-5" dirty="0"/>
              <a:t>Ödemeler</a:t>
            </a:r>
            <a:r>
              <a:rPr sz="3200" spc="-125" dirty="0"/>
              <a:t> </a:t>
            </a:r>
            <a:r>
              <a:rPr sz="3200" dirty="0"/>
              <a:t>Dengesi</a:t>
            </a:r>
            <a:endParaRPr sz="3200"/>
          </a:p>
        </p:txBody>
      </p:sp>
      <p:sp>
        <p:nvSpPr>
          <p:cNvPr id="3" name="object 3"/>
          <p:cNvSpPr txBox="1"/>
          <p:nvPr/>
        </p:nvSpPr>
        <p:spPr>
          <a:xfrm>
            <a:off x="383540" y="1615737"/>
            <a:ext cx="5250815" cy="3549015"/>
          </a:xfrm>
          <a:prstGeom prst="rect">
            <a:avLst/>
          </a:prstGeom>
        </p:spPr>
        <p:txBody>
          <a:bodyPr vert="horz" wrap="square" lIns="0" tIns="182245" rIns="0" bIns="0" rtlCol="0">
            <a:spAutoFit/>
          </a:bodyPr>
          <a:lstStyle/>
          <a:p>
            <a:pPr marL="355600" indent="-342900">
              <a:spcBef>
                <a:spcPts val="1435"/>
              </a:spcBef>
              <a:buClr>
                <a:srgbClr val="C00000"/>
              </a:buClr>
              <a:buSzPct val="85000"/>
              <a:buFont typeface="Wingdings"/>
              <a:buChar char=""/>
              <a:tabLst>
                <a:tab pos="354965" algn="l"/>
                <a:tab pos="355600" algn="l"/>
              </a:tabLst>
            </a:pPr>
            <a:r>
              <a:rPr sz="2000" spc="-5" dirty="0">
                <a:solidFill>
                  <a:prstClr val="black"/>
                </a:solidFill>
                <a:latin typeface="Tahoma"/>
                <a:cs typeface="Tahoma"/>
              </a:rPr>
              <a:t>Dış ticaret</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İhracat ve</a:t>
            </a:r>
            <a:r>
              <a:rPr spc="5" dirty="0">
                <a:solidFill>
                  <a:prstClr val="black"/>
                </a:solidFill>
                <a:latin typeface="Tahoma"/>
                <a:cs typeface="Tahoma"/>
              </a:rPr>
              <a:t> </a:t>
            </a:r>
            <a:r>
              <a:rPr spc="-5" dirty="0">
                <a:solidFill>
                  <a:prstClr val="black"/>
                </a:solidFill>
                <a:latin typeface="Tahoma"/>
                <a:cs typeface="Tahoma"/>
              </a:rPr>
              <a:t>ithalat</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Karşılama</a:t>
            </a:r>
            <a:r>
              <a:rPr spc="20" dirty="0">
                <a:solidFill>
                  <a:prstClr val="black"/>
                </a:solidFill>
                <a:latin typeface="Tahoma"/>
                <a:cs typeface="Tahoma"/>
              </a:rPr>
              <a:t> </a:t>
            </a:r>
            <a:r>
              <a:rPr spc="-5" dirty="0">
                <a:solidFill>
                  <a:prstClr val="black"/>
                </a:solidFill>
                <a:latin typeface="Tahoma"/>
                <a:cs typeface="Tahoma"/>
              </a:rPr>
              <a:t>oranı</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Turizm</a:t>
            </a:r>
            <a:endParaRPr>
              <a:solidFill>
                <a:prstClr val="black"/>
              </a:solidFill>
              <a:latin typeface="Tahoma"/>
              <a:cs typeface="Tahoma"/>
            </a:endParaRPr>
          </a:p>
          <a:p>
            <a:pPr marL="355600" indent="-342900">
              <a:spcBef>
                <a:spcPts val="1205"/>
              </a:spcBef>
              <a:buClr>
                <a:srgbClr val="C00000"/>
              </a:buClr>
              <a:buSzPct val="85000"/>
              <a:buFont typeface="Wingdings"/>
              <a:buChar char=""/>
              <a:tabLst>
                <a:tab pos="354965" algn="l"/>
                <a:tab pos="355600" algn="l"/>
              </a:tabLst>
            </a:pPr>
            <a:r>
              <a:rPr sz="2000" dirty="0">
                <a:solidFill>
                  <a:prstClr val="black"/>
                </a:solidFill>
                <a:latin typeface="Tahoma"/>
                <a:cs typeface="Tahoma"/>
              </a:rPr>
              <a:t>Cari denge ve</a:t>
            </a:r>
            <a:r>
              <a:rPr sz="2000" spc="-40" dirty="0">
                <a:solidFill>
                  <a:prstClr val="black"/>
                </a:solidFill>
                <a:latin typeface="Tahoma"/>
                <a:cs typeface="Tahoma"/>
              </a:rPr>
              <a:t> </a:t>
            </a:r>
            <a:r>
              <a:rPr sz="2000" dirty="0">
                <a:solidFill>
                  <a:prstClr val="black"/>
                </a:solidFill>
                <a:latin typeface="Tahoma"/>
                <a:cs typeface="Tahoma"/>
              </a:rPr>
              <a:t>finansmanı</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Cari </a:t>
            </a:r>
            <a:r>
              <a:rPr spc="-10" dirty="0">
                <a:solidFill>
                  <a:prstClr val="black"/>
                </a:solidFill>
                <a:latin typeface="Tahoma"/>
                <a:cs typeface="Tahoma"/>
              </a:rPr>
              <a:t>işlemler</a:t>
            </a:r>
            <a:r>
              <a:rPr spc="10" dirty="0">
                <a:solidFill>
                  <a:prstClr val="black"/>
                </a:solidFill>
                <a:latin typeface="Tahoma"/>
                <a:cs typeface="Tahoma"/>
              </a:rPr>
              <a:t> </a:t>
            </a:r>
            <a:r>
              <a:rPr spc="-5" dirty="0">
                <a:solidFill>
                  <a:prstClr val="black"/>
                </a:solidFill>
                <a:latin typeface="Tahoma"/>
                <a:cs typeface="Tahoma"/>
              </a:rPr>
              <a:t>dengesi</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dirty="0">
                <a:solidFill>
                  <a:prstClr val="black"/>
                </a:solidFill>
                <a:latin typeface="Tahoma"/>
                <a:cs typeface="Tahoma"/>
              </a:rPr>
              <a:t>Cari </a:t>
            </a:r>
            <a:r>
              <a:rPr spc="-5" dirty="0">
                <a:solidFill>
                  <a:prstClr val="black"/>
                </a:solidFill>
                <a:latin typeface="Tahoma"/>
                <a:cs typeface="Tahoma"/>
              </a:rPr>
              <a:t>işlemler </a:t>
            </a:r>
            <a:r>
              <a:rPr dirty="0">
                <a:solidFill>
                  <a:prstClr val="black"/>
                </a:solidFill>
                <a:latin typeface="Tahoma"/>
                <a:cs typeface="Tahoma"/>
              </a:rPr>
              <a:t>dengesi </a:t>
            </a:r>
            <a:r>
              <a:rPr spc="-5" dirty="0">
                <a:solidFill>
                  <a:prstClr val="black"/>
                </a:solidFill>
                <a:latin typeface="Tahoma"/>
                <a:cs typeface="Tahoma"/>
              </a:rPr>
              <a:t>ve finansman</a:t>
            </a:r>
            <a:r>
              <a:rPr spc="-50" dirty="0">
                <a:solidFill>
                  <a:prstClr val="black"/>
                </a:solidFill>
                <a:latin typeface="Tahoma"/>
                <a:cs typeface="Tahoma"/>
              </a:rPr>
              <a:t> </a:t>
            </a:r>
            <a:r>
              <a:rPr spc="-5" dirty="0">
                <a:solidFill>
                  <a:prstClr val="black"/>
                </a:solidFill>
                <a:latin typeface="Tahoma"/>
                <a:cs typeface="Tahoma"/>
              </a:rPr>
              <a:t>kalemleri</a:t>
            </a:r>
            <a:endParaRPr>
              <a:solidFill>
                <a:prstClr val="black"/>
              </a:solidFill>
              <a:latin typeface="Tahoma"/>
              <a:cs typeface="Tahoma"/>
            </a:endParaRPr>
          </a:p>
          <a:p>
            <a:pPr marL="355600" indent="-342900">
              <a:spcBef>
                <a:spcPts val="1210"/>
              </a:spcBef>
              <a:buClr>
                <a:srgbClr val="C00000"/>
              </a:buClr>
              <a:buSzPct val="85000"/>
              <a:buFont typeface="Wingdings"/>
              <a:buChar char=""/>
              <a:tabLst>
                <a:tab pos="354965" algn="l"/>
                <a:tab pos="355600" algn="l"/>
              </a:tabLst>
            </a:pPr>
            <a:r>
              <a:rPr sz="2000" dirty="0">
                <a:solidFill>
                  <a:prstClr val="black"/>
                </a:solidFill>
                <a:latin typeface="Tahoma"/>
                <a:cs typeface="Tahoma"/>
              </a:rPr>
              <a:t>Merkez </a:t>
            </a:r>
            <a:r>
              <a:rPr sz="2000" spc="-5" dirty="0">
                <a:solidFill>
                  <a:prstClr val="black"/>
                </a:solidFill>
                <a:latin typeface="Tahoma"/>
                <a:cs typeface="Tahoma"/>
              </a:rPr>
              <a:t>Bankası</a:t>
            </a:r>
            <a:r>
              <a:rPr sz="2000" spc="-50" dirty="0">
                <a:solidFill>
                  <a:prstClr val="black"/>
                </a:solidFill>
                <a:latin typeface="Tahoma"/>
                <a:cs typeface="Tahoma"/>
              </a:rPr>
              <a:t> </a:t>
            </a:r>
            <a:r>
              <a:rPr sz="2000" spc="-5" dirty="0">
                <a:solidFill>
                  <a:prstClr val="black"/>
                </a:solidFill>
                <a:latin typeface="Tahoma"/>
                <a:cs typeface="Tahoma"/>
              </a:rPr>
              <a:t>rezervleri</a:t>
            </a:r>
            <a:endParaRPr sz="2000">
              <a:solidFill>
                <a:prstClr val="black"/>
              </a:solidFill>
              <a:latin typeface="Tahoma"/>
              <a:cs typeface="Tahoma"/>
            </a:endParaRPr>
          </a:p>
        </p:txBody>
      </p:sp>
      <p:sp>
        <p:nvSpPr>
          <p:cNvPr id="4" name="object 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14</a:t>
            </a:r>
            <a:endParaRPr sz="1400">
              <a:solidFill>
                <a:prstClr val="black"/>
              </a:solidFill>
              <a:latin typeface="Tahoma"/>
              <a:cs typeface="Tahoma"/>
            </a:endParaRPr>
          </a:p>
        </p:txBody>
      </p:sp>
    </p:spTree>
    <p:extLst>
      <p:ext uri="{BB962C8B-B14F-4D97-AF65-F5344CB8AC3E}">
        <p14:creationId xmlns:p14="http://schemas.microsoft.com/office/powerpoint/2010/main" val="3731878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892" y="866394"/>
            <a:ext cx="8521700" cy="574675"/>
          </a:xfrm>
          <a:prstGeom prst="rect">
            <a:avLst/>
          </a:prstGeom>
        </p:spPr>
        <p:txBody>
          <a:bodyPr vert="horz" wrap="square" lIns="0" tIns="12700" rIns="0" bIns="0" rtlCol="0">
            <a:spAutoFit/>
          </a:bodyPr>
          <a:lstStyle/>
          <a:p>
            <a:pPr marL="12700">
              <a:lnSpc>
                <a:spcPct val="100000"/>
              </a:lnSpc>
              <a:spcBef>
                <a:spcPts val="100"/>
              </a:spcBef>
            </a:pPr>
            <a:r>
              <a:rPr spc="-5" dirty="0"/>
              <a:t>Ocak </a:t>
            </a:r>
            <a:r>
              <a:rPr dirty="0"/>
              <a:t>ayında ithalat hızlanmış, </a:t>
            </a:r>
            <a:r>
              <a:rPr spc="-5" dirty="0"/>
              <a:t>dış </a:t>
            </a:r>
            <a:r>
              <a:rPr dirty="0"/>
              <a:t>ticaret açığı</a:t>
            </a:r>
            <a:r>
              <a:rPr spc="-25" dirty="0"/>
              <a:t> </a:t>
            </a:r>
            <a:r>
              <a:rPr dirty="0"/>
              <a:t>artmıştır.</a:t>
            </a:r>
          </a:p>
          <a:p>
            <a:pPr marL="12700">
              <a:lnSpc>
                <a:spcPct val="100000"/>
              </a:lnSpc>
            </a:pPr>
            <a:r>
              <a:rPr b="0" spc="-5" dirty="0">
                <a:latin typeface="Tahoma"/>
                <a:cs typeface="Tahoma"/>
              </a:rPr>
              <a:t>Ocak ayında </a:t>
            </a:r>
            <a:r>
              <a:rPr b="0" dirty="0">
                <a:latin typeface="Tahoma"/>
                <a:cs typeface="Tahoma"/>
              </a:rPr>
              <a:t>bir </a:t>
            </a:r>
            <a:r>
              <a:rPr b="0" spc="-5" dirty="0">
                <a:latin typeface="Tahoma"/>
                <a:cs typeface="Tahoma"/>
              </a:rPr>
              <a:t>önceki yılın </a:t>
            </a:r>
            <a:r>
              <a:rPr b="0" dirty="0">
                <a:latin typeface="Tahoma"/>
                <a:cs typeface="Tahoma"/>
              </a:rPr>
              <a:t>aynı ayına </a:t>
            </a:r>
            <a:r>
              <a:rPr b="0" spc="-5" dirty="0">
                <a:latin typeface="Tahoma"/>
                <a:cs typeface="Tahoma"/>
              </a:rPr>
              <a:t>göre ihracat %17,2, </a:t>
            </a:r>
            <a:r>
              <a:rPr b="0" dirty="0">
                <a:latin typeface="Tahoma"/>
                <a:cs typeface="Tahoma"/>
              </a:rPr>
              <a:t>ithalat </a:t>
            </a:r>
            <a:r>
              <a:rPr b="0" spc="-5" dirty="0">
                <a:latin typeface="Tahoma"/>
                <a:cs typeface="Tahoma"/>
              </a:rPr>
              <a:t>%54,2 artmış,</a:t>
            </a:r>
            <a:r>
              <a:rPr b="0" spc="185" dirty="0">
                <a:latin typeface="Tahoma"/>
                <a:cs typeface="Tahoma"/>
              </a:rPr>
              <a:t> </a:t>
            </a:r>
            <a:r>
              <a:rPr b="0" spc="-5" dirty="0">
                <a:latin typeface="Tahoma"/>
                <a:cs typeface="Tahoma"/>
              </a:rPr>
              <a:t>dış</a:t>
            </a:r>
          </a:p>
        </p:txBody>
      </p:sp>
      <p:sp>
        <p:nvSpPr>
          <p:cNvPr id="3" name="object 3"/>
          <p:cNvSpPr/>
          <p:nvPr/>
        </p:nvSpPr>
        <p:spPr>
          <a:xfrm>
            <a:off x="0" y="189737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51892" y="1415288"/>
            <a:ext cx="7805420" cy="781050"/>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ticaret açığı da 10,3 milyar dolara</a:t>
            </a:r>
            <a:r>
              <a:rPr spc="95" dirty="0">
                <a:solidFill>
                  <a:srgbClr val="1F308D"/>
                </a:solidFill>
                <a:latin typeface="Tahoma"/>
                <a:cs typeface="Tahoma"/>
              </a:rPr>
              <a:t> </a:t>
            </a:r>
            <a:r>
              <a:rPr spc="-5" dirty="0">
                <a:solidFill>
                  <a:srgbClr val="1F308D"/>
                </a:solidFill>
                <a:latin typeface="Tahoma"/>
                <a:cs typeface="Tahoma"/>
              </a:rPr>
              <a:t>yükselmiştir.</a:t>
            </a:r>
            <a:endParaRPr>
              <a:solidFill>
                <a:prstClr val="black"/>
              </a:solidFill>
              <a:latin typeface="Tahoma"/>
              <a:cs typeface="Tahoma"/>
            </a:endParaRPr>
          </a:p>
          <a:p>
            <a:pPr marL="1042035">
              <a:spcBef>
                <a:spcPts val="1864"/>
              </a:spcBef>
            </a:pPr>
            <a:r>
              <a:rPr sz="1600" spc="-5" dirty="0">
                <a:solidFill>
                  <a:srgbClr val="FFFFFF"/>
                </a:solidFill>
                <a:latin typeface="Arial"/>
                <a:cs typeface="Arial"/>
              </a:rPr>
              <a:t>İhracat, ithalat </a:t>
            </a:r>
            <a:r>
              <a:rPr sz="1600" dirty="0">
                <a:solidFill>
                  <a:srgbClr val="FFFFFF"/>
                </a:solidFill>
                <a:latin typeface="Arial"/>
                <a:cs typeface="Arial"/>
              </a:rPr>
              <a:t>ve </a:t>
            </a:r>
            <a:r>
              <a:rPr sz="1600" spc="-10" dirty="0">
                <a:solidFill>
                  <a:srgbClr val="FFFFFF"/>
                </a:solidFill>
                <a:latin typeface="Arial"/>
                <a:cs typeface="Arial"/>
              </a:rPr>
              <a:t>dış </a:t>
            </a:r>
            <a:r>
              <a:rPr sz="1600" spc="-5" dirty="0">
                <a:solidFill>
                  <a:srgbClr val="FFFFFF"/>
                </a:solidFill>
                <a:latin typeface="Arial"/>
                <a:cs typeface="Arial"/>
              </a:rPr>
              <a:t>ticaret dengesi (milyar dolar) </a:t>
            </a:r>
            <a:r>
              <a:rPr sz="1600" spc="-10" dirty="0">
                <a:solidFill>
                  <a:srgbClr val="FFFFFF"/>
                </a:solidFill>
                <a:latin typeface="Arial"/>
                <a:cs typeface="Arial"/>
              </a:rPr>
              <a:t>Ocak </a:t>
            </a:r>
            <a:r>
              <a:rPr sz="1600" spc="-5" dirty="0">
                <a:solidFill>
                  <a:srgbClr val="FFFFFF"/>
                </a:solidFill>
                <a:latin typeface="Arial"/>
                <a:cs typeface="Arial"/>
              </a:rPr>
              <a:t>2020 – Ocak</a:t>
            </a:r>
            <a:r>
              <a:rPr sz="1600" spc="19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553021" y="2866453"/>
            <a:ext cx="7768590" cy="2524125"/>
            <a:chOff x="553021" y="2866453"/>
            <a:chExt cx="7768590" cy="2524125"/>
          </a:xfrm>
        </p:grpSpPr>
        <p:sp>
          <p:nvSpPr>
            <p:cNvPr id="6" name="object 6"/>
            <p:cNvSpPr/>
            <p:nvPr/>
          </p:nvSpPr>
          <p:spPr>
            <a:xfrm>
              <a:off x="672084" y="4547615"/>
              <a:ext cx="7565390" cy="574675"/>
            </a:xfrm>
            <a:custGeom>
              <a:avLst/>
              <a:gdLst/>
              <a:ahLst/>
              <a:cxnLst/>
              <a:rect l="l" t="t" r="r" b="b"/>
              <a:pathLst>
                <a:path w="7565390" h="574675">
                  <a:moveTo>
                    <a:pt x="170688" y="0"/>
                  </a:moveTo>
                  <a:lnTo>
                    <a:pt x="0" y="0"/>
                  </a:lnTo>
                  <a:lnTo>
                    <a:pt x="0" y="252984"/>
                  </a:lnTo>
                  <a:lnTo>
                    <a:pt x="170688" y="252984"/>
                  </a:lnTo>
                  <a:lnTo>
                    <a:pt x="170688" y="0"/>
                  </a:lnTo>
                  <a:close/>
                </a:path>
                <a:path w="7565390" h="574675">
                  <a:moveTo>
                    <a:pt x="478536" y="0"/>
                  </a:moveTo>
                  <a:lnTo>
                    <a:pt x="307848" y="0"/>
                  </a:lnTo>
                  <a:lnTo>
                    <a:pt x="307848" y="170688"/>
                  </a:lnTo>
                  <a:lnTo>
                    <a:pt x="478536" y="170688"/>
                  </a:lnTo>
                  <a:lnTo>
                    <a:pt x="478536" y="0"/>
                  </a:lnTo>
                  <a:close/>
                </a:path>
                <a:path w="7565390" h="574675">
                  <a:moveTo>
                    <a:pt x="786384" y="0"/>
                  </a:moveTo>
                  <a:lnTo>
                    <a:pt x="615696" y="0"/>
                  </a:lnTo>
                  <a:lnTo>
                    <a:pt x="615696" y="306324"/>
                  </a:lnTo>
                  <a:lnTo>
                    <a:pt x="786384" y="306324"/>
                  </a:lnTo>
                  <a:lnTo>
                    <a:pt x="786384" y="0"/>
                  </a:lnTo>
                  <a:close/>
                </a:path>
                <a:path w="7565390" h="574675">
                  <a:moveTo>
                    <a:pt x="1095756" y="0"/>
                  </a:moveTo>
                  <a:lnTo>
                    <a:pt x="923544" y="0"/>
                  </a:lnTo>
                  <a:lnTo>
                    <a:pt x="923544" y="256032"/>
                  </a:lnTo>
                  <a:lnTo>
                    <a:pt x="1095756" y="256032"/>
                  </a:lnTo>
                  <a:lnTo>
                    <a:pt x="1095756" y="0"/>
                  </a:lnTo>
                  <a:close/>
                </a:path>
                <a:path w="7565390" h="574675">
                  <a:moveTo>
                    <a:pt x="1403604" y="0"/>
                  </a:moveTo>
                  <a:lnTo>
                    <a:pt x="1231392" y="0"/>
                  </a:lnTo>
                  <a:lnTo>
                    <a:pt x="1231392" y="192024"/>
                  </a:lnTo>
                  <a:lnTo>
                    <a:pt x="1403604" y="192024"/>
                  </a:lnTo>
                  <a:lnTo>
                    <a:pt x="1403604" y="0"/>
                  </a:lnTo>
                  <a:close/>
                </a:path>
                <a:path w="7565390" h="574675">
                  <a:moveTo>
                    <a:pt x="1711452" y="0"/>
                  </a:moveTo>
                  <a:lnTo>
                    <a:pt x="1540764" y="0"/>
                  </a:lnTo>
                  <a:lnTo>
                    <a:pt x="1540764" y="160020"/>
                  </a:lnTo>
                  <a:lnTo>
                    <a:pt x="1711452" y="160020"/>
                  </a:lnTo>
                  <a:lnTo>
                    <a:pt x="1711452" y="0"/>
                  </a:lnTo>
                  <a:close/>
                </a:path>
                <a:path w="7565390" h="574675">
                  <a:moveTo>
                    <a:pt x="2019300" y="0"/>
                  </a:moveTo>
                  <a:lnTo>
                    <a:pt x="1848612" y="0"/>
                  </a:lnTo>
                  <a:lnTo>
                    <a:pt x="1848612" y="158496"/>
                  </a:lnTo>
                  <a:lnTo>
                    <a:pt x="2019300" y="158496"/>
                  </a:lnTo>
                  <a:lnTo>
                    <a:pt x="2019300" y="0"/>
                  </a:lnTo>
                  <a:close/>
                </a:path>
                <a:path w="7565390" h="574675">
                  <a:moveTo>
                    <a:pt x="2327148" y="0"/>
                  </a:moveTo>
                  <a:lnTo>
                    <a:pt x="2156460" y="0"/>
                  </a:lnTo>
                  <a:lnTo>
                    <a:pt x="2156460" y="352044"/>
                  </a:lnTo>
                  <a:lnTo>
                    <a:pt x="2327148" y="352044"/>
                  </a:lnTo>
                  <a:lnTo>
                    <a:pt x="2327148" y="0"/>
                  </a:lnTo>
                  <a:close/>
                </a:path>
                <a:path w="7565390" h="574675">
                  <a:moveTo>
                    <a:pt x="2634983" y="0"/>
                  </a:moveTo>
                  <a:lnTo>
                    <a:pt x="2464308" y="0"/>
                  </a:lnTo>
                  <a:lnTo>
                    <a:pt x="2464308" y="271272"/>
                  </a:lnTo>
                  <a:lnTo>
                    <a:pt x="2634983" y="271272"/>
                  </a:lnTo>
                  <a:lnTo>
                    <a:pt x="2634983" y="0"/>
                  </a:lnTo>
                  <a:close/>
                </a:path>
                <a:path w="7565390" h="574675">
                  <a:moveTo>
                    <a:pt x="2944368" y="0"/>
                  </a:moveTo>
                  <a:lnTo>
                    <a:pt x="2772156" y="0"/>
                  </a:lnTo>
                  <a:lnTo>
                    <a:pt x="2772156" y="134112"/>
                  </a:lnTo>
                  <a:lnTo>
                    <a:pt x="2944368" y="134112"/>
                  </a:lnTo>
                  <a:lnTo>
                    <a:pt x="2944368" y="0"/>
                  </a:lnTo>
                  <a:close/>
                </a:path>
                <a:path w="7565390" h="574675">
                  <a:moveTo>
                    <a:pt x="3252216" y="0"/>
                  </a:moveTo>
                  <a:lnTo>
                    <a:pt x="3080004" y="0"/>
                  </a:lnTo>
                  <a:lnTo>
                    <a:pt x="3080004" y="283464"/>
                  </a:lnTo>
                  <a:lnTo>
                    <a:pt x="3252216" y="283464"/>
                  </a:lnTo>
                  <a:lnTo>
                    <a:pt x="3252216" y="0"/>
                  </a:lnTo>
                  <a:close/>
                </a:path>
                <a:path w="7565390" h="574675">
                  <a:moveTo>
                    <a:pt x="3560064" y="0"/>
                  </a:moveTo>
                  <a:lnTo>
                    <a:pt x="3389376" y="0"/>
                  </a:lnTo>
                  <a:lnTo>
                    <a:pt x="3389376" y="254508"/>
                  </a:lnTo>
                  <a:lnTo>
                    <a:pt x="3560064" y="254508"/>
                  </a:lnTo>
                  <a:lnTo>
                    <a:pt x="3560064" y="0"/>
                  </a:lnTo>
                  <a:close/>
                </a:path>
                <a:path w="7565390" h="574675">
                  <a:moveTo>
                    <a:pt x="3867912" y="0"/>
                  </a:moveTo>
                  <a:lnTo>
                    <a:pt x="3697224" y="0"/>
                  </a:lnTo>
                  <a:lnTo>
                    <a:pt x="3697224" y="172212"/>
                  </a:lnTo>
                  <a:lnTo>
                    <a:pt x="3867912" y="172212"/>
                  </a:lnTo>
                  <a:lnTo>
                    <a:pt x="3867912" y="0"/>
                  </a:lnTo>
                  <a:close/>
                </a:path>
                <a:path w="7565390" h="574675">
                  <a:moveTo>
                    <a:pt x="4175760" y="0"/>
                  </a:moveTo>
                  <a:lnTo>
                    <a:pt x="4005072" y="0"/>
                  </a:lnTo>
                  <a:lnTo>
                    <a:pt x="4005072" y="187452"/>
                  </a:lnTo>
                  <a:lnTo>
                    <a:pt x="4175760" y="187452"/>
                  </a:lnTo>
                  <a:lnTo>
                    <a:pt x="4175760" y="0"/>
                  </a:lnTo>
                  <a:close/>
                </a:path>
                <a:path w="7565390" h="574675">
                  <a:moveTo>
                    <a:pt x="4483608" y="0"/>
                  </a:moveTo>
                  <a:lnTo>
                    <a:pt x="4312920" y="0"/>
                  </a:lnTo>
                  <a:lnTo>
                    <a:pt x="4312920" y="260604"/>
                  </a:lnTo>
                  <a:lnTo>
                    <a:pt x="4483608" y="260604"/>
                  </a:lnTo>
                  <a:lnTo>
                    <a:pt x="4483608" y="0"/>
                  </a:lnTo>
                  <a:close/>
                </a:path>
                <a:path w="7565390" h="574675">
                  <a:moveTo>
                    <a:pt x="4792980" y="0"/>
                  </a:moveTo>
                  <a:lnTo>
                    <a:pt x="4620768" y="0"/>
                  </a:lnTo>
                  <a:lnTo>
                    <a:pt x="4620768" y="172212"/>
                  </a:lnTo>
                  <a:lnTo>
                    <a:pt x="4792980" y="172212"/>
                  </a:lnTo>
                  <a:lnTo>
                    <a:pt x="4792980" y="0"/>
                  </a:lnTo>
                  <a:close/>
                </a:path>
                <a:path w="7565390" h="574675">
                  <a:moveTo>
                    <a:pt x="5100828" y="0"/>
                  </a:moveTo>
                  <a:lnTo>
                    <a:pt x="4928616" y="0"/>
                  </a:lnTo>
                  <a:lnTo>
                    <a:pt x="4928616" y="233172"/>
                  </a:lnTo>
                  <a:lnTo>
                    <a:pt x="5100828" y="233172"/>
                  </a:lnTo>
                  <a:lnTo>
                    <a:pt x="5100828" y="0"/>
                  </a:lnTo>
                  <a:close/>
                </a:path>
                <a:path w="7565390" h="574675">
                  <a:moveTo>
                    <a:pt x="5408676" y="0"/>
                  </a:moveTo>
                  <a:lnTo>
                    <a:pt x="5237988" y="0"/>
                  </a:lnTo>
                  <a:lnTo>
                    <a:pt x="5237988" y="161544"/>
                  </a:lnTo>
                  <a:lnTo>
                    <a:pt x="5408676" y="161544"/>
                  </a:lnTo>
                  <a:lnTo>
                    <a:pt x="5408676" y="0"/>
                  </a:lnTo>
                  <a:close/>
                </a:path>
                <a:path w="7565390" h="574675">
                  <a:moveTo>
                    <a:pt x="5716524" y="0"/>
                  </a:moveTo>
                  <a:lnTo>
                    <a:pt x="5545836" y="0"/>
                  </a:lnTo>
                  <a:lnTo>
                    <a:pt x="5545836" y="242316"/>
                  </a:lnTo>
                  <a:lnTo>
                    <a:pt x="5716524" y="242316"/>
                  </a:lnTo>
                  <a:lnTo>
                    <a:pt x="5716524" y="0"/>
                  </a:lnTo>
                  <a:close/>
                </a:path>
                <a:path w="7565390" h="574675">
                  <a:moveTo>
                    <a:pt x="6024372" y="0"/>
                  </a:moveTo>
                  <a:lnTo>
                    <a:pt x="5853684" y="0"/>
                  </a:lnTo>
                  <a:lnTo>
                    <a:pt x="5853684" y="240792"/>
                  </a:lnTo>
                  <a:lnTo>
                    <a:pt x="6024372" y="240792"/>
                  </a:lnTo>
                  <a:lnTo>
                    <a:pt x="6024372" y="0"/>
                  </a:lnTo>
                  <a:close/>
                </a:path>
                <a:path w="7565390" h="574675">
                  <a:moveTo>
                    <a:pt x="6332220" y="0"/>
                  </a:moveTo>
                  <a:lnTo>
                    <a:pt x="6161532" y="0"/>
                  </a:lnTo>
                  <a:lnTo>
                    <a:pt x="6161532" y="146304"/>
                  </a:lnTo>
                  <a:lnTo>
                    <a:pt x="6332220" y="146304"/>
                  </a:lnTo>
                  <a:lnTo>
                    <a:pt x="6332220" y="0"/>
                  </a:lnTo>
                  <a:close/>
                </a:path>
                <a:path w="7565390" h="574675">
                  <a:moveTo>
                    <a:pt x="6641592" y="0"/>
                  </a:moveTo>
                  <a:lnTo>
                    <a:pt x="6469380" y="0"/>
                  </a:lnTo>
                  <a:lnTo>
                    <a:pt x="6469380" y="85344"/>
                  </a:lnTo>
                  <a:lnTo>
                    <a:pt x="6641592" y="85344"/>
                  </a:lnTo>
                  <a:lnTo>
                    <a:pt x="6641592" y="0"/>
                  </a:lnTo>
                  <a:close/>
                </a:path>
                <a:path w="7565390" h="574675">
                  <a:moveTo>
                    <a:pt x="6949440" y="0"/>
                  </a:moveTo>
                  <a:lnTo>
                    <a:pt x="6777228" y="0"/>
                  </a:lnTo>
                  <a:lnTo>
                    <a:pt x="6777228" y="304800"/>
                  </a:lnTo>
                  <a:lnTo>
                    <a:pt x="6949440" y="304800"/>
                  </a:lnTo>
                  <a:lnTo>
                    <a:pt x="6949440" y="0"/>
                  </a:lnTo>
                  <a:close/>
                </a:path>
                <a:path w="7565390" h="574675">
                  <a:moveTo>
                    <a:pt x="7257288" y="0"/>
                  </a:moveTo>
                  <a:lnTo>
                    <a:pt x="7086600" y="0"/>
                  </a:lnTo>
                  <a:lnTo>
                    <a:pt x="7086600" y="381000"/>
                  </a:lnTo>
                  <a:lnTo>
                    <a:pt x="7257288" y="381000"/>
                  </a:lnTo>
                  <a:lnTo>
                    <a:pt x="7257288" y="0"/>
                  </a:lnTo>
                  <a:close/>
                </a:path>
                <a:path w="7565390" h="574675">
                  <a:moveTo>
                    <a:pt x="7565136" y="0"/>
                  </a:moveTo>
                  <a:lnTo>
                    <a:pt x="7394448" y="0"/>
                  </a:lnTo>
                  <a:lnTo>
                    <a:pt x="7394448" y="574548"/>
                  </a:lnTo>
                  <a:lnTo>
                    <a:pt x="7565136" y="574548"/>
                  </a:lnTo>
                  <a:lnTo>
                    <a:pt x="7565136" y="0"/>
                  </a:lnTo>
                  <a:close/>
                </a:path>
              </a:pathLst>
            </a:custGeom>
            <a:solidFill>
              <a:srgbClr val="808080"/>
            </a:solidFill>
          </p:spPr>
          <p:txBody>
            <a:bodyPr wrap="square" lIns="0" tIns="0" rIns="0" bIns="0" rtlCol="0"/>
            <a:lstStyle/>
            <a:p>
              <a:endParaRPr smtClean="0">
                <a:solidFill>
                  <a:prstClr val="black"/>
                </a:solidFill>
              </a:endParaRPr>
            </a:p>
          </p:txBody>
        </p:sp>
        <p:sp>
          <p:nvSpPr>
            <p:cNvPr id="7" name="object 7"/>
            <p:cNvSpPr/>
            <p:nvPr/>
          </p:nvSpPr>
          <p:spPr>
            <a:xfrm>
              <a:off x="557783" y="2871216"/>
              <a:ext cx="7748270" cy="2514600"/>
            </a:xfrm>
            <a:custGeom>
              <a:avLst/>
              <a:gdLst/>
              <a:ahLst/>
              <a:cxnLst/>
              <a:rect l="l" t="t" r="r" b="b"/>
              <a:pathLst>
                <a:path w="7748270" h="2514600">
                  <a:moveTo>
                    <a:pt x="45720" y="2514600"/>
                  </a:moveTo>
                  <a:lnTo>
                    <a:pt x="45720" y="0"/>
                  </a:lnTo>
                </a:path>
                <a:path w="7748270" h="2514600">
                  <a:moveTo>
                    <a:pt x="0" y="2514600"/>
                  </a:moveTo>
                  <a:lnTo>
                    <a:pt x="45720" y="2514600"/>
                  </a:lnTo>
                </a:path>
                <a:path w="7748270" h="2514600">
                  <a:moveTo>
                    <a:pt x="0" y="2235708"/>
                  </a:moveTo>
                  <a:lnTo>
                    <a:pt x="45720" y="2235708"/>
                  </a:lnTo>
                </a:path>
                <a:path w="7748270" h="2514600">
                  <a:moveTo>
                    <a:pt x="0" y="1956816"/>
                  </a:moveTo>
                  <a:lnTo>
                    <a:pt x="45720" y="1956816"/>
                  </a:lnTo>
                </a:path>
                <a:path w="7748270" h="2514600">
                  <a:moveTo>
                    <a:pt x="0" y="1676400"/>
                  </a:moveTo>
                  <a:lnTo>
                    <a:pt x="45720" y="1676400"/>
                  </a:lnTo>
                </a:path>
                <a:path w="7748270" h="2514600">
                  <a:moveTo>
                    <a:pt x="0" y="1397508"/>
                  </a:moveTo>
                  <a:lnTo>
                    <a:pt x="45720" y="1397508"/>
                  </a:lnTo>
                </a:path>
                <a:path w="7748270" h="2514600">
                  <a:moveTo>
                    <a:pt x="0" y="1118616"/>
                  </a:moveTo>
                  <a:lnTo>
                    <a:pt x="45720" y="1118616"/>
                  </a:lnTo>
                </a:path>
                <a:path w="7748270" h="2514600">
                  <a:moveTo>
                    <a:pt x="0" y="838200"/>
                  </a:moveTo>
                  <a:lnTo>
                    <a:pt x="45720" y="838200"/>
                  </a:lnTo>
                </a:path>
                <a:path w="7748270" h="2514600">
                  <a:moveTo>
                    <a:pt x="0" y="559308"/>
                  </a:moveTo>
                  <a:lnTo>
                    <a:pt x="45720" y="559308"/>
                  </a:lnTo>
                </a:path>
                <a:path w="7748270" h="2514600">
                  <a:moveTo>
                    <a:pt x="0" y="280416"/>
                  </a:moveTo>
                  <a:lnTo>
                    <a:pt x="45720" y="280416"/>
                  </a:lnTo>
                </a:path>
                <a:path w="7748270" h="2514600">
                  <a:moveTo>
                    <a:pt x="0" y="0"/>
                  </a:moveTo>
                  <a:lnTo>
                    <a:pt x="45720" y="0"/>
                  </a:lnTo>
                </a:path>
                <a:path w="7748270" h="2514600">
                  <a:moveTo>
                    <a:pt x="45720" y="1676400"/>
                  </a:moveTo>
                  <a:lnTo>
                    <a:pt x="7748016" y="167640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56665" y="3304794"/>
              <a:ext cx="7394575" cy="742315"/>
            </a:xfrm>
            <a:custGeom>
              <a:avLst/>
              <a:gdLst/>
              <a:ahLst/>
              <a:cxnLst/>
              <a:rect l="l" t="t" r="r" b="b"/>
              <a:pathLst>
                <a:path w="7394575" h="742314">
                  <a:moveTo>
                    <a:pt x="0" y="422147"/>
                  </a:moveTo>
                  <a:lnTo>
                    <a:pt x="309372" y="426719"/>
                  </a:lnTo>
                  <a:lnTo>
                    <a:pt x="617220" y="496823"/>
                  </a:lnTo>
                  <a:lnTo>
                    <a:pt x="925067" y="742187"/>
                  </a:lnTo>
                  <a:lnTo>
                    <a:pt x="1232916" y="687323"/>
                  </a:lnTo>
                  <a:lnTo>
                    <a:pt x="1540764" y="490727"/>
                  </a:lnTo>
                  <a:lnTo>
                    <a:pt x="1848612" y="411479"/>
                  </a:lnTo>
                  <a:lnTo>
                    <a:pt x="2157984" y="547115"/>
                  </a:lnTo>
                  <a:lnTo>
                    <a:pt x="2465832" y="350519"/>
                  </a:lnTo>
                  <a:lnTo>
                    <a:pt x="2773680" y="275843"/>
                  </a:lnTo>
                  <a:lnTo>
                    <a:pt x="3081528" y="344423"/>
                  </a:lnTo>
                  <a:lnTo>
                    <a:pt x="3389376" y="246887"/>
                  </a:lnTo>
                  <a:lnTo>
                    <a:pt x="3697224" y="405383"/>
                  </a:lnTo>
                  <a:lnTo>
                    <a:pt x="4006596" y="352043"/>
                  </a:lnTo>
                  <a:lnTo>
                    <a:pt x="4314444" y="184403"/>
                  </a:lnTo>
                  <a:lnTo>
                    <a:pt x="4622292" y="195071"/>
                  </a:lnTo>
                  <a:lnTo>
                    <a:pt x="4930140" y="323087"/>
                  </a:lnTo>
                  <a:lnTo>
                    <a:pt x="5237988" y="140207"/>
                  </a:lnTo>
                  <a:lnTo>
                    <a:pt x="5545836" y="329183"/>
                  </a:lnTo>
                  <a:lnTo>
                    <a:pt x="5855208" y="188975"/>
                  </a:lnTo>
                  <a:lnTo>
                    <a:pt x="6163056" y="85343"/>
                  </a:lnTo>
                  <a:lnTo>
                    <a:pt x="6470904" y="85343"/>
                  </a:lnTo>
                  <a:lnTo>
                    <a:pt x="6778752" y="44195"/>
                  </a:lnTo>
                  <a:lnTo>
                    <a:pt x="7086600" y="0"/>
                  </a:lnTo>
                  <a:lnTo>
                    <a:pt x="7394448" y="260603"/>
                  </a:lnTo>
                </a:path>
              </a:pathLst>
            </a:custGeom>
            <a:ln w="38100">
              <a:solidFill>
                <a:srgbClr val="A30000"/>
              </a:solidFill>
            </a:ln>
          </p:spPr>
          <p:txBody>
            <a:bodyPr wrap="square" lIns="0" tIns="0" rIns="0" bIns="0" rtlCol="0"/>
            <a:lstStyle/>
            <a:p>
              <a:endParaRPr smtClean="0">
                <a:solidFill>
                  <a:prstClr val="black"/>
                </a:solidFill>
              </a:endParaRPr>
            </a:p>
          </p:txBody>
        </p:sp>
        <p:sp>
          <p:nvSpPr>
            <p:cNvPr id="9" name="object 9"/>
            <p:cNvSpPr/>
            <p:nvPr/>
          </p:nvSpPr>
          <p:spPr>
            <a:xfrm>
              <a:off x="756665" y="2923794"/>
              <a:ext cx="7394575" cy="876300"/>
            </a:xfrm>
            <a:custGeom>
              <a:avLst/>
              <a:gdLst/>
              <a:ahLst/>
              <a:cxnLst/>
              <a:rect l="l" t="t" r="r" b="b"/>
              <a:pathLst>
                <a:path w="7394575" h="876300">
                  <a:moveTo>
                    <a:pt x="0" y="550163"/>
                  </a:moveTo>
                  <a:lnTo>
                    <a:pt x="309372" y="638555"/>
                  </a:lnTo>
                  <a:lnTo>
                    <a:pt x="617220" y="573023"/>
                  </a:lnTo>
                  <a:lnTo>
                    <a:pt x="925067" y="867155"/>
                  </a:lnTo>
                  <a:lnTo>
                    <a:pt x="1232916" y="876299"/>
                  </a:lnTo>
                  <a:lnTo>
                    <a:pt x="1540764" y="713231"/>
                  </a:lnTo>
                  <a:lnTo>
                    <a:pt x="1848612" y="633983"/>
                  </a:lnTo>
                  <a:lnTo>
                    <a:pt x="2157984" y="576071"/>
                  </a:lnTo>
                  <a:lnTo>
                    <a:pt x="2465832" y="458723"/>
                  </a:lnTo>
                  <a:lnTo>
                    <a:pt x="2773680" y="522731"/>
                  </a:lnTo>
                  <a:lnTo>
                    <a:pt x="3081528" y="443483"/>
                  </a:lnTo>
                  <a:lnTo>
                    <a:pt x="3389376" y="373379"/>
                  </a:lnTo>
                  <a:lnTo>
                    <a:pt x="3697224" y="614171"/>
                  </a:lnTo>
                  <a:lnTo>
                    <a:pt x="4006596" y="545591"/>
                  </a:lnTo>
                  <a:lnTo>
                    <a:pt x="4314444" y="304800"/>
                  </a:lnTo>
                  <a:lnTo>
                    <a:pt x="4622292" y="403859"/>
                  </a:lnTo>
                  <a:lnTo>
                    <a:pt x="4930140" y="472439"/>
                  </a:lnTo>
                  <a:lnTo>
                    <a:pt x="5237988" y="361188"/>
                  </a:lnTo>
                  <a:lnTo>
                    <a:pt x="5545836" y="467867"/>
                  </a:lnTo>
                  <a:lnTo>
                    <a:pt x="5855208" y="329183"/>
                  </a:lnTo>
                  <a:lnTo>
                    <a:pt x="6163056" y="321563"/>
                  </a:lnTo>
                  <a:lnTo>
                    <a:pt x="6470904" y="382523"/>
                  </a:lnTo>
                  <a:lnTo>
                    <a:pt x="6778752" y="120395"/>
                  </a:lnTo>
                  <a:lnTo>
                    <a:pt x="7086600" y="0"/>
                  </a:lnTo>
                  <a:lnTo>
                    <a:pt x="7394448" y="68579"/>
                  </a:lnTo>
                </a:path>
              </a:pathLst>
            </a:custGeom>
            <a:ln w="38100">
              <a:solidFill>
                <a:srgbClr val="001F5F"/>
              </a:solidFill>
            </a:ln>
          </p:spPr>
          <p:txBody>
            <a:bodyPr wrap="square" lIns="0" tIns="0" rIns="0" bIns="0" rtlCol="0"/>
            <a:lstStyle/>
            <a:p>
              <a:endParaRPr smtClean="0">
                <a:solidFill>
                  <a:prstClr val="black"/>
                </a:solidFill>
              </a:endParaRPr>
            </a:p>
          </p:txBody>
        </p:sp>
        <p:sp>
          <p:nvSpPr>
            <p:cNvPr id="10" name="object 10"/>
            <p:cNvSpPr/>
            <p:nvPr/>
          </p:nvSpPr>
          <p:spPr>
            <a:xfrm>
              <a:off x="7982712" y="3326892"/>
              <a:ext cx="338455" cy="182880"/>
            </a:xfrm>
            <a:custGeom>
              <a:avLst/>
              <a:gdLst/>
              <a:ahLst/>
              <a:cxnLst/>
              <a:rect l="l" t="t" r="r" b="b"/>
              <a:pathLst>
                <a:path w="338454" h="182879">
                  <a:moveTo>
                    <a:pt x="338327" y="0"/>
                  </a:moveTo>
                  <a:lnTo>
                    <a:pt x="0" y="0"/>
                  </a:lnTo>
                  <a:lnTo>
                    <a:pt x="0" y="182879"/>
                  </a:lnTo>
                  <a:lnTo>
                    <a:pt x="338327" y="182879"/>
                  </a:lnTo>
                  <a:lnTo>
                    <a:pt x="338327" y="0"/>
                  </a:lnTo>
                  <a:close/>
                </a:path>
              </a:pathLst>
            </a:custGeom>
            <a:solidFill>
              <a:srgbClr val="FFFFFF"/>
            </a:solidFill>
          </p:spPr>
          <p:txBody>
            <a:bodyPr wrap="square" lIns="0" tIns="0" rIns="0" bIns="0" rtlCol="0"/>
            <a:lstStyle/>
            <a:p>
              <a:endParaRPr smtClean="0">
                <a:solidFill>
                  <a:prstClr val="black"/>
                </a:solidFill>
              </a:endParaRPr>
            </a:p>
          </p:txBody>
        </p:sp>
      </p:grpSp>
      <p:sp>
        <p:nvSpPr>
          <p:cNvPr id="11" name="object 11"/>
          <p:cNvSpPr txBox="1"/>
          <p:nvPr/>
        </p:nvSpPr>
        <p:spPr>
          <a:xfrm>
            <a:off x="239064" y="2659761"/>
            <a:ext cx="247015" cy="2820670"/>
          </a:xfrm>
          <a:prstGeom prst="rect">
            <a:avLst/>
          </a:prstGeom>
        </p:spPr>
        <p:txBody>
          <a:bodyPr vert="horz" wrap="square" lIns="0" tIns="109220" rIns="0" bIns="0" rtlCol="0">
            <a:spAutoFit/>
          </a:bodyPr>
          <a:lstStyle/>
          <a:p>
            <a:pPr marL="63500">
              <a:spcBef>
                <a:spcPts val="860"/>
              </a:spcBef>
            </a:pPr>
            <a:r>
              <a:rPr sz="1200" spc="-5" dirty="0">
                <a:solidFill>
                  <a:prstClr val="black"/>
                </a:solidFill>
                <a:latin typeface="Arial"/>
                <a:cs typeface="Arial"/>
              </a:rPr>
              <a:t>30</a:t>
            </a:r>
            <a:endParaRPr sz="1200">
              <a:solidFill>
                <a:prstClr val="black"/>
              </a:solidFill>
              <a:latin typeface="Arial"/>
              <a:cs typeface="Arial"/>
            </a:endParaRPr>
          </a:p>
          <a:p>
            <a:pPr marL="63500">
              <a:spcBef>
                <a:spcPts val="760"/>
              </a:spcBef>
            </a:pPr>
            <a:r>
              <a:rPr sz="1200" spc="-5" dirty="0">
                <a:solidFill>
                  <a:prstClr val="black"/>
                </a:solidFill>
                <a:latin typeface="Arial"/>
                <a:cs typeface="Arial"/>
              </a:rPr>
              <a:t>25</a:t>
            </a:r>
            <a:endParaRPr sz="1200">
              <a:solidFill>
                <a:prstClr val="black"/>
              </a:solidFill>
              <a:latin typeface="Arial"/>
              <a:cs typeface="Arial"/>
            </a:endParaRPr>
          </a:p>
          <a:p>
            <a:pPr marL="63500">
              <a:spcBef>
                <a:spcPts val="760"/>
              </a:spcBef>
            </a:pPr>
            <a:r>
              <a:rPr sz="1200" spc="-5" dirty="0">
                <a:solidFill>
                  <a:prstClr val="black"/>
                </a:solidFill>
                <a:latin typeface="Arial"/>
                <a:cs typeface="Arial"/>
              </a:rPr>
              <a:t>20</a:t>
            </a:r>
            <a:endParaRPr sz="1200">
              <a:solidFill>
                <a:prstClr val="black"/>
              </a:solidFill>
              <a:latin typeface="Arial"/>
              <a:cs typeface="Arial"/>
            </a:endParaRPr>
          </a:p>
          <a:p>
            <a:pPr marL="63500">
              <a:spcBef>
                <a:spcPts val="760"/>
              </a:spcBef>
            </a:pPr>
            <a:r>
              <a:rPr sz="1200" spc="-5" dirty="0">
                <a:solidFill>
                  <a:prstClr val="black"/>
                </a:solidFill>
                <a:latin typeface="Arial"/>
                <a:cs typeface="Arial"/>
              </a:rPr>
              <a:t>15</a:t>
            </a:r>
            <a:endParaRPr sz="1200">
              <a:solidFill>
                <a:prstClr val="black"/>
              </a:solidFill>
              <a:latin typeface="Arial"/>
              <a:cs typeface="Arial"/>
            </a:endParaRPr>
          </a:p>
          <a:p>
            <a:pPr marL="63500">
              <a:spcBef>
                <a:spcPts val="760"/>
              </a:spcBef>
            </a:pPr>
            <a:r>
              <a:rPr sz="1200" spc="-5" dirty="0">
                <a:solidFill>
                  <a:prstClr val="black"/>
                </a:solidFill>
                <a:latin typeface="Arial"/>
                <a:cs typeface="Arial"/>
              </a:rPr>
              <a:t>10</a:t>
            </a:r>
            <a:endParaRPr sz="1200">
              <a:solidFill>
                <a:prstClr val="black"/>
              </a:solidFill>
              <a:latin typeface="Arial"/>
              <a:cs typeface="Arial"/>
            </a:endParaRPr>
          </a:p>
          <a:p>
            <a:pPr marL="147955">
              <a:spcBef>
                <a:spcPts val="760"/>
              </a:spcBef>
            </a:pPr>
            <a:r>
              <a:rPr sz="1200" dirty="0">
                <a:solidFill>
                  <a:prstClr val="black"/>
                </a:solidFill>
                <a:latin typeface="Arial"/>
                <a:cs typeface="Arial"/>
              </a:rPr>
              <a:t>5</a:t>
            </a:r>
            <a:endParaRPr sz="1200">
              <a:solidFill>
                <a:prstClr val="black"/>
              </a:solidFill>
              <a:latin typeface="Arial"/>
              <a:cs typeface="Arial"/>
            </a:endParaRPr>
          </a:p>
          <a:p>
            <a:pPr marL="147955">
              <a:spcBef>
                <a:spcPts val="760"/>
              </a:spcBef>
            </a:pPr>
            <a:r>
              <a:rPr sz="1200" spc="-5" dirty="0">
                <a:solidFill>
                  <a:prstClr val="black"/>
                </a:solidFill>
                <a:latin typeface="Arial"/>
                <a:cs typeface="Arial"/>
              </a:rPr>
              <a:t>0</a:t>
            </a:r>
            <a:endParaRPr sz="1200">
              <a:solidFill>
                <a:prstClr val="black"/>
              </a:solidFill>
              <a:latin typeface="Arial"/>
              <a:cs typeface="Arial"/>
            </a:endParaRPr>
          </a:p>
          <a:p>
            <a:pPr marL="97155">
              <a:spcBef>
                <a:spcPts val="760"/>
              </a:spcBef>
            </a:pPr>
            <a:r>
              <a:rPr sz="1200" spc="-10" dirty="0">
                <a:solidFill>
                  <a:prstClr val="black"/>
                </a:solidFill>
                <a:latin typeface="Arial"/>
                <a:cs typeface="Arial"/>
              </a:rPr>
              <a:t>-5</a:t>
            </a:r>
            <a:endParaRPr sz="1200">
              <a:solidFill>
                <a:prstClr val="black"/>
              </a:solidFill>
              <a:latin typeface="Arial"/>
              <a:cs typeface="Arial"/>
            </a:endParaRPr>
          </a:p>
          <a:p>
            <a:pPr marL="12700">
              <a:spcBef>
                <a:spcPts val="765"/>
              </a:spcBef>
            </a:pPr>
            <a:r>
              <a:rPr sz="1200" spc="-5" dirty="0">
                <a:solidFill>
                  <a:prstClr val="black"/>
                </a:solidFill>
                <a:latin typeface="Arial"/>
                <a:cs typeface="Arial"/>
              </a:rPr>
              <a:t>-10</a:t>
            </a:r>
            <a:endParaRPr sz="1200">
              <a:solidFill>
                <a:prstClr val="black"/>
              </a:solidFill>
              <a:latin typeface="Arial"/>
              <a:cs typeface="Arial"/>
            </a:endParaRPr>
          </a:p>
          <a:p>
            <a:pPr marL="12700">
              <a:spcBef>
                <a:spcPts val="760"/>
              </a:spcBef>
            </a:pPr>
            <a:r>
              <a:rPr sz="1200" spc="-5" dirty="0">
                <a:solidFill>
                  <a:prstClr val="black"/>
                </a:solidFill>
                <a:latin typeface="Arial"/>
                <a:cs typeface="Arial"/>
              </a:rPr>
              <a:t>-15</a:t>
            </a:r>
            <a:endParaRPr sz="1200">
              <a:solidFill>
                <a:prstClr val="black"/>
              </a:solidFill>
              <a:latin typeface="Arial"/>
              <a:cs typeface="Arial"/>
            </a:endParaRPr>
          </a:p>
        </p:txBody>
      </p:sp>
      <p:sp>
        <p:nvSpPr>
          <p:cNvPr id="12" name="object 12"/>
          <p:cNvSpPr txBox="1"/>
          <p:nvPr/>
        </p:nvSpPr>
        <p:spPr>
          <a:xfrm>
            <a:off x="7991347" y="3310509"/>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A30000"/>
                </a:solidFill>
                <a:latin typeface="Arial"/>
                <a:cs typeface="Arial"/>
              </a:rPr>
              <a:t>17</a:t>
            </a:r>
            <a:r>
              <a:rPr sz="1200" b="1" dirty="0">
                <a:solidFill>
                  <a:srgbClr val="A30000"/>
                </a:solidFill>
                <a:latin typeface="Arial"/>
                <a:cs typeface="Arial"/>
              </a:rPr>
              <a:t>,6</a:t>
            </a:r>
            <a:endParaRPr sz="1200">
              <a:solidFill>
                <a:prstClr val="black"/>
              </a:solidFill>
              <a:latin typeface="Arial"/>
              <a:cs typeface="Arial"/>
            </a:endParaRPr>
          </a:p>
        </p:txBody>
      </p:sp>
      <p:sp>
        <p:nvSpPr>
          <p:cNvPr id="13" name="object 13"/>
          <p:cNvSpPr txBox="1"/>
          <p:nvPr/>
        </p:nvSpPr>
        <p:spPr>
          <a:xfrm>
            <a:off x="663486" y="5426759"/>
            <a:ext cx="7592059" cy="584835"/>
          </a:xfrm>
          <a:prstGeom prst="rect">
            <a:avLst/>
          </a:prstGeom>
        </p:spPr>
        <p:txBody>
          <a:bodyPr vert="vert270" wrap="square" lIns="0" tIns="0" rIns="0" bIns="0" rtlCol="0">
            <a:spAutoFit/>
          </a:bodyPr>
          <a:lstStyle/>
          <a:p>
            <a:pPr marL="12700">
              <a:lnSpc>
                <a:spcPts val="1430"/>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100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9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98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9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98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9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100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98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9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985"/>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14" name="object 14"/>
          <p:cNvSpPr txBox="1"/>
          <p:nvPr/>
        </p:nvSpPr>
        <p:spPr>
          <a:xfrm>
            <a:off x="7991347" y="2737484"/>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13306C"/>
                </a:solidFill>
                <a:latin typeface="Arial"/>
                <a:cs typeface="Arial"/>
              </a:rPr>
              <a:t>27</a:t>
            </a:r>
            <a:r>
              <a:rPr sz="1200" b="1" dirty="0">
                <a:solidFill>
                  <a:srgbClr val="13306C"/>
                </a:solidFill>
                <a:latin typeface="Arial"/>
                <a:cs typeface="Arial"/>
              </a:rPr>
              <a:t>,8</a:t>
            </a:r>
            <a:endParaRPr sz="1200">
              <a:solidFill>
                <a:prstClr val="black"/>
              </a:solidFill>
              <a:latin typeface="Arial"/>
              <a:cs typeface="Arial"/>
            </a:endParaRPr>
          </a:p>
        </p:txBody>
      </p:sp>
      <p:sp>
        <p:nvSpPr>
          <p:cNvPr id="15" name="object 15"/>
          <p:cNvSpPr/>
          <p:nvPr/>
        </p:nvSpPr>
        <p:spPr>
          <a:xfrm>
            <a:off x="7956804" y="4744211"/>
            <a:ext cx="390525" cy="181610"/>
          </a:xfrm>
          <a:custGeom>
            <a:avLst/>
            <a:gdLst/>
            <a:ahLst/>
            <a:cxnLst/>
            <a:rect l="l" t="t" r="r" b="b"/>
            <a:pathLst>
              <a:path w="390525" h="181610">
                <a:moveTo>
                  <a:pt x="390144" y="0"/>
                </a:moveTo>
                <a:lnTo>
                  <a:pt x="0" y="0"/>
                </a:lnTo>
                <a:lnTo>
                  <a:pt x="0" y="181356"/>
                </a:lnTo>
                <a:lnTo>
                  <a:pt x="390144" y="181356"/>
                </a:lnTo>
                <a:lnTo>
                  <a:pt x="390144" y="0"/>
                </a:lnTo>
                <a:close/>
              </a:path>
            </a:pathLst>
          </a:custGeom>
          <a:solidFill>
            <a:srgbClr val="808080"/>
          </a:solidFill>
        </p:spPr>
        <p:txBody>
          <a:bodyPr wrap="square" lIns="0" tIns="0" rIns="0" bIns="0" rtlCol="0"/>
          <a:lstStyle/>
          <a:p>
            <a:endParaRPr smtClean="0">
              <a:solidFill>
                <a:prstClr val="black"/>
              </a:solidFill>
            </a:endParaRPr>
          </a:p>
        </p:txBody>
      </p:sp>
      <p:sp>
        <p:nvSpPr>
          <p:cNvPr id="16" name="object 16"/>
          <p:cNvSpPr txBox="1"/>
          <p:nvPr/>
        </p:nvSpPr>
        <p:spPr>
          <a:xfrm>
            <a:off x="7965693" y="4727194"/>
            <a:ext cx="373380" cy="208279"/>
          </a:xfrm>
          <a:prstGeom prst="rect">
            <a:avLst/>
          </a:prstGeom>
        </p:spPr>
        <p:txBody>
          <a:bodyPr vert="horz" wrap="square" lIns="0" tIns="12700" rIns="0" bIns="0" rtlCol="0">
            <a:spAutoFit/>
          </a:bodyPr>
          <a:lstStyle/>
          <a:p>
            <a:pPr marL="12700">
              <a:spcBef>
                <a:spcPts val="100"/>
              </a:spcBef>
            </a:pPr>
            <a:r>
              <a:rPr sz="1200" spc="-5" dirty="0">
                <a:solidFill>
                  <a:srgbClr val="FFFFFF"/>
                </a:solidFill>
                <a:latin typeface="Arial"/>
                <a:cs typeface="Arial"/>
              </a:rPr>
              <a:t>-10</a:t>
            </a:r>
            <a:r>
              <a:rPr sz="1200" dirty="0">
                <a:solidFill>
                  <a:srgbClr val="FFFFFF"/>
                </a:solidFill>
                <a:latin typeface="Arial"/>
                <a:cs typeface="Arial"/>
              </a:rPr>
              <a:t>,3</a:t>
            </a:r>
            <a:endParaRPr sz="1200">
              <a:solidFill>
                <a:prstClr val="black"/>
              </a:solidFill>
              <a:latin typeface="Arial"/>
              <a:cs typeface="Arial"/>
            </a:endParaRPr>
          </a:p>
        </p:txBody>
      </p:sp>
      <p:sp>
        <p:nvSpPr>
          <p:cNvPr id="17" name="object 17"/>
          <p:cNvSpPr/>
          <p:nvPr/>
        </p:nvSpPr>
        <p:spPr>
          <a:xfrm>
            <a:off x="3601973" y="6371082"/>
            <a:ext cx="176530" cy="0"/>
          </a:xfrm>
          <a:custGeom>
            <a:avLst/>
            <a:gdLst/>
            <a:ahLst/>
            <a:cxnLst/>
            <a:rect l="l" t="t" r="r" b="b"/>
            <a:pathLst>
              <a:path w="176529">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8" name="object 18"/>
          <p:cNvSpPr/>
          <p:nvPr/>
        </p:nvSpPr>
        <p:spPr>
          <a:xfrm>
            <a:off x="2769870" y="6371082"/>
            <a:ext cx="176530" cy="0"/>
          </a:xfrm>
          <a:custGeom>
            <a:avLst/>
            <a:gdLst/>
            <a:ahLst/>
            <a:cxnLst/>
            <a:rect l="l" t="t" r="r" b="b"/>
            <a:pathLst>
              <a:path w="176530">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9" name="object 19"/>
          <p:cNvSpPr/>
          <p:nvPr/>
        </p:nvSpPr>
        <p:spPr>
          <a:xfrm>
            <a:off x="4363211" y="6291071"/>
            <a:ext cx="213360" cy="160020"/>
          </a:xfrm>
          <a:custGeom>
            <a:avLst/>
            <a:gdLst/>
            <a:ahLst/>
            <a:cxnLst/>
            <a:rect l="l" t="t" r="r" b="b"/>
            <a:pathLst>
              <a:path w="213360" h="160020">
                <a:moveTo>
                  <a:pt x="213360" y="0"/>
                </a:moveTo>
                <a:lnTo>
                  <a:pt x="0" y="0"/>
                </a:lnTo>
                <a:lnTo>
                  <a:pt x="0" y="160019"/>
                </a:lnTo>
                <a:lnTo>
                  <a:pt x="213360" y="160019"/>
                </a:lnTo>
                <a:lnTo>
                  <a:pt x="213360" y="0"/>
                </a:lnTo>
                <a:close/>
              </a:path>
            </a:pathLst>
          </a:custGeom>
          <a:solidFill>
            <a:srgbClr val="808080"/>
          </a:solidFill>
        </p:spPr>
        <p:txBody>
          <a:bodyPr wrap="square" lIns="0" tIns="0" rIns="0" bIns="0" rtlCol="0"/>
          <a:lstStyle/>
          <a:p>
            <a:endParaRPr smtClean="0">
              <a:solidFill>
                <a:prstClr val="black"/>
              </a:solidFill>
            </a:endParaRPr>
          </a:p>
        </p:txBody>
      </p:sp>
      <p:sp>
        <p:nvSpPr>
          <p:cNvPr id="20" name="object 20"/>
          <p:cNvSpPr txBox="1"/>
          <p:nvPr/>
        </p:nvSpPr>
        <p:spPr>
          <a:xfrm>
            <a:off x="3002407" y="6270447"/>
            <a:ext cx="492759"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İ</a:t>
            </a:r>
            <a:r>
              <a:rPr sz="1200" spc="5" dirty="0">
                <a:solidFill>
                  <a:prstClr val="black"/>
                </a:solidFill>
                <a:latin typeface="Arial"/>
                <a:cs typeface="Arial"/>
              </a:rPr>
              <a:t>h</a:t>
            </a:r>
            <a:r>
              <a:rPr sz="1200" dirty="0">
                <a:solidFill>
                  <a:prstClr val="black"/>
                </a:solidFill>
                <a:latin typeface="Arial"/>
                <a:cs typeface="Arial"/>
              </a:rPr>
              <a:t>racat</a:t>
            </a:r>
            <a:endParaRPr sz="1200">
              <a:solidFill>
                <a:prstClr val="black"/>
              </a:solidFill>
              <a:latin typeface="Arial"/>
              <a:cs typeface="Arial"/>
            </a:endParaRPr>
          </a:p>
        </p:txBody>
      </p:sp>
      <p:sp>
        <p:nvSpPr>
          <p:cNvPr id="24" name="object 24"/>
          <p:cNvSpPr txBox="1"/>
          <p:nvPr/>
        </p:nvSpPr>
        <p:spPr>
          <a:xfrm>
            <a:off x="44602" y="6613882"/>
            <a:ext cx="256032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2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21" name="object 21"/>
          <p:cNvSpPr txBox="1"/>
          <p:nvPr/>
        </p:nvSpPr>
        <p:spPr>
          <a:xfrm>
            <a:off x="3834510" y="6270447"/>
            <a:ext cx="44195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İthalat</a:t>
            </a:r>
            <a:endParaRPr sz="1200">
              <a:solidFill>
                <a:prstClr val="black"/>
              </a:solidFill>
              <a:latin typeface="Arial"/>
              <a:cs typeface="Arial"/>
            </a:endParaRPr>
          </a:p>
        </p:txBody>
      </p:sp>
      <p:sp>
        <p:nvSpPr>
          <p:cNvPr id="22" name="object 22"/>
          <p:cNvSpPr txBox="1"/>
          <p:nvPr/>
        </p:nvSpPr>
        <p:spPr>
          <a:xfrm>
            <a:off x="4615688" y="6270447"/>
            <a:ext cx="1363345" cy="208279"/>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Arial"/>
                <a:cs typeface="Arial"/>
              </a:rPr>
              <a:t>Dış </a:t>
            </a:r>
            <a:r>
              <a:rPr sz="1200" spc="-5" dirty="0">
                <a:solidFill>
                  <a:prstClr val="black"/>
                </a:solidFill>
                <a:latin typeface="Arial"/>
                <a:cs typeface="Arial"/>
              </a:rPr>
              <a:t>Ticaret</a:t>
            </a:r>
            <a:r>
              <a:rPr sz="1200" spc="-45" dirty="0">
                <a:solidFill>
                  <a:prstClr val="black"/>
                </a:solidFill>
                <a:latin typeface="Arial"/>
                <a:cs typeface="Arial"/>
              </a:rPr>
              <a:t> </a:t>
            </a:r>
            <a:r>
              <a:rPr sz="1200" spc="-5" dirty="0">
                <a:solidFill>
                  <a:prstClr val="black"/>
                </a:solidFill>
                <a:latin typeface="Arial"/>
                <a:cs typeface="Arial"/>
              </a:rPr>
              <a:t>Dengesi</a:t>
            </a:r>
            <a:endParaRPr sz="1200">
              <a:solidFill>
                <a:prstClr val="black"/>
              </a:solidFill>
              <a:latin typeface="Arial"/>
              <a:cs typeface="Arial"/>
            </a:endParaRPr>
          </a:p>
        </p:txBody>
      </p:sp>
      <p:sp>
        <p:nvSpPr>
          <p:cNvPr id="23" name="object 2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19</a:t>
            </a:r>
            <a:endParaRPr sz="1400">
              <a:solidFill>
                <a:prstClr val="black"/>
              </a:solidFill>
              <a:latin typeface="Tahoma"/>
              <a:cs typeface="Tahoma"/>
            </a:endParaRPr>
          </a:p>
        </p:txBody>
      </p:sp>
    </p:spTree>
    <p:extLst>
      <p:ext uri="{BB962C8B-B14F-4D97-AF65-F5344CB8AC3E}">
        <p14:creationId xmlns:p14="http://schemas.microsoft.com/office/powerpoint/2010/main" val="2501789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1223645" cy="513715"/>
          </a:xfrm>
          <a:prstGeom prst="rect">
            <a:avLst/>
          </a:prstGeom>
        </p:spPr>
        <p:txBody>
          <a:bodyPr vert="horz" wrap="square" lIns="0" tIns="13335" rIns="0" bIns="0" rtlCol="0">
            <a:spAutoFit/>
          </a:bodyPr>
          <a:lstStyle/>
          <a:p>
            <a:pPr marL="12700">
              <a:lnSpc>
                <a:spcPct val="100000"/>
              </a:lnSpc>
              <a:spcBef>
                <a:spcPts val="105"/>
              </a:spcBef>
            </a:pPr>
            <a:r>
              <a:rPr sz="3200" spc="-5" dirty="0"/>
              <a:t>İçe</a:t>
            </a:r>
            <a:r>
              <a:rPr sz="3200" spc="5" dirty="0"/>
              <a:t>r</a:t>
            </a:r>
            <a:r>
              <a:rPr sz="3200" dirty="0"/>
              <a:t>ik</a:t>
            </a:r>
            <a:endParaRPr sz="3200"/>
          </a:p>
        </p:txBody>
      </p:sp>
      <p:sp>
        <p:nvSpPr>
          <p:cNvPr id="3" name="object 3"/>
          <p:cNvSpPr txBox="1"/>
          <p:nvPr/>
        </p:nvSpPr>
        <p:spPr>
          <a:xfrm>
            <a:off x="383540" y="1642338"/>
            <a:ext cx="7922260" cy="2936701"/>
          </a:xfrm>
          <a:prstGeom prst="rect">
            <a:avLst/>
          </a:prstGeom>
        </p:spPr>
        <p:txBody>
          <a:bodyPr vert="horz" wrap="square" lIns="0" tIns="165100" rIns="0" bIns="0" rtlCol="0">
            <a:spAutoFit/>
          </a:bodyPr>
          <a:lstStyle/>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Büyüme, </a:t>
            </a:r>
            <a:r>
              <a:rPr sz="2000" dirty="0">
                <a:solidFill>
                  <a:prstClr val="black"/>
                </a:solidFill>
                <a:latin typeface="Tahoma"/>
                <a:cs typeface="Tahoma"/>
              </a:rPr>
              <a:t>Üretim ve</a:t>
            </a:r>
            <a:r>
              <a:rPr sz="2000" spc="-30" dirty="0">
                <a:solidFill>
                  <a:prstClr val="black"/>
                </a:solidFill>
                <a:latin typeface="Tahoma"/>
                <a:cs typeface="Tahoma"/>
              </a:rPr>
              <a:t> </a:t>
            </a:r>
            <a:r>
              <a:rPr sz="2000" spc="-5" dirty="0">
                <a:solidFill>
                  <a:prstClr val="black"/>
                </a:solidFill>
                <a:latin typeface="Tahoma"/>
                <a:cs typeface="Tahoma"/>
              </a:rPr>
              <a:t>Satışlar</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Dış </a:t>
            </a:r>
            <a:r>
              <a:rPr sz="2000" dirty="0">
                <a:solidFill>
                  <a:prstClr val="black"/>
                </a:solidFill>
                <a:latin typeface="Tahoma"/>
                <a:cs typeface="Tahoma"/>
              </a:rPr>
              <a:t>Ticaret ve </a:t>
            </a:r>
            <a:r>
              <a:rPr sz="2000" spc="-5" dirty="0">
                <a:solidFill>
                  <a:prstClr val="black"/>
                </a:solidFill>
                <a:latin typeface="Tahoma"/>
                <a:cs typeface="Tahoma"/>
              </a:rPr>
              <a:t>Ödemeler</a:t>
            </a:r>
            <a:r>
              <a:rPr sz="2000" spc="-25" dirty="0">
                <a:solidFill>
                  <a:prstClr val="black"/>
                </a:solidFill>
                <a:latin typeface="Tahoma"/>
                <a:cs typeface="Tahoma"/>
              </a:rPr>
              <a:t> </a:t>
            </a:r>
            <a:r>
              <a:rPr sz="2000" spc="-5" dirty="0">
                <a:solidFill>
                  <a:prstClr val="black"/>
                </a:solidFill>
                <a:latin typeface="Tahoma"/>
                <a:cs typeface="Tahoma"/>
              </a:rPr>
              <a:t>Dengesi</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İstihdam </a:t>
            </a:r>
            <a:r>
              <a:rPr sz="2000" dirty="0">
                <a:solidFill>
                  <a:prstClr val="black"/>
                </a:solidFill>
                <a:latin typeface="Tahoma"/>
                <a:cs typeface="Tahoma"/>
              </a:rPr>
              <a:t>ve</a:t>
            </a:r>
            <a:r>
              <a:rPr sz="2000" spc="-20" dirty="0">
                <a:solidFill>
                  <a:prstClr val="black"/>
                </a:solidFill>
                <a:latin typeface="Tahoma"/>
                <a:cs typeface="Tahoma"/>
              </a:rPr>
              <a:t> </a:t>
            </a:r>
            <a:r>
              <a:rPr sz="2000" spc="-5" dirty="0">
                <a:solidFill>
                  <a:prstClr val="black"/>
                </a:solidFill>
                <a:latin typeface="Tahoma"/>
                <a:cs typeface="Tahoma"/>
              </a:rPr>
              <a:t>İşsizlik</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dirty="0">
                <a:solidFill>
                  <a:prstClr val="black"/>
                </a:solidFill>
                <a:latin typeface="Tahoma"/>
                <a:cs typeface="Tahoma"/>
              </a:rPr>
              <a:t>Kamu</a:t>
            </a:r>
            <a:r>
              <a:rPr sz="2000" spc="-20" dirty="0">
                <a:solidFill>
                  <a:prstClr val="black"/>
                </a:solidFill>
                <a:latin typeface="Tahoma"/>
                <a:cs typeface="Tahoma"/>
              </a:rPr>
              <a:t> </a:t>
            </a:r>
            <a:r>
              <a:rPr sz="2000" dirty="0">
                <a:solidFill>
                  <a:prstClr val="black"/>
                </a:solidFill>
                <a:latin typeface="Tahoma"/>
                <a:cs typeface="Tahoma"/>
              </a:rPr>
              <a:t>Maliyesi</a:t>
            </a: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Enflasyon</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Kredi </a:t>
            </a:r>
            <a:r>
              <a:rPr sz="2000" dirty="0">
                <a:solidFill>
                  <a:prstClr val="black"/>
                </a:solidFill>
                <a:latin typeface="Tahoma"/>
                <a:cs typeface="Tahoma"/>
              </a:rPr>
              <a:t>ve</a:t>
            </a:r>
            <a:r>
              <a:rPr sz="2000" spc="-5" dirty="0">
                <a:solidFill>
                  <a:prstClr val="black"/>
                </a:solidFill>
                <a:latin typeface="Tahoma"/>
                <a:cs typeface="Tahoma"/>
              </a:rPr>
              <a:t> </a:t>
            </a:r>
            <a:r>
              <a:rPr sz="2000" dirty="0">
                <a:solidFill>
                  <a:prstClr val="black"/>
                </a:solidFill>
                <a:latin typeface="Tahoma"/>
                <a:cs typeface="Tahoma"/>
              </a:rPr>
              <a:t>Mevduat</a:t>
            </a: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Finansal Piyasa</a:t>
            </a:r>
            <a:r>
              <a:rPr sz="2000" spc="-35" dirty="0">
                <a:solidFill>
                  <a:prstClr val="black"/>
                </a:solidFill>
                <a:latin typeface="Tahoma"/>
                <a:cs typeface="Tahoma"/>
              </a:rPr>
              <a:t> </a:t>
            </a:r>
            <a:r>
              <a:rPr sz="2000" spc="-5" dirty="0">
                <a:solidFill>
                  <a:prstClr val="black"/>
                </a:solidFill>
                <a:latin typeface="Tahoma"/>
                <a:cs typeface="Tahoma"/>
              </a:rPr>
              <a:t>Göstergeleri</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dirty="0">
                <a:solidFill>
                  <a:prstClr val="black"/>
                </a:solidFill>
                <a:latin typeface="Tahoma"/>
                <a:cs typeface="Tahoma"/>
              </a:rPr>
              <a:t>TCMB </a:t>
            </a:r>
            <a:r>
              <a:rPr sz="2000" spc="-5" dirty="0">
                <a:solidFill>
                  <a:prstClr val="black"/>
                </a:solidFill>
                <a:latin typeface="Tahoma"/>
                <a:cs typeface="Tahoma"/>
              </a:rPr>
              <a:t>Piyasa </a:t>
            </a:r>
            <a:r>
              <a:rPr sz="2000" dirty="0">
                <a:solidFill>
                  <a:prstClr val="black"/>
                </a:solidFill>
                <a:latin typeface="Tahoma"/>
                <a:cs typeface="Tahoma"/>
              </a:rPr>
              <a:t>Katılımcıları </a:t>
            </a:r>
            <a:r>
              <a:rPr sz="2000" spc="-5" dirty="0">
                <a:solidFill>
                  <a:prstClr val="black"/>
                </a:solidFill>
                <a:latin typeface="Tahoma"/>
                <a:cs typeface="Tahoma"/>
              </a:rPr>
              <a:t>Anketi: Seçilmiş Göstergeler</a:t>
            </a:r>
            <a:endParaRPr sz="2000" dirty="0">
              <a:solidFill>
                <a:prstClr val="black"/>
              </a:solidFill>
              <a:latin typeface="Tahoma"/>
              <a:cs typeface="Tahoma"/>
            </a:endParaRPr>
          </a:p>
          <a:p>
            <a:pPr marL="355600" indent="-342900">
              <a:buClr>
                <a:srgbClr val="E60000"/>
              </a:buClr>
              <a:buSzPct val="85000"/>
              <a:buFont typeface="Wingdings"/>
              <a:buChar char=""/>
              <a:tabLst>
                <a:tab pos="354965" algn="l"/>
                <a:tab pos="355600" algn="l"/>
              </a:tabLst>
            </a:pPr>
            <a:r>
              <a:rPr sz="2000" spc="-5" dirty="0">
                <a:solidFill>
                  <a:prstClr val="black"/>
                </a:solidFill>
                <a:latin typeface="Tahoma"/>
                <a:cs typeface="Tahoma"/>
              </a:rPr>
              <a:t>Genel</a:t>
            </a:r>
            <a:r>
              <a:rPr sz="2000" spc="-10" dirty="0">
                <a:solidFill>
                  <a:prstClr val="black"/>
                </a:solidFill>
                <a:latin typeface="Tahoma"/>
                <a:cs typeface="Tahoma"/>
              </a:rPr>
              <a:t> </a:t>
            </a:r>
            <a:r>
              <a:rPr sz="2000" spc="-5" dirty="0">
                <a:solidFill>
                  <a:prstClr val="black"/>
                </a:solidFill>
                <a:latin typeface="Tahoma"/>
                <a:cs typeface="Tahoma"/>
              </a:rPr>
              <a:t>Değerlendirme</a:t>
            </a:r>
            <a:endParaRPr sz="2000" dirty="0">
              <a:solidFill>
                <a:prstClr val="black"/>
              </a:solidFill>
              <a:latin typeface="Tahoma"/>
              <a:cs typeface="Tahoma"/>
            </a:endParaRPr>
          </a:p>
        </p:txBody>
      </p:sp>
      <p:sp>
        <p:nvSpPr>
          <p:cNvPr id="4" name="object 4"/>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2</a:t>
            </a:r>
            <a:endParaRPr sz="1400">
              <a:solidFill>
                <a:prstClr val="black"/>
              </a:solidFill>
              <a:latin typeface="Tahoma"/>
              <a:cs typeface="Tahoma"/>
            </a:endParaRPr>
          </a:p>
        </p:txBody>
      </p:sp>
      <p:sp>
        <p:nvSpPr>
          <p:cNvPr id="5" name="Dikdörtgen 4"/>
          <p:cNvSpPr/>
          <p:nvPr/>
        </p:nvSpPr>
        <p:spPr>
          <a:xfrm>
            <a:off x="315686" y="5562600"/>
            <a:ext cx="8640444" cy="954107"/>
          </a:xfrm>
          <a:prstGeom prst="rect">
            <a:avLst/>
          </a:prstGeom>
        </p:spPr>
        <p:txBody>
          <a:bodyPr wrap="square">
            <a:spAutoFit/>
          </a:bodyPr>
          <a:lstStyle/>
          <a:p>
            <a:r>
              <a:rPr lang="en-US" sz="1400" dirty="0"/>
              <a:t>Bu </a:t>
            </a:r>
            <a:r>
              <a:rPr lang="en-US" sz="1400" dirty="0" err="1"/>
              <a:t>sunum</a:t>
            </a:r>
            <a:r>
              <a:rPr lang="en-US" sz="1400" dirty="0"/>
              <a:t>, TOBB </a:t>
            </a:r>
            <a:r>
              <a:rPr lang="en-US" sz="1400" dirty="0" err="1"/>
              <a:t>ve</a:t>
            </a:r>
            <a:r>
              <a:rPr lang="en-US" sz="1400" dirty="0"/>
              <a:t> TEPAV </a:t>
            </a:r>
            <a:r>
              <a:rPr lang="en-US" sz="1400" dirty="0" err="1"/>
              <a:t>ortaklığında</a:t>
            </a:r>
            <a:r>
              <a:rPr lang="en-US" sz="1400" dirty="0"/>
              <a:t> </a:t>
            </a:r>
            <a:r>
              <a:rPr lang="en-US" sz="1400" dirty="0" err="1"/>
              <a:t>yürütülen</a:t>
            </a:r>
            <a:r>
              <a:rPr lang="en-US" sz="1400" dirty="0"/>
              <a:t> </a:t>
            </a:r>
            <a:r>
              <a:rPr lang="en-US" sz="1400" dirty="0" err="1"/>
              <a:t>Akademik</a:t>
            </a:r>
            <a:r>
              <a:rPr lang="en-US" sz="1400" dirty="0"/>
              <a:t> </a:t>
            </a:r>
            <a:r>
              <a:rPr lang="en-US" sz="1400" dirty="0" err="1"/>
              <a:t>Danışmanlar</a:t>
            </a:r>
            <a:r>
              <a:rPr lang="en-US" sz="1400" dirty="0"/>
              <a:t> </a:t>
            </a:r>
            <a:r>
              <a:rPr lang="en-US" sz="1400" dirty="0" err="1"/>
              <a:t>Projesi</a:t>
            </a:r>
            <a:r>
              <a:rPr lang="en-US" sz="1400" dirty="0"/>
              <a:t> </a:t>
            </a:r>
            <a:r>
              <a:rPr lang="en-US" sz="1400" dirty="0" err="1"/>
              <a:t>kapsamında</a:t>
            </a:r>
            <a:r>
              <a:rPr lang="en-US" sz="1400" dirty="0"/>
              <a:t> </a:t>
            </a:r>
            <a:r>
              <a:rPr lang="tr-TR" sz="1400" dirty="0"/>
              <a:t>Gaziantep</a:t>
            </a:r>
            <a:r>
              <a:rPr lang="en-US" sz="1400" dirty="0"/>
              <a:t> </a:t>
            </a:r>
            <a:r>
              <a:rPr lang="en-US" sz="1400" dirty="0" err="1"/>
              <a:t>Akademik</a:t>
            </a:r>
            <a:r>
              <a:rPr lang="en-US" sz="1400" dirty="0"/>
              <a:t> </a:t>
            </a:r>
            <a:r>
              <a:rPr lang="en-US" sz="1400" dirty="0" err="1"/>
              <a:t>Danışmanı</a:t>
            </a:r>
            <a:r>
              <a:rPr lang="en-US" sz="1400" dirty="0"/>
              <a:t> </a:t>
            </a:r>
            <a:r>
              <a:rPr lang="tr-TR" sz="1400" dirty="0"/>
              <a:t>Prof. Dr. Hüseyin BOZKURT</a:t>
            </a:r>
            <a:r>
              <a:rPr lang="en-US" sz="1400" dirty="0"/>
              <a:t> </a:t>
            </a:r>
            <a:r>
              <a:rPr lang="en-US" sz="1400" dirty="0" err="1"/>
              <a:t>tarafından</a:t>
            </a:r>
            <a:r>
              <a:rPr lang="en-US" sz="1400" dirty="0"/>
              <a:t> </a:t>
            </a:r>
            <a:r>
              <a:rPr lang="en-US" sz="1400" dirty="0" err="1"/>
              <a:t>hazırlanmıştır</a:t>
            </a:r>
            <a:r>
              <a:rPr lang="en-US" sz="1400" dirty="0"/>
              <a:t>.</a:t>
            </a:r>
            <a:endParaRPr lang="tr-TR" sz="1400" dirty="0"/>
          </a:p>
          <a:p>
            <a:r>
              <a:rPr lang="en-US" sz="1400" dirty="0" err="1"/>
              <a:t>İçerik</a:t>
            </a:r>
            <a:r>
              <a:rPr lang="en-US" sz="1400" dirty="0"/>
              <a:t> </a:t>
            </a:r>
            <a:r>
              <a:rPr lang="en-US" sz="1400" dirty="0" err="1"/>
              <a:t>tamamıyla</a:t>
            </a:r>
            <a:r>
              <a:rPr lang="en-US" sz="1400" dirty="0"/>
              <a:t> </a:t>
            </a:r>
            <a:r>
              <a:rPr lang="en-US" sz="1400" dirty="0" err="1"/>
              <a:t>Akademik</a:t>
            </a:r>
            <a:r>
              <a:rPr lang="en-US" sz="1400" dirty="0"/>
              <a:t> </a:t>
            </a:r>
            <a:r>
              <a:rPr lang="en-US" sz="1400" dirty="0" err="1"/>
              <a:t>Danışmanın</a:t>
            </a:r>
            <a:r>
              <a:rPr lang="en-US" sz="1400" dirty="0"/>
              <a:t> </a:t>
            </a:r>
            <a:r>
              <a:rPr lang="en-US" sz="1400" dirty="0" err="1"/>
              <a:t>sorumluluğu</a:t>
            </a:r>
            <a:r>
              <a:rPr lang="en-US" sz="1400" dirty="0"/>
              <a:t> </a:t>
            </a:r>
            <a:r>
              <a:rPr lang="en-US" sz="1400" dirty="0" err="1"/>
              <a:t>altında</a:t>
            </a:r>
            <a:r>
              <a:rPr lang="en-US" sz="1400" dirty="0"/>
              <a:t> </a:t>
            </a:r>
            <a:r>
              <a:rPr lang="en-US" sz="1400" dirty="0" err="1"/>
              <a:t>olup</a:t>
            </a:r>
            <a:r>
              <a:rPr lang="en-US" sz="1400" dirty="0"/>
              <a:t> TOBB </a:t>
            </a:r>
            <a:r>
              <a:rPr lang="en-US" sz="1400" dirty="0" err="1"/>
              <a:t>ve</a:t>
            </a:r>
            <a:r>
              <a:rPr lang="en-US" sz="1400" dirty="0"/>
              <a:t> </a:t>
            </a:r>
            <a:r>
              <a:rPr lang="en-US" sz="1400" dirty="0" err="1"/>
              <a:t>TEPAV’ın</a:t>
            </a:r>
            <a:r>
              <a:rPr lang="en-US" sz="1400" dirty="0"/>
              <a:t> </a:t>
            </a:r>
            <a:r>
              <a:rPr lang="en-US" sz="1400" dirty="0" err="1"/>
              <a:t>görüşlerini</a:t>
            </a:r>
            <a:r>
              <a:rPr lang="en-US" sz="1400" dirty="0"/>
              <a:t> </a:t>
            </a:r>
            <a:r>
              <a:rPr lang="en-US" sz="1400" dirty="0" err="1"/>
              <a:t>yansıtmak</a:t>
            </a:r>
            <a:r>
              <a:rPr lang="en-US" sz="1400" dirty="0"/>
              <a:t> </a:t>
            </a:r>
            <a:r>
              <a:rPr lang="en-US" sz="1400" dirty="0" err="1"/>
              <a:t>zorunda</a:t>
            </a:r>
            <a:r>
              <a:rPr lang="en-US" sz="1400" dirty="0"/>
              <a:t> </a:t>
            </a:r>
            <a:r>
              <a:rPr lang="en-US" sz="1400" dirty="0" err="1"/>
              <a:t>değildir</a:t>
            </a:r>
            <a:r>
              <a:rPr lang="en-US" sz="1400" dirty="0"/>
              <a:t>.</a:t>
            </a:r>
          </a:p>
        </p:txBody>
      </p:sp>
    </p:spTree>
    <p:extLst>
      <p:ext uri="{BB962C8B-B14F-4D97-AF65-F5344CB8AC3E}">
        <p14:creationId xmlns:p14="http://schemas.microsoft.com/office/powerpoint/2010/main" val="3396107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marR="5080">
              <a:lnSpc>
                <a:spcPct val="100000"/>
              </a:lnSpc>
              <a:spcBef>
                <a:spcPts val="105"/>
              </a:spcBef>
            </a:pPr>
            <a:r>
              <a:rPr sz="1700" spc="-5" dirty="0"/>
              <a:t>Mevsim </a:t>
            </a:r>
            <a:r>
              <a:rPr sz="1700" dirty="0"/>
              <a:t>ve takvim etkilerinden </a:t>
            </a:r>
            <a:r>
              <a:rPr sz="1700" spc="-5" dirty="0"/>
              <a:t>arındırılmış </a:t>
            </a:r>
            <a:r>
              <a:rPr sz="1700" dirty="0"/>
              <a:t>verilerde ihracat gerilerken, ithalat  artmaktadır.</a:t>
            </a:r>
            <a:endParaRPr sz="1700"/>
          </a:p>
          <a:p>
            <a:pPr marL="12700" marR="247650">
              <a:lnSpc>
                <a:spcPct val="100000"/>
              </a:lnSpc>
            </a:pPr>
            <a:r>
              <a:rPr sz="1700" b="0" spc="-5" dirty="0">
                <a:latin typeface="Tahoma"/>
                <a:cs typeface="Tahoma"/>
              </a:rPr>
              <a:t>Ocak ayında ithalat </a:t>
            </a:r>
            <a:r>
              <a:rPr sz="1700" b="0" spc="-10" dirty="0">
                <a:latin typeface="Tahoma"/>
                <a:cs typeface="Tahoma"/>
              </a:rPr>
              <a:t>bir </a:t>
            </a:r>
            <a:r>
              <a:rPr sz="1700" b="0" dirty="0">
                <a:latin typeface="Tahoma"/>
                <a:cs typeface="Tahoma"/>
              </a:rPr>
              <a:t>önceki aya </a:t>
            </a:r>
            <a:r>
              <a:rPr sz="1700" b="0" spc="-5" dirty="0">
                <a:latin typeface="Tahoma"/>
                <a:cs typeface="Tahoma"/>
              </a:rPr>
              <a:t>göre </a:t>
            </a:r>
            <a:r>
              <a:rPr sz="1700" b="0" dirty="0">
                <a:latin typeface="Tahoma"/>
                <a:cs typeface="Tahoma"/>
              </a:rPr>
              <a:t>%10 </a:t>
            </a:r>
            <a:r>
              <a:rPr sz="1700" b="0" spc="-5" dirty="0">
                <a:latin typeface="Tahoma"/>
                <a:cs typeface="Tahoma"/>
              </a:rPr>
              <a:t>oranında artarken, </a:t>
            </a:r>
            <a:r>
              <a:rPr sz="1700" b="0" dirty="0">
                <a:latin typeface="Tahoma"/>
                <a:cs typeface="Tahoma"/>
              </a:rPr>
              <a:t>ihracat %4,9 </a:t>
            </a:r>
            <a:r>
              <a:rPr sz="1700" b="0" spc="-5" dirty="0">
                <a:latin typeface="Tahoma"/>
                <a:cs typeface="Tahoma"/>
              </a:rPr>
              <a:t>oranında  gerilemiştir.</a:t>
            </a:r>
            <a:endParaRPr sz="1700">
              <a:latin typeface="Tahoma"/>
              <a:cs typeface="Tahoma"/>
            </a:endParaRPr>
          </a:p>
        </p:txBody>
      </p:sp>
      <p:sp>
        <p:nvSpPr>
          <p:cNvPr id="3" name="object 3"/>
          <p:cNvSpPr/>
          <p:nvPr/>
        </p:nvSpPr>
        <p:spPr>
          <a:xfrm>
            <a:off x="0" y="1834895"/>
            <a:ext cx="9144000" cy="584200"/>
          </a:xfrm>
          <a:custGeom>
            <a:avLst/>
            <a:gdLst/>
            <a:ahLst/>
            <a:cxnLst/>
            <a:rect l="l" t="t" r="r" b="b"/>
            <a:pathLst>
              <a:path w="9144000" h="584200">
                <a:moveTo>
                  <a:pt x="0" y="583691"/>
                </a:moveTo>
                <a:lnTo>
                  <a:pt x="9144000" y="583691"/>
                </a:lnTo>
                <a:lnTo>
                  <a:pt x="9144000" y="0"/>
                </a:lnTo>
                <a:lnTo>
                  <a:pt x="0" y="0"/>
                </a:lnTo>
                <a:lnTo>
                  <a:pt x="0" y="583691"/>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066901" y="1866137"/>
            <a:ext cx="7040880" cy="513080"/>
          </a:xfrm>
          <a:prstGeom prst="rect">
            <a:avLst/>
          </a:prstGeom>
        </p:spPr>
        <p:txBody>
          <a:bodyPr vert="horz" wrap="square" lIns="0" tIns="12065" rIns="0" bIns="0" rtlCol="0">
            <a:spAutoFit/>
          </a:bodyPr>
          <a:lstStyle/>
          <a:p>
            <a:pPr marL="2425065" marR="5080" indent="-2413000">
              <a:spcBef>
                <a:spcPts val="95"/>
              </a:spcBef>
            </a:pPr>
            <a:r>
              <a:rPr sz="1600" spc="-5" dirty="0">
                <a:solidFill>
                  <a:srgbClr val="FFFFFF"/>
                </a:solidFill>
                <a:latin typeface="Arial"/>
                <a:cs typeface="Arial"/>
              </a:rPr>
              <a:t>İhracat ve ithalat (mevsim </a:t>
            </a:r>
            <a:r>
              <a:rPr sz="1600" dirty="0">
                <a:solidFill>
                  <a:srgbClr val="FFFFFF"/>
                </a:solidFill>
                <a:latin typeface="Arial"/>
                <a:cs typeface="Arial"/>
              </a:rPr>
              <a:t>ve </a:t>
            </a:r>
            <a:r>
              <a:rPr sz="1600" spc="-5" dirty="0">
                <a:solidFill>
                  <a:srgbClr val="FFFFFF"/>
                </a:solidFill>
                <a:latin typeface="Arial"/>
                <a:cs typeface="Arial"/>
              </a:rPr>
              <a:t>takvim etkisinden </a:t>
            </a:r>
            <a:r>
              <a:rPr sz="1600" spc="-10" dirty="0">
                <a:solidFill>
                  <a:srgbClr val="FFFFFF"/>
                </a:solidFill>
                <a:latin typeface="Arial"/>
                <a:cs typeface="Arial"/>
              </a:rPr>
              <a:t>arındırılmış, milyar </a:t>
            </a:r>
            <a:r>
              <a:rPr sz="1600" spc="-5" dirty="0">
                <a:solidFill>
                  <a:srgbClr val="FFFFFF"/>
                </a:solidFill>
                <a:latin typeface="Arial"/>
                <a:cs typeface="Arial"/>
              </a:rPr>
              <a:t>dolar ve </a:t>
            </a:r>
            <a:r>
              <a:rPr sz="1600" spc="-10" dirty="0">
                <a:solidFill>
                  <a:srgbClr val="FFFFFF"/>
                </a:solidFill>
                <a:latin typeface="Arial"/>
                <a:cs typeface="Arial"/>
              </a:rPr>
              <a:t>%)  </a:t>
            </a:r>
            <a:r>
              <a:rPr sz="1600" spc="-5" dirty="0">
                <a:solidFill>
                  <a:srgbClr val="FFFFFF"/>
                </a:solidFill>
                <a:latin typeface="Arial"/>
                <a:cs typeface="Arial"/>
              </a:rPr>
              <a:t>Ocak 2020 – Ocak</a:t>
            </a:r>
            <a:r>
              <a:rPr sz="1600" spc="55"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1002791" y="2779776"/>
            <a:ext cx="3360420" cy="2684145"/>
            <a:chOff x="1002791" y="2779776"/>
            <a:chExt cx="3360420" cy="2684145"/>
          </a:xfrm>
        </p:grpSpPr>
        <p:sp>
          <p:nvSpPr>
            <p:cNvPr id="6" name="object 6"/>
            <p:cNvSpPr/>
            <p:nvPr/>
          </p:nvSpPr>
          <p:spPr>
            <a:xfrm>
              <a:off x="1002791" y="2798064"/>
              <a:ext cx="3340735" cy="2661285"/>
            </a:xfrm>
            <a:custGeom>
              <a:avLst/>
              <a:gdLst/>
              <a:ahLst/>
              <a:cxnLst/>
              <a:rect l="l" t="t" r="r" b="b"/>
              <a:pathLst>
                <a:path w="3340735" h="2661285">
                  <a:moveTo>
                    <a:pt x="47244" y="2660904"/>
                  </a:moveTo>
                  <a:lnTo>
                    <a:pt x="47244" y="0"/>
                  </a:lnTo>
                </a:path>
                <a:path w="3340735" h="2661285">
                  <a:moveTo>
                    <a:pt x="0" y="2660904"/>
                  </a:moveTo>
                  <a:lnTo>
                    <a:pt x="47244" y="2660904"/>
                  </a:lnTo>
                </a:path>
                <a:path w="3340735" h="2661285">
                  <a:moveTo>
                    <a:pt x="0" y="2129028"/>
                  </a:moveTo>
                  <a:lnTo>
                    <a:pt x="47244" y="2129028"/>
                  </a:lnTo>
                </a:path>
                <a:path w="3340735" h="2661285">
                  <a:moveTo>
                    <a:pt x="0" y="1597152"/>
                  </a:moveTo>
                  <a:lnTo>
                    <a:pt x="47244" y="1597152"/>
                  </a:lnTo>
                </a:path>
                <a:path w="3340735" h="2661285">
                  <a:moveTo>
                    <a:pt x="0" y="1065276"/>
                  </a:moveTo>
                  <a:lnTo>
                    <a:pt x="47244" y="1065276"/>
                  </a:lnTo>
                </a:path>
                <a:path w="3340735" h="2661285">
                  <a:moveTo>
                    <a:pt x="0" y="533400"/>
                  </a:moveTo>
                  <a:lnTo>
                    <a:pt x="47244" y="533400"/>
                  </a:lnTo>
                </a:path>
                <a:path w="3340735" h="2661285">
                  <a:moveTo>
                    <a:pt x="0" y="0"/>
                  </a:moveTo>
                  <a:lnTo>
                    <a:pt x="47244" y="0"/>
                  </a:lnTo>
                </a:path>
                <a:path w="3340735" h="2661285">
                  <a:moveTo>
                    <a:pt x="47244" y="2660904"/>
                  </a:moveTo>
                  <a:lnTo>
                    <a:pt x="3340608" y="2660904"/>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1049273" y="3755898"/>
              <a:ext cx="3295015" cy="1320165"/>
            </a:xfrm>
            <a:custGeom>
              <a:avLst/>
              <a:gdLst/>
              <a:ahLst/>
              <a:cxnLst/>
              <a:rect l="l" t="t" r="r" b="b"/>
              <a:pathLst>
                <a:path w="3295015" h="1320164">
                  <a:moveTo>
                    <a:pt x="0" y="565403"/>
                  </a:moveTo>
                  <a:lnTo>
                    <a:pt x="137159" y="608076"/>
                  </a:lnTo>
                  <a:lnTo>
                    <a:pt x="274319" y="905256"/>
                  </a:lnTo>
                  <a:lnTo>
                    <a:pt x="411479" y="1319783"/>
                  </a:lnTo>
                  <a:lnTo>
                    <a:pt x="548639" y="1033271"/>
                  </a:lnTo>
                  <a:lnTo>
                    <a:pt x="685800" y="883919"/>
                  </a:lnTo>
                  <a:lnTo>
                    <a:pt x="822959" y="691895"/>
                  </a:lnTo>
                  <a:lnTo>
                    <a:pt x="960119" y="734568"/>
                  </a:lnTo>
                  <a:lnTo>
                    <a:pt x="1098803" y="638556"/>
                  </a:lnTo>
                  <a:lnTo>
                    <a:pt x="1235964" y="522731"/>
                  </a:lnTo>
                  <a:lnTo>
                    <a:pt x="1373124" y="576071"/>
                  </a:lnTo>
                  <a:lnTo>
                    <a:pt x="1510283" y="458724"/>
                  </a:lnTo>
                  <a:lnTo>
                    <a:pt x="1647444" y="416051"/>
                  </a:lnTo>
                  <a:lnTo>
                    <a:pt x="1784603" y="448056"/>
                  </a:lnTo>
                  <a:lnTo>
                    <a:pt x="1921764" y="373379"/>
                  </a:lnTo>
                  <a:lnTo>
                    <a:pt x="2058924" y="298703"/>
                  </a:lnTo>
                  <a:lnTo>
                    <a:pt x="2196084" y="277368"/>
                  </a:lnTo>
                  <a:lnTo>
                    <a:pt x="2333243" y="245363"/>
                  </a:lnTo>
                  <a:lnTo>
                    <a:pt x="2470404" y="266700"/>
                  </a:lnTo>
                  <a:lnTo>
                    <a:pt x="2607564" y="160019"/>
                  </a:lnTo>
                  <a:lnTo>
                    <a:pt x="2744724" y="160019"/>
                  </a:lnTo>
                  <a:lnTo>
                    <a:pt x="2881884" y="106679"/>
                  </a:lnTo>
                  <a:lnTo>
                    <a:pt x="3019043" y="85343"/>
                  </a:lnTo>
                  <a:lnTo>
                    <a:pt x="3156204" y="0"/>
                  </a:lnTo>
                  <a:lnTo>
                    <a:pt x="3294888" y="106679"/>
                  </a:lnTo>
                </a:path>
              </a:pathLst>
            </a:custGeom>
            <a:ln w="38100">
              <a:solidFill>
                <a:srgbClr val="A30000"/>
              </a:solidFill>
            </a:ln>
          </p:spPr>
          <p:txBody>
            <a:bodyPr wrap="square" lIns="0" tIns="0" rIns="0" bIns="0" rtlCol="0"/>
            <a:lstStyle/>
            <a:p>
              <a:endParaRPr smtClean="0">
                <a:solidFill>
                  <a:prstClr val="black"/>
                </a:solidFill>
              </a:endParaRPr>
            </a:p>
          </p:txBody>
        </p:sp>
        <p:sp>
          <p:nvSpPr>
            <p:cNvPr id="8" name="object 8"/>
            <p:cNvSpPr/>
            <p:nvPr/>
          </p:nvSpPr>
          <p:spPr>
            <a:xfrm>
              <a:off x="1049273" y="2798826"/>
              <a:ext cx="3295015" cy="1819910"/>
            </a:xfrm>
            <a:custGeom>
              <a:avLst/>
              <a:gdLst/>
              <a:ahLst/>
              <a:cxnLst/>
              <a:rect l="l" t="t" r="r" b="b"/>
              <a:pathLst>
                <a:path w="3295015" h="1819910">
                  <a:moveTo>
                    <a:pt x="0" y="1053084"/>
                  </a:moveTo>
                  <a:lnTo>
                    <a:pt x="137159" y="1202436"/>
                  </a:lnTo>
                  <a:lnTo>
                    <a:pt x="274319" y="1298448"/>
                  </a:lnTo>
                  <a:lnTo>
                    <a:pt x="411479" y="1819656"/>
                  </a:lnTo>
                  <a:lnTo>
                    <a:pt x="548639" y="1670304"/>
                  </a:lnTo>
                  <a:lnTo>
                    <a:pt x="685800" y="1543812"/>
                  </a:lnTo>
                  <a:lnTo>
                    <a:pt x="822959" y="1373124"/>
                  </a:lnTo>
                  <a:lnTo>
                    <a:pt x="960119" y="1042416"/>
                  </a:lnTo>
                  <a:lnTo>
                    <a:pt x="1098803" y="1031748"/>
                  </a:lnTo>
                  <a:lnTo>
                    <a:pt x="1235964" y="1085088"/>
                  </a:lnTo>
                  <a:lnTo>
                    <a:pt x="1373124" y="946404"/>
                  </a:lnTo>
                  <a:lnTo>
                    <a:pt x="1510283" y="989076"/>
                  </a:lnTo>
                  <a:lnTo>
                    <a:pt x="1647444" y="1042416"/>
                  </a:lnTo>
                  <a:lnTo>
                    <a:pt x="1784603" y="1010412"/>
                  </a:lnTo>
                  <a:lnTo>
                    <a:pt x="1921764" y="894588"/>
                  </a:lnTo>
                  <a:lnTo>
                    <a:pt x="2058924" y="967740"/>
                  </a:lnTo>
                  <a:lnTo>
                    <a:pt x="2196084" y="915924"/>
                  </a:lnTo>
                  <a:lnTo>
                    <a:pt x="2333243" y="905256"/>
                  </a:lnTo>
                  <a:lnTo>
                    <a:pt x="2470404" y="787908"/>
                  </a:lnTo>
                  <a:lnTo>
                    <a:pt x="2607564" y="691896"/>
                  </a:lnTo>
                  <a:lnTo>
                    <a:pt x="2744724" y="766572"/>
                  </a:lnTo>
                  <a:lnTo>
                    <a:pt x="2881884" y="723900"/>
                  </a:lnTo>
                  <a:lnTo>
                    <a:pt x="3019043" y="393191"/>
                  </a:lnTo>
                  <a:lnTo>
                    <a:pt x="3156204" y="297179"/>
                  </a:lnTo>
                  <a:lnTo>
                    <a:pt x="3294888"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9" name="object 9"/>
          <p:cNvSpPr txBox="1"/>
          <p:nvPr/>
        </p:nvSpPr>
        <p:spPr>
          <a:xfrm>
            <a:off x="820927" y="5344795"/>
            <a:ext cx="11048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a:t>
            </a:r>
            <a:endParaRPr sz="1200">
              <a:solidFill>
                <a:prstClr val="black"/>
              </a:solidFill>
              <a:latin typeface="Arial"/>
              <a:cs typeface="Arial"/>
            </a:endParaRPr>
          </a:p>
        </p:txBody>
      </p:sp>
      <p:sp>
        <p:nvSpPr>
          <p:cNvPr id="10" name="object 10"/>
          <p:cNvSpPr txBox="1"/>
          <p:nvPr/>
        </p:nvSpPr>
        <p:spPr>
          <a:xfrm>
            <a:off x="736193" y="4812283"/>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a:t>
            </a:r>
            <a:endParaRPr sz="1200">
              <a:solidFill>
                <a:prstClr val="black"/>
              </a:solidFill>
              <a:latin typeface="Arial"/>
              <a:cs typeface="Arial"/>
            </a:endParaRPr>
          </a:p>
        </p:txBody>
      </p:sp>
      <p:sp>
        <p:nvSpPr>
          <p:cNvPr id="11" name="object 11"/>
          <p:cNvSpPr txBox="1"/>
          <p:nvPr/>
        </p:nvSpPr>
        <p:spPr>
          <a:xfrm>
            <a:off x="736193" y="4280154"/>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15</a:t>
            </a:r>
            <a:endParaRPr sz="1200">
              <a:solidFill>
                <a:prstClr val="black"/>
              </a:solidFill>
              <a:latin typeface="Arial"/>
              <a:cs typeface="Arial"/>
            </a:endParaRPr>
          </a:p>
        </p:txBody>
      </p:sp>
      <p:sp>
        <p:nvSpPr>
          <p:cNvPr id="12" name="object 12"/>
          <p:cNvSpPr txBox="1"/>
          <p:nvPr/>
        </p:nvSpPr>
        <p:spPr>
          <a:xfrm>
            <a:off x="736193" y="3747896"/>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a:t>
            </a:r>
            <a:endParaRPr sz="1200">
              <a:solidFill>
                <a:prstClr val="black"/>
              </a:solidFill>
              <a:latin typeface="Arial"/>
              <a:cs typeface="Arial"/>
            </a:endParaRPr>
          </a:p>
        </p:txBody>
      </p:sp>
      <p:sp>
        <p:nvSpPr>
          <p:cNvPr id="13" name="object 13"/>
          <p:cNvSpPr txBox="1"/>
          <p:nvPr/>
        </p:nvSpPr>
        <p:spPr>
          <a:xfrm>
            <a:off x="736193" y="3215766"/>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25</a:t>
            </a:r>
            <a:endParaRPr sz="1200">
              <a:solidFill>
                <a:prstClr val="black"/>
              </a:solidFill>
              <a:latin typeface="Arial"/>
              <a:cs typeface="Arial"/>
            </a:endParaRPr>
          </a:p>
        </p:txBody>
      </p:sp>
      <p:sp>
        <p:nvSpPr>
          <p:cNvPr id="14" name="object 14"/>
          <p:cNvSpPr txBox="1"/>
          <p:nvPr/>
        </p:nvSpPr>
        <p:spPr>
          <a:xfrm>
            <a:off x="736193" y="2682951"/>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30</a:t>
            </a:r>
            <a:endParaRPr sz="1200">
              <a:solidFill>
                <a:prstClr val="black"/>
              </a:solidFill>
              <a:latin typeface="Arial"/>
              <a:cs typeface="Arial"/>
            </a:endParaRPr>
          </a:p>
        </p:txBody>
      </p:sp>
      <p:sp>
        <p:nvSpPr>
          <p:cNvPr id="15" name="object 15"/>
          <p:cNvSpPr txBox="1"/>
          <p:nvPr/>
        </p:nvSpPr>
        <p:spPr>
          <a:xfrm>
            <a:off x="956065" y="5499606"/>
            <a:ext cx="3490595" cy="585470"/>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720"/>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720"/>
              </a:spcBef>
            </a:pPr>
            <a:r>
              <a:rPr sz="1200" spc="-5" dirty="0">
                <a:solidFill>
                  <a:prstClr val="black"/>
                </a:solidFill>
                <a:latin typeface="Arial"/>
                <a:cs typeface="Arial"/>
              </a:rPr>
              <a:t>2020-07</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720"/>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710"/>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720"/>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72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720"/>
              </a:spcBef>
            </a:pPr>
            <a:r>
              <a:rPr sz="1200" dirty="0">
                <a:solidFill>
                  <a:prstClr val="black"/>
                </a:solidFill>
                <a:latin typeface="Arial"/>
                <a:cs typeface="Arial"/>
              </a:rPr>
              <a:t>202</a:t>
            </a:r>
            <a:r>
              <a:rPr sz="1200" spc="5" dirty="0">
                <a:solidFill>
                  <a:prstClr val="black"/>
                </a:solidFill>
                <a:latin typeface="Arial"/>
                <a:cs typeface="Arial"/>
              </a:rPr>
              <a:t>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16" name="object 16"/>
          <p:cNvSpPr/>
          <p:nvPr/>
        </p:nvSpPr>
        <p:spPr>
          <a:xfrm>
            <a:off x="1130046" y="6371082"/>
            <a:ext cx="176530" cy="0"/>
          </a:xfrm>
          <a:custGeom>
            <a:avLst/>
            <a:gdLst/>
            <a:ahLst/>
            <a:cxnLst/>
            <a:rect l="l" t="t" r="r" b="b"/>
            <a:pathLst>
              <a:path w="176530">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7" name="object 17"/>
          <p:cNvSpPr/>
          <p:nvPr/>
        </p:nvSpPr>
        <p:spPr>
          <a:xfrm>
            <a:off x="1960626" y="6371082"/>
            <a:ext cx="176530" cy="0"/>
          </a:xfrm>
          <a:custGeom>
            <a:avLst/>
            <a:gdLst/>
            <a:ahLst/>
            <a:cxnLst/>
            <a:rect l="l" t="t" r="r" b="b"/>
            <a:pathLst>
              <a:path w="176530">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8" name="object 18"/>
          <p:cNvSpPr txBox="1"/>
          <p:nvPr/>
        </p:nvSpPr>
        <p:spPr>
          <a:xfrm>
            <a:off x="1362202" y="6270447"/>
            <a:ext cx="492759"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İ</a:t>
            </a:r>
            <a:r>
              <a:rPr sz="1200" spc="5" dirty="0">
                <a:solidFill>
                  <a:prstClr val="black"/>
                </a:solidFill>
                <a:latin typeface="Arial"/>
                <a:cs typeface="Arial"/>
              </a:rPr>
              <a:t>h</a:t>
            </a:r>
            <a:r>
              <a:rPr sz="1200" dirty="0">
                <a:solidFill>
                  <a:prstClr val="black"/>
                </a:solidFill>
                <a:latin typeface="Arial"/>
                <a:cs typeface="Arial"/>
              </a:rPr>
              <a:t>racat</a:t>
            </a:r>
            <a:endParaRPr sz="1200">
              <a:solidFill>
                <a:prstClr val="black"/>
              </a:solidFill>
              <a:latin typeface="Arial"/>
              <a:cs typeface="Arial"/>
            </a:endParaRPr>
          </a:p>
        </p:txBody>
      </p:sp>
      <p:sp>
        <p:nvSpPr>
          <p:cNvPr id="19" name="object 19"/>
          <p:cNvSpPr txBox="1"/>
          <p:nvPr/>
        </p:nvSpPr>
        <p:spPr>
          <a:xfrm>
            <a:off x="2194305" y="6270447"/>
            <a:ext cx="44195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İthalat</a:t>
            </a:r>
            <a:endParaRPr sz="1200">
              <a:solidFill>
                <a:prstClr val="black"/>
              </a:solidFill>
              <a:latin typeface="Arial"/>
              <a:cs typeface="Arial"/>
            </a:endParaRPr>
          </a:p>
        </p:txBody>
      </p:sp>
      <p:grpSp>
        <p:nvGrpSpPr>
          <p:cNvPr id="20" name="object 20"/>
          <p:cNvGrpSpPr/>
          <p:nvPr/>
        </p:nvGrpSpPr>
        <p:grpSpPr>
          <a:xfrm>
            <a:off x="4983479" y="2793492"/>
            <a:ext cx="3609340" cy="2670175"/>
            <a:chOff x="4983479" y="2793492"/>
            <a:chExt cx="3609340" cy="2670175"/>
          </a:xfrm>
        </p:grpSpPr>
        <p:sp>
          <p:nvSpPr>
            <p:cNvPr id="21" name="object 21"/>
            <p:cNvSpPr/>
            <p:nvPr/>
          </p:nvSpPr>
          <p:spPr>
            <a:xfrm>
              <a:off x="4983479" y="2798064"/>
              <a:ext cx="3589020" cy="2661285"/>
            </a:xfrm>
            <a:custGeom>
              <a:avLst/>
              <a:gdLst/>
              <a:ahLst/>
              <a:cxnLst/>
              <a:rect l="l" t="t" r="r" b="b"/>
              <a:pathLst>
                <a:path w="3589020" h="2661285">
                  <a:moveTo>
                    <a:pt x="45720" y="2660904"/>
                  </a:moveTo>
                  <a:lnTo>
                    <a:pt x="45720" y="0"/>
                  </a:lnTo>
                </a:path>
                <a:path w="3589020" h="2661285">
                  <a:moveTo>
                    <a:pt x="0" y="2660904"/>
                  </a:moveTo>
                  <a:lnTo>
                    <a:pt x="45720" y="2660904"/>
                  </a:lnTo>
                </a:path>
                <a:path w="3589020" h="2661285">
                  <a:moveTo>
                    <a:pt x="0" y="2328672"/>
                  </a:moveTo>
                  <a:lnTo>
                    <a:pt x="45720" y="2328672"/>
                  </a:lnTo>
                </a:path>
                <a:path w="3589020" h="2661285">
                  <a:moveTo>
                    <a:pt x="0" y="1996440"/>
                  </a:moveTo>
                  <a:lnTo>
                    <a:pt x="45720" y="1996440"/>
                  </a:lnTo>
                </a:path>
                <a:path w="3589020" h="2661285">
                  <a:moveTo>
                    <a:pt x="0" y="1664208"/>
                  </a:moveTo>
                  <a:lnTo>
                    <a:pt x="45720" y="1664208"/>
                  </a:lnTo>
                </a:path>
                <a:path w="3589020" h="2661285">
                  <a:moveTo>
                    <a:pt x="0" y="1330452"/>
                  </a:moveTo>
                  <a:lnTo>
                    <a:pt x="45720" y="1330452"/>
                  </a:lnTo>
                </a:path>
                <a:path w="3589020" h="2661285">
                  <a:moveTo>
                    <a:pt x="0" y="998219"/>
                  </a:moveTo>
                  <a:lnTo>
                    <a:pt x="45720" y="998219"/>
                  </a:lnTo>
                </a:path>
                <a:path w="3589020" h="2661285">
                  <a:moveTo>
                    <a:pt x="0" y="665988"/>
                  </a:moveTo>
                  <a:lnTo>
                    <a:pt x="45720" y="665988"/>
                  </a:lnTo>
                </a:path>
                <a:path w="3589020" h="2661285">
                  <a:moveTo>
                    <a:pt x="0" y="333756"/>
                  </a:moveTo>
                  <a:lnTo>
                    <a:pt x="45720" y="333756"/>
                  </a:lnTo>
                </a:path>
                <a:path w="3589020" h="2661285">
                  <a:moveTo>
                    <a:pt x="0" y="0"/>
                  </a:moveTo>
                  <a:lnTo>
                    <a:pt x="45720" y="0"/>
                  </a:lnTo>
                </a:path>
                <a:path w="3589020" h="2661285">
                  <a:moveTo>
                    <a:pt x="45720" y="1330452"/>
                  </a:moveTo>
                  <a:lnTo>
                    <a:pt x="3589020" y="1330452"/>
                  </a:lnTo>
                </a:path>
              </a:pathLst>
            </a:custGeom>
            <a:ln w="9144">
              <a:solidFill>
                <a:srgbClr val="000000"/>
              </a:solidFill>
            </a:ln>
          </p:spPr>
          <p:txBody>
            <a:bodyPr wrap="square" lIns="0" tIns="0" rIns="0" bIns="0" rtlCol="0"/>
            <a:lstStyle/>
            <a:p>
              <a:endParaRPr smtClean="0">
                <a:solidFill>
                  <a:prstClr val="black"/>
                </a:solidFill>
              </a:endParaRPr>
            </a:p>
          </p:txBody>
        </p:sp>
        <p:sp>
          <p:nvSpPr>
            <p:cNvPr id="22" name="object 22"/>
            <p:cNvSpPr/>
            <p:nvPr/>
          </p:nvSpPr>
          <p:spPr>
            <a:xfrm>
              <a:off x="5029961" y="3105150"/>
              <a:ext cx="3543300" cy="2062480"/>
            </a:xfrm>
            <a:custGeom>
              <a:avLst/>
              <a:gdLst/>
              <a:ahLst/>
              <a:cxnLst/>
              <a:rect l="l" t="t" r="r" b="b"/>
              <a:pathLst>
                <a:path w="3543300" h="2062479">
                  <a:moveTo>
                    <a:pt x="0" y="861060"/>
                  </a:moveTo>
                  <a:lnTo>
                    <a:pt x="146303" y="1120139"/>
                  </a:lnTo>
                  <a:lnTo>
                    <a:pt x="294132" y="1620012"/>
                  </a:lnTo>
                  <a:lnTo>
                    <a:pt x="441960" y="2061972"/>
                  </a:lnTo>
                  <a:lnTo>
                    <a:pt x="589788" y="0"/>
                  </a:lnTo>
                  <a:lnTo>
                    <a:pt x="737615" y="611124"/>
                  </a:lnTo>
                  <a:lnTo>
                    <a:pt x="885443" y="534924"/>
                  </a:lnTo>
                  <a:lnTo>
                    <a:pt x="1033272" y="1136904"/>
                  </a:lnTo>
                  <a:lnTo>
                    <a:pt x="1181100" y="790956"/>
                  </a:lnTo>
                  <a:lnTo>
                    <a:pt x="1327403" y="784860"/>
                  </a:lnTo>
                  <a:lnTo>
                    <a:pt x="1475232" y="1139952"/>
                  </a:lnTo>
                  <a:lnTo>
                    <a:pt x="1623060" y="774192"/>
                  </a:lnTo>
                  <a:lnTo>
                    <a:pt x="1770888" y="944880"/>
                  </a:lnTo>
                  <a:lnTo>
                    <a:pt x="1918715" y="1080516"/>
                  </a:lnTo>
                  <a:lnTo>
                    <a:pt x="2066543" y="886968"/>
                  </a:lnTo>
                  <a:lnTo>
                    <a:pt x="2214371" y="891539"/>
                  </a:lnTo>
                  <a:lnTo>
                    <a:pt x="2362199" y="987551"/>
                  </a:lnTo>
                  <a:lnTo>
                    <a:pt x="2508504" y="973836"/>
                  </a:lnTo>
                  <a:lnTo>
                    <a:pt x="2656332" y="1063752"/>
                  </a:lnTo>
                  <a:lnTo>
                    <a:pt x="2804160" y="844295"/>
                  </a:lnTo>
                  <a:lnTo>
                    <a:pt x="2951988" y="1018032"/>
                  </a:lnTo>
                  <a:lnTo>
                    <a:pt x="3099816" y="947927"/>
                  </a:lnTo>
                  <a:lnTo>
                    <a:pt x="3247643" y="981456"/>
                  </a:lnTo>
                  <a:lnTo>
                    <a:pt x="3395471" y="900683"/>
                  </a:lnTo>
                  <a:lnTo>
                    <a:pt x="3543299" y="1187195"/>
                  </a:lnTo>
                </a:path>
              </a:pathLst>
            </a:custGeom>
            <a:ln w="38100">
              <a:solidFill>
                <a:srgbClr val="A30000"/>
              </a:solidFill>
            </a:ln>
          </p:spPr>
          <p:txBody>
            <a:bodyPr wrap="square" lIns="0" tIns="0" rIns="0" bIns="0" rtlCol="0"/>
            <a:lstStyle/>
            <a:p>
              <a:endParaRPr smtClean="0">
                <a:solidFill>
                  <a:prstClr val="black"/>
                </a:solidFill>
              </a:endParaRPr>
            </a:p>
          </p:txBody>
        </p:sp>
        <p:sp>
          <p:nvSpPr>
            <p:cNvPr id="23" name="object 23"/>
            <p:cNvSpPr/>
            <p:nvPr/>
          </p:nvSpPr>
          <p:spPr>
            <a:xfrm>
              <a:off x="5029961" y="3507486"/>
              <a:ext cx="3543300" cy="1522730"/>
            </a:xfrm>
            <a:custGeom>
              <a:avLst/>
              <a:gdLst/>
              <a:ahLst/>
              <a:cxnLst/>
              <a:rect l="l" t="t" r="r" b="b"/>
              <a:pathLst>
                <a:path w="3543300" h="1522729">
                  <a:moveTo>
                    <a:pt x="0" y="428244"/>
                  </a:moveTo>
                  <a:lnTo>
                    <a:pt x="146303" y="864107"/>
                  </a:lnTo>
                  <a:lnTo>
                    <a:pt x="294132" y="781812"/>
                  </a:lnTo>
                  <a:lnTo>
                    <a:pt x="441960" y="1522476"/>
                  </a:lnTo>
                  <a:lnTo>
                    <a:pt x="589788" y="284988"/>
                  </a:lnTo>
                  <a:lnTo>
                    <a:pt x="737615" y="338327"/>
                  </a:lnTo>
                  <a:lnTo>
                    <a:pt x="885443" y="278891"/>
                  </a:lnTo>
                  <a:lnTo>
                    <a:pt x="1033272" y="0"/>
                  </a:lnTo>
                  <a:lnTo>
                    <a:pt x="1181100" y="618744"/>
                  </a:lnTo>
                  <a:lnTo>
                    <a:pt x="1327403" y="697991"/>
                  </a:lnTo>
                  <a:lnTo>
                    <a:pt x="1475232" y="402336"/>
                  </a:lnTo>
                  <a:lnTo>
                    <a:pt x="1623060" y="681227"/>
                  </a:lnTo>
                  <a:lnTo>
                    <a:pt x="1770888" y="714756"/>
                  </a:lnTo>
                  <a:lnTo>
                    <a:pt x="1918715" y="568451"/>
                  </a:lnTo>
                  <a:lnTo>
                    <a:pt x="2066543" y="431291"/>
                  </a:lnTo>
                  <a:lnTo>
                    <a:pt x="2214371" y="734568"/>
                  </a:lnTo>
                  <a:lnTo>
                    <a:pt x="2362199" y="534924"/>
                  </a:lnTo>
                  <a:lnTo>
                    <a:pt x="2508504" y="611124"/>
                  </a:lnTo>
                  <a:lnTo>
                    <a:pt x="2656332" y="455675"/>
                  </a:lnTo>
                  <a:lnTo>
                    <a:pt x="2804160" y="481583"/>
                  </a:lnTo>
                  <a:lnTo>
                    <a:pt x="2951988" y="728471"/>
                  </a:lnTo>
                  <a:lnTo>
                    <a:pt x="3099816" y="557783"/>
                  </a:lnTo>
                  <a:lnTo>
                    <a:pt x="3247643" y="179831"/>
                  </a:lnTo>
                  <a:lnTo>
                    <a:pt x="3395471" y="498347"/>
                  </a:lnTo>
                  <a:lnTo>
                    <a:pt x="3543299" y="289559"/>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24" name="object 24"/>
          <p:cNvSpPr txBox="1"/>
          <p:nvPr/>
        </p:nvSpPr>
        <p:spPr>
          <a:xfrm>
            <a:off x="4665979" y="5344795"/>
            <a:ext cx="24574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-40</a:t>
            </a:r>
            <a:endParaRPr sz="1200">
              <a:solidFill>
                <a:prstClr val="black"/>
              </a:solidFill>
              <a:latin typeface="Arial"/>
              <a:cs typeface="Arial"/>
            </a:endParaRPr>
          </a:p>
        </p:txBody>
      </p:sp>
      <p:sp>
        <p:nvSpPr>
          <p:cNvPr id="25" name="object 25"/>
          <p:cNvSpPr txBox="1"/>
          <p:nvPr/>
        </p:nvSpPr>
        <p:spPr>
          <a:xfrm>
            <a:off x="4665979" y="5011928"/>
            <a:ext cx="24574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-30</a:t>
            </a:r>
            <a:endParaRPr sz="1200">
              <a:solidFill>
                <a:prstClr val="black"/>
              </a:solidFill>
              <a:latin typeface="Arial"/>
              <a:cs typeface="Arial"/>
            </a:endParaRPr>
          </a:p>
        </p:txBody>
      </p:sp>
      <p:sp>
        <p:nvSpPr>
          <p:cNvPr id="26" name="object 26"/>
          <p:cNvSpPr txBox="1"/>
          <p:nvPr/>
        </p:nvSpPr>
        <p:spPr>
          <a:xfrm>
            <a:off x="4665979" y="4679442"/>
            <a:ext cx="24574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a:t>
            </a:r>
            <a:endParaRPr sz="1200">
              <a:solidFill>
                <a:prstClr val="black"/>
              </a:solidFill>
              <a:latin typeface="Arial"/>
              <a:cs typeface="Arial"/>
            </a:endParaRPr>
          </a:p>
        </p:txBody>
      </p:sp>
      <p:sp>
        <p:nvSpPr>
          <p:cNvPr id="27" name="object 27"/>
          <p:cNvSpPr txBox="1"/>
          <p:nvPr/>
        </p:nvSpPr>
        <p:spPr>
          <a:xfrm>
            <a:off x="4665979" y="4346270"/>
            <a:ext cx="245745" cy="20891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a:t>
            </a:r>
            <a:r>
              <a:rPr sz="1200" dirty="0">
                <a:solidFill>
                  <a:prstClr val="black"/>
                </a:solidFill>
                <a:latin typeface="Arial"/>
                <a:cs typeface="Arial"/>
              </a:rPr>
              <a:t>10</a:t>
            </a:r>
            <a:endParaRPr sz="1200">
              <a:solidFill>
                <a:prstClr val="black"/>
              </a:solidFill>
              <a:latin typeface="Arial"/>
              <a:cs typeface="Arial"/>
            </a:endParaRPr>
          </a:p>
        </p:txBody>
      </p:sp>
      <p:sp>
        <p:nvSpPr>
          <p:cNvPr id="28" name="object 28"/>
          <p:cNvSpPr txBox="1"/>
          <p:nvPr/>
        </p:nvSpPr>
        <p:spPr>
          <a:xfrm>
            <a:off x="4801361" y="4013961"/>
            <a:ext cx="11048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endParaRPr sz="1200">
              <a:solidFill>
                <a:prstClr val="black"/>
              </a:solidFill>
              <a:latin typeface="Arial"/>
              <a:cs typeface="Arial"/>
            </a:endParaRPr>
          </a:p>
        </p:txBody>
      </p:sp>
      <p:sp>
        <p:nvSpPr>
          <p:cNvPr id="29" name="object 29"/>
          <p:cNvSpPr txBox="1"/>
          <p:nvPr/>
        </p:nvSpPr>
        <p:spPr>
          <a:xfrm>
            <a:off x="4716526" y="3681476"/>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a:t>
            </a:r>
            <a:endParaRPr sz="1200">
              <a:solidFill>
                <a:prstClr val="black"/>
              </a:solidFill>
              <a:latin typeface="Arial"/>
              <a:cs typeface="Arial"/>
            </a:endParaRPr>
          </a:p>
        </p:txBody>
      </p:sp>
      <p:sp>
        <p:nvSpPr>
          <p:cNvPr id="30" name="object 30"/>
          <p:cNvSpPr txBox="1"/>
          <p:nvPr/>
        </p:nvSpPr>
        <p:spPr>
          <a:xfrm>
            <a:off x="4716526" y="3348609"/>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a:t>
            </a:r>
            <a:endParaRPr sz="1200">
              <a:solidFill>
                <a:prstClr val="black"/>
              </a:solidFill>
              <a:latin typeface="Arial"/>
              <a:cs typeface="Arial"/>
            </a:endParaRPr>
          </a:p>
        </p:txBody>
      </p:sp>
      <p:sp>
        <p:nvSpPr>
          <p:cNvPr id="31" name="object 31"/>
          <p:cNvSpPr txBox="1"/>
          <p:nvPr/>
        </p:nvSpPr>
        <p:spPr>
          <a:xfrm>
            <a:off x="4716526" y="3016122"/>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30</a:t>
            </a:r>
            <a:endParaRPr sz="1200">
              <a:solidFill>
                <a:prstClr val="black"/>
              </a:solidFill>
              <a:latin typeface="Arial"/>
              <a:cs typeface="Arial"/>
            </a:endParaRPr>
          </a:p>
        </p:txBody>
      </p:sp>
      <p:sp>
        <p:nvSpPr>
          <p:cNvPr id="32" name="object 32"/>
          <p:cNvSpPr txBox="1"/>
          <p:nvPr/>
        </p:nvSpPr>
        <p:spPr>
          <a:xfrm>
            <a:off x="4716526" y="2682951"/>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40</a:t>
            </a:r>
            <a:endParaRPr sz="1200">
              <a:solidFill>
                <a:prstClr val="black"/>
              </a:solidFill>
              <a:latin typeface="Arial"/>
              <a:cs typeface="Arial"/>
            </a:endParaRPr>
          </a:p>
        </p:txBody>
      </p:sp>
      <p:sp>
        <p:nvSpPr>
          <p:cNvPr id="33" name="object 33"/>
          <p:cNvSpPr txBox="1"/>
          <p:nvPr/>
        </p:nvSpPr>
        <p:spPr>
          <a:xfrm>
            <a:off x="4936448" y="5499606"/>
            <a:ext cx="3740150" cy="585470"/>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890"/>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880"/>
              </a:spcBef>
            </a:pPr>
            <a:r>
              <a:rPr sz="1200" spc="-5" dirty="0">
                <a:solidFill>
                  <a:prstClr val="black"/>
                </a:solidFill>
                <a:latin typeface="Arial"/>
                <a:cs typeface="Arial"/>
              </a:rPr>
              <a:t>2021-07</a:t>
            </a:r>
            <a:endParaRPr sz="1200">
              <a:solidFill>
                <a:prstClr val="black"/>
              </a:solidFill>
              <a:latin typeface="Arial"/>
              <a:cs typeface="Arial"/>
            </a:endParaRPr>
          </a:p>
          <a:p>
            <a:pPr marL="12700">
              <a:spcBef>
                <a:spcPts val="890"/>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885"/>
              </a:spcBef>
            </a:pPr>
            <a:r>
              <a:rPr sz="1200" dirty="0">
                <a:solidFill>
                  <a:prstClr val="black"/>
                </a:solidFill>
                <a:latin typeface="Arial"/>
                <a:cs typeface="Arial"/>
              </a:rPr>
              <a:t>202</a:t>
            </a:r>
            <a:r>
              <a:rPr sz="1200" spc="5" dirty="0">
                <a:solidFill>
                  <a:prstClr val="black"/>
                </a:solidFill>
                <a:latin typeface="Arial"/>
                <a:cs typeface="Arial"/>
              </a:rPr>
              <a:t>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34" name="object 34"/>
          <p:cNvSpPr txBox="1"/>
          <p:nvPr/>
        </p:nvSpPr>
        <p:spPr>
          <a:xfrm>
            <a:off x="8430894" y="4333494"/>
            <a:ext cx="288290" cy="208279"/>
          </a:xfrm>
          <a:prstGeom prst="rect">
            <a:avLst/>
          </a:prstGeom>
        </p:spPr>
        <p:txBody>
          <a:bodyPr vert="horz" wrap="square" lIns="0" tIns="12700" rIns="0" bIns="0" rtlCol="0">
            <a:spAutoFit/>
          </a:bodyPr>
          <a:lstStyle/>
          <a:p>
            <a:pPr marL="12700">
              <a:spcBef>
                <a:spcPts val="100"/>
              </a:spcBef>
            </a:pPr>
            <a:r>
              <a:rPr sz="1200" b="1" spc="-5" dirty="0">
                <a:solidFill>
                  <a:srgbClr val="C00000"/>
                </a:solidFill>
                <a:latin typeface="Arial"/>
                <a:cs typeface="Arial"/>
              </a:rPr>
              <a:t>-</a:t>
            </a:r>
            <a:r>
              <a:rPr sz="1200" b="1" dirty="0">
                <a:solidFill>
                  <a:srgbClr val="C00000"/>
                </a:solidFill>
                <a:latin typeface="Arial"/>
                <a:cs typeface="Arial"/>
              </a:rPr>
              <a:t>4,9</a:t>
            </a:r>
            <a:endParaRPr sz="1200">
              <a:solidFill>
                <a:prstClr val="black"/>
              </a:solidFill>
              <a:latin typeface="Arial"/>
              <a:cs typeface="Arial"/>
            </a:endParaRPr>
          </a:p>
        </p:txBody>
      </p:sp>
      <p:sp>
        <p:nvSpPr>
          <p:cNvPr id="35" name="object 35"/>
          <p:cNvSpPr txBox="1"/>
          <p:nvPr/>
        </p:nvSpPr>
        <p:spPr>
          <a:xfrm>
            <a:off x="8411971" y="3542538"/>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Arial"/>
                <a:cs typeface="Arial"/>
              </a:rPr>
              <a:t>10</a:t>
            </a:r>
            <a:r>
              <a:rPr sz="1200" b="1" dirty="0">
                <a:solidFill>
                  <a:srgbClr val="001F5F"/>
                </a:solidFill>
                <a:latin typeface="Arial"/>
                <a:cs typeface="Arial"/>
              </a:rPr>
              <a:t>,0</a:t>
            </a:r>
            <a:endParaRPr sz="1200">
              <a:solidFill>
                <a:prstClr val="black"/>
              </a:solidFill>
              <a:latin typeface="Arial"/>
              <a:cs typeface="Arial"/>
            </a:endParaRPr>
          </a:p>
        </p:txBody>
      </p:sp>
      <p:sp>
        <p:nvSpPr>
          <p:cNvPr id="36" name="object 36"/>
          <p:cNvSpPr/>
          <p:nvPr/>
        </p:nvSpPr>
        <p:spPr>
          <a:xfrm>
            <a:off x="5272278" y="6291834"/>
            <a:ext cx="176530" cy="0"/>
          </a:xfrm>
          <a:custGeom>
            <a:avLst/>
            <a:gdLst/>
            <a:ahLst/>
            <a:cxnLst/>
            <a:rect l="l" t="t" r="r" b="b"/>
            <a:pathLst>
              <a:path w="176529">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37" name="object 37"/>
          <p:cNvSpPr/>
          <p:nvPr/>
        </p:nvSpPr>
        <p:spPr>
          <a:xfrm>
            <a:off x="5272278" y="6525006"/>
            <a:ext cx="176530" cy="0"/>
          </a:xfrm>
          <a:custGeom>
            <a:avLst/>
            <a:gdLst/>
            <a:ahLst/>
            <a:cxnLst/>
            <a:rect l="l" t="t" r="r" b="b"/>
            <a:pathLst>
              <a:path w="176529">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38" name="object 38"/>
          <p:cNvSpPr txBox="1"/>
          <p:nvPr/>
        </p:nvSpPr>
        <p:spPr>
          <a:xfrm>
            <a:off x="5506339" y="6140602"/>
            <a:ext cx="2547620" cy="492759"/>
          </a:xfrm>
          <a:prstGeom prst="rect">
            <a:avLst/>
          </a:prstGeom>
        </p:spPr>
        <p:txBody>
          <a:bodyPr vert="horz" wrap="square" lIns="0" tIns="12700" rIns="0" bIns="0" rtlCol="0">
            <a:spAutoFit/>
          </a:bodyPr>
          <a:lstStyle/>
          <a:p>
            <a:pPr marL="12700" marR="5080">
              <a:lnSpc>
                <a:spcPct val="127699"/>
              </a:lnSpc>
              <a:spcBef>
                <a:spcPts val="100"/>
              </a:spcBef>
            </a:pPr>
            <a:r>
              <a:rPr sz="1200" dirty="0">
                <a:solidFill>
                  <a:prstClr val="black"/>
                </a:solidFill>
                <a:latin typeface="Arial"/>
                <a:cs typeface="Arial"/>
              </a:rPr>
              <a:t>İhracat - önceki </a:t>
            </a:r>
            <a:r>
              <a:rPr sz="1200" spc="-5" dirty="0">
                <a:solidFill>
                  <a:prstClr val="black"/>
                </a:solidFill>
                <a:latin typeface="Arial"/>
                <a:cs typeface="Arial"/>
              </a:rPr>
              <a:t>aya göre değişim</a:t>
            </a:r>
            <a:r>
              <a:rPr sz="1200" spc="-85" dirty="0">
                <a:solidFill>
                  <a:prstClr val="black"/>
                </a:solidFill>
                <a:latin typeface="Arial"/>
                <a:cs typeface="Arial"/>
              </a:rPr>
              <a:t> </a:t>
            </a:r>
            <a:r>
              <a:rPr sz="1200" dirty="0">
                <a:solidFill>
                  <a:prstClr val="black"/>
                </a:solidFill>
                <a:latin typeface="Arial"/>
                <a:cs typeface="Arial"/>
              </a:rPr>
              <a:t>(%)  </a:t>
            </a:r>
            <a:r>
              <a:rPr sz="1200" spc="-5" dirty="0">
                <a:solidFill>
                  <a:prstClr val="black"/>
                </a:solidFill>
                <a:latin typeface="Arial"/>
                <a:cs typeface="Arial"/>
              </a:rPr>
              <a:t>İthalat </a:t>
            </a:r>
            <a:r>
              <a:rPr sz="1200" dirty="0">
                <a:solidFill>
                  <a:prstClr val="black"/>
                </a:solidFill>
                <a:latin typeface="Arial"/>
                <a:cs typeface="Arial"/>
              </a:rPr>
              <a:t>- önceki </a:t>
            </a:r>
            <a:r>
              <a:rPr sz="1200" spc="-5" dirty="0">
                <a:solidFill>
                  <a:prstClr val="black"/>
                </a:solidFill>
                <a:latin typeface="Arial"/>
                <a:cs typeface="Arial"/>
              </a:rPr>
              <a:t>aya göre değişim</a:t>
            </a:r>
            <a:r>
              <a:rPr sz="1200" spc="-95" dirty="0">
                <a:solidFill>
                  <a:prstClr val="black"/>
                </a:solidFill>
                <a:latin typeface="Arial"/>
                <a:cs typeface="Arial"/>
              </a:rPr>
              <a:t> </a:t>
            </a:r>
            <a:r>
              <a:rPr sz="1200" dirty="0">
                <a:solidFill>
                  <a:prstClr val="black"/>
                </a:solidFill>
                <a:latin typeface="Arial"/>
                <a:cs typeface="Arial"/>
              </a:rPr>
              <a:t>(%)</a:t>
            </a:r>
            <a:endParaRPr sz="1200">
              <a:solidFill>
                <a:prstClr val="black"/>
              </a:solidFill>
              <a:latin typeface="Arial"/>
              <a:cs typeface="Arial"/>
            </a:endParaRPr>
          </a:p>
        </p:txBody>
      </p:sp>
      <p:sp>
        <p:nvSpPr>
          <p:cNvPr id="40" name="object 40"/>
          <p:cNvSpPr txBox="1"/>
          <p:nvPr/>
        </p:nvSpPr>
        <p:spPr>
          <a:xfrm>
            <a:off x="44602" y="6613882"/>
            <a:ext cx="256032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2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39" name="object 39"/>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20</a:t>
            </a:r>
            <a:endParaRPr sz="1400">
              <a:solidFill>
                <a:prstClr val="black"/>
              </a:solidFill>
              <a:latin typeface="Tahoma"/>
              <a:cs typeface="Tahoma"/>
            </a:endParaRPr>
          </a:p>
        </p:txBody>
      </p:sp>
    </p:spTree>
    <p:extLst>
      <p:ext uri="{BB962C8B-B14F-4D97-AF65-F5344CB8AC3E}">
        <p14:creationId xmlns:p14="http://schemas.microsoft.com/office/powerpoint/2010/main" val="281129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04494"/>
            <a:ext cx="8555355" cy="848994"/>
          </a:xfrm>
          <a:prstGeom prst="rect">
            <a:avLst/>
          </a:prstGeom>
        </p:spPr>
        <p:txBody>
          <a:bodyPr vert="horz" wrap="square" lIns="0" tIns="12700" rIns="0" bIns="0" rtlCol="0">
            <a:spAutoFit/>
          </a:bodyPr>
          <a:lstStyle/>
          <a:p>
            <a:pPr marL="12700">
              <a:lnSpc>
                <a:spcPct val="100000"/>
              </a:lnSpc>
              <a:spcBef>
                <a:spcPts val="100"/>
              </a:spcBef>
            </a:pPr>
            <a:r>
              <a:rPr spc="-5" dirty="0"/>
              <a:t>İhracatın ithalatı karşılama oranı </a:t>
            </a:r>
            <a:r>
              <a:rPr dirty="0"/>
              <a:t>son </a:t>
            </a:r>
            <a:r>
              <a:rPr spc="-5" dirty="0"/>
              <a:t>üç ayda </a:t>
            </a:r>
            <a:r>
              <a:rPr dirty="0"/>
              <a:t>30 </a:t>
            </a:r>
            <a:r>
              <a:rPr spc="-5" dirty="0"/>
              <a:t>puan</a:t>
            </a:r>
            <a:r>
              <a:rPr spc="-65" dirty="0"/>
              <a:t> </a:t>
            </a:r>
            <a:r>
              <a:rPr spc="-5" dirty="0"/>
              <a:t>gerilemiştir.</a:t>
            </a:r>
          </a:p>
          <a:p>
            <a:pPr marL="12700" marR="5080">
              <a:lnSpc>
                <a:spcPct val="100000"/>
              </a:lnSpc>
              <a:spcBef>
                <a:spcPts val="5"/>
              </a:spcBef>
            </a:pPr>
            <a:r>
              <a:rPr b="0" spc="-5" dirty="0">
                <a:latin typeface="Tahoma"/>
                <a:cs typeface="Tahoma"/>
              </a:rPr>
              <a:t>Enerji hariç kalemlerde karşılama oranı Ekim ayında %118’e ulaşmış, </a:t>
            </a:r>
            <a:r>
              <a:rPr b="0" dirty="0">
                <a:latin typeface="Tahoma"/>
                <a:cs typeface="Tahoma"/>
              </a:rPr>
              <a:t>ancak Ocak ayı  </a:t>
            </a:r>
            <a:r>
              <a:rPr b="0" spc="-5" dirty="0">
                <a:latin typeface="Tahoma"/>
                <a:cs typeface="Tahoma"/>
              </a:rPr>
              <a:t>itibarıyla %88,5’e</a:t>
            </a:r>
            <a:r>
              <a:rPr b="0" spc="55" dirty="0">
                <a:latin typeface="Tahoma"/>
                <a:cs typeface="Tahoma"/>
              </a:rPr>
              <a:t> </a:t>
            </a:r>
            <a:r>
              <a:rPr b="0" spc="-5" dirty="0">
                <a:latin typeface="Tahoma"/>
                <a:cs typeface="Tahoma"/>
              </a:rPr>
              <a:t>düşmüştür.</a:t>
            </a:r>
          </a:p>
        </p:txBody>
      </p:sp>
      <p:sp>
        <p:nvSpPr>
          <p:cNvPr id="3" name="object 3"/>
          <p:cNvSpPr/>
          <p:nvPr/>
        </p:nvSpPr>
        <p:spPr>
          <a:xfrm>
            <a:off x="0" y="178307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793494" y="1813305"/>
            <a:ext cx="555815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İhracatın ithalatı </a:t>
            </a:r>
            <a:r>
              <a:rPr sz="1600" spc="-10" dirty="0">
                <a:solidFill>
                  <a:srgbClr val="FFFFFF"/>
                </a:solidFill>
                <a:latin typeface="Arial"/>
                <a:cs typeface="Arial"/>
              </a:rPr>
              <a:t>karşılama oranı (%) </a:t>
            </a:r>
            <a:r>
              <a:rPr sz="1600" spc="-5" dirty="0">
                <a:solidFill>
                  <a:srgbClr val="FFFFFF"/>
                </a:solidFill>
                <a:latin typeface="Arial"/>
                <a:cs typeface="Arial"/>
              </a:rPr>
              <a:t>Ocak 2020 – Ocak</a:t>
            </a:r>
            <a:r>
              <a:rPr sz="1600" spc="25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sp>
        <p:nvSpPr>
          <p:cNvPr id="5" name="object 5"/>
          <p:cNvSpPr txBox="1"/>
          <p:nvPr/>
        </p:nvSpPr>
        <p:spPr>
          <a:xfrm>
            <a:off x="44602" y="6613956"/>
            <a:ext cx="2609215" cy="208279"/>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15" dirty="0">
                <a:solidFill>
                  <a:prstClr val="black"/>
                </a:solidFill>
                <a:latin typeface="Tahoma"/>
                <a:cs typeface="Tahoma"/>
              </a:rPr>
              <a:t>TCMB, </a:t>
            </a:r>
            <a:r>
              <a:rPr sz="1200" spc="-20" dirty="0">
                <a:solidFill>
                  <a:prstClr val="black"/>
                </a:solidFill>
                <a:latin typeface="Tahoma"/>
                <a:cs typeface="Tahoma"/>
              </a:rPr>
              <a:t>TEPAV</a:t>
            </a:r>
            <a:r>
              <a:rPr sz="1200" spc="5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grpSp>
        <p:nvGrpSpPr>
          <p:cNvPr id="6" name="object 6"/>
          <p:cNvGrpSpPr/>
          <p:nvPr/>
        </p:nvGrpSpPr>
        <p:grpSpPr>
          <a:xfrm>
            <a:off x="822769" y="2573845"/>
            <a:ext cx="7652384" cy="2981325"/>
            <a:chOff x="822769" y="2573845"/>
            <a:chExt cx="7652384" cy="2981325"/>
          </a:xfrm>
        </p:grpSpPr>
        <p:sp>
          <p:nvSpPr>
            <p:cNvPr id="7" name="object 7"/>
            <p:cNvSpPr/>
            <p:nvPr/>
          </p:nvSpPr>
          <p:spPr>
            <a:xfrm>
              <a:off x="827532" y="2578607"/>
              <a:ext cx="7478395" cy="2971800"/>
            </a:xfrm>
            <a:custGeom>
              <a:avLst/>
              <a:gdLst/>
              <a:ahLst/>
              <a:cxnLst/>
              <a:rect l="l" t="t" r="r" b="b"/>
              <a:pathLst>
                <a:path w="7478395" h="2971800">
                  <a:moveTo>
                    <a:pt x="50800" y="495300"/>
                  </a:moveTo>
                  <a:lnTo>
                    <a:pt x="0" y="495300"/>
                  </a:lnTo>
                </a:path>
                <a:path w="7478395" h="2971800">
                  <a:moveTo>
                    <a:pt x="50800" y="2971800"/>
                  </a:moveTo>
                  <a:lnTo>
                    <a:pt x="0" y="2971800"/>
                  </a:lnTo>
                </a:path>
                <a:path w="7478395" h="2971800">
                  <a:moveTo>
                    <a:pt x="50800" y="2476499"/>
                  </a:moveTo>
                  <a:lnTo>
                    <a:pt x="0" y="2476499"/>
                  </a:lnTo>
                </a:path>
                <a:path w="7478395" h="2971800">
                  <a:moveTo>
                    <a:pt x="50800" y="1485899"/>
                  </a:moveTo>
                  <a:lnTo>
                    <a:pt x="0" y="1485899"/>
                  </a:lnTo>
                </a:path>
                <a:path w="7478395" h="2971800">
                  <a:moveTo>
                    <a:pt x="50800" y="0"/>
                  </a:moveTo>
                  <a:lnTo>
                    <a:pt x="0" y="0"/>
                  </a:lnTo>
                </a:path>
                <a:path w="7478395" h="2971800">
                  <a:moveTo>
                    <a:pt x="50800" y="1981199"/>
                  </a:moveTo>
                  <a:lnTo>
                    <a:pt x="0" y="1981199"/>
                  </a:lnTo>
                </a:path>
                <a:path w="7478395" h="2971800">
                  <a:moveTo>
                    <a:pt x="50292" y="2971800"/>
                  </a:moveTo>
                  <a:lnTo>
                    <a:pt x="50292" y="0"/>
                  </a:lnTo>
                </a:path>
                <a:path w="7478395" h="2971800">
                  <a:moveTo>
                    <a:pt x="50292" y="2971800"/>
                  </a:moveTo>
                  <a:lnTo>
                    <a:pt x="7478268" y="297180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878586" y="3905249"/>
              <a:ext cx="7428230" cy="1485900"/>
            </a:xfrm>
            <a:custGeom>
              <a:avLst/>
              <a:gdLst/>
              <a:ahLst/>
              <a:cxnLst/>
              <a:rect l="l" t="t" r="r" b="b"/>
              <a:pathLst>
                <a:path w="7428230" h="1485900">
                  <a:moveTo>
                    <a:pt x="0" y="827532"/>
                  </a:moveTo>
                  <a:lnTo>
                    <a:pt x="309372" y="515112"/>
                  </a:lnTo>
                  <a:lnTo>
                    <a:pt x="618744" y="1104900"/>
                  </a:lnTo>
                  <a:lnTo>
                    <a:pt x="928115" y="1338072"/>
                  </a:lnTo>
                  <a:lnTo>
                    <a:pt x="1237488" y="935736"/>
                  </a:lnTo>
                  <a:lnTo>
                    <a:pt x="1546859" y="530351"/>
                  </a:lnTo>
                  <a:lnTo>
                    <a:pt x="1856232" y="455675"/>
                  </a:lnTo>
                  <a:lnTo>
                    <a:pt x="2165604" y="1327404"/>
                  </a:lnTo>
                  <a:lnTo>
                    <a:pt x="2474976" y="816863"/>
                  </a:lnTo>
                  <a:lnTo>
                    <a:pt x="2784348" y="268224"/>
                  </a:lnTo>
                  <a:lnTo>
                    <a:pt x="3093719" y="847344"/>
                  </a:lnTo>
                  <a:lnTo>
                    <a:pt x="3403091" y="669036"/>
                  </a:lnTo>
                  <a:lnTo>
                    <a:pt x="3713988" y="505968"/>
                  </a:lnTo>
                  <a:lnTo>
                    <a:pt x="4023360" y="519683"/>
                  </a:lnTo>
                  <a:lnTo>
                    <a:pt x="4332732" y="638556"/>
                  </a:lnTo>
                  <a:lnTo>
                    <a:pt x="4642104" y="361188"/>
                  </a:lnTo>
                  <a:lnTo>
                    <a:pt x="4951476" y="658368"/>
                  </a:lnTo>
                  <a:lnTo>
                    <a:pt x="5260848" y="292607"/>
                  </a:lnTo>
                  <a:lnTo>
                    <a:pt x="5570220" y="697992"/>
                  </a:lnTo>
                  <a:lnTo>
                    <a:pt x="5879592" y="585216"/>
                  </a:lnTo>
                  <a:lnTo>
                    <a:pt x="6188964" y="217931"/>
                  </a:lnTo>
                  <a:lnTo>
                    <a:pt x="6498336" y="0"/>
                  </a:lnTo>
                  <a:lnTo>
                    <a:pt x="6807708" y="664463"/>
                  </a:lnTo>
                  <a:lnTo>
                    <a:pt x="7117080" y="822960"/>
                  </a:lnTo>
                  <a:lnTo>
                    <a:pt x="7427975" y="1485900"/>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878586" y="2661665"/>
              <a:ext cx="7428230" cy="2298700"/>
            </a:xfrm>
            <a:custGeom>
              <a:avLst/>
              <a:gdLst/>
              <a:ahLst/>
              <a:cxnLst/>
              <a:rect l="l" t="t" r="r" b="b"/>
              <a:pathLst>
                <a:path w="7428230" h="2298700">
                  <a:moveTo>
                    <a:pt x="0" y="1263396"/>
                  </a:moveTo>
                  <a:lnTo>
                    <a:pt x="309372" y="1040892"/>
                  </a:lnTo>
                  <a:lnTo>
                    <a:pt x="618744" y="1877568"/>
                  </a:lnTo>
                  <a:lnTo>
                    <a:pt x="928115" y="2298192"/>
                  </a:lnTo>
                  <a:lnTo>
                    <a:pt x="1237488" y="1888236"/>
                  </a:lnTo>
                  <a:lnTo>
                    <a:pt x="1546859" y="1432560"/>
                  </a:lnTo>
                  <a:lnTo>
                    <a:pt x="1856232" y="1129284"/>
                  </a:lnTo>
                  <a:lnTo>
                    <a:pt x="2165604" y="2249424"/>
                  </a:lnTo>
                  <a:lnTo>
                    <a:pt x="2474976" y="1595628"/>
                  </a:lnTo>
                  <a:lnTo>
                    <a:pt x="2784348" y="1124712"/>
                  </a:lnTo>
                  <a:lnTo>
                    <a:pt x="3093719" y="1679448"/>
                  </a:lnTo>
                  <a:lnTo>
                    <a:pt x="3403091" y="1481328"/>
                  </a:lnTo>
                  <a:lnTo>
                    <a:pt x="3713988" y="1208532"/>
                  </a:lnTo>
                  <a:lnTo>
                    <a:pt x="4023360" y="1248156"/>
                  </a:lnTo>
                  <a:lnTo>
                    <a:pt x="4332732" y="1377696"/>
                  </a:lnTo>
                  <a:lnTo>
                    <a:pt x="4642104" y="1021080"/>
                  </a:lnTo>
                  <a:lnTo>
                    <a:pt x="4951476" y="1421892"/>
                  </a:lnTo>
                  <a:lnTo>
                    <a:pt x="5260848" y="886968"/>
                  </a:lnTo>
                  <a:lnTo>
                    <a:pt x="5570220" y="1203960"/>
                  </a:lnTo>
                  <a:lnTo>
                    <a:pt x="5879592" y="1075944"/>
                  </a:lnTo>
                  <a:lnTo>
                    <a:pt x="6188964" y="624839"/>
                  </a:lnTo>
                  <a:lnTo>
                    <a:pt x="6498336" y="0"/>
                  </a:lnTo>
                  <a:lnTo>
                    <a:pt x="6807708" y="842772"/>
                  </a:lnTo>
                  <a:lnTo>
                    <a:pt x="7117080" y="1040892"/>
                  </a:lnTo>
                  <a:lnTo>
                    <a:pt x="7427975" y="1476756"/>
                  </a:lnTo>
                </a:path>
              </a:pathLst>
            </a:custGeom>
            <a:ln w="38100">
              <a:solidFill>
                <a:srgbClr val="A30000"/>
              </a:solidFill>
            </a:ln>
          </p:spPr>
          <p:txBody>
            <a:bodyPr wrap="square" lIns="0" tIns="0" rIns="0" bIns="0" rtlCol="0"/>
            <a:lstStyle/>
            <a:p>
              <a:endParaRPr smtClean="0">
                <a:solidFill>
                  <a:prstClr val="black"/>
                </a:solidFill>
              </a:endParaRPr>
            </a:p>
          </p:txBody>
        </p:sp>
        <p:sp>
          <p:nvSpPr>
            <p:cNvPr id="10" name="object 10"/>
            <p:cNvSpPr/>
            <p:nvPr/>
          </p:nvSpPr>
          <p:spPr>
            <a:xfrm>
              <a:off x="878586" y="3568445"/>
              <a:ext cx="7428230" cy="0"/>
            </a:xfrm>
            <a:custGeom>
              <a:avLst/>
              <a:gdLst/>
              <a:ahLst/>
              <a:cxnLst/>
              <a:rect l="l" t="t" r="r" b="b"/>
              <a:pathLst>
                <a:path w="7428230">
                  <a:moveTo>
                    <a:pt x="0" y="0"/>
                  </a:moveTo>
                  <a:lnTo>
                    <a:pt x="0" y="0"/>
                  </a:lnTo>
                  <a:lnTo>
                    <a:pt x="7117080" y="0"/>
                  </a:lnTo>
                  <a:lnTo>
                    <a:pt x="7427975" y="0"/>
                  </a:lnTo>
                </a:path>
              </a:pathLst>
            </a:custGeom>
            <a:ln w="19812">
              <a:solidFill>
                <a:srgbClr val="A30000"/>
              </a:solidFill>
              <a:prstDash val="lgDash"/>
            </a:ln>
          </p:spPr>
          <p:txBody>
            <a:bodyPr wrap="square" lIns="0" tIns="0" rIns="0" bIns="0" rtlCol="0"/>
            <a:lstStyle/>
            <a:p>
              <a:endParaRPr smtClean="0">
                <a:solidFill>
                  <a:prstClr val="black"/>
                </a:solidFill>
              </a:endParaRPr>
            </a:p>
          </p:txBody>
        </p:sp>
        <p:sp>
          <p:nvSpPr>
            <p:cNvPr id="11" name="object 11"/>
            <p:cNvSpPr/>
            <p:nvPr/>
          </p:nvSpPr>
          <p:spPr>
            <a:xfrm>
              <a:off x="8136636" y="3899915"/>
              <a:ext cx="338455" cy="182880"/>
            </a:xfrm>
            <a:custGeom>
              <a:avLst/>
              <a:gdLst/>
              <a:ahLst/>
              <a:cxnLst/>
              <a:rect l="l" t="t" r="r" b="b"/>
              <a:pathLst>
                <a:path w="338454" h="182879">
                  <a:moveTo>
                    <a:pt x="338327" y="0"/>
                  </a:moveTo>
                  <a:lnTo>
                    <a:pt x="0" y="0"/>
                  </a:lnTo>
                  <a:lnTo>
                    <a:pt x="0" y="182880"/>
                  </a:lnTo>
                  <a:lnTo>
                    <a:pt x="338327" y="182880"/>
                  </a:lnTo>
                  <a:lnTo>
                    <a:pt x="338327" y="0"/>
                  </a:lnTo>
                  <a:close/>
                </a:path>
              </a:pathLst>
            </a:custGeom>
            <a:solidFill>
              <a:srgbClr val="FFFFFF"/>
            </a:solidFill>
          </p:spPr>
          <p:txBody>
            <a:bodyPr wrap="square" lIns="0" tIns="0" rIns="0" bIns="0" rtlCol="0"/>
            <a:lstStyle/>
            <a:p>
              <a:endParaRPr smtClean="0">
                <a:solidFill>
                  <a:prstClr val="black"/>
                </a:solidFill>
              </a:endParaRPr>
            </a:p>
          </p:txBody>
        </p:sp>
      </p:grpSp>
      <p:sp>
        <p:nvSpPr>
          <p:cNvPr id="12" name="object 12"/>
          <p:cNvSpPr txBox="1"/>
          <p:nvPr/>
        </p:nvSpPr>
        <p:spPr>
          <a:xfrm>
            <a:off x="564591" y="5435295"/>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60</a:t>
            </a:r>
            <a:endParaRPr sz="1200">
              <a:solidFill>
                <a:prstClr val="black"/>
              </a:solidFill>
              <a:latin typeface="Arial"/>
              <a:cs typeface="Arial"/>
            </a:endParaRPr>
          </a:p>
        </p:txBody>
      </p:sp>
      <p:sp>
        <p:nvSpPr>
          <p:cNvPr id="13" name="object 13"/>
          <p:cNvSpPr txBox="1"/>
          <p:nvPr/>
        </p:nvSpPr>
        <p:spPr>
          <a:xfrm>
            <a:off x="564591" y="4444365"/>
            <a:ext cx="196215" cy="703580"/>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80</a:t>
            </a:r>
            <a:endParaRPr sz="1200">
              <a:solidFill>
                <a:prstClr val="black"/>
              </a:solidFill>
              <a:latin typeface="Arial"/>
              <a:cs typeface="Arial"/>
            </a:endParaRPr>
          </a:p>
          <a:p>
            <a:endParaRPr sz="1300">
              <a:solidFill>
                <a:prstClr val="black"/>
              </a:solidFill>
              <a:latin typeface="Arial"/>
              <a:cs typeface="Arial"/>
            </a:endParaRPr>
          </a:p>
          <a:p>
            <a:pPr marL="12700">
              <a:spcBef>
                <a:spcPts val="965"/>
              </a:spcBef>
            </a:pPr>
            <a:r>
              <a:rPr sz="1200" spc="-5" dirty="0">
                <a:solidFill>
                  <a:prstClr val="black"/>
                </a:solidFill>
                <a:latin typeface="Arial"/>
                <a:cs typeface="Arial"/>
              </a:rPr>
              <a:t>70</a:t>
            </a:r>
            <a:endParaRPr sz="1200">
              <a:solidFill>
                <a:prstClr val="black"/>
              </a:solidFill>
              <a:latin typeface="Arial"/>
              <a:cs typeface="Arial"/>
            </a:endParaRPr>
          </a:p>
        </p:txBody>
      </p:sp>
      <p:sp>
        <p:nvSpPr>
          <p:cNvPr id="14" name="object 14"/>
          <p:cNvSpPr txBox="1"/>
          <p:nvPr/>
        </p:nvSpPr>
        <p:spPr>
          <a:xfrm>
            <a:off x="564591" y="3948506"/>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90</a:t>
            </a:r>
            <a:endParaRPr sz="1200">
              <a:solidFill>
                <a:prstClr val="black"/>
              </a:solidFill>
              <a:latin typeface="Arial"/>
              <a:cs typeface="Arial"/>
            </a:endParaRPr>
          </a:p>
        </p:txBody>
      </p:sp>
      <p:sp>
        <p:nvSpPr>
          <p:cNvPr id="15" name="object 15"/>
          <p:cNvSpPr txBox="1"/>
          <p:nvPr/>
        </p:nvSpPr>
        <p:spPr>
          <a:xfrm>
            <a:off x="479856" y="3453510"/>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0</a:t>
            </a:r>
            <a:r>
              <a:rPr sz="1200" spc="-5" dirty="0">
                <a:solidFill>
                  <a:prstClr val="black"/>
                </a:solidFill>
                <a:latin typeface="Arial"/>
                <a:cs typeface="Arial"/>
              </a:rPr>
              <a:t>0</a:t>
            </a:r>
            <a:endParaRPr sz="1200">
              <a:solidFill>
                <a:prstClr val="black"/>
              </a:solidFill>
              <a:latin typeface="Arial"/>
              <a:cs typeface="Arial"/>
            </a:endParaRPr>
          </a:p>
        </p:txBody>
      </p:sp>
      <p:sp>
        <p:nvSpPr>
          <p:cNvPr id="16" name="object 16"/>
          <p:cNvSpPr txBox="1"/>
          <p:nvPr/>
        </p:nvSpPr>
        <p:spPr>
          <a:xfrm>
            <a:off x="479856" y="2958210"/>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1</a:t>
            </a:r>
            <a:r>
              <a:rPr sz="1200" spc="-5" dirty="0">
                <a:solidFill>
                  <a:prstClr val="black"/>
                </a:solidFill>
                <a:latin typeface="Arial"/>
                <a:cs typeface="Arial"/>
              </a:rPr>
              <a:t>0</a:t>
            </a:r>
            <a:endParaRPr sz="1200">
              <a:solidFill>
                <a:prstClr val="black"/>
              </a:solidFill>
              <a:latin typeface="Arial"/>
              <a:cs typeface="Arial"/>
            </a:endParaRPr>
          </a:p>
        </p:txBody>
      </p:sp>
      <p:sp>
        <p:nvSpPr>
          <p:cNvPr id="17" name="object 17"/>
          <p:cNvSpPr txBox="1"/>
          <p:nvPr/>
        </p:nvSpPr>
        <p:spPr>
          <a:xfrm>
            <a:off x="479856" y="2462529"/>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2</a:t>
            </a:r>
            <a:r>
              <a:rPr sz="1200" spc="-5" dirty="0">
                <a:solidFill>
                  <a:prstClr val="black"/>
                </a:solidFill>
                <a:latin typeface="Arial"/>
                <a:cs typeface="Arial"/>
              </a:rPr>
              <a:t>0</a:t>
            </a:r>
            <a:endParaRPr sz="1200">
              <a:solidFill>
                <a:prstClr val="black"/>
              </a:solidFill>
              <a:latin typeface="Arial"/>
              <a:cs typeface="Arial"/>
            </a:endParaRPr>
          </a:p>
        </p:txBody>
      </p:sp>
      <p:sp>
        <p:nvSpPr>
          <p:cNvPr id="18" name="object 18"/>
          <p:cNvSpPr txBox="1"/>
          <p:nvPr/>
        </p:nvSpPr>
        <p:spPr>
          <a:xfrm>
            <a:off x="784462" y="5590132"/>
            <a:ext cx="7625080" cy="58547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2020-01</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2020-02</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2020-03</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2020-04</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2020-05</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2020-06</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2020-07</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2020-08</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2020-09</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2020-10</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2020-11</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2020-12</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2021-01</a:t>
            </a:r>
            <a:endParaRPr sz="1200">
              <a:solidFill>
                <a:prstClr val="black"/>
              </a:solidFill>
              <a:latin typeface="Arial"/>
              <a:cs typeface="Arial"/>
            </a:endParaRPr>
          </a:p>
          <a:p>
            <a:pPr marL="12700">
              <a:spcBef>
                <a:spcPts val="985"/>
              </a:spcBef>
            </a:pPr>
            <a:r>
              <a:rPr sz="1200" spc="-5" dirty="0">
                <a:solidFill>
                  <a:prstClr val="black"/>
                </a:solidFill>
                <a:latin typeface="Arial"/>
                <a:cs typeface="Arial"/>
              </a:rPr>
              <a:t>2021-02</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2021-03</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2021-04</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2021-05</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2021-06</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2021-07</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2021-08</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2021-09</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2021-10</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2021-11</a:t>
            </a:r>
            <a:endParaRPr sz="1200">
              <a:solidFill>
                <a:prstClr val="black"/>
              </a:solidFill>
              <a:latin typeface="Arial"/>
              <a:cs typeface="Arial"/>
            </a:endParaRPr>
          </a:p>
          <a:p>
            <a:pPr marL="12700">
              <a:spcBef>
                <a:spcPts val="994"/>
              </a:spcBef>
            </a:pPr>
            <a:r>
              <a:rPr sz="1200" spc="-5" dirty="0">
                <a:solidFill>
                  <a:prstClr val="black"/>
                </a:solidFill>
                <a:latin typeface="Arial"/>
                <a:cs typeface="Arial"/>
              </a:rPr>
              <a:t>2021-12</a:t>
            </a:r>
            <a:endParaRPr sz="1200">
              <a:solidFill>
                <a:prstClr val="black"/>
              </a:solidFill>
              <a:latin typeface="Arial"/>
              <a:cs typeface="Arial"/>
            </a:endParaRPr>
          </a:p>
          <a:p>
            <a:pPr marL="12700">
              <a:spcBef>
                <a:spcPts val="1000"/>
              </a:spcBef>
            </a:pPr>
            <a:r>
              <a:rPr sz="1200" spc="-5" dirty="0">
                <a:solidFill>
                  <a:prstClr val="black"/>
                </a:solidFill>
                <a:latin typeface="Arial"/>
                <a:cs typeface="Arial"/>
              </a:rPr>
              <a:t>2022-01</a:t>
            </a:r>
            <a:endParaRPr sz="1200">
              <a:solidFill>
                <a:prstClr val="black"/>
              </a:solidFill>
              <a:latin typeface="Arial"/>
              <a:cs typeface="Arial"/>
            </a:endParaRPr>
          </a:p>
        </p:txBody>
      </p:sp>
      <p:sp>
        <p:nvSpPr>
          <p:cNvPr id="19" name="object 19"/>
          <p:cNvSpPr txBox="1"/>
          <p:nvPr/>
        </p:nvSpPr>
        <p:spPr>
          <a:xfrm>
            <a:off x="8145271" y="3883914"/>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C00000"/>
                </a:solidFill>
                <a:latin typeface="Arial"/>
                <a:cs typeface="Arial"/>
              </a:rPr>
              <a:t>88</a:t>
            </a:r>
            <a:r>
              <a:rPr sz="1200" b="1" dirty="0">
                <a:solidFill>
                  <a:srgbClr val="C00000"/>
                </a:solidFill>
                <a:latin typeface="Arial"/>
                <a:cs typeface="Arial"/>
              </a:rPr>
              <a:t>,5</a:t>
            </a:r>
            <a:endParaRPr sz="1200">
              <a:solidFill>
                <a:prstClr val="black"/>
              </a:solidFill>
              <a:latin typeface="Arial"/>
              <a:cs typeface="Arial"/>
            </a:endParaRPr>
          </a:p>
        </p:txBody>
      </p:sp>
      <p:sp>
        <p:nvSpPr>
          <p:cNvPr id="20" name="object 20"/>
          <p:cNvSpPr/>
          <p:nvPr/>
        </p:nvSpPr>
        <p:spPr>
          <a:xfrm>
            <a:off x="8136635" y="5152644"/>
            <a:ext cx="338455" cy="182880"/>
          </a:xfrm>
          <a:custGeom>
            <a:avLst/>
            <a:gdLst/>
            <a:ahLst/>
            <a:cxnLst/>
            <a:rect l="l" t="t" r="r" b="b"/>
            <a:pathLst>
              <a:path w="338454" h="182879">
                <a:moveTo>
                  <a:pt x="338327" y="0"/>
                </a:moveTo>
                <a:lnTo>
                  <a:pt x="0" y="0"/>
                </a:lnTo>
                <a:lnTo>
                  <a:pt x="0" y="182879"/>
                </a:lnTo>
                <a:lnTo>
                  <a:pt x="338327" y="182879"/>
                </a:lnTo>
                <a:lnTo>
                  <a:pt x="338327" y="0"/>
                </a:lnTo>
                <a:close/>
              </a:path>
            </a:pathLst>
          </a:custGeom>
          <a:solidFill>
            <a:srgbClr val="FFFFFF"/>
          </a:solidFill>
        </p:spPr>
        <p:txBody>
          <a:bodyPr wrap="square" lIns="0" tIns="0" rIns="0" bIns="0" rtlCol="0"/>
          <a:lstStyle/>
          <a:p>
            <a:endParaRPr smtClean="0">
              <a:solidFill>
                <a:prstClr val="black"/>
              </a:solidFill>
            </a:endParaRPr>
          </a:p>
        </p:txBody>
      </p:sp>
      <p:sp>
        <p:nvSpPr>
          <p:cNvPr id="21" name="object 21"/>
          <p:cNvSpPr txBox="1"/>
          <p:nvPr/>
        </p:nvSpPr>
        <p:spPr>
          <a:xfrm>
            <a:off x="8145271" y="5136641"/>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Arial"/>
                <a:cs typeface="Arial"/>
              </a:rPr>
              <a:t>63</a:t>
            </a:r>
            <a:r>
              <a:rPr sz="1200" b="1" dirty="0">
                <a:solidFill>
                  <a:srgbClr val="001F5F"/>
                </a:solidFill>
                <a:latin typeface="Arial"/>
                <a:cs typeface="Arial"/>
              </a:rPr>
              <a:t>,2</a:t>
            </a:r>
            <a:endParaRPr sz="1200">
              <a:solidFill>
                <a:prstClr val="black"/>
              </a:solidFill>
              <a:latin typeface="Arial"/>
              <a:cs typeface="Arial"/>
            </a:endParaRPr>
          </a:p>
        </p:txBody>
      </p:sp>
      <p:grpSp>
        <p:nvGrpSpPr>
          <p:cNvPr id="22" name="object 22"/>
          <p:cNvGrpSpPr/>
          <p:nvPr/>
        </p:nvGrpSpPr>
        <p:grpSpPr>
          <a:xfrm>
            <a:off x="1267205" y="2703576"/>
            <a:ext cx="176530" cy="273050"/>
            <a:chOff x="1267205" y="2703576"/>
            <a:chExt cx="176530" cy="273050"/>
          </a:xfrm>
        </p:grpSpPr>
        <p:sp>
          <p:nvSpPr>
            <p:cNvPr id="23" name="object 23"/>
            <p:cNvSpPr/>
            <p:nvPr/>
          </p:nvSpPr>
          <p:spPr>
            <a:xfrm>
              <a:off x="1267205" y="2722626"/>
              <a:ext cx="176530" cy="0"/>
            </a:xfrm>
            <a:custGeom>
              <a:avLst/>
              <a:gdLst/>
              <a:ahLst/>
              <a:cxnLst/>
              <a:rect l="l" t="t" r="r" b="b"/>
              <a:pathLst>
                <a:path w="176530">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4" name="object 24"/>
            <p:cNvSpPr/>
            <p:nvPr/>
          </p:nvSpPr>
          <p:spPr>
            <a:xfrm>
              <a:off x="1267205" y="2957322"/>
              <a:ext cx="176530" cy="0"/>
            </a:xfrm>
            <a:custGeom>
              <a:avLst/>
              <a:gdLst/>
              <a:ahLst/>
              <a:cxnLst/>
              <a:rect l="l" t="t" r="r" b="b"/>
              <a:pathLst>
                <a:path w="176530">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25" name="object 25"/>
          <p:cNvSpPr txBox="1"/>
          <p:nvPr/>
        </p:nvSpPr>
        <p:spPr>
          <a:xfrm>
            <a:off x="1500377" y="2570987"/>
            <a:ext cx="2019300" cy="492759"/>
          </a:xfrm>
          <a:prstGeom prst="rect">
            <a:avLst/>
          </a:prstGeom>
        </p:spPr>
        <p:txBody>
          <a:bodyPr vert="horz" wrap="square" lIns="0" tIns="63500" rIns="0" bIns="0" rtlCol="0">
            <a:spAutoFit/>
          </a:bodyPr>
          <a:lstStyle/>
          <a:p>
            <a:pPr marL="12700">
              <a:spcBef>
                <a:spcPts val="500"/>
              </a:spcBef>
            </a:pPr>
            <a:r>
              <a:rPr sz="1200" spc="-5" dirty="0">
                <a:solidFill>
                  <a:prstClr val="black"/>
                </a:solidFill>
                <a:latin typeface="Arial"/>
                <a:cs typeface="Arial"/>
              </a:rPr>
              <a:t>Karşılama</a:t>
            </a:r>
            <a:r>
              <a:rPr sz="1200" spc="-25" dirty="0">
                <a:solidFill>
                  <a:prstClr val="black"/>
                </a:solidFill>
                <a:latin typeface="Arial"/>
                <a:cs typeface="Arial"/>
              </a:rPr>
              <a:t> </a:t>
            </a:r>
            <a:r>
              <a:rPr sz="1200" dirty="0">
                <a:solidFill>
                  <a:prstClr val="black"/>
                </a:solidFill>
                <a:latin typeface="Arial"/>
                <a:cs typeface="Arial"/>
              </a:rPr>
              <a:t>Oranı</a:t>
            </a:r>
            <a:endParaRPr sz="1200">
              <a:solidFill>
                <a:prstClr val="black"/>
              </a:solidFill>
              <a:latin typeface="Arial"/>
              <a:cs typeface="Arial"/>
            </a:endParaRPr>
          </a:p>
          <a:p>
            <a:pPr marL="12700">
              <a:spcBef>
                <a:spcPts val="395"/>
              </a:spcBef>
            </a:pPr>
            <a:r>
              <a:rPr sz="1200" spc="-5" dirty="0">
                <a:solidFill>
                  <a:prstClr val="black"/>
                </a:solidFill>
                <a:latin typeface="Arial"/>
                <a:cs typeface="Arial"/>
              </a:rPr>
              <a:t>Karşılama </a:t>
            </a:r>
            <a:r>
              <a:rPr sz="1200" dirty="0">
                <a:solidFill>
                  <a:prstClr val="black"/>
                </a:solidFill>
                <a:latin typeface="Arial"/>
                <a:cs typeface="Arial"/>
              </a:rPr>
              <a:t>Oranı </a:t>
            </a:r>
            <a:r>
              <a:rPr sz="1200" spc="-5" dirty="0">
                <a:solidFill>
                  <a:prstClr val="black"/>
                </a:solidFill>
                <a:latin typeface="Arial"/>
                <a:cs typeface="Arial"/>
              </a:rPr>
              <a:t>(enerji</a:t>
            </a:r>
            <a:r>
              <a:rPr sz="1200" spc="-80" dirty="0">
                <a:solidFill>
                  <a:prstClr val="black"/>
                </a:solidFill>
                <a:latin typeface="Arial"/>
                <a:cs typeface="Arial"/>
              </a:rPr>
              <a:t> </a:t>
            </a:r>
            <a:r>
              <a:rPr sz="1200" spc="-5" dirty="0">
                <a:solidFill>
                  <a:prstClr val="black"/>
                </a:solidFill>
                <a:latin typeface="Arial"/>
                <a:cs typeface="Arial"/>
              </a:rPr>
              <a:t>hariç)</a:t>
            </a:r>
            <a:endParaRPr sz="1200">
              <a:solidFill>
                <a:prstClr val="black"/>
              </a:solidFill>
              <a:latin typeface="Arial"/>
              <a:cs typeface="Arial"/>
            </a:endParaRPr>
          </a:p>
        </p:txBody>
      </p:sp>
      <p:sp>
        <p:nvSpPr>
          <p:cNvPr id="26" name="object 2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21</a:t>
            </a:r>
            <a:endParaRPr sz="1400">
              <a:solidFill>
                <a:prstClr val="black"/>
              </a:solidFill>
              <a:latin typeface="Tahoma"/>
              <a:cs typeface="Tahoma"/>
            </a:endParaRPr>
          </a:p>
        </p:txBody>
      </p:sp>
    </p:spTree>
    <p:extLst>
      <p:ext uri="{BB962C8B-B14F-4D97-AF65-F5344CB8AC3E}">
        <p14:creationId xmlns:p14="http://schemas.microsoft.com/office/powerpoint/2010/main" val="352760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36701"/>
            <a:ext cx="7551420" cy="575310"/>
          </a:xfrm>
          <a:prstGeom prst="rect">
            <a:avLst/>
          </a:prstGeom>
        </p:spPr>
        <p:txBody>
          <a:bodyPr vert="horz" wrap="square" lIns="0" tIns="12700" rIns="0" bIns="0" rtlCol="0">
            <a:spAutoFit/>
          </a:bodyPr>
          <a:lstStyle/>
          <a:p>
            <a:pPr marL="12700">
              <a:lnSpc>
                <a:spcPct val="100000"/>
              </a:lnSpc>
              <a:spcBef>
                <a:spcPts val="100"/>
              </a:spcBef>
            </a:pPr>
            <a:r>
              <a:rPr dirty="0"/>
              <a:t>Ocak </a:t>
            </a:r>
            <a:r>
              <a:rPr spc="-5" dirty="0"/>
              <a:t>ayında </a:t>
            </a:r>
            <a:r>
              <a:rPr dirty="0"/>
              <a:t>turizm </a:t>
            </a:r>
            <a:r>
              <a:rPr spc="-5" dirty="0"/>
              <a:t>gelirleri </a:t>
            </a:r>
            <a:r>
              <a:rPr dirty="0"/>
              <a:t>2019 </a:t>
            </a:r>
            <a:r>
              <a:rPr spc="-5" dirty="0"/>
              <a:t>seviyesinin</a:t>
            </a:r>
            <a:r>
              <a:rPr spc="-35" dirty="0"/>
              <a:t> </a:t>
            </a:r>
            <a:r>
              <a:rPr dirty="0"/>
              <a:t>üzerindedir.</a:t>
            </a:r>
          </a:p>
          <a:p>
            <a:pPr marL="12700">
              <a:lnSpc>
                <a:spcPct val="100000"/>
              </a:lnSpc>
              <a:spcBef>
                <a:spcPts val="5"/>
              </a:spcBef>
            </a:pPr>
            <a:r>
              <a:rPr b="0" spc="-5" dirty="0">
                <a:latin typeface="Tahoma"/>
                <a:cs typeface="Tahoma"/>
              </a:rPr>
              <a:t>Yabancı ziyaretçi sayıları </a:t>
            </a:r>
            <a:r>
              <a:rPr b="0" dirty="0">
                <a:latin typeface="Tahoma"/>
                <a:cs typeface="Tahoma"/>
              </a:rPr>
              <a:t>ise henüz pandemi öncesi </a:t>
            </a:r>
            <a:r>
              <a:rPr b="0" spc="-5" dirty="0">
                <a:latin typeface="Tahoma"/>
                <a:cs typeface="Tahoma"/>
              </a:rPr>
              <a:t>seviyelerini</a:t>
            </a:r>
            <a:r>
              <a:rPr b="0" spc="50" dirty="0">
                <a:latin typeface="Tahoma"/>
                <a:cs typeface="Tahoma"/>
              </a:rPr>
              <a:t> </a:t>
            </a:r>
            <a:r>
              <a:rPr b="0" spc="-5" dirty="0">
                <a:latin typeface="Tahoma"/>
                <a:cs typeface="Tahoma"/>
              </a:rPr>
              <a:t>aşmamıştır.</a:t>
            </a:r>
          </a:p>
        </p:txBody>
      </p:sp>
      <p:sp>
        <p:nvSpPr>
          <p:cNvPr id="3" name="object 3"/>
          <p:cNvSpPr/>
          <p:nvPr/>
        </p:nvSpPr>
        <p:spPr>
          <a:xfrm>
            <a:off x="0" y="1802892"/>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947417" y="1833117"/>
            <a:ext cx="5251450" cy="269240"/>
          </a:xfrm>
          <a:prstGeom prst="rect">
            <a:avLst/>
          </a:prstGeom>
        </p:spPr>
        <p:txBody>
          <a:bodyPr vert="horz" wrap="square" lIns="0" tIns="12065" rIns="0" bIns="0" rtlCol="0">
            <a:spAutoFit/>
          </a:bodyPr>
          <a:lstStyle/>
          <a:p>
            <a:pPr marL="12700">
              <a:spcBef>
                <a:spcPts val="95"/>
              </a:spcBef>
            </a:pPr>
            <a:r>
              <a:rPr sz="1600" spc="-15" dirty="0">
                <a:solidFill>
                  <a:srgbClr val="FFFFFF"/>
                </a:solidFill>
                <a:latin typeface="Arial"/>
                <a:cs typeface="Arial"/>
              </a:rPr>
              <a:t>Turizm </a:t>
            </a:r>
            <a:r>
              <a:rPr sz="1600" spc="-5" dirty="0">
                <a:solidFill>
                  <a:srgbClr val="FFFFFF"/>
                </a:solidFill>
                <a:latin typeface="Arial"/>
                <a:cs typeface="Arial"/>
              </a:rPr>
              <a:t>geliri ve </a:t>
            </a:r>
            <a:r>
              <a:rPr sz="1600" spc="-10" dirty="0">
                <a:solidFill>
                  <a:srgbClr val="FFFFFF"/>
                </a:solidFill>
                <a:latin typeface="Arial"/>
                <a:cs typeface="Arial"/>
              </a:rPr>
              <a:t>ziyaretçi sayısı* (Ocak 2019 </a:t>
            </a:r>
            <a:r>
              <a:rPr sz="1600" spc="-5" dirty="0">
                <a:solidFill>
                  <a:srgbClr val="FFFFFF"/>
                </a:solidFill>
                <a:latin typeface="Arial"/>
                <a:cs typeface="Arial"/>
              </a:rPr>
              <a:t>– Ocak</a:t>
            </a:r>
            <a:r>
              <a:rPr sz="1600" spc="21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605027" y="2662427"/>
            <a:ext cx="3667125" cy="2882265"/>
            <a:chOff x="605027" y="2662427"/>
            <a:chExt cx="3667125" cy="2882265"/>
          </a:xfrm>
        </p:grpSpPr>
        <p:sp>
          <p:nvSpPr>
            <p:cNvPr id="6" name="object 6"/>
            <p:cNvSpPr/>
            <p:nvPr/>
          </p:nvSpPr>
          <p:spPr>
            <a:xfrm>
              <a:off x="605027" y="2666999"/>
              <a:ext cx="3648710" cy="2857500"/>
            </a:xfrm>
            <a:custGeom>
              <a:avLst/>
              <a:gdLst/>
              <a:ahLst/>
              <a:cxnLst/>
              <a:rect l="l" t="t" r="r" b="b"/>
              <a:pathLst>
                <a:path w="3648710" h="2857500">
                  <a:moveTo>
                    <a:pt x="50292" y="2857500"/>
                  </a:moveTo>
                  <a:lnTo>
                    <a:pt x="50292" y="0"/>
                  </a:lnTo>
                </a:path>
                <a:path w="3648710" h="2857500">
                  <a:moveTo>
                    <a:pt x="0" y="2857500"/>
                  </a:moveTo>
                  <a:lnTo>
                    <a:pt x="50292" y="2857500"/>
                  </a:lnTo>
                </a:path>
                <a:path w="3648710" h="2857500">
                  <a:moveTo>
                    <a:pt x="0" y="2572512"/>
                  </a:moveTo>
                  <a:lnTo>
                    <a:pt x="50292" y="2572512"/>
                  </a:lnTo>
                </a:path>
                <a:path w="3648710" h="2857500">
                  <a:moveTo>
                    <a:pt x="0" y="2286000"/>
                  </a:moveTo>
                  <a:lnTo>
                    <a:pt x="50292" y="2286000"/>
                  </a:lnTo>
                </a:path>
                <a:path w="3648710" h="2857500">
                  <a:moveTo>
                    <a:pt x="0" y="2001012"/>
                  </a:moveTo>
                  <a:lnTo>
                    <a:pt x="50292" y="2001012"/>
                  </a:lnTo>
                </a:path>
                <a:path w="3648710" h="2857500">
                  <a:moveTo>
                    <a:pt x="0" y="1714500"/>
                  </a:moveTo>
                  <a:lnTo>
                    <a:pt x="50292" y="1714500"/>
                  </a:lnTo>
                </a:path>
                <a:path w="3648710" h="2857500">
                  <a:moveTo>
                    <a:pt x="0" y="1429512"/>
                  </a:moveTo>
                  <a:lnTo>
                    <a:pt x="50292" y="1429512"/>
                  </a:lnTo>
                </a:path>
                <a:path w="3648710" h="2857500">
                  <a:moveTo>
                    <a:pt x="0" y="1143000"/>
                  </a:moveTo>
                  <a:lnTo>
                    <a:pt x="50292" y="1143000"/>
                  </a:lnTo>
                </a:path>
                <a:path w="3648710" h="2857500">
                  <a:moveTo>
                    <a:pt x="0" y="858012"/>
                  </a:moveTo>
                  <a:lnTo>
                    <a:pt x="50292" y="858012"/>
                  </a:lnTo>
                </a:path>
                <a:path w="3648710" h="2857500">
                  <a:moveTo>
                    <a:pt x="0" y="571500"/>
                  </a:moveTo>
                  <a:lnTo>
                    <a:pt x="50292" y="571500"/>
                  </a:lnTo>
                </a:path>
                <a:path w="3648710" h="2857500">
                  <a:moveTo>
                    <a:pt x="0" y="286512"/>
                  </a:moveTo>
                  <a:lnTo>
                    <a:pt x="50292" y="286512"/>
                  </a:lnTo>
                </a:path>
                <a:path w="3648710" h="2857500">
                  <a:moveTo>
                    <a:pt x="0" y="0"/>
                  </a:moveTo>
                  <a:lnTo>
                    <a:pt x="50292" y="0"/>
                  </a:lnTo>
                </a:path>
                <a:path w="3648710" h="2857500">
                  <a:moveTo>
                    <a:pt x="50292" y="2857500"/>
                  </a:moveTo>
                  <a:lnTo>
                    <a:pt x="3648456" y="285750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656081" y="2919221"/>
              <a:ext cx="3596640" cy="1961514"/>
            </a:xfrm>
            <a:custGeom>
              <a:avLst/>
              <a:gdLst/>
              <a:ahLst/>
              <a:cxnLst/>
              <a:rect l="l" t="t" r="r" b="b"/>
              <a:pathLst>
                <a:path w="3596640" h="1961514">
                  <a:moveTo>
                    <a:pt x="0" y="1856232"/>
                  </a:moveTo>
                  <a:lnTo>
                    <a:pt x="326136" y="1961388"/>
                  </a:lnTo>
                  <a:lnTo>
                    <a:pt x="653796" y="1802891"/>
                  </a:lnTo>
                  <a:lnTo>
                    <a:pt x="979932" y="1615439"/>
                  </a:lnTo>
                  <a:lnTo>
                    <a:pt x="1307592" y="1286255"/>
                  </a:lnTo>
                  <a:lnTo>
                    <a:pt x="1635252" y="934211"/>
                  </a:lnTo>
                  <a:lnTo>
                    <a:pt x="1961388" y="432815"/>
                  </a:lnTo>
                  <a:lnTo>
                    <a:pt x="2289048" y="0"/>
                  </a:lnTo>
                  <a:lnTo>
                    <a:pt x="2615184" y="431291"/>
                  </a:lnTo>
                  <a:lnTo>
                    <a:pt x="2942844" y="556260"/>
                  </a:lnTo>
                  <a:lnTo>
                    <a:pt x="3270504" y="1548383"/>
                  </a:lnTo>
                  <a:lnTo>
                    <a:pt x="3596640" y="1793747"/>
                  </a:lnTo>
                </a:path>
              </a:pathLst>
            </a:custGeom>
            <a:ln w="38100">
              <a:solidFill>
                <a:srgbClr val="A30000"/>
              </a:solidFill>
            </a:ln>
          </p:spPr>
          <p:txBody>
            <a:bodyPr wrap="square" lIns="0" tIns="0" rIns="0" bIns="0" rtlCol="0"/>
            <a:lstStyle/>
            <a:p>
              <a:endParaRPr smtClean="0">
                <a:solidFill>
                  <a:prstClr val="black"/>
                </a:solidFill>
              </a:endParaRPr>
            </a:p>
          </p:txBody>
        </p:sp>
        <p:sp>
          <p:nvSpPr>
            <p:cNvPr id="8" name="object 8"/>
            <p:cNvSpPr/>
            <p:nvPr/>
          </p:nvSpPr>
          <p:spPr>
            <a:xfrm>
              <a:off x="656081" y="4527042"/>
              <a:ext cx="3596640" cy="998219"/>
            </a:xfrm>
            <a:custGeom>
              <a:avLst/>
              <a:gdLst/>
              <a:ahLst/>
              <a:cxnLst/>
              <a:rect l="l" t="t" r="r" b="b"/>
              <a:pathLst>
                <a:path w="3596640" h="998220">
                  <a:moveTo>
                    <a:pt x="0" y="126491"/>
                  </a:moveTo>
                  <a:lnTo>
                    <a:pt x="326136" y="295655"/>
                  </a:lnTo>
                  <a:lnTo>
                    <a:pt x="653796" y="623315"/>
                  </a:lnTo>
                  <a:lnTo>
                    <a:pt x="979932" y="998219"/>
                  </a:lnTo>
                  <a:lnTo>
                    <a:pt x="1307592" y="998219"/>
                  </a:lnTo>
                  <a:lnTo>
                    <a:pt x="1635252" y="944879"/>
                  </a:lnTo>
                  <a:lnTo>
                    <a:pt x="1961388" y="729995"/>
                  </a:lnTo>
                  <a:lnTo>
                    <a:pt x="2289048" y="216407"/>
                  </a:lnTo>
                  <a:lnTo>
                    <a:pt x="2615184" y="94487"/>
                  </a:lnTo>
                  <a:lnTo>
                    <a:pt x="2942844" y="0"/>
                  </a:lnTo>
                  <a:lnTo>
                    <a:pt x="3270504" y="490727"/>
                  </a:lnTo>
                  <a:lnTo>
                    <a:pt x="3596640" y="614171"/>
                  </a:lnTo>
                </a:path>
              </a:pathLst>
            </a:custGeom>
            <a:ln w="38100">
              <a:solidFill>
                <a:srgbClr val="808080"/>
              </a:solidFill>
            </a:ln>
          </p:spPr>
          <p:txBody>
            <a:bodyPr wrap="square" lIns="0" tIns="0" rIns="0" bIns="0" rtlCol="0"/>
            <a:lstStyle/>
            <a:p>
              <a:endParaRPr smtClean="0">
                <a:solidFill>
                  <a:prstClr val="black"/>
                </a:solidFill>
              </a:endParaRPr>
            </a:p>
          </p:txBody>
        </p:sp>
        <p:sp>
          <p:nvSpPr>
            <p:cNvPr id="9" name="object 9"/>
            <p:cNvSpPr/>
            <p:nvPr/>
          </p:nvSpPr>
          <p:spPr>
            <a:xfrm>
              <a:off x="656081" y="3303269"/>
              <a:ext cx="3596640" cy="1902460"/>
            </a:xfrm>
            <a:custGeom>
              <a:avLst/>
              <a:gdLst/>
              <a:ahLst/>
              <a:cxnLst/>
              <a:rect l="l" t="t" r="r" b="b"/>
              <a:pathLst>
                <a:path w="3596640" h="1902460">
                  <a:moveTo>
                    <a:pt x="0" y="1842515"/>
                  </a:moveTo>
                  <a:lnTo>
                    <a:pt x="326136" y="1901952"/>
                  </a:lnTo>
                  <a:lnTo>
                    <a:pt x="653796" y="1749552"/>
                  </a:lnTo>
                  <a:lnTo>
                    <a:pt x="979932" y="1801367"/>
                  </a:lnTo>
                  <a:lnTo>
                    <a:pt x="1307592" y="1859279"/>
                  </a:lnTo>
                  <a:lnTo>
                    <a:pt x="1635252" y="1557527"/>
                  </a:lnTo>
                  <a:lnTo>
                    <a:pt x="1961388" y="705611"/>
                  </a:lnTo>
                  <a:lnTo>
                    <a:pt x="2289048" y="0"/>
                  </a:lnTo>
                  <a:lnTo>
                    <a:pt x="2615184" y="406907"/>
                  </a:lnTo>
                  <a:lnTo>
                    <a:pt x="2942844" y="339851"/>
                  </a:lnTo>
                  <a:lnTo>
                    <a:pt x="3270504" y="1211579"/>
                  </a:lnTo>
                  <a:lnTo>
                    <a:pt x="3596640" y="1379219"/>
                  </a:lnTo>
                </a:path>
              </a:pathLst>
            </a:custGeom>
            <a:ln w="38100">
              <a:solidFill>
                <a:srgbClr val="001F5F"/>
              </a:solidFill>
            </a:ln>
          </p:spPr>
          <p:txBody>
            <a:bodyPr wrap="square" lIns="0" tIns="0" rIns="0" bIns="0" rtlCol="0"/>
            <a:lstStyle/>
            <a:p>
              <a:endParaRPr smtClean="0">
                <a:solidFill>
                  <a:prstClr val="black"/>
                </a:solidFill>
              </a:endParaRPr>
            </a:p>
          </p:txBody>
        </p:sp>
        <p:sp>
          <p:nvSpPr>
            <p:cNvPr id="10" name="object 10"/>
            <p:cNvSpPr/>
            <p:nvPr/>
          </p:nvSpPr>
          <p:spPr>
            <a:xfrm>
              <a:off x="606551" y="4509516"/>
              <a:ext cx="97536" cy="97536"/>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1" name="object 11"/>
            <p:cNvSpPr/>
            <p:nvPr/>
          </p:nvSpPr>
          <p:spPr>
            <a:xfrm>
              <a:off x="954786" y="3045713"/>
              <a:ext cx="274955" cy="0"/>
            </a:xfrm>
            <a:custGeom>
              <a:avLst/>
              <a:gdLst/>
              <a:ahLst/>
              <a:cxnLst/>
              <a:rect l="l" t="t" r="r" b="b"/>
              <a:pathLst>
                <a:path w="274955">
                  <a:moveTo>
                    <a:pt x="0" y="0"/>
                  </a:moveTo>
                  <a:lnTo>
                    <a:pt x="274637" y="0"/>
                  </a:lnTo>
                </a:path>
              </a:pathLst>
            </a:custGeom>
            <a:ln w="38100">
              <a:solidFill>
                <a:srgbClr val="808080"/>
              </a:solidFill>
            </a:ln>
          </p:spPr>
          <p:txBody>
            <a:bodyPr wrap="square" lIns="0" tIns="0" rIns="0" bIns="0" rtlCol="0"/>
            <a:lstStyle/>
            <a:p>
              <a:endParaRPr smtClean="0">
                <a:solidFill>
                  <a:prstClr val="black"/>
                </a:solidFill>
              </a:endParaRPr>
            </a:p>
          </p:txBody>
        </p:sp>
        <p:sp>
          <p:nvSpPr>
            <p:cNvPr id="12" name="object 12"/>
            <p:cNvSpPr/>
            <p:nvPr/>
          </p:nvSpPr>
          <p:spPr>
            <a:xfrm>
              <a:off x="954786" y="2812541"/>
              <a:ext cx="274955" cy="0"/>
            </a:xfrm>
            <a:custGeom>
              <a:avLst/>
              <a:gdLst/>
              <a:ahLst/>
              <a:cxnLst/>
              <a:rect l="l" t="t" r="r" b="b"/>
              <a:pathLst>
                <a:path w="274955">
                  <a:moveTo>
                    <a:pt x="0" y="0"/>
                  </a:moveTo>
                  <a:lnTo>
                    <a:pt x="274637"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3" name="object 13"/>
            <p:cNvSpPr/>
            <p:nvPr/>
          </p:nvSpPr>
          <p:spPr>
            <a:xfrm>
              <a:off x="945641" y="3512058"/>
              <a:ext cx="294005" cy="0"/>
            </a:xfrm>
            <a:custGeom>
              <a:avLst/>
              <a:gdLst/>
              <a:ahLst/>
              <a:cxnLst/>
              <a:rect l="l" t="t" r="r" b="b"/>
              <a:pathLst>
                <a:path w="294005">
                  <a:moveTo>
                    <a:pt x="0" y="0"/>
                  </a:moveTo>
                  <a:lnTo>
                    <a:pt x="293687" y="0"/>
                  </a:lnTo>
                </a:path>
              </a:pathLst>
            </a:custGeom>
            <a:ln w="19812">
              <a:solidFill>
                <a:srgbClr val="EBA30D"/>
              </a:solidFill>
            </a:ln>
          </p:spPr>
          <p:txBody>
            <a:bodyPr wrap="square" lIns="0" tIns="0" rIns="0" bIns="0" rtlCol="0"/>
            <a:lstStyle/>
            <a:p>
              <a:endParaRPr smtClean="0">
                <a:solidFill>
                  <a:prstClr val="black"/>
                </a:solidFill>
              </a:endParaRPr>
            </a:p>
          </p:txBody>
        </p:sp>
        <p:sp>
          <p:nvSpPr>
            <p:cNvPr id="14" name="object 14"/>
            <p:cNvSpPr/>
            <p:nvPr/>
          </p:nvSpPr>
          <p:spPr>
            <a:xfrm>
              <a:off x="954786" y="3278886"/>
              <a:ext cx="274955" cy="0"/>
            </a:xfrm>
            <a:custGeom>
              <a:avLst/>
              <a:gdLst/>
              <a:ahLst/>
              <a:cxnLst/>
              <a:rect l="l" t="t" r="r" b="b"/>
              <a:pathLst>
                <a:path w="274955">
                  <a:moveTo>
                    <a:pt x="0" y="0"/>
                  </a:moveTo>
                  <a:lnTo>
                    <a:pt x="274637"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5" name="object 15"/>
            <p:cNvSpPr/>
            <p:nvPr/>
          </p:nvSpPr>
          <p:spPr>
            <a:xfrm>
              <a:off x="1040891" y="3462527"/>
              <a:ext cx="99060" cy="97536"/>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grpSp>
      <p:sp>
        <p:nvSpPr>
          <p:cNvPr id="16" name="object 16"/>
          <p:cNvSpPr txBox="1"/>
          <p:nvPr/>
        </p:nvSpPr>
        <p:spPr>
          <a:xfrm>
            <a:off x="278079" y="2460625"/>
            <a:ext cx="238760" cy="3168650"/>
          </a:xfrm>
          <a:prstGeom prst="rect">
            <a:avLst/>
          </a:prstGeom>
        </p:spPr>
        <p:txBody>
          <a:bodyPr vert="horz" wrap="square" lIns="0" tIns="114935" rIns="0" bIns="0" rtlCol="0">
            <a:spAutoFit/>
          </a:bodyPr>
          <a:lstStyle/>
          <a:p>
            <a:pPr marL="12700">
              <a:spcBef>
                <a:spcPts val="905"/>
              </a:spcBef>
            </a:pPr>
            <a:r>
              <a:rPr sz="1200" dirty="0">
                <a:solidFill>
                  <a:prstClr val="black"/>
                </a:solidFill>
                <a:latin typeface="Tahoma"/>
                <a:cs typeface="Tahoma"/>
              </a:rPr>
              <a:t>5</a:t>
            </a:r>
            <a:r>
              <a:rPr sz="1200" spc="-5" dirty="0">
                <a:solidFill>
                  <a:prstClr val="black"/>
                </a:solidFill>
                <a:latin typeface="Tahoma"/>
                <a:cs typeface="Tahoma"/>
              </a:rPr>
              <a:t>,0</a:t>
            </a:r>
            <a:endParaRPr sz="1200">
              <a:solidFill>
                <a:prstClr val="black"/>
              </a:solidFill>
              <a:latin typeface="Tahoma"/>
              <a:cs typeface="Tahoma"/>
            </a:endParaRPr>
          </a:p>
          <a:p>
            <a:pPr marL="12700">
              <a:spcBef>
                <a:spcPts val="805"/>
              </a:spcBef>
            </a:pPr>
            <a:r>
              <a:rPr sz="1200" dirty="0">
                <a:solidFill>
                  <a:prstClr val="black"/>
                </a:solidFill>
                <a:latin typeface="Tahoma"/>
                <a:cs typeface="Tahoma"/>
              </a:rPr>
              <a:t>4,5</a:t>
            </a:r>
            <a:endParaRPr sz="1200">
              <a:solidFill>
                <a:prstClr val="black"/>
              </a:solidFill>
              <a:latin typeface="Tahoma"/>
              <a:cs typeface="Tahoma"/>
            </a:endParaRPr>
          </a:p>
          <a:p>
            <a:pPr marL="12700">
              <a:spcBef>
                <a:spcPts val="815"/>
              </a:spcBef>
            </a:pPr>
            <a:r>
              <a:rPr sz="1200" dirty="0">
                <a:solidFill>
                  <a:prstClr val="black"/>
                </a:solidFill>
                <a:latin typeface="Tahoma"/>
                <a:cs typeface="Tahoma"/>
              </a:rPr>
              <a:t>4</a:t>
            </a:r>
            <a:r>
              <a:rPr sz="1200" spc="-5" dirty="0">
                <a:solidFill>
                  <a:prstClr val="black"/>
                </a:solidFill>
                <a:latin typeface="Tahoma"/>
                <a:cs typeface="Tahoma"/>
              </a:rPr>
              <a:t>,0</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3</a:t>
            </a:r>
            <a:r>
              <a:rPr sz="1200" spc="-5" dirty="0">
                <a:solidFill>
                  <a:prstClr val="black"/>
                </a:solidFill>
                <a:latin typeface="Tahoma"/>
                <a:cs typeface="Tahoma"/>
              </a:rPr>
              <a:t>,5</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3</a:t>
            </a:r>
            <a:r>
              <a:rPr sz="1200" spc="-5" dirty="0">
                <a:solidFill>
                  <a:prstClr val="black"/>
                </a:solidFill>
                <a:latin typeface="Tahoma"/>
                <a:cs typeface="Tahoma"/>
              </a:rPr>
              <a:t>,0</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2</a:t>
            </a:r>
            <a:r>
              <a:rPr sz="1200" spc="-5" dirty="0">
                <a:solidFill>
                  <a:prstClr val="black"/>
                </a:solidFill>
                <a:latin typeface="Tahoma"/>
                <a:cs typeface="Tahoma"/>
              </a:rPr>
              <a:t>,5</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2</a:t>
            </a:r>
            <a:r>
              <a:rPr sz="1200" spc="-5" dirty="0">
                <a:solidFill>
                  <a:prstClr val="black"/>
                </a:solidFill>
                <a:latin typeface="Tahoma"/>
                <a:cs typeface="Tahoma"/>
              </a:rPr>
              <a:t>,0</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1</a:t>
            </a:r>
            <a:r>
              <a:rPr sz="1200" spc="-5" dirty="0">
                <a:solidFill>
                  <a:prstClr val="black"/>
                </a:solidFill>
                <a:latin typeface="Tahoma"/>
                <a:cs typeface="Tahoma"/>
              </a:rPr>
              <a:t>,5</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1</a:t>
            </a:r>
            <a:r>
              <a:rPr sz="1200" spc="-5" dirty="0">
                <a:solidFill>
                  <a:prstClr val="black"/>
                </a:solidFill>
                <a:latin typeface="Tahoma"/>
                <a:cs typeface="Tahoma"/>
              </a:rPr>
              <a:t>,0</a:t>
            </a:r>
            <a:endParaRPr sz="1200">
              <a:solidFill>
                <a:prstClr val="black"/>
              </a:solidFill>
              <a:latin typeface="Tahoma"/>
              <a:cs typeface="Tahoma"/>
            </a:endParaRPr>
          </a:p>
          <a:p>
            <a:pPr marL="12700">
              <a:spcBef>
                <a:spcPts val="810"/>
              </a:spcBef>
            </a:pPr>
            <a:r>
              <a:rPr sz="1200" dirty="0">
                <a:solidFill>
                  <a:prstClr val="black"/>
                </a:solidFill>
                <a:latin typeface="Tahoma"/>
                <a:cs typeface="Tahoma"/>
              </a:rPr>
              <a:t>0</a:t>
            </a:r>
            <a:r>
              <a:rPr sz="1200" spc="-5" dirty="0">
                <a:solidFill>
                  <a:prstClr val="black"/>
                </a:solidFill>
                <a:latin typeface="Tahoma"/>
                <a:cs typeface="Tahoma"/>
              </a:rPr>
              <a:t>,5</a:t>
            </a:r>
            <a:endParaRPr sz="1200">
              <a:solidFill>
                <a:prstClr val="black"/>
              </a:solidFill>
              <a:latin typeface="Tahoma"/>
              <a:cs typeface="Tahoma"/>
            </a:endParaRPr>
          </a:p>
          <a:p>
            <a:pPr marL="12700">
              <a:spcBef>
                <a:spcPts val="815"/>
              </a:spcBef>
            </a:pPr>
            <a:r>
              <a:rPr sz="1200" dirty="0">
                <a:solidFill>
                  <a:prstClr val="black"/>
                </a:solidFill>
                <a:latin typeface="Tahoma"/>
                <a:cs typeface="Tahoma"/>
              </a:rPr>
              <a:t>0</a:t>
            </a:r>
            <a:r>
              <a:rPr sz="1200" spc="-5" dirty="0">
                <a:solidFill>
                  <a:prstClr val="black"/>
                </a:solidFill>
                <a:latin typeface="Tahoma"/>
                <a:cs typeface="Tahoma"/>
              </a:rPr>
              <a:t>,0</a:t>
            </a:r>
            <a:endParaRPr sz="1200">
              <a:solidFill>
                <a:prstClr val="black"/>
              </a:solidFill>
              <a:latin typeface="Tahoma"/>
              <a:cs typeface="Tahoma"/>
            </a:endParaRPr>
          </a:p>
        </p:txBody>
      </p:sp>
      <p:sp>
        <p:nvSpPr>
          <p:cNvPr id="17" name="object 17"/>
          <p:cNvSpPr txBox="1"/>
          <p:nvPr/>
        </p:nvSpPr>
        <p:spPr>
          <a:xfrm>
            <a:off x="516839" y="5542026"/>
            <a:ext cx="3820598" cy="612902"/>
          </a:xfrm>
          <a:prstGeom prst="rect">
            <a:avLst/>
          </a:prstGeom>
        </p:spPr>
        <p:txBody>
          <a:bodyPr vert="vert270" wrap="square" lIns="0" tIns="12700" rIns="0" bIns="0" rtlCol="0">
            <a:spAutoFit/>
          </a:bodyPr>
          <a:lstStyle/>
          <a:p>
            <a:pPr marR="5715" algn="r">
              <a:spcBef>
                <a:spcPts val="100"/>
              </a:spcBef>
            </a:pPr>
            <a:r>
              <a:rPr sz="1200" dirty="0">
                <a:solidFill>
                  <a:prstClr val="black"/>
                </a:solidFill>
                <a:latin typeface="Tahoma"/>
                <a:cs typeface="Tahoma"/>
              </a:rPr>
              <a:t>Oc</a:t>
            </a:r>
            <a:r>
              <a:rPr sz="1200" spc="-5" dirty="0">
                <a:solidFill>
                  <a:prstClr val="black"/>
                </a:solidFill>
                <a:latin typeface="Tahoma"/>
                <a:cs typeface="Tahoma"/>
              </a:rPr>
              <a:t>a</a:t>
            </a:r>
            <a:r>
              <a:rPr sz="1200" dirty="0">
                <a:solidFill>
                  <a:prstClr val="black"/>
                </a:solidFill>
                <a:latin typeface="Tahoma"/>
                <a:cs typeface="Tahoma"/>
              </a:rPr>
              <a:t>k</a:t>
            </a:r>
          </a:p>
          <a:p>
            <a:pPr marL="12700" marR="5080" indent="193675" algn="r">
              <a:lnSpc>
                <a:spcPct val="178900"/>
              </a:lnSpc>
            </a:pPr>
            <a:r>
              <a:rPr sz="1200" dirty="0">
                <a:solidFill>
                  <a:prstClr val="black"/>
                </a:solidFill>
                <a:latin typeface="Tahoma"/>
                <a:cs typeface="Tahoma"/>
              </a:rPr>
              <a:t>Şub</a:t>
            </a:r>
            <a:r>
              <a:rPr sz="1200" spc="-5" dirty="0">
                <a:solidFill>
                  <a:prstClr val="black"/>
                </a:solidFill>
                <a:latin typeface="Tahoma"/>
                <a:cs typeface="Tahoma"/>
              </a:rPr>
              <a:t>a</a:t>
            </a:r>
            <a:r>
              <a:rPr sz="1200" dirty="0">
                <a:solidFill>
                  <a:prstClr val="black"/>
                </a:solidFill>
                <a:latin typeface="Tahoma"/>
                <a:cs typeface="Tahoma"/>
              </a:rPr>
              <a:t>t  M</a:t>
            </a:r>
            <a:r>
              <a:rPr sz="1200" spc="-10" dirty="0">
                <a:solidFill>
                  <a:prstClr val="black"/>
                </a:solidFill>
                <a:latin typeface="Tahoma"/>
                <a:cs typeface="Tahoma"/>
              </a:rPr>
              <a:t>a</a:t>
            </a:r>
            <a:r>
              <a:rPr sz="1200" spc="-5" dirty="0">
                <a:solidFill>
                  <a:prstClr val="black"/>
                </a:solidFill>
                <a:latin typeface="Tahoma"/>
                <a:cs typeface="Tahoma"/>
              </a:rPr>
              <a:t>rt  </a:t>
            </a:r>
            <a:r>
              <a:rPr sz="1200" dirty="0">
                <a:solidFill>
                  <a:prstClr val="black"/>
                </a:solidFill>
                <a:latin typeface="Tahoma"/>
                <a:cs typeface="Tahoma"/>
              </a:rPr>
              <a:t>Ni</a:t>
            </a:r>
            <a:r>
              <a:rPr sz="1200" spc="5" dirty="0">
                <a:solidFill>
                  <a:prstClr val="black"/>
                </a:solidFill>
                <a:latin typeface="Tahoma"/>
                <a:cs typeface="Tahoma"/>
              </a:rPr>
              <a:t>s</a:t>
            </a:r>
            <a:r>
              <a:rPr sz="1200" spc="-10" dirty="0">
                <a:solidFill>
                  <a:prstClr val="black"/>
                </a:solidFill>
                <a:latin typeface="Tahoma"/>
                <a:cs typeface="Tahoma"/>
              </a:rPr>
              <a:t>a</a:t>
            </a:r>
            <a:r>
              <a:rPr sz="1200" dirty="0">
                <a:solidFill>
                  <a:prstClr val="black"/>
                </a:solidFill>
                <a:latin typeface="Tahoma"/>
                <a:cs typeface="Tahoma"/>
              </a:rPr>
              <a:t>n  Mayıs  H</a:t>
            </a:r>
            <a:r>
              <a:rPr sz="1200" spc="-10" dirty="0">
                <a:solidFill>
                  <a:prstClr val="black"/>
                </a:solidFill>
                <a:latin typeface="Tahoma"/>
                <a:cs typeface="Tahoma"/>
              </a:rPr>
              <a:t>az</a:t>
            </a:r>
            <a:r>
              <a:rPr sz="1200" dirty="0">
                <a:solidFill>
                  <a:prstClr val="black"/>
                </a:solidFill>
                <a:latin typeface="Tahoma"/>
                <a:cs typeface="Tahoma"/>
              </a:rPr>
              <a:t>ir</a:t>
            </a:r>
            <a:r>
              <a:rPr sz="1200" spc="-5" dirty="0">
                <a:solidFill>
                  <a:prstClr val="black"/>
                </a:solidFill>
                <a:latin typeface="Tahoma"/>
                <a:cs typeface="Tahoma"/>
              </a:rPr>
              <a:t>a</a:t>
            </a:r>
            <a:r>
              <a:rPr sz="1200" dirty="0">
                <a:solidFill>
                  <a:prstClr val="black"/>
                </a:solidFill>
                <a:latin typeface="Tahoma"/>
                <a:cs typeface="Tahoma"/>
              </a:rPr>
              <a:t>n  Temmuz  Ağus</a:t>
            </a:r>
            <a:r>
              <a:rPr sz="1200" spc="-10" dirty="0">
                <a:solidFill>
                  <a:prstClr val="black"/>
                </a:solidFill>
                <a:latin typeface="Tahoma"/>
                <a:cs typeface="Tahoma"/>
              </a:rPr>
              <a:t>t</a:t>
            </a:r>
            <a:r>
              <a:rPr sz="1200" dirty="0">
                <a:solidFill>
                  <a:prstClr val="black"/>
                </a:solidFill>
                <a:latin typeface="Tahoma"/>
                <a:cs typeface="Tahoma"/>
              </a:rPr>
              <a:t>os</a:t>
            </a:r>
          </a:p>
          <a:p>
            <a:pPr marL="190500" marR="5715" indent="82550" algn="just">
              <a:lnSpc>
                <a:spcPct val="178800"/>
              </a:lnSpc>
            </a:pPr>
            <a:r>
              <a:rPr sz="1200" dirty="0">
                <a:solidFill>
                  <a:prstClr val="black"/>
                </a:solidFill>
                <a:latin typeface="Tahoma"/>
                <a:cs typeface="Tahoma"/>
              </a:rPr>
              <a:t>Eylül  </a:t>
            </a:r>
            <a:r>
              <a:rPr sz="1200" spc="-5" dirty="0">
                <a:solidFill>
                  <a:prstClr val="black"/>
                </a:solidFill>
                <a:latin typeface="Tahoma"/>
                <a:cs typeface="Tahoma"/>
              </a:rPr>
              <a:t>Ekim  </a:t>
            </a:r>
            <a:r>
              <a:rPr sz="1200" dirty="0">
                <a:solidFill>
                  <a:prstClr val="black"/>
                </a:solidFill>
                <a:latin typeface="Tahoma"/>
                <a:cs typeface="Tahoma"/>
              </a:rPr>
              <a:t>Kasım  </a:t>
            </a:r>
            <a:r>
              <a:rPr sz="1200" spc="-5" dirty="0">
                <a:solidFill>
                  <a:prstClr val="black"/>
                </a:solidFill>
                <a:latin typeface="Tahoma"/>
                <a:cs typeface="Tahoma"/>
              </a:rPr>
              <a:t>Aralık</a:t>
            </a:r>
            <a:endParaRPr sz="1200" dirty="0">
              <a:solidFill>
                <a:prstClr val="black"/>
              </a:solidFill>
              <a:latin typeface="Tahoma"/>
              <a:cs typeface="Tahoma"/>
            </a:endParaRPr>
          </a:p>
        </p:txBody>
      </p:sp>
      <p:grpSp>
        <p:nvGrpSpPr>
          <p:cNvPr id="18" name="object 18"/>
          <p:cNvGrpSpPr/>
          <p:nvPr/>
        </p:nvGrpSpPr>
        <p:grpSpPr>
          <a:xfrm>
            <a:off x="5061203" y="2773679"/>
            <a:ext cx="3712845" cy="2771140"/>
            <a:chOff x="5061203" y="2773679"/>
            <a:chExt cx="3712845" cy="2771140"/>
          </a:xfrm>
        </p:grpSpPr>
        <p:sp>
          <p:nvSpPr>
            <p:cNvPr id="19" name="object 19"/>
            <p:cNvSpPr/>
            <p:nvPr/>
          </p:nvSpPr>
          <p:spPr>
            <a:xfrm>
              <a:off x="5061203" y="2778251"/>
              <a:ext cx="3694429" cy="2746375"/>
            </a:xfrm>
            <a:custGeom>
              <a:avLst/>
              <a:gdLst/>
              <a:ahLst/>
              <a:cxnLst/>
              <a:rect l="l" t="t" r="r" b="b"/>
              <a:pathLst>
                <a:path w="3694429" h="2746375">
                  <a:moveTo>
                    <a:pt x="50292" y="2746248"/>
                  </a:moveTo>
                  <a:lnTo>
                    <a:pt x="50292" y="0"/>
                  </a:lnTo>
                </a:path>
                <a:path w="3694429" h="2746375">
                  <a:moveTo>
                    <a:pt x="0" y="2746248"/>
                  </a:moveTo>
                  <a:lnTo>
                    <a:pt x="50292" y="2746248"/>
                  </a:lnTo>
                </a:path>
                <a:path w="3694429" h="2746375">
                  <a:moveTo>
                    <a:pt x="0" y="2441448"/>
                  </a:moveTo>
                  <a:lnTo>
                    <a:pt x="50292" y="2441448"/>
                  </a:lnTo>
                </a:path>
                <a:path w="3694429" h="2746375">
                  <a:moveTo>
                    <a:pt x="0" y="2136648"/>
                  </a:moveTo>
                  <a:lnTo>
                    <a:pt x="50292" y="2136648"/>
                  </a:lnTo>
                </a:path>
                <a:path w="3694429" h="2746375">
                  <a:moveTo>
                    <a:pt x="0" y="1830324"/>
                  </a:moveTo>
                  <a:lnTo>
                    <a:pt x="50292" y="1830324"/>
                  </a:lnTo>
                </a:path>
                <a:path w="3694429" h="2746375">
                  <a:moveTo>
                    <a:pt x="0" y="1525524"/>
                  </a:moveTo>
                  <a:lnTo>
                    <a:pt x="50292" y="1525524"/>
                  </a:lnTo>
                </a:path>
                <a:path w="3694429" h="2746375">
                  <a:moveTo>
                    <a:pt x="0" y="1220724"/>
                  </a:moveTo>
                  <a:lnTo>
                    <a:pt x="50292" y="1220724"/>
                  </a:lnTo>
                </a:path>
                <a:path w="3694429" h="2746375">
                  <a:moveTo>
                    <a:pt x="0" y="915924"/>
                  </a:moveTo>
                  <a:lnTo>
                    <a:pt x="50292" y="915924"/>
                  </a:lnTo>
                </a:path>
                <a:path w="3694429" h="2746375">
                  <a:moveTo>
                    <a:pt x="0" y="609600"/>
                  </a:moveTo>
                  <a:lnTo>
                    <a:pt x="50292" y="609600"/>
                  </a:lnTo>
                </a:path>
                <a:path w="3694429" h="2746375">
                  <a:moveTo>
                    <a:pt x="0" y="304800"/>
                  </a:moveTo>
                  <a:lnTo>
                    <a:pt x="50292" y="304800"/>
                  </a:lnTo>
                </a:path>
                <a:path w="3694429" h="2746375">
                  <a:moveTo>
                    <a:pt x="0" y="0"/>
                  </a:moveTo>
                  <a:lnTo>
                    <a:pt x="50292" y="0"/>
                  </a:lnTo>
                </a:path>
                <a:path w="3694429" h="2746375">
                  <a:moveTo>
                    <a:pt x="50292" y="2746248"/>
                  </a:moveTo>
                  <a:lnTo>
                    <a:pt x="3694176" y="2746248"/>
                  </a:lnTo>
                </a:path>
              </a:pathLst>
            </a:custGeom>
            <a:ln w="9144">
              <a:solidFill>
                <a:srgbClr val="000000"/>
              </a:solidFill>
            </a:ln>
          </p:spPr>
          <p:txBody>
            <a:bodyPr wrap="square" lIns="0" tIns="0" rIns="0" bIns="0" rtlCol="0"/>
            <a:lstStyle/>
            <a:p>
              <a:endParaRPr smtClean="0">
                <a:solidFill>
                  <a:prstClr val="black"/>
                </a:solidFill>
              </a:endParaRPr>
            </a:p>
          </p:txBody>
        </p:sp>
        <p:sp>
          <p:nvSpPr>
            <p:cNvPr id="20" name="object 20"/>
            <p:cNvSpPr/>
            <p:nvPr/>
          </p:nvSpPr>
          <p:spPr>
            <a:xfrm>
              <a:off x="5112257" y="3031997"/>
              <a:ext cx="3642360" cy="1899285"/>
            </a:xfrm>
            <a:custGeom>
              <a:avLst/>
              <a:gdLst/>
              <a:ahLst/>
              <a:cxnLst/>
              <a:rect l="l" t="t" r="r" b="b"/>
              <a:pathLst>
                <a:path w="3642359" h="1899285">
                  <a:moveTo>
                    <a:pt x="0" y="1813559"/>
                  </a:moveTo>
                  <a:lnTo>
                    <a:pt x="330707" y="1898903"/>
                  </a:lnTo>
                  <a:lnTo>
                    <a:pt x="661415" y="1737359"/>
                  </a:lnTo>
                  <a:lnTo>
                    <a:pt x="993647" y="1495044"/>
                  </a:lnTo>
                  <a:lnTo>
                    <a:pt x="1324355" y="1205483"/>
                  </a:lnTo>
                  <a:lnTo>
                    <a:pt x="1655064" y="882395"/>
                  </a:lnTo>
                  <a:lnTo>
                    <a:pt x="1987295" y="446531"/>
                  </a:lnTo>
                  <a:lnTo>
                    <a:pt x="2318003" y="0"/>
                  </a:lnTo>
                  <a:lnTo>
                    <a:pt x="2648712" y="435863"/>
                  </a:lnTo>
                  <a:lnTo>
                    <a:pt x="2980943" y="833627"/>
                  </a:lnTo>
                  <a:lnTo>
                    <a:pt x="3311651" y="1575815"/>
                  </a:lnTo>
                  <a:lnTo>
                    <a:pt x="3642360" y="1760220"/>
                  </a:lnTo>
                </a:path>
              </a:pathLst>
            </a:custGeom>
            <a:ln w="38100">
              <a:solidFill>
                <a:srgbClr val="A30000"/>
              </a:solidFill>
            </a:ln>
          </p:spPr>
          <p:txBody>
            <a:bodyPr wrap="square" lIns="0" tIns="0" rIns="0" bIns="0" rtlCol="0"/>
            <a:lstStyle/>
            <a:p>
              <a:endParaRPr smtClean="0">
                <a:solidFill>
                  <a:prstClr val="black"/>
                </a:solidFill>
              </a:endParaRPr>
            </a:p>
          </p:txBody>
        </p:sp>
        <p:sp>
          <p:nvSpPr>
            <p:cNvPr id="21" name="object 21"/>
            <p:cNvSpPr/>
            <p:nvPr/>
          </p:nvSpPr>
          <p:spPr>
            <a:xfrm>
              <a:off x="5112257" y="4720589"/>
              <a:ext cx="3642360" cy="805180"/>
            </a:xfrm>
            <a:custGeom>
              <a:avLst/>
              <a:gdLst/>
              <a:ahLst/>
              <a:cxnLst/>
              <a:rect l="l" t="t" r="r" b="b"/>
              <a:pathLst>
                <a:path w="3642359" h="805179">
                  <a:moveTo>
                    <a:pt x="0" y="32004"/>
                  </a:moveTo>
                  <a:lnTo>
                    <a:pt x="330707" y="178308"/>
                  </a:lnTo>
                  <a:lnTo>
                    <a:pt x="661415" y="481584"/>
                  </a:lnTo>
                  <a:lnTo>
                    <a:pt x="993647" y="804672"/>
                  </a:lnTo>
                  <a:lnTo>
                    <a:pt x="1324355" y="804672"/>
                  </a:lnTo>
                  <a:lnTo>
                    <a:pt x="1655064" y="804672"/>
                  </a:lnTo>
                  <a:lnTo>
                    <a:pt x="1987295" y="566928"/>
                  </a:lnTo>
                  <a:lnTo>
                    <a:pt x="2318003" y="134112"/>
                  </a:lnTo>
                  <a:lnTo>
                    <a:pt x="2648712" y="0"/>
                  </a:lnTo>
                  <a:lnTo>
                    <a:pt x="2980943" y="85343"/>
                  </a:lnTo>
                  <a:lnTo>
                    <a:pt x="3311651" y="419100"/>
                  </a:lnTo>
                  <a:lnTo>
                    <a:pt x="3642360" y="509016"/>
                  </a:lnTo>
                </a:path>
              </a:pathLst>
            </a:custGeom>
            <a:ln w="38100">
              <a:solidFill>
                <a:srgbClr val="808080"/>
              </a:solidFill>
            </a:ln>
          </p:spPr>
          <p:txBody>
            <a:bodyPr wrap="square" lIns="0" tIns="0" rIns="0" bIns="0" rtlCol="0"/>
            <a:lstStyle/>
            <a:p>
              <a:endParaRPr smtClean="0">
                <a:solidFill>
                  <a:prstClr val="black"/>
                </a:solidFill>
              </a:endParaRPr>
            </a:p>
          </p:txBody>
        </p:sp>
        <p:sp>
          <p:nvSpPr>
            <p:cNvPr id="22" name="object 22"/>
            <p:cNvSpPr/>
            <p:nvPr/>
          </p:nvSpPr>
          <p:spPr>
            <a:xfrm>
              <a:off x="5112257" y="3845813"/>
              <a:ext cx="3642360" cy="1457325"/>
            </a:xfrm>
            <a:custGeom>
              <a:avLst/>
              <a:gdLst/>
              <a:ahLst/>
              <a:cxnLst/>
              <a:rect l="l" t="t" r="r" b="b"/>
              <a:pathLst>
                <a:path w="3642359" h="1457325">
                  <a:moveTo>
                    <a:pt x="0" y="1424940"/>
                  </a:moveTo>
                  <a:lnTo>
                    <a:pt x="330707" y="1456944"/>
                  </a:lnTo>
                  <a:lnTo>
                    <a:pt x="661415" y="1360932"/>
                  </a:lnTo>
                  <a:lnTo>
                    <a:pt x="993647" y="1318260"/>
                  </a:lnTo>
                  <a:lnTo>
                    <a:pt x="1324355" y="1365504"/>
                  </a:lnTo>
                  <a:lnTo>
                    <a:pt x="1655064" y="1110996"/>
                  </a:lnTo>
                  <a:lnTo>
                    <a:pt x="1987295" y="539496"/>
                  </a:lnTo>
                  <a:lnTo>
                    <a:pt x="2318003" y="0"/>
                  </a:lnTo>
                  <a:lnTo>
                    <a:pt x="2648712" y="333756"/>
                  </a:lnTo>
                  <a:lnTo>
                    <a:pt x="2980943" y="333756"/>
                  </a:lnTo>
                  <a:lnTo>
                    <a:pt x="3311651" y="926592"/>
                  </a:lnTo>
                  <a:lnTo>
                    <a:pt x="3642360" y="1014984"/>
                  </a:lnTo>
                </a:path>
              </a:pathLst>
            </a:custGeom>
            <a:ln w="38100">
              <a:solidFill>
                <a:srgbClr val="001F5F"/>
              </a:solidFill>
            </a:ln>
          </p:spPr>
          <p:txBody>
            <a:bodyPr wrap="square" lIns="0" tIns="0" rIns="0" bIns="0" rtlCol="0"/>
            <a:lstStyle/>
            <a:p>
              <a:endParaRPr smtClean="0">
                <a:solidFill>
                  <a:prstClr val="black"/>
                </a:solidFill>
              </a:endParaRPr>
            </a:p>
          </p:txBody>
        </p:sp>
        <p:sp>
          <p:nvSpPr>
            <p:cNvPr id="23" name="object 23"/>
            <p:cNvSpPr/>
            <p:nvPr/>
          </p:nvSpPr>
          <p:spPr>
            <a:xfrm>
              <a:off x="5062727" y="4767072"/>
              <a:ext cx="97536" cy="97536"/>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4" name="object 24"/>
            <p:cNvSpPr/>
            <p:nvPr/>
          </p:nvSpPr>
          <p:spPr>
            <a:xfrm>
              <a:off x="5372861" y="3507485"/>
              <a:ext cx="294005" cy="0"/>
            </a:xfrm>
            <a:custGeom>
              <a:avLst/>
              <a:gdLst/>
              <a:ahLst/>
              <a:cxnLst/>
              <a:rect l="l" t="t" r="r" b="b"/>
              <a:pathLst>
                <a:path w="294004">
                  <a:moveTo>
                    <a:pt x="0" y="0"/>
                  </a:moveTo>
                  <a:lnTo>
                    <a:pt x="293750" y="0"/>
                  </a:lnTo>
                </a:path>
              </a:pathLst>
            </a:custGeom>
            <a:ln w="19812">
              <a:solidFill>
                <a:srgbClr val="EBA30D"/>
              </a:solidFill>
            </a:ln>
          </p:spPr>
          <p:txBody>
            <a:bodyPr wrap="square" lIns="0" tIns="0" rIns="0" bIns="0" rtlCol="0"/>
            <a:lstStyle/>
            <a:p>
              <a:endParaRPr smtClean="0">
                <a:solidFill>
                  <a:prstClr val="black"/>
                </a:solidFill>
              </a:endParaRPr>
            </a:p>
          </p:txBody>
        </p:sp>
        <p:sp>
          <p:nvSpPr>
            <p:cNvPr id="25" name="object 25"/>
            <p:cNvSpPr/>
            <p:nvPr/>
          </p:nvSpPr>
          <p:spPr>
            <a:xfrm>
              <a:off x="5382005" y="2807969"/>
              <a:ext cx="274955" cy="0"/>
            </a:xfrm>
            <a:custGeom>
              <a:avLst/>
              <a:gdLst/>
              <a:ahLst/>
              <a:cxnLst/>
              <a:rect l="l" t="t" r="r" b="b"/>
              <a:pathLst>
                <a:path w="274954">
                  <a:moveTo>
                    <a:pt x="0" y="0"/>
                  </a:moveTo>
                  <a:lnTo>
                    <a:pt x="274701" y="0"/>
                  </a:lnTo>
                </a:path>
              </a:pathLst>
            </a:custGeom>
            <a:ln w="38100">
              <a:solidFill>
                <a:srgbClr val="A30000"/>
              </a:solidFill>
            </a:ln>
          </p:spPr>
          <p:txBody>
            <a:bodyPr wrap="square" lIns="0" tIns="0" rIns="0" bIns="0" rtlCol="0"/>
            <a:lstStyle/>
            <a:p>
              <a:endParaRPr smtClean="0">
                <a:solidFill>
                  <a:prstClr val="black"/>
                </a:solidFill>
              </a:endParaRPr>
            </a:p>
          </p:txBody>
        </p:sp>
        <p:sp>
          <p:nvSpPr>
            <p:cNvPr id="26" name="object 26"/>
            <p:cNvSpPr/>
            <p:nvPr/>
          </p:nvSpPr>
          <p:spPr>
            <a:xfrm>
              <a:off x="5382005" y="3041141"/>
              <a:ext cx="274955" cy="0"/>
            </a:xfrm>
            <a:custGeom>
              <a:avLst/>
              <a:gdLst/>
              <a:ahLst/>
              <a:cxnLst/>
              <a:rect l="l" t="t" r="r" b="b"/>
              <a:pathLst>
                <a:path w="274954">
                  <a:moveTo>
                    <a:pt x="0" y="0"/>
                  </a:moveTo>
                  <a:lnTo>
                    <a:pt x="274701" y="0"/>
                  </a:lnTo>
                </a:path>
              </a:pathLst>
            </a:custGeom>
            <a:ln w="38100">
              <a:solidFill>
                <a:srgbClr val="808080"/>
              </a:solidFill>
            </a:ln>
          </p:spPr>
          <p:txBody>
            <a:bodyPr wrap="square" lIns="0" tIns="0" rIns="0" bIns="0" rtlCol="0"/>
            <a:lstStyle/>
            <a:p>
              <a:endParaRPr smtClean="0">
                <a:solidFill>
                  <a:prstClr val="black"/>
                </a:solidFill>
              </a:endParaRPr>
            </a:p>
          </p:txBody>
        </p:sp>
        <p:sp>
          <p:nvSpPr>
            <p:cNvPr id="27" name="object 27"/>
            <p:cNvSpPr/>
            <p:nvPr/>
          </p:nvSpPr>
          <p:spPr>
            <a:xfrm>
              <a:off x="5382005" y="3274313"/>
              <a:ext cx="274955" cy="0"/>
            </a:xfrm>
            <a:custGeom>
              <a:avLst/>
              <a:gdLst/>
              <a:ahLst/>
              <a:cxnLst/>
              <a:rect l="l" t="t" r="r" b="b"/>
              <a:pathLst>
                <a:path w="274954">
                  <a:moveTo>
                    <a:pt x="0" y="0"/>
                  </a:moveTo>
                  <a:lnTo>
                    <a:pt x="274701"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8" name="object 28"/>
            <p:cNvSpPr/>
            <p:nvPr/>
          </p:nvSpPr>
          <p:spPr>
            <a:xfrm>
              <a:off x="5469635" y="3457955"/>
              <a:ext cx="97536" cy="97536"/>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grpSp>
      <p:sp>
        <p:nvSpPr>
          <p:cNvPr id="29" name="object 29"/>
          <p:cNvSpPr txBox="1"/>
          <p:nvPr/>
        </p:nvSpPr>
        <p:spPr>
          <a:xfrm>
            <a:off x="4873878" y="2666238"/>
            <a:ext cx="109220" cy="295592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9</a:t>
            </a:r>
            <a:endParaRPr sz="1200">
              <a:solidFill>
                <a:prstClr val="black"/>
              </a:solidFill>
              <a:latin typeface="Tahoma"/>
              <a:cs typeface="Tahoma"/>
            </a:endParaRPr>
          </a:p>
          <a:p>
            <a:pPr marL="12700">
              <a:spcBef>
                <a:spcPts val="960"/>
              </a:spcBef>
            </a:pPr>
            <a:r>
              <a:rPr sz="1200" dirty="0">
                <a:solidFill>
                  <a:prstClr val="black"/>
                </a:solidFill>
                <a:latin typeface="Tahoma"/>
                <a:cs typeface="Tahoma"/>
              </a:rPr>
              <a:t>8</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7</a:t>
            </a:r>
            <a:endParaRPr sz="1200">
              <a:solidFill>
                <a:prstClr val="black"/>
              </a:solidFill>
              <a:latin typeface="Tahoma"/>
              <a:cs typeface="Tahoma"/>
            </a:endParaRPr>
          </a:p>
          <a:p>
            <a:pPr marL="12700">
              <a:spcBef>
                <a:spcPts val="960"/>
              </a:spcBef>
            </a:pPr>
            <a:r>
              <a:rPr sz="1200" dirty="0">
                <a:solidFill>
                  <a:prstClr val="black"/>
                </a:solidFill>
                <a:latin typeface="Tahoma"/>
                <a:cs typeface="Tahoma"/>
              </a:rPr>
              <a:t>6</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5</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4</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3</a:t>
            </a:r>
            <a:endParaRPr sz="1200">
              <a:solidFill>
                <a:prstClr val="black"/>
              </a:solidFill>
              <a:latin typeface="Tahoma"/>
              <a:cs typeface="Tahoma"/>
            </a:endParaRPr>
          </a:p>
          <a:p>
            <a:pPr marL="12700">
              <a:spcBef>
                <a:spcPts val="960"/>
              </a:spcBef>
            </a:pPr>
            <a:r>
              <a:rPr sz="1200" dirty="0">
                <a:solidFill>
                  <a:prstClr val="black"/>
                </a:solidFill>
                <a:latin typeface="Tahoma"/>
                <a:cs typeface="Tahoma"/>
              </a:rPr>
              <a:t>2</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1</a:t>
            </a:r>
            <a:endParaRPr sz="1200">
              <a:solidFill>
                <a:prstClr val="black"/>
              </a:solidFill>
              <a:latin typeface="Tahoma"/>
              <a:cs typeface="Tahoma"/>
            </a:endParaRPr>
          </a:p>
          <a:p>
            <a:pPr marL="12700">
              <a:spcBef>
                <a:spcPts val="965"/>
              </a:spcBef>
            </a:pPr>
            <a:r>
              <a:rPr sz="1200" dirty="0">
                <a:solidFill>
                  <a:prstClr val="black"/>
                </a:solidFill>
                <a:latin typeface="Tahoma"/>
                <a:cs typeface="Tahoma"/>
              </a:rPr>
              <a:t>0</a:t>
            </a:r>
            <a:endParaRPr sz="1200">
              <a:solidFill>
                <a:prstClr val="black"/>
              </a:solidFill>
              <a:latin typeface="Tahoma"/>
              <a:cs typeface="Tahoma"/>
            </a:endParaRPr>
          </a:p>
        </p:txBody>
      </p:sp>
      <p:sp>
        <p:nvSpPr>
          <p:cNvPr id="30" name="object 30"/>
          <p:cNvSpPr txBox="1"/>
          <p:nvPr/>
        </p:nvSpPr>
        <p:spPr>
          <a:xfrm>
            <a:off x="5180893" y="5536054"/>
            <a:ext cx="3861506" cy="614480"/>
          </a:xfrm>
          <a:prstGeom prst="rect">
            <a:avLst/>
          </a:prstGeom>
        </p:spPr>
        <p:txBody>
          <a:bodyPr vert="vert270" wrap="square" lIns="0" tIns="12700" rIns="0" bIns="0" rtlCol="0">
            <a:spAutoFit/>
          </a:bodyPr>
          <a:lstStyle/>
          <a:p>
            <a:pPr marR="5715" algn="r">
              <a:spcBef>
                <a:spcPts val="100"/>
              </a:spcBef>
            </a:pPr>
            <a:r>
              <a:rPr sz="1200" dirty="0">
                <a:solidFill>
                  <a:prstClr val="black"/>
                </a:solidFill>
                <a:latin typeface="Tahoma"/>
                <a:cs typeface="Tahoma"/>
              </a:rPr>
              <a:t>Oc</a:t>
            </a:r>
            <a:r>
              <a:rPr sz="1200" spc="-5" dirty="0">
                <a:solidFill>
                  <a:prstClr val="black"/>
                </a:solidFill>
                <a:latin typeface="Tahoma"/>
                <a:cs typeface="Tahoma"/>
              </a:rPr>
              <a:t>a</a:t>
            </a:r>
            <a:r>
              <a:rPr sz="1200" dirty="0">
                <a:solidFill>
                  <a:prstClr val="black"/>
                </a:solidFill>
                <a:latin typeface="Tahoma"/>
                <a:cs typeface="Tahoma"/>
              </a:rPr>
              <a:t>k</a:t>
            </a:r>
          </a:p>
          <a:p>
            <a:pPr marL="12700" marR="5080" indent="177165" algn="r">
              <a:lnSpc>
                <a:spcPct val="181000"/>
              </a:lnSpc>
              <a:spcBef>
                <a:spcPts val="5"/>
              </a:spcBef>
            </a:pPr>
            <a:r>
              <a:rPr sz="1200" dirty="0">
                <a:solidFill>
                  <a:prstClr val="black"/>
                </a:solidFill>
                <a:latin typeface="Tahoma"/>
                <a:cs typeface="Tahoma"/>
              </a:rPr>
              <a:t>Şub</a:t>
            </a:r>
            <a:r>
              <a:rPr sz="1200" spc="-5" dirty="0">
                <a:solidFill>
                  <a:prstClr val="black"/>
                </a:solidFill>
                <a:latin typeface="Tahoma"/>
                <a:cs typeface="Tahoma"/>
              </a:rPr>
              <a:t>a</a:t>
            </a:r>
            <a:r>
              <a:rPr sz="1200" dirty="0">
                <a:solidFill>
                  <a:prstClr val="black"/>
                </a:solidFill>
                <a:latin typeface="Tahoma"/>
                <a:cs typeface="Tahoma"/>
              </a:rPr>
              <a:t>t  M</a:t>
            </a:r>
            <a:r>
              <a:rPr sz="1200" spc="-15" dirty="0">
                <a:solidFill>
                  <a:prstClr val="black"/>
                </a:solidFill>
                <a:latin typeface="Tahoma"/>
                <a:cs typeface="Tahoma"/>
              </a:rPr>
              <a:t>a</a:t>
            </a:r>
            <a:r>
              <a:rPr sz="1200" spc="-5" dirty="0">
                <a:solidFill>
                  <a:prstClr val="black"/>
                </a:solidFill>
                <a:latin typeface="Tahoma"/>
                <a:cs typeface="Tahoma"/>
              </a:rPr>
              <a:t>rt  </a:t>
            </a:r>
            <a:r>
              <a:rPr sz="1200" dirty="0">
                <a:solidFill>
                  <a:prstClr val="black"/>
                </a:solidFill>
                <a:latin typeface="Tahoma"/>
                <a:cs typeface="Tahoma"/>
              </a:rPr>
              <a:t>Ni</a:t>
            </a:r>
            <a:r>
              <a:rPr sz="1200" spc="5" dirty="0">
                <a:solidFill>
                  <a:prstClr val="black"/>
                </a:solidFill>
                <a:latin typeface="Tahoma"/>
                <a:cs typeface="Tahoma"/>
              </a:rPr>
              <a:t>s</a:t>
            </a:r>
            <a:r>
              <a:rPr sz="1200" spc="-10" dirty="0">
                <a:solidFill>
                  <a:prstClr val="black"/>
                </a:solidFill>
                <a:latin typeface="Tahoma"/>
                <a:cs typeface="Tahoma"/>
              </a:rPr>
              <a:t>a</a:t>
            </a:r>
            <a:r>
              <a:rPr sz="1200" dirty="0">
                <a:solidFill>
                  <a:prstClr val="black"/>
                </a:solidFill>
                <a:latin typeface="Tahoma"/>
                <a:cs typeface="Tahoma"/>
              </a:rPr>
              <a:t>n  M</a:t>
            </a:r>
            <a:r>
              <a:rPr sz="1200" spc="-20" dirty="0">
                <a:solidFill>
                  <a:prstClr val="black"/>
                </a:solidFill>
                <a:latin typeface="Tahoma"/>
                <a:cs typeface="Tahoma"/>
              </a:rPr>
              <a:t>a</a:t>
            </a:r>
            <a:r>
              <a:rPr sz="1200" spc="-5" dirty="0">
                <a:solidFill>
                  <a:prstClr val="black"/>
                </a:solidFill>
                <a:latin typeface="Tahoma"/>
                <a:cs typeface="Tahoma"/>
              </a:rPr>
              <a:t>y</a:t>
            </a:r>
            <a:r>
              <a:rPr sz="1200" dirty="0">
                <a:solidFill>
                  <a:prstClr val="black"/>
                </a:solidFill>
                <a:latin typeface="Tahoma"/>
                <a:cs typeface="Tahoma"/>
              </a:rPr>
              <a:t>ıs  H</a:t>
            </a:r>
            <a:r>
              <a:rPr sz="1200" spc="-10" dirty="0">
                <a:solidFill>
                  <a:prstClr val="black"/>
                </a:solidFill>
                <a:latin typeface="Tahoma"/>
                <a:cs typeface="Tahoma"/>
              </a:rPr>
              <a:t>az</a:t>
            </a:r>
            <a:r>
              <a:rPr sz="1200" dirty="0">
                <a:solidFill>
                  <a:prstClr val="black"/>
                </a:solidFill>
                <a:latin typeface="Tahoma"/>
                <a:cs typeface="Tahoma"/>
              </a:rPr>
              <a:t>i</a:t>
            </a:r>
            <a:r>
              <a:rPr sz="1200" spc="-25" dirty="0">
                <a:solidFill>
                  <a:prstClr val="black"/>
                </a:solidFill>
                <a:latin typeface="Tahoma"/>
                <a:cs typeface="Tahoma"/>
              </a:rPr>
              <a:t>r</a:t>
            </a:r>
            <a:r>
              <a:rPr sz="1200" spc="-10" dirty="0">
                <a:solidFill>
                  <a:prstClr val="black"/>
                </a:solidFill>
                <a:latin typeface="Tahoma"/>
                <a:cs typeface="Tahoma"/>
              </a:rPr>
              <a:t>a</a:t>
            </a:r>
            <a:r>
              <a:rPr sz="1200" dirty="0">
                <a:solidFill>
                  <a:prstClr val="black"/>
                </a:solidFill>
                <a:latin typeface="Tahoma"/>
                <a:cs typeface="Tahoma"/>
              </a:rPr>
              <a:t>n  </a:t>
            </a:r>
            <a:r>
              <a:rPr sz="1200" spc="-125" dirty="0">
                <a:solidFill>
                  <a:prstClr val="black"/>
                </a:solidFill>
                <a:latin typeface="Tahoma"/>
                <a:cs typeface="Tahoma"/>
              </a:rPr>
              <a:t>T</a:t>
            </a:r>
            <a:r>
              <a:rPr sz="1200" dirty="0">
                <a:solidFill>
                  <a:prstClr val="black"/>
                </a:solidFill>
                <a:latin typeface="Tahoma"/>
                <a:cs typeface="Tahoma"/>
              </a:rPr>
              <a:t>emmuz  Ağus</a:t>
            </a:r>
            <a:r>
              <a:rPr sz="1200" spc="-10" dirty="0">
                <a:solidFill>
                  <a:prstClr val="black"/>
                </a:solidFill>
                <a:latin typeface="Tahoma"/>
                <a:cs typeface="Tahoma"/>
              </a:rPr>
              <a:t>t</a:t>
            </a:r>
            <a:r>
              <a:rPr sz="1200" dirty="0">
                <a:solidFill>
                  <a:prstClr val="black"/>
                </a:solidFill>
                <a:latin typeface="Tahoma"/>
                <a:cs typeface="Tahoma"/>
              </a:rPr>
              <a:t>os</a:t>
            </a:r>
          </a:p>
          <a:p>
            <a:pPr marL="175895" marR="5715" indent="80645" algn="just">
              <a:lnSpc>
                <a:spcPct val="181200"/>
              </a:lnSpc>
              <a:spcBef>
                <a:spcPts val="5"/>
              </a:spcBef>
            </a:pPr>
            <a:r>
              <a:rPr sz="1200" dirty="0">
                <a:solidFill>
                  <a:prstClr val="black"/>
                </a:solidFill>
                <a:latin typeface="Tahoma"/>
                <a:cs typeface="Tahoma"/>
              </a:rPr>
              <a:t>Eylül  </a:t>
            </a:r>
            <a:r>
              <a:rPr sz="1200" spc="-5" dirty="0">
                <a:solidFill>
                  <a:prstClr val="black"/>
                </a:solidFill>
                <a:latin typeface="Tahoma"/>
                <a:cs typeface="Tahoma"/>
              </a:rPr>
              <a:t>Ekim  </a:t>
            </a:r>
            <a:r>
              <a:rPr sz="1200" spc="-25" dirty="0">
                <a:solidFill>
                  <a:prstClr val="black"/>
                </a:solidFill>
                <a:latin typeface="Tahoma"/>
                <a:cs typeface="Tahoma"/>
              </a:rPr>
              <a:t>K</a:t>
            </a:r>
            <a:r>
              <a:rPr sz="1200" spc="-10" dirty="0">
                <a:solidFill>
                  <a:prstClr val="black"/>
                </a:solidFill>
                <a:latin typeface="Tahoma"/>
                <a:cs typeface="Tahoma"/>
              </a:rPr>
              <a:t>a</a:t>
            </a:r>
            <a:r>
              <a:rPr sz="1200" dirty="0">
                <a:solidFill>
                  <a:prstClr val="black"/>
                </a:solidFill>
                <a:latin typeface="Tahoma"/>
                <a:cs typeface="Tahoma"/>
              </a:rPr>
              <a:t>sım  </a:t>
            </a:r>
            <a:r>
              <a:rPr sz="1200" spc="-10" dirty="0">
                <a:solidFill>
                  <a:prstClr val="black"/>
                </a:solidFill>
                <a:latin typeface="Tahoma"/>
                <a:cs typeface="Tahoma"/>
              </a:rPr>
              <a:t>Aralık</a:t>
            </a:r>
            <a:endParaRPr sz="1200" dirty="0">
              <a:solidFill>
                <a:prstClr val="black"/>
              </a:solidFill>
              <a:latin typeface="Tahoma"/>
              <a:cs typeface="Tahoma"/>
            </a:endParaRPr>
          </a:p>
        </p:txBody>
      </p:sp>
      <p:sp>
        <p:nvSpPr>
          <p:cNvPr id="31" name="object 31"/>
          <p:cNvSpPr txBox="1"/>
          <p:nvPr/>
        </p:nvSpPr>
        <p:spPr>
          <a:xfrm>
            <a:off x="5714491" y="2344293"/>
            <a:ext cx="2487930" cy="1273175"/>
          </a:xfrm>
          <a:prstGeom prst="rect">
            <a:avLst/>
          </a:prstGeom>
        </p:spPr>
        <p:txBody>
          <a:bodyPr vert="horz" wrap="square" lIns="0" tIns="13335" rIns="0" bIns="0" rtlCol="0">
            <a:spAutoFit/>
          </a:bodyPr>
          <a:lstStyle/>
          <a:p>
            <a:pPr marL="326390">
              <a:spcBef>
                <a:spcPts val="105"/>
              </a:spcBef>
            </a:pPr>
            <a:r>
              <a:rPr sz="1400" spc="-10" dirty="0">
                <a:solidFill>
                  <a:prstClr val="black"/>
                </a:solidFill>
                <a:latin typeface="Tahoma"/>
                <a:cs typeface="Tahoma"/>
              </a:rPr>
              <a:t>Ziyaretçi sayısı </a:t>
            </a:r>
            <a:r>
              <a:rPr sz="1400" spc="-5" dirty="0">
                <a:solidFill>
                  <a:prstClr val="black"/>
                </a:solidFill>
                <a:latin typeface="Tahoma"/>
                <a:cs typeface="Tahoma"/>
              </a:rPr>
              <a:t>(milyon</a:t>
            </a:r>
            <a:r>
              <a:rPr sz="1400" spc="30" dirty="0">
                <a:solidFill>
                  <a:prstClr val="black"/>
                </a:solidFill>
                <a:latin typeface="Tahoma"/>
                <a:cs typeface="Tahoma"/>
              </a:rPr>
              <a:t> </a:t>
            </a:r>
            <a:r>
              <a:rPr sz="1400" spc="-5" dirty="0">
                <a:solidFill>
                  <a:prstClr val="black"/>
                </a:solidFill>
                <a:latin typeface="Tahoma"/>
                <a:cs typeface="Tahoma"/>
              </a:rPr>
              <a:t>kişi)</a:t>
            </a:r>
            <a:endParaRPr sz="1400">
              <a:solidFill>
                <a:prstClr val="black"/>
              </a:solidFill>
              <a:latin typeface="Tahoma"/>
              <a:cs typeface="Tahoma"/>
            </a:endParaRPr>
          </a:p>
          <a:p>
            <a:pPr marL="12700">
              <a:spcBef>
                <a:spcPts val="1185"/>
              </a:spcBef>
            </a:pPr>
            <a:r>
              <a:rPr sz="1200" b="1" dirty="0">
                <a:solidFill>
                  <a:srgbClr val="A30000"/>
                </a:solidFill>
                <a:latin typeface="Tahoma"/>
                <a:cs typeface="Tahoma"/>
              </a:rPr>
              <a:t>2019</a:t>
            </a:r>
            <a:endParaRPr sz="1200">
              <a:solidFill>
                <a:prstClr val="black"/>
              </a:solidFill>
              <a:latin typeface="Tahoma"/>
              <a:cs typeface="Tahoma"/>
            </a:endParaRPr>
          </a:p>
          <a:p>
            <a:pPr marL="12700">
              <a:spcBef>
                <a:spcPts val="395"/>
              </a:spcBef>
            </a:pPr>
            <a:r>
              <a:rPr sz="1200" b="1" dirty="0">
                <a:solidFill>
                  <a:srgbClr val="808080"/>
                </a:solidFill>
                <a:latin typeface="Tahoma"/>
                <a:cs typeface="Tahoma"/>
              </a:rPr>
              <a:t>2020</a:t>
            </a:r>
            <a:endParaRPr sz="1200">
              <a:solidFill>
                <a:prstClr val="black"/>
              </a:solidFill>
              <a:latin typeface="Tahoma"/>
              <a:cs typeface="Tahoma"/>
            </a:endParaRPr>
          </a:p>
          <a:p>
            <a:pPr marL="12700">
              <a:spcBef>
                <a:spcPts val="400"/>
              </a:spcBef>
            </a:pPr>
            <a:r>
              <a:rPr sz="1200" b="1" dirty="0">
                <a:solidFill>
                  <a:srgbClr val="001F5F"/>
                </a:solidFill>
                <a:latin typeface="Tahoma"/>
                <a:cs typeface="Tahoma"/>
              </a:rPr>
              <a:t>2021</a:t>
            </a:r>
            <a:endParaRPr sz="1200">
              <a:solidFill>
                <a:prstClr val="black"/>
              </a:solidFill>
              <a:latin typeface="Tahoma"/>
              <a:cs typeface="Tahoma"/>
            </a:endParaRPr>
          </a:p>
          <a:p>
            <a:pPr marL="12700">
              <a:spcBef>
                <a:spcPts val="395"/>
              </a:spcBef>
            </a:pPr>
            <a:r>
              <a:rPr sz="1200" b="1" dirty="0">
                <a:solidFill>
                  <a:srgbClr val="EBA30D"/>
                </a:solidFill>
                <a:latin typeface="Tahoma"/>
                <a:cs typeface="Tahoma"/>
              </a:rPr>
              <a:t>2022</a:t>
            </a:r>
            <a:endParaRPr sz="1200">
              <a:solidFill>
                <a:prstClr val="black"/>
              </a:solidFill>
              <a:latin typeface="Tahoma"/>
              <a:cs typeface="Tahoma"/>
            </a:endParaRPr>
          </a:p>
        </p:txBody>
      </p:sp>
      <p:sp>
        <p:nvSpPr>
          <p:cNvPr id="32" name="object 32"/>
          <p:cNvSpPr txBox="1"/>
          <p:nvPr/>
        </p:nvSpPr>
        <p:spPr>
          <a:xfrm>
            <a:off x="1286002" y="2663443"/>
            <a:ext cx="415925" cy="958850"/>
          </a:xfrm>
          <a:prstGeom prst="rect">
            <a:avLst/>
          </a:prstGeom>
        </p:spPr>
        <p:txBody>
          <a:bodyPr vert="horz" wrap="square" lIns="0" tIns="62865" rIns="0" bIns="0" rtlCol="0">
            <a:spAutoFit/>
          </a:bodyPr>
          <a:lstStyle/>
          <a:p>
            <a:pPr marL="12700">
              <a:spcBef>
                <a:spcPts val="495"/>
              </a:spcBef>
            </a:pPr>
            <a:r>
              <a:rPr sz="1200" b="1" dirty="0">
                <a:solidFill>
                  <a:srgbClr val="C00000"/>
                </a:solidFill>
                <a:latin typeface="Tahoma"/>
                <a:cs typeface="Tahoma"/>
              </a:rPr>
              <a:t>2019</a:t>
            </a:r>
            <a:endParaRPr sz="1200">
              <a:solidFill>
                <a:prstClr val="black"/>
              </a:solidFill>
              <a:latin typeface="Tahoma"/>
              <a:cs typeface="Tahoma"/>
            </a:endParaRPr>
          </a:p>
          <a:p>
            <a:pPr marL="12700">
              <a:spcBef>
                <a:spcPts val="395"/>
              </a:spcBef>
            </a:pPr>
            <a:r>
              <a:rPr sz="1200" b="1" dirty="0">
                <a:solidFill>
                  <a:srgbClr val="808080"/>
                </a:solidFill>
                <a:latin typeface="Tahoma"/>
                <a:cs typeface="Tahoma"/>
              </a:rPr>
              <a:t>2020</a:t>
            </a:r>
            <a:endParaRPr sz="1200">
              <a:solidFill>
                <a:prstClr val="black"/>
              </a:solidFill>
              <a:latin typeface="Tahoma"/>
              <a:cs typeface="Tahoma"/>
            </a:endParaRPr>
          </a:p>
          <a:p>
            <a:pPr marL="12700">
              <a:spcBef>
                <a:spcPts val="400"/>
              </a:spcBef>
            </a:pPr>
            <a:r>
              <a:rPr sz="1200" b="1" dirty="0">
                <a:solidFill>
                  <a:srgbClr val="001F5F"/>
                </a:solidFill>
                <a:latin typeface="Tahoma"/>
                <a:cs typeface="Tahoma"/>
              </a:rPr>
              <a:t>2021</a:t>
            </a:r>
            <a:endParaRPr sz="1200">
              <a:solidFill>
                <a:prstClr val="black"/>
              </a:solidFill>
              <a:latin typeface="Tahoma"/>
              <a:cs typeface="Tahoma"/>
            </a:endParaRPr>
          </a:p>
          <a:p>
            <a:pPr marL="12700">
              <a:spcBef>
                <a:spcPts val="400"/>
              </a:spcBef>
            </a:pPr>
            <a:r>
              <a:rPr sz="1200" b="1" dirty="0">
                <a:solidFill>
                  <a:srgbClr val="FFC000"/>
                </a:solidFill>
                <a:latin typeface="Tahoma"/>
                <a:cs typeface="Tahoma"/>
              </a:rPr>
              <a:t>2022</a:t>
            </a:r>
            <a:endParaRPr sz="1200">
              <a:solidFill>
                <a:prstClr val="black"/>
              </a:solidFill>
              <a:latin typeface="Tahoma"/>
              <a:cs typeface="Tahoma"/>
            </a:endParaRPr>
          </a:p>
        </p:txBody>
      </p:sp>
      <p:sp>
        <p:nvSpPr>
          <p:cNvPr id="33" name="object 33"/>
          <p:cNvSpPr txBox="1"/>
          <p:nvPr/>
        </p:nvSpPr>
        <p:spPr>
          <a:xfrm>
            <a:off x="1037640" y="2347087"/>
            <a:ext cx="2997835" cy="239395"/>
          </a:xfrm>
          <a:prstGeom prst="rect">
            <a:avLst/>
          </a:prstGeom>
        </p:spPr>
        <p:txBody>
          <a:bodyPr vert="horz" wrap="square" lIns="0" tIns="13335" rIns="0" bIns="0" rtlCol="0">
            <a:spAutoFit/>
          </a:bodyPr>
          <a:lstStyle/>
          <a:p>
            <a:pPr marL="12700">
              <a:spcBef>
                <a:spcPts val="105"/>
              </a:spcBef>
            </a:pPr>
            <a:r>
              <a:rPr sz="1400" spc="-25" dirty="0">
                <a:solidFill>
                  <a:prstClr val="black"/>
                </a:solidFill>
                <a:latin typeface="Tahoma"/>
                <a:cs typeface="Tahoma"/>
              </a:rPr>
              <a:t>Toplam </a:t>
            </a:r>
            <a:r>
              <a:rPr sz="1400" spc="-10" dirty="0">
                <a:solidFill>
                  <a:prstClr val="black"/>
                </a:solidFill>
                <a:latin typeface="Tahoma"/>
                <a:cs typeface="Tahoma"/>
              </a:rPr>
              <a:t>seyahat </a:t>
            </a:r>
            <a:r>
              <a:rPr sz="1400" dirty="0">
                <a:solidFill>
                  <a:prstClr val="black"/>
                </a:solidFill>
                <a:latin typeface="Tahoma"/>
                <a:cs typeface="Tahoma"/>
              </a:rPr>
              <a:t>gelirleri </a:t>
            </a:r>
            <a:r>
              <a:rPr sz="1400" spc="-5" dirty="0">
                <a:solidFill>
                  <a:prstClr val="black"/>
                </a:solidFill>
                <a:latin typeface="Tahoma"/>
                <a:cs typeface="Tahoma"/>
              </a:rPr>
              <a:t>(milyar</a:t>
            </a:r>
            <a:r>
              <a:rPr sz="1400" spc="-50" dirty="0">
                <a:solidFill>
                  <a:prstClr val="black"/>
                </a:solidFill>
                <a:latin typeface="Tahoma"/>
                <a:cs typeface="Tahoma"/>
              </a:rPr>
              <a:t> </a:t>
            </a:r>
            <a:r>
              <a:rPr sz="1400" dirty="0">
                <a:solidFill>
                  <a:prstClr val="black"/>
                </a:solidFill>
                <a:latin typeface="Tahoma"/>
                <a:cs typeface="Tahoma"/>
              </a:rPr>
              <a:t>dolar)</a:t>
            </a:r>
            <a:endParaRPr sz="1400">
              <a:solidFill>
                <a:prstClr val="black"/>
              </a:solidFill>
              <a:latin typeface="Tahoma"/>
              <a:cs typeface="Tahoma"/>
            </a:endParaRPr>
          </a:p>
        </p:txBody>
      </p:sp>
      <p:sp>
        <p:nvSpPr>
          <p:cNvPr id="34" name="object 34"/>
          <p:cNvSpPr txBox="1"/>
          <p:nvPr/>
        </p:nvSpPr>
        <p:spPr>
          <a:xfrm>
            <a:off x="206146" y="6373164"/>
            <a:ext cx="8448675" cy="51815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Kaynak: TCMB, </a:t>
            </a:r>
            <a:r>
              <a:rPr sz="1200" spc="-35" dirty="0">
                <a:solidFill>
                  <a:prstClr val="black"/>
                </a:solidFill>
                <a:latin typeface="Arial"/>
                <a:cs typeface="Arial"/>
              </a:rPr>
              <a:t>TEPAV</a:t>
            </a:r>
            <a:r>
              <a:rPr sz="1200" spc="-8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a:p>
            <a:pPr marL="12700" marR="5080">
              <a:spcBef>
                <a:spcPts val="35"/>
              </a:spcBef>
            </a:pPr>
            <a:r>
              <a:rPr sz="1000" spc="-5" dirty="0">
                <a:solidFill>
                  <a:prstClr val="black"/>
                </a:solidFill>
                <a:latin typeface="Tahoma"/>
                <a:cs typeface="Tahoma"/>
              </a:rPr>
              <a:t>* </a:t>
            </a:r>
            <a:r>
              <a:rPr sz="1000" spc="-10" dirty="0">
                <a:solidFill>
                  <a:prstClr val="black"/>
                </a:solidFill>
                <a:latin typeface="Tahoma"/>
                <a:cs typeface="Tahoma"/>
              </a:rPr>
              <a:t>2020 </a:t>
            </a:r>
            <a:r>
              <a:rPr sz="1000" spc="-5" dirty="0">
                <a:solidFill>
                  <a:prstClr val="black"/>
                </a:solidFill>
                <a:latin typeface="Tahoma"/>
                <a:cs typeface="Tahoma"/>
              </a:rPr>
              <a:t>yılı Nisan-Haziran döneminde salgının </a:t>
            </a:r>
            <a:r>
              <a:rPr sz="1000" spc="-10" dirty="0">
                <a:solidFill>
                  <a:prstClr val="black"/>
                </a:solidFill>
                <a:latin typeface="Tahoma"/>
                <a:cs typeface="Tahoma"/>
              </a:rPr>
              <a:t>kontrolüne </a:t>
            </a:r>
            <a:r>
              <a:rPr sz="1000" spc="-5" dirty="0">
                <a:solidFill>
                  <a:prstClr val="black"/>
                </a:solidFill>
                <a:latin typeface="Tahoma"/>
                <a:cs typeface="Tahoma"/>
              </a:rPr>
              <a:t>yönelik seyahat kısıtlamaları nedeniyle turist girişi olmamıştır. </a:t>
            </a:r>
            <a:r>
              <a:rPr sz="1000" spc="-10" dirty="0">
                <a:solidFill>
                  <a:prstClr val="black"/>
                </a:solidFill>
                <a:latin typeface="Tahoma"/>
                <a:cs typeface="Tahoma"/>
              </a:rPr>
              <a:t>2022 </a:t>
            </a:r>
            <a:r>
              <a:rPr sz="1000" spc="-5" dirty="0">
                <a:solidFill>
                  <a:prstClr val="black"/>
                </a:solidFill>
                <a:latin typeface="Tahoma"/>
                <a:cs typeface="Tahoma"/>
              </a:rPr>
              <a:t>Ocak ayına ilişkin </a:t>
            </a:r>
            <a:r>
              <a:rPr sz="1000" spc="-10" dirty="0">
                <a:solidFill>
                  <a:prstClr val="black"/>
                </a:solidFill>
                <a:latin typeface="Tahoma"/>
                <a:cs typeface="Tahoma"/>
              </a:rPr>
              <a:t>yurt </a:t>
            </a:r>
            <a:r>
              <a:rPr sz="1000" spc="-5" dirty="0">
                <a:solidFill>
                  <a:prstClr val="black"/>
                </a:solidFill>
                <a:latin typeface="Tahoma"/>
                <a:cs typeface="Tahoma"/>
              </a:rPr>
              <a:t>dışı  ikametli vatandaşlara ait ziyaretçi sayıları yabancı girişleri esas alınarak tahmin</a:t>
            </a:r>
            <a:r>
              <a:rPr sz="1000" spc="114" dirty="0">
                <a:solidFill>
                  <a:prstClr val="black"/>
                </a:solidFill>
                <a:latin typeface="Tahoma"/>
                <a:cs typeface="Tahoma"/>
              </a:rPr>
              <a:t> </a:t>
            </a:r>
            <a:r>
              <a:rPr sz="1000" spc="-5" dirty="0">
                <a:solidFill>
                  <a:prstClr val="black"/>
                </a:solidFill>
                <a:latin typeface="Tahoma"/>
                <a:cs typeface="Tahoma"/>
              </a:rPr>
              <a:t>edilmiştir.</a:t>
            </a:r>
            <a:endParaRPr sz="1000">
              <a:solidFill>
                <a:prstClr val="black"/>
              </a:solidFill>
              <a:latin typeface="Tahoma"/>
              <a:cs typeface="Tahoma"/>
            </a:endParaRPr>
          </a:p>
        </p:txBody>
      </p:sp>
      <p:sp>
        <p:nvSpPr>
          <p:cNvPr id="35" name="object 3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22</a:t>
            </a:r>
            <a:endParaRPr sz="1400">
              <a:solidFill>
                <a:prstClr val="black"/>
              </a:solidFill>
              <a:latin typeface="Tahoma"/>
              <a:cs typeface="Tahoma"/>
            </a:endParaRPr>
          </a:p>
        </p:txBody>
      </p:sp>
    </p:spTree>
    <p:extLst>
      <p:ext uri="{BB962C8B-B14F-4D97-AF65-F5344CB8AC3E}">
        <p14:creationId xmlns:p14="http://schemas.microsoft.com/office/powerpoint/2010/main" val="70859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78507"/>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p:nvPr/>
        </p:nvSpPr>
        <p:spPr>
          <a:xfrm>
            <a:off x="99771" y="6366459"/>
            <a:ext cx="3738245" cy="39116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 </a:t>
            </a:r>
            <a:r>
              <a:rPr sz="1200" spc="-5" dirty="0">
                <a:solidFill>
                  <a:prstClr val="black"/>
                </a:solidFill>
                <a:latin typeface="Tahoma"/>
                <a:cs typeface="Tahoma"/>
              </a:rPr>
              <a:t>hesaplamaları ve</a:t>
            </a:r>
            <a:r>
              <a:rPr sz="1200" spc="10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a:p>
            <a:pPr marL="12700"/>
            <a:r>
              <a:rPr sz="1200" dirty="0">
                <a:solidFill>
                  <a:prstClr val="black"/>
                </a:solidFill>
                <a:latin typeface="Tahoma"/>
                <a:cs typeface="Tahoma"/>
              </a:rPr>
              <a:t>* </a:t>
            </a:r>
            <a:r>
              <a:rPr sz="1200" spc="-15" dirty="0">
                <a:solidFill>
                  <a:prstClr val="black"/>
                </a:solidFill>
                <a:latin typeface="Tahoma"/>
                <a:cs typeface="Tahoma"/>
              </a:rPr>
              <a:t>Yurt </a:t>
            </a:r>
            <a:r>
              <a:rPr sz="1200" dirty="0">
                <a:solidFill>
                  <a:prstClr val="black"/>
                </a:solidFill>
                <a:latin typeface="Tahoma"/>
                <a:cs typeface="Tahoma"/>
              </a:rPr>
              <a:t>dışı </a:t>
            </a:r>
            <a:r>
              <a:rPr sz="1200" spc="-5" dirty="0">
                <a:solidFill>
                  <a:prstClr val="black"/>
                </a:solidFill>
                <a:latin typeface="Tahoma"/>
                <a:cs typeface="Tahoma"/>
              </a:rPr>
              <a:t>ikametli Türk </a:t>
            </a:r>
            <a:r>
              <a:rPr sz="1200" spc="-10" dirty="0">
                <a:solidFill>
                  <a:prstClr val="black"/>
                </a:solidFill>
                <a:latin typeface="Tahoma"/>
                <a:cs typeface="Tahoma"/>
              </a:rPr>
              <a:t>vatandaşlarını</a:t>
            </a:r>
            <a:r>
              <a:rPr sz="1200" spc="55" dirty="0">
                <a:solidFill>
                  <a:prstClr val="black"/>
                </a:solidFill>
                <a:latin typeface="Tahoma"/>
                <a:cs typeface="Tahoma"/>
              </a:rPr>
              <a:t> </a:t>
            </a:r>
            <a:r>
              <a:rPr sz="1200" spc="-15" dirty="0">
                <a:solidFill>
                  <a:prstClr val="black"/>
                </a:solidFill>
                <a:latin typeface="Tahoma"/>
                <a:cs typeface="Tahoma"/>
              </a:rPr>
              <a:t>kapsamaktadır.</a:t>
            </a:r>
            <a:endParaRPr sz="1200">
              <a:solidFill>
                <a:prstClr val="black"/>
              </a:solidFill>
              <a:latin typeface="Tahoma"/>
              <a:cs typeface="Tahoma"/>
            </a:endParaRPr>
          </a:p>
        </p:txBody>
      </p:sp>
      <p:grpSp>
        <p:nvGrpSpPr>
          <p:cNvPr id="4" name="object 4"/>
          <p:cNvGrpSpPr/>
          <p:nvPr/>
        </p:nvGrpSpPr>
        <p:grpSpPr>
          <a:xfrm>
            <a:off x="708659" y="4622291"/>
            <a:ext cx="3698875" cy="988060"/>
            <a:chOff x="708659" y="4622291"/>
            <a:chExt cx="3698875" cy="988060"/>
          </a:xfrm>
        </p:grpSpPr>
        <p:sp>
          <p:nvSpPr>
            <p:cNvPr id="5" name="object 5"/>
            <p:cNvSpPr/>
            <p:nvPr/>
          </p:nvSpPr>
          <p:spPr>
            <a:xfrm>
              <a:off x="1118615" y="5539739"/>
              <a:ext cx="1027430" cy="66040"/>
            </a:xfrm>
            <a:custGeom>
              <a:avLst/>
              <a:gdLst/>
              <a:ahLst/>
              <a:cxnLst/>
              <a:rect l="l" t="t" r="r" b="b"/>
              <a:pathLst>
                <a:path w="1027430" h="66039">
                  <a:moveTo>
                    <a:pt x="1027175" y="0"/>
                  </a:moveTo>
                  <a:lnTo>
                    <a:pt x="0" y="0"/>
                  </a:lnTo>
                  <a:lnTo>
                    <a:pt x="0" y="65532"/>
                  </a:lnTo>
                  <a:lnTo>
                    <a:pt x="1027175" y="65532"/>
                  </a:lnTo>
                  <a:lnTo>
                    <a:pt x="1027175" y="0"/>
                  </a:lnTo>
                  <a:close/>
                </a:path>
              </a:pathLst>
            </a:custGeom>
            <a:solidFill>
              <a:srgbClr val="2C2C89"/>
            </a:solidFill>
          </p:spPr>
          <p:txBody>
            <a:bodyPr wrap="square" lIns="0" tIns="0" rIns="0" bIns="0" rtlCol="0"/>
            <a:lstStyle/>
            <a:p>
              <a:endParaRPr smtClean="0">
                <a:solidFill>
                  <a:prstClr val="black"/>
                </a:solidFill>
              </a:endParaRPr>
            </a:p>
          </p:txBody>
        </p:sp>
        <p:sp>
          <p:nvSpPr>
            <p:cNvPr id="6" name="object 6"/>
            <p:cNvSpPr/>
            <p:nvPr/>
          </p:nvSpPr>
          <p:spPr>
            <a:xfrm>
              <a:off x="1118616" y="5335523"/>
              <a:ext cx="1027430" cy="204470"/>
            </a:xfrm>
            <a:custGeom>
              <a:avLst/>
              <a:gdLst/>
              <a:ahLst/>
              <a:cxnLst/>
              <a:rect l="l" t="t" r="r" b="b"/>
              <a:pathLst>
                <a:path w="1027430" h="204470">
                  <a:moveTo>
                    <a:pt x="1027163" y="0"/>
                  </a:moveTo>
                  <a:lnTo>
                    <a:pt x="0" y="0"/>
                  </a:lnTo>
                  <a:lnTo>
                    <a:pt x="0" y="146304"/>
                  </a:lnTo>
                  <a:lnTo>
                    <a:pt x="0" y="204216"/>
                  </a:lnTo>
                  <a:lnTo>
                    <a:pt x="1027163" y="204216"/>
                  </a:lnTo>
                  <a:lnTo>
                    <a:pt x="1027163" y="146304"/>
                  </a:lnTo>
                  <a:lnTo>
                    <a:pt x="1027163" y="0"/>
                  </a:lnTo>
                  <a:close/>
                </a:path>
              </a:pathLst>
            </a:custGeom>
            <a:solidFill>
              <a:srgbClr val="DAECEE"/>
            </a:solidFill>
          </p:spPr>
          <p:txBody>
            <a:bodyPr wrap="square" lIns="0" tIns="0" rIns="0" bIns="0" rtlCol="0"/>
            <a:lstStyle/>
            <a:p>
              <a:endParaRPr smtClean="0">
                <a:solidFill>
                  <a:prstClr val="black"/>
                </a:solidFill>
              </a:endParaRPr>
            </a:p>
          </p:txBody>
        </p:sp>
        <p:sp>
          <p:nvSpPr>
            <p:cNvPr id="7" name="object 7"/>
            <p:cNvSpPr/>
            <p:nvPr/>
          </p:nvSpPr>
          <p:spPr>
            <a:xfrm>
              <a:off x="1118615" y="5335523"/>
              <a:ext cx="1027430" cy="204470"/>
            </a:xfrm>
            <a:custGeom>
              <a:avLst/>
              <a:gdLst/>
              <a:ahLst/>
              <a:cxnLst/>
              <a:rect l="l" t="t" r="r" b="b"/>
              <a:pathLst>
                <a:path w="1027430" h="204470">
                  <a:moveTo>
                    <a:pt x="0" y="204215"/>
                  </a:moveTo>
                  <a:lnTo>
                    <a:pt x="1027175" y="204215"/>
                  </a:lnTo>
                  <a:lnTo>
                    <a:pt x="1027175" y="0"/>
                  </a:lnTo>
                  <a:lnTo>
                    <a:pt x="0" y="0"/>
                  </a:lnTo>
                  <a:lnTo>
                    <a:pt x="0" y="204215"/>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8" name="object 8"/>
            <p:cNvSpPr/>
            <p:nvPr/>
          </p:nvSpPr>
          <p:spPr>
            <a:xfrm>
              <a:off x="1118615" y="5170931"/>
              <a:ext cx="1027430" cy="165100"/>
            </a:xfrm>
            <a:custGeom>
              <a:avLst/>
              <a:gdLst/>
              <a:ahLst/>
              <a:cxnLst/>
              <a:rect l="l" t="t" r="r" b="b"/>
              <a:pathLst>
                <a:path w="1027430" h="165100">
                  <a:moveTo>
                    <a:pt x="1027175" y="0"/>
                  </a:moveTo>
                  <a:lnTo>
                    <a:pt x="0" y="0"/>
                  </a:lnTo>
                  <a:lnTo>
                    <a:pt x="0" y="164592"/>
                  </a:lnTo>
                  <a:lnTo>
                    <a:pt x="1027175" y="164592"/>
                  </a:lnTo>
                  <a:lnTo>
                    <a:pt x="1027175" y="0"/>
                  </a:lnTo>
                  <a:close/>
                </a:path>
              </a:pathLst>
            </a:custGeom>
            <a:solidFill>
              <a:srgbClr val="000000"/>
            </a:solidFill>
          </p:spPr>
          <p:txBody>
            <a:bodyPr wrap="square" lIns="0" tIns="0" rIns="0" bIns="0" rtlCol="0"/>
            <a:lstStyle/>
            <a:p>
              <a:endParaRPr smtClean="0">
                <a:solidFill>
                  <a:prstClr val="black"/>
                </a:solidFill>
              </a:endParaRPr>
            </a:p>
          </p:txBody>
        </p:sp>
        <p:sp>
          <p:nvSpPr>
            <p:cNvPr id="9" name="object 9"/>
            <p:cNvSpPr/>
            <p:nvPr/>
          </p:nvSpPr>
          <p:spPr>
            <a:xfrm>
              <a:off x="1118615" y="5170931"/>
              <a:ext cx="1027430" cy="165100"/>
            </a:xfrm>
            <a:custGeom>
              <a:avLst/>
              <a:gdLst/>
              <a:ahLst/>
              <a:cxnLst/>
              <a:rect l="l" t="t" r="r" b="b"/>
              <a:pathLst>
                <a:path w="1027430" h="165100">
                  <a:moveTo>
                    <a:pt x="0" y="164592"/>
                  </a:moveTo>
                  <a:lnTo>
                    <a:pt x="1027175" y="164592"/>
                  </a:lnTo>
                  <a:lnTo>
                    <a:pt x="1027175" y="0"/>
                  </a:lnTo>
                  <a:lnTo>
                    <a:pt x="0" y="0"/>
                  </a:lnTo>
                  <a:lnTo>
                    <a:pt x="0" y="164592"/>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0" name="object 10"/>
            <p:cNvSpPr/>
            <p:nvPr/>
          </p:nvSpPr>
          <p:spPr>
            <a:xfrm>
              <a:off x="1118615" y="4977383"/>
              <a:ext cx="1027430" cy="193675"/>
            </a:xfrm>
            <a:custGeom>
              <a:avLst/>
              <a:gdLst/>
              <a:ahLst/>
              <a:cxnLst/>
              <a:rect l="l" t="t" r="r" b="b"/>
              <a:pathLst>
                <a:path w="1027430" h="193675">
                  <a:moveTo>
                    <a:pt x="1027175" y="0"/>
                  </a:moveTo>
                  <a:lnTo>
                    <a:pt x="0" y="0"/>
                  </a:lnTo>
                  <a:lnTo>
                    <a:pt x="0" y="193548"/>
                  </a:lnTo>
                  <a:lnTo>
                    <a:pt x="1027175" y="193548"/>
                  </a:lnTo>
                  <a:lnTo>
                    <a:pt x="1027175" y="0"/>
                  </a:lnTo>
                  <a:close/>
                </a:path>
              </a:pathLst>
            </a:custGeom>
            <a:solidFill>
              <a:srgbClr val="001F5F"/>
            </a:solidFill>
          </p:spPr>
          <p:txBody>
            <a:bodyPr wrap="square" lIns="0" tIns="0" rIns="0" bIns="0" rtlCol="0"/>
            <a:lstStyle/>
            <a:p>
              <a:endParaRPr smtClean="0">
                <a:solidFill>
                  <a:prstClr val="black"/>
                </a:solidFill>
              </a:endParaRPr>
            </a:p>
          </p:txBody>
        </p:sp>
        <p:sp>
          <p:nvSpPr>
            <p:cNvPr id="11" name="object 11"/>
            <p:cNvSpPr/>
            <p:nvPr/>
          </p:nvSpPr>
          <p:spPr>
            <a:xfrm>
              <a:off x="1118615" y="4977383"/>
              <a:ext cx="1027430" cy="193675"/>
            </a:xfrm>
            <a:custGeom>
              <a:avLst/>
              <a:gdLst/>
              <a:ahLst/>
              <a:cxnLst/>
              <a:rect l="l" t="t" r="r" b="b"/>
              <a:pathLst>
                <a:path w="1027430" h="193675">
                  <a:moveTo>
                    <a:pt x="0" y="193548"/>
                  </a:moveTo>
                  <a:lnTo>
                    <a:pt x="1027175" y="193548"/>
                  </a:lnTo>
                  <a:lnTo>
                    <a:pt x="1027175" y="0"/>
                  </a:lnTo>
                  <a:lnTo>
                    <a:pt x="0" y="0"/>
                  </a:lnTo>
                  <a:lnTo>
                    <a:pt x="0" y="19354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2" name="object 12"/>
            <p:cNvSpPr/>
            <p:nvPr/>
          </p:nvSpPr>
          <p:spPr>
            <a:xfrm>
              <a:off x="1118615" y="4625339"/>
              <a:ext cx="1027430" cy="352425"/>
            </a:xfrm>
            <a:custGeom>
              <a:avLst/>
              <a:gdLst/>
              <a:ahLst/>
              <a:cxnLst/>
              <a:rect l="l" t="t" r="r" b="b"/>
              <a:pathLst>
                <a:path w="1027430" h="352425">
                  <a:moveTo>
                    <a:pt x="1027175" y="0"/>
                  </a:moveTo>
                  <a:lnTo>
                    <a:pt x="0" y="0"/>
                  </a:lnTo>
                  <a:lnTo>
                    <a:pt x="0" y="352044"/>
                  </a:lnTo>
                  <a:lnTo>
                    <a:pt x="1027175" y="352044"/>
                  </a:lnTo>
                  <a:lnTo>
                    <a:pt x="1027175" y="0"/>
                  </a:lnTo>
                  <a:close/>
                </a:path>
              </a:pathLst>
            </a:custGeom>
            <a:solidFill>
              <a:srgbClr val="A80000"/>
            </a:solidFill>
          </p:spPr>
          <p:txBody>
            <a:bodyPr wrap="square" lIns="0" tIns="0" rIns="0" bIns="0" rtlCol="0"/>
            <a:lstStyle/>
            <a:p>
              <a:endParaRPr smtClean="0">
                <a:solidFill>
                  <a:prstClr val="black"/>
                </a:solidFill>
              </a:endParaRPr>
            </a:p>
          </p:txBody>
        </p:sp>
        <p:sp>
          <p:nvSpPr>
            <p:cNvPr id="13" name="object 13"/>
            <p:cNvSpPr/>
            <p:nvPr/>
          </p:nvSpPr>
          <p:spPr>
            <a:xfrm>
              <a:off x="1118615" y="4625339"/>
              <a:ext cx="1027430" cy="352425"/>
            </a:xfrm>
            <a:custGeom>
              <a:avLst/>
              <a:gdLst/>
              <a:ahLst/>
              <a:cxnLst/>
              <a:rect l="l" t="t" r="r" b="b"/>
              <a:pathLst>
                <a:path w="1027430" h="352425">
                  <a:moveTo>
                    <a:pt x="0" y="352044"/>
                  </a:moveTo>
                  <a:lnTo>
                    <a:pt x="1027175" y="352044"/>
                  </a:lnTo>
                  <a:lnTo>
                    <a:pt x="1027175" y="0"/>
                  </a:lnTo>
                  <a:lnTo>
                    <a:pt x="0" y="0"/>
                  </a:lnTo>
                  <a:lnTo>
                    <a:pt x="0" y="35204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4" name="object 14"/>
            <p:cNvSpPr/>
            <p:nvPr/>
          </p:nvSpPr>
          <p:spPr>
            <a:xfrm>
              <a:off x="708659" y="5605271"/>
              <a:ext cx="3698875" cy="0"/>
            </a:xfrm>
            <a:custGeom>
              <a:avLst/>
              <a:gdLst/>
              <a:ahLst/>
              <a:cxnLst/>
              <a:rect l="l" t="t" r="r" b="b"/>
              <a:pathLst>
                <a:path w="3698875">
                  <a:moveTo>
                    <a:pt x="0" y="0"/>
                  </a:moveTo>
                  <a:lnTo>
                    <a:pt x="539496" y="0"/>
                  </a:lnTo>
                </a:path>
                <a:path w="3698875">
                  <a:moveTo>
                    <a:pt x="794004" y="0"/>
                  </a:moveTo>
                  <a:lnTo>
                    <a:pt x="3698748" y="0"/>
                  </a:lnTo>
                </a:path>
              </a:pathLst>
            </a:custGeom>
            <a:ln w="9143">
              <a:solidFill>
                <a:srgbClr val="000000"/>
              </a:solidFill>
            </a:ln>
          </p:spPr>
          <p:txBody>
            <a:bodyPr wrap="square" lIns="0" tIns="0" rIns="0" bIns="0" rtlCol="0"/>
            <a:lstStyle/>
            <a:p>
              <a:endParaRPr smtClean="0">
                <a:solidFill>
                  <a:prstClr val="black"/>
                </a:solidFill>
              </a:endParaRPr>
            </a:p>
          </p:txBody>
        </p:sp>
      </p:grpSp>
      <p:grpSp>
        <p:nvGrpSpPr>
          <p:cNvPr id="15" name="object 15"/>
          <p:cNvGrpSpPr/>
          <p:nvPr/>
        </p:nvGrpSpPr>
        <p:grpSpPr>
          <a:xfrm>
            <a:off x="2965704" y="2663951"/>
            <a:ext cx="1033780" cy="2763520"/>
            <a:chOff x="2965704" y="2663951"/>
            <a:chExt cx="1033780" cy="2763520"/>
          </a:xfrm>
        </p:grpSpPr>
        <p:sp>
          <p:nvSpPr>
            <p:cNvPr id="16" name="object 16"/>
            <p:cNvSpPr/>
            <p:nvPr/>
          </p:nvSpPr>
          <p:spPr>
            <a:xfrm>
              <a:off x="2968752" y="5193791"/>
              <a:ext cx="1027430" cy="230504"/>
            </a:xfrm>
            <a:custGeom>
              <a:avLst/>
              <a:gdLst/>
              <a:ahLst/>
              <a:cxnLst/>
              <a:rect l="l" t="t" r="r" b="b"/>
              <a:pathLst>
                <a:path w="1027429" h="230504">
                  <a:moveTo>
                    <a:pt x="1027176" y="0"/>
                  </a:moveTo>
                  <a:lnTo>
                    <a:pt x="0" y="0"/>
                  </a:lnTo>
                  <a:lnTo>
                    <a:pt x="0" y="230123"/>
                  </a:lnTo>
                  <a:lnTo>
                    <a:pt x="1027176" y="230123"/>
                  </a:lnTo>
                  <a:lnTo>
                    <a:pt x="1027176" y="0"/>
                  </a:lnTo>
                  <a:close/>
                </a:path>
              </a:pathLst>
            </a:custGeom>
            <a:solidFill>
              <a:srgbClr val="DAECEE"/>
            </a:solidFill>
          </p:spPr>
          <p:txBody>
            <a:bodyPr wrap="square" lIns="0" tIns="0" rIns="0" bIns="0" rtlCol="0"/>
            <a:lstStyle/>
            <a:p>
              <a:endParaRPr smtClean="0">
                <a:solidFill>
                  <a:prstClr val="black"/>
                </a:solidFill>
              </a:endParaRPr>
            </a:p>
          </p:txBody>
        </p:sp>
        <p:sp>
          <p:nvSpPr>
            <p:cNvPr id="17" name="object 17"/>
            <p:cNvSpPr/>
            <p:nvPr/>
          </p:nvSpPr>
          <p:spPr>
            <a:xfrm>
              <a:off x="2968752" y="5193791"/>
              <a:ext cx="1027430" cy="230504"/>
            </a:xfrm>
            <a:custGeom>
              <a:avLst/>
              <a:gdLst/>
              <a:ahLst/>
              <a:cxnLst/>
              <a:rect l="l" t="t" r="r" b="b"/>
              <a:pathLst>
                <a:path w="1027429" h="230504">
                  <a:moveTo>
                    <a:pt x="0" y="230123"/>
                  </a:moveTo>
                  <a:lnTo>
                    <a:pt x="1027176" y="230123"/>
                  </a:lnTo>
                  <a:lnTo>
                    <a:pt x="1027176" y="0"/>
                  </a:lnTo>
                  <a:lnTo>
                    <a:pt x="0" y="0"/>
                  </a:lnTo>
                  <a:lnTo>
                    <a:pt x="0" y="23012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8" name="object 18"/>
            <p:cNvSpPr/>
            <p:nvPr/>
          </p:nvSpPr>
          <p:spPr>
            <a:xfrm>
              <a:off x="2968752" y="4849367"/>
              <a:ext cx="1027430" cy="344805"/>
            </a:xfrm>
            <a:custGeom>
              <a:avLst/>
              <a:gdLst/>
              <a:ahLst/>
              <a:cxnLst/>
              <a:rect l="l" t="t" r="r" b="b"/>
              <a:pathLst>
                <a:path w="1027429" h="344804">
                  <a:moveTo>
                    <a:pt x="1027176" y="0"/>
                  </a:moveTo>
                  <a:lnTo>
                    <a:pt x="0" y="0"/>
                  </a:lnTo>
                  <a:lnTo>
                    <a:pt x="0" y="344423"/>
                  </a:lnTo>
                  <a:lnTo>
                    <a:pt x="1027176" y="344423"/>
                  </a:lnTo>
                  <a:lnTo>
                    <a:pt x="1027176" y="0"/>
                  </a:lnTo>
                  <a:close/>
                </a:path>
              </a:pathLst>
            </a:custGeom>
            <a:solidFill>
              <a:srgbClr val="000000"/>
            </a:solidFill>
          </p:spPr>
          <p:txBody>
            <a:bodyPr wrap="square" lIns="0" tIns="0" rIns="0" bIns="0" rtlCol="0"/>
            <a:lstStyle/>
            <a:p>
              <a:endParaRPr smtClean="0">
                <a:solidFill>
                  <a:prstClr val="black"/>
                </a:solidFill>
              </a:endParaRPr>
            </a:p>
          </p:txBody>
        </p:sp>
        <p:sp>
          <p:nvSpPr>
            <p:cNvPr id="19" name="object 19"/>
            <p:cNvSpPr/>
            <p:nvPr/>
          </p:nvSpPr>
          <p:spPr>
            <a:xfrm>
              <a:off x="2968752" y="4849367"/>
              <a:ext cx="1027430" cy="344805"/>
            </a:xfrm>
            <a:custGeom>
              <a:avLst/>
              <a:gdLst/>
              <a:ahLst/>
              <a:cxnLst/>
              <a:rect l="l" t="t" r="r" b="b"/>
              <a:pathLst>
                <a:path w="1027429" h="344804">
                  <a:moveTo>
                    <a:pt x="0" y="344423"/>
                  </a:moveTo>
                  <a:lnTo>
                    <a:pt x="1027176" y="344423"/>
                  </a:lnTo>
                  <a:lnTo>
                    <a:pt x="1027176" y="0"/>
                  </a:lnTo>
                  <a:lnTo>
                    <a:pt x="0" y="0"/>
                  </a:lnTo>
                  <a:lnTo>
                    <a:pt x="0" y="34442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0" name="object 20"/>
            <p:cNvSpPr/>
            <p:nvPr/>
          </p:nvSpPr>
          <p:spPr>
            <a:xfrm>
              <a:off x="2968752" y="4346447"/>
              <a:ext cx="1027430" cy="502920"/>
            </a:xfrm>
            <a:custGeom>
              <a:avLst/>
              <a:gdLst/>
              <a:ahLst/>
              <a:cxnLst/>
              <a:rect l="l" t="t" r="r" b="b"/>
              <a:pathLst>
                <a:path w="1027429" h="502920">
                  <a:moveTo>
                    <a:pt x="1027176" y="0"/>
                  </a:moveTo>
                  <a:lnTo>
                    <a:pt x="0" y="0"/>
                  </a:lnTo>
                  <a:lnTo>
                    <a:pt x="0" y="502919"/>
                  </a:lnTo>
                  <a:lnTo>
                    <a:pt x="1027176" y="502919"/>
                  </a:lnTo>
                  <a:lnTo>
                    <a:pt x="1027176" y="0"/>
                  </a:lnTo>
                  <a:close/>
                </a:path>
              </a:pathLst>
            </a:custGeom>
            <a:solidFill>
              <a:srgbClr val="001F5F"/>
            </a:solidFill>
          </p:spPr>
          <p:txBody>
            <a:bodyPr wrap="square" lIns="0" tIns="0" rIns="0" bIns="0" rtlCol="0"/>
            <a:lstStyle/>
            <a:p>
              <a:endParaRPr smtClean="0">
                <a:solidFill>
                  <a:prstClr val="black"/>
                </a:solidFill>
              </a:endParaRPr>
            </a:p>
          </p:txBody>
        </p:sp>
        <p:sp>
          <p:nvSpPr>
            <p:cNvPr id="21" name="object 21"/>
            <p:cNvSpPr/>
            <p:nvPr/>
          </p:nvSpPr>
          <p:spPr>
            <a:xfrm>
              <a:off x="2968752" y="4346447"/>
              <a:ext cx="1027430" cy="502920"/>
            </a:xfrm>
            <a:custGeom>
              <a:avLst/>
              <a:gdLst/>
              <a:ahLst/>
              <a:cxnLst/>
              <a:rect l="l" t="t" r="r" b="b"/>
              <a:pathLst>
                <a:path w="1027429" h="502920">
                  <a:moveTo>
                    <a:pt x="0" y="502919"/>
                  </a:moveTo>
                  <a:lnTo>
                    <a:pt x="1027176" y="502919"/>
                  </a:lnTo>
                  <a:lnTo>
                    <a:pt x="1027176" y="0"/>
                  </a:lnTo>
                  <a:lnTo>
                    <a:pt x="0" y="0"/>
                  </a:lnTo>
                  <a:lnTo>
                    <a:pt x="0" y="50291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2" name="object 22"/>
            <p:cNvSpPr/>
            <p:nvPr/>
          </p:nvSpPr>
          <p:spPr>
            <a:xfrm>
              <a:off x="2968752" y="3569207"/>
              <a:ext cx="1027430" cy="777240"/>
            </a:xfrm>
            <a:custGeom>
              <a:avLst/>
              <a:gdLst/>
              <a:ahLst/>
              <a:cxnLst/>
              <a:rect l="l" t="t" r="r" b="b"/>
              <a:pathLst>
                <a:path w="1027429" h="777239">
                  <a:moveTo>
                    <a:pt x="1027176" y="0"/>
                  </a:moveTo>
                  <a:lnTo>
                    <a:pt x="0" y="0"/>
                  </a:lnTo>
                  <a:lnTo>
                    <a:pt x="0" y="777239"/>
                  </a:lnTo>
                  <a:lnTo>
                    <a:pt x="1027176" y="777239"/>
                  </a:lnTo>
                  <a:lnTo>
                    <a:pt x="1027176" y="0"/>
                  </a:lnTo>
                  <a:close/>
                </a:path>
              </a:pathLst>
            </a:custGeom>
            <a:solidFill>
              <a:srgbClr val="A80000"/>
            </a:solidFill>
          </p:spPr>
          <p:txBody>
            <a:bodyPr wrap="square" lIns="0" tIns="0" rIns="0" bIns="0" rtlCol="0"/>
            <a:lstStyle/>
            <a:p>
              <a:endParaRPr smtClean="0">
                <a:solidFill>
                  <a:prstClr val="black"/>
                </a:solidFill>
              </a:endParaRPr>
            </a:p>
          </p:txBody>
        </p:sp>
        <p:sp>
          <p:nvSpPr>
            <p:cNvPr id="23" name="object 23"/>
            <p:cNvSpPr/>
            <p:nvPr/>
          </p:nvSpPr>
          <p:spPr>
            <a:xfrm>
              <a:off x="2968752" y="3569207"/>
              <a:ext cx="1027430" cy="777240"/>
            </a:xfrm>
            <a:custGeom>
              <a:avLst/>
              <a:gdLst/>
              <a:ahLst/>
              <a:cxnLst/>
              <a:rect l="l" t="t" r="r" b="b"/>
              <a:pathLst>
                <a:path w="1027429" h="777239">
                  <a:moveTo>
                    <a:pt x="0" y="777239"/>
                  </a:moveTo>
                  <a:lnTo>
                    <a:pt x="1027176" y="777239"/>
                  </a:lnTo>
                  <a:lnTo>
                    <a:pt x="1027176" y="0"/>
                  </a:lnTo>
                  <a:lnTo>
                    <a:pt x="0" y="0"/>
                  </a:lnTo>
                  <a:lnTo>
                    <a:pt x="0" y="77723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4" name="object 24"/>
            <p:cNvSpPr/>
            <p:nvPr/>
          </p:nvSpPr>
          <p:spPr>
            <a:xfrm>
              <a:off x="2968752" y="2663951"/>
              <a:ext cx="1027430" cy="905510"/>
            </a:xfrm>
            <a:custGeom>
              <a:avLst/>
              <a:gdLst/>
              <a:ahLst/>
              <a:cxnLst/>
              <a:rect l="l" t="t" r="r" b="b"/>
              <a:pathLst>
                <a:path w="1027429" h="905510">
                  <a:moveTo>
                    <a:pt x="1027176" y="0"/>
                  </a:moveTo>
                  <a:lnTo>
                    <a:pt x="0" y="0"/>
                  </a:lnTo>
                  <a:lnTo>
                    <a:pt x="0" y="905256"/>
                  </a:lnTo>
                  <a:lnTo>
                    <a:pt x="1027176" y="905256"/>
                  </a:lnTo>
                  <a:lnTo>
                    <a:pt x="1027176" y="0"/>
                  </a:lnTo>
                  <a:close/>
                </a:path>
              </a:pathLst>
            </a:custGeom>
            <a:solidFill>
              <a:srgbClr val="BADFE2"/>
            </a:solidFill>
          </p:spPr>
          <p:txBody>
            <a:bodyPr wrap="square" lIns="0" tIns="0" rIns="0" bIns="0" rtlCol="0"/>
            <a:lstStyle/>
            <a:p>
              <a:endParaRPr smtClean="0">
                <a:solidFill>
                  <a:prstClr val="black"/>
                </a:solidFill>
              </a:endParaRPr>
            </a:p>
          </p:txBody>
        </p:sp>
      </p:grpSp>
      <p:sp>
        <p:nvSpPr>
          <p:cNvPr id="25" name="object 25"/>
          <p:cNvSpPr txBox="1"/>
          <p:nvPr/>
        </p:nvSpPr>
        <p:spPr>
          <a:xfrm>
            <a:off x="1118616" y="4104132"/>
            <a:ext cx="1027430" cy="521334"/>
          </a:xfrm>
          <a:prstGeom prst="rect">
            <a:avLst/>
          </a:prstGeom>
          <a:solidFill>
            <a:srgbClr val="BADFE2"/>
          </a:solidFill>
        </p:spPr>
        <p:txBody>
          <a:bodyPr vert="horz" wrap="square" lIns="0" tIns="1905" rIns="0" bIns="0" rtlCol="0">
            <a:spAutoFit/>
          </a:bodyPr>
          <a:lstStyle/>
          <a:p>
            <a:pPr>
              <a:spcBef>
                <a:spcPts val="15"/>
              </a:spcBef>
            </a:pPr>
            <a:endParaRPr sz="1150">
              <a:solidFill>
                <a:prstClr val="black"/>
              </a:solidFill>
              <a:latin typeface="Times New Roman"/>
              <a:cs typeface="Times New Roman"/>
            </a:endParaRPr>
          </a:p>
          <a:p>
            <a:pPr marL="3175" algn="ctr">
              <a:spcBef>
                <a:spcPts val="5"/>
              </a:spcBef>
            </a:pPr>
            <a:r>
              <a:rPr sz="1200" spc="-5" dirty="0">
                <a:solidFill>
                  <a:prstClr val="black"/>
                </a:solidFill>
                <a:latin typeface="Tahoma"/>
                <a:cs typeface="Tahoma"/>
              </a:rPr>
              <a:t>3,1</a:t>
            </a:r>
            <a:endParaRPr sz="1200">
              <a:solidFill>
                <a:prstClr val="black"/>
              </a:solidFill>
              <a:latin typeface="Tahoma"/>
              <a:cs typeface="Tahoma"/>
            </a:endParaRPr>
          </a:p>
        </p:txBody>
      </p:sp>
      <p:sp>
        <p:nvSpPr>
          <p:cNvPr id="26" name="object 26"/>
          <p:cNvSpPr txBox="1"/>
          <p:nvPr/>
        </p:nvSpPr>
        <p:spPr>
          <a:xfrm>
            <a:off x="3377184" y="3012185"/>
            <a:ext cx="226060" cy="208279"/>
          </a:xfrm>
          <a:prstGeom prst="rect">
            <a:avLst/>
          </a:prstGeom>
        </p:spPr>
        <p:txBody>
          <a:bodyPr vert="horz" wrap="square" lIns="0" tIns="12700" rIns="0" bIns="0" rtlCol="0">
            <a:spAutoFit/>
          </a:bodyPr>
          <a:lstStyle/>
          <a:p>
            <a:pPr>
              <a:spcBef>
                <a:spcPts val="100"/>
              </a:spcBef>
            </a:pPr>
            <a:r>
              <a:rPr sz="1200" dirty="0">
                <a:solidFill>
                  <a:prstClr val="black"/>
                </a:solidFill>
                <a:latin typeface="Tahoma"/>
                <a:cs typeface="Tahoma"/>
              </a:rPr>
              <a:t>5</a:t>
            </a:r>
            <a:r>
              <a:rPr sz="1200" spc="-5" dirty="0">
                <a:solidFill>
                  <a:prstClr val="black"/>
                </a:solidFill>
                <a:latin typeface="Tahoma"/>
                <a:cs typeface="Tahoma"/>
              </a:rPr>
              <a:t>,4</a:t>
            </a:r>
            <a:endParaRPr sz="1200">
              <a:solidFill>
                <a:prstClr val="black"/>
              </a:solidFill>
              <a:latin typeface="Tahoma"/>
              <a:cs typeface="Tahoma"/>
            </a:endParaRPr>
          </a:p>
        </p:txBody>
      </p:sp>
      <p:sp>
        <p:nvSpPr>
          <p:cNvPr id="27" name="object 27"/>
          <p:cNvSpPr txBox="1"/>
          <p:nvPr/>
        </p:nvSpPr>
        <p:spPr>
          <a:xfrm>
            <a:off x="1118616" y="4625340"/>
            <a:ext cx="1027430" cy="352425"/>
          </a:xfrm>
          <a:prstGeom prst="rect">
            <a:avLst/>
          </a:prstGeom>
        </p:spPr>
        <p:txBody>
          <a:bodyPr vert="horz" wrap="square" lIns="0" tIns="85725" rIns="0" bIns="0" rtlCol="0">
            <a:spAutoFit/>
          </a:bodyPr>
          <a:lstStyle/>
          <a:p>
            <a:pPr marL="3175" algn="ctr">
              <a:spcBef>
                <a:spcPts val="675"/>
              </a:spcBef>
            </a:pPr>
            <a:r>
              <a:rPr sz="1200" dirty="0">
                <a:solidFill>
                  <a:srgbClr val="FFFFFF"/>
                </a:solidFill>
                <a:latin typeface="Tahoma"/>
                <a:cs typeface="Tahoma"/>
              </a:rPr>
              <a:t>2,1</a:t>
            </a:r>
            <a:endParaRPr sz="1200">
              <a:solidFill>
                <a:prstClr val="black"/>
              </a:solidFill>
              <a:latin typeface="Tahoma"/>
              <a:cs typeface="Tahoma"/>
            </a:endParaRPr>
          </a:p>
        </p:txBody>
      </p:sp>
      <p:sp>
        <p:nvSpPr>
          <p:cNvPr id="28" name="object 28"/>
          <p:cNvSpPr txBox="1"/>
          <p:nvPr/>
        </p:nvSpPr>
        <p:spPr>
          <a:xfrm>
            <a:off x="1118616" y="4977384"/>
            <a:ext cx="1027430" cy="193675"/>
          </a:xfrm>
          <a:prstGeom prst="rect">
            <a:avLst/>
          </a:prstGeom>
        </p:spPr>
        <p:txBody>
          <a:bodyPr vert="horz" wrap="square" lIns="0" tIns="6350" rIns="0" bIns="0" rtlCol="0">
            <a:spAutoFit/>
          </a:bodyPr>
          <a:lstStyle/>
          <a:p>
            <a:pPr marL="3175" algn="ctr">
              <a:spcBef>
                <a:spcPts val="50"/>
              </a:spcBef>
            </a:pPr>
            <a:r>
              <a:rPr sz="1200" dirty="0">
                <a:solidFill>
                  <a:srgbClr val="FFFFFF"/>
                </a:solidFill>
                <a:latin typeface="Tahoma"/>
                <a:cs typeface="Tahoma"/>
              </a:rPr>
              <a:t>1,2</a:t>
            </a:r>
            <a:endParaRPr sz="1200">
              <a:solidFill>
                <a:prstClr val="black"/>
              </a:solidFill>
              <a:latin typeface="Tahoma"/>
              <a:cs typeface="Tahoma"/>
            </a:endParaRPr>
          </a:p>
        </p:txBody>
      </p:sp>
      <p:sp>
        <p:nvSpPr>
          <p:cNvPr id="29" name="object 29"/>
          <p:cNvSpPr txBox="1"/>
          <p:nvPr/>
        </p:nvSpPr>
        <p:spPr>
          <a:xfrm>
            <a:off x="1118616" y="5170932"/>
            <a:ext cx="1027430" cy="165100"/>
          </a:xfrm>
          <a:prstGeom prst="rect">
            <a:avLst/>
          </a:prstGeom>
        </p:spPr>
        <p:txBody>
          <a:bodyPr vert="horz" wrap="square" lIns="0" tIns="0" rIns="0" bIns="0" rtlCol="0">
            <a:spAutoFit/>
          </a:bodyPr>
          <a:lstStyle/>
          <a:p>
            <a:pPr marL="3175" algn="ctr">
              <a:lnSpc>
                <a:spcPts val="1295"/>
              </a:lnSpc>
            </a:pPr>
            <a:r>
              <a:rPr sz="1200" spc="-5" dirty="0">
                <a:solidFill>
                  <a:srgbClr val="FFFFFF"/>
                </a:solidFill>
                <a:latin typeface="Tahoma"/>
                <a:cs typeface="Tahoma"/>
              </a:rPr>
              <a:t>1,0</a:t>
            </a:r>
            <a:endParaRPr sz="1200">
              <a:solidFill>
                <a:prstClr val="black"/>
              </a:solidFill>
              <a:latin typeface="Tahoma"/>
              <a:cs typeface="Tahoma"/>
            </a:endParaRPr>
          </a:p>
        </p:txBody>
      </p:sp>
      <p:sp>
        <p:nvSpPr>
          <p:cNvPr id="30" name="object 30"/>
          <p:cNvSpPr txBox="1"/>
          <p:nvPr/>
        </p:nvSpPr>
        <p:spPr>
          <a:xfrm>
            <a:off x="1771904" y="5333491"/>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,2</a:t>
            </a:r>
            <a:endParaRPr sz="1200">
              <a:solidFill>
                <a:prstClr val="black"/>
              </a:solidFill>
              <a:latin typeface="Tahoma"/>
              <a:cs typeface="Tahoma"/>
            </a:endParaRPr>
          </a:p>
        </p:txBody>
      </p:sp>
      <p:sp>
        <p:nvSpPr>
          <p:cNvPr id="31" name="object 31"/>
          <p:cNvSpPr txBox="1"/>
          <p:nvPr/>
        </p:nvSpPr>
        <p:spPr>
          <a:xfrm>
            <a:off x="1248155" y="5481828"/>
            <a:ext cx="254635" cy="182880"/>
          </a:xfrm>
          <a:prstGeom prst="rect">
            <a:avLst/>
          </a:prstGeom>
          <a:solidFill>
            <a:srgbClr val="2C2C89"/>
          </a:solidFill>
        </p:spPr>
        <p:txBody>
          <a:bodyPr vert="horz" wrap="square" lIns="0" tIns="0" rIns="0" bIns="0" rtlCol="0">
            <a:spAutoFit/>
          </a:bodyPr>
          <a:lstStyle/>
          <a:p>
            <a:pPr marL="21590">
              <a:lnSpc>
                <a:spcPts val="1435"/>
              </a:lnSpc>
            </a:pPr>
            <a:r>
              <a:rPr sz="1200" spc="-5" dirty="0">
                <a:solidFill>
                  <a:srgbClr val="FFFFFF"/>
                </a:solidFill>
                <a:latin typeface="Tahoma"/>
                <a:cs typeface="Tahoma"/>
              </a:rPr>
              <a:t>0,4</a:t>
            </a:r>
            <a:endParaRPr sz="1200">
              <a:solidFill>
                <a:prstClr val="black"/>
              </a:solidFill>
              <a:latin typeface="Tahoma"/>
              <a:cs typeface="Tahoma"/>
            </a:endParaRPr>
          </a:p>
        </p:txBody>
      </p:sp>
      <p:sp>
        <p:nvSpPr>
          <p:cNvPr id="32" name="object 32"/>
          <p:cNvSpPr txBox="1"/>
          <p:nvPr/>
        </p:nvSpPr>
        <p:spPr>
          <a:xfrm>
            <a:off x="2968751" y="3569208"/>
            <a:ext cx="1027430" cy="777240"/>
          </a:xfrm>
          <a:prstGeom prst="rect">
            <a:avLst/>
          </a:prstGeom>
        </p:spPr>
        <p:txBody>
          <a:bodyPr vert="horz" wrap="square" lIns="0" tIns="5080" rIns="0" bIns="0" rtlCol="0">
            <a:spAutoFit/>
          </a:bodyPr>
          <a:lstStyle/>
          <a:p>
            <a:pPr>
              <a:spcBef>
                <a:spcPts val="40"/>
              </a:spcBef>
            </a:pPr>
            <a:endParaRPr sz="2000">
              <a:solidFill>
                <a:prstClr val="black"/>
              </a:solidFill>
              <a:latin typeface="Times New Roman"/>
              <a:cs typeface="Times New Roman"/>
            </a:endParaRPr>
          </a:p>
          <a:p>
            <a:pPr marL="2540" algn="ctr"/>
            <a:r>
              <a:rPr sz="1200" spc="-5" dirty="0">
                <a:solidFill>
                  <a:srgbClr val="FFFFFF"/>
                </a:solidFill>
                <a:latin typeface="Tahoma"/>
                <a:cs typeface="Tahoma"/>
              </a:rPr>
              <a:t>4,7</a:t>
            </a:r>
            <a:endParaRPr sz="1200">
              <a:solidFill>
                <a:prstClr val="black"/>
              </a:solidFill>
              <a:latin typeface="Tahoma"/>
              <a:cs typeface="Tahoma"/>
            </a:endParaRPr>
          </a:p>
        </p:txBody>
      </p:sp>
      <p:sp>
        <p:nvSpPr>
          <p:cNvPr id="33" name="object 33"/>
          <p:cNvSpPr txBox="1"/>
          <p:nvPr/>
        </p:nvSpPr>
        <p:spPr>
          <a:xfrm>
            <a:off x="2968751" y="4346447"/>
            <a:ext cx="1027430" cy="502920"/>
          </a:xfrm>
          <a:prstGeom prst="rect">
            <a:avLst/>
          </a:prstGeom>
        </p:spPr>
        <p:txBody>
          <a:bodyPr vert="horz" wrap="square" lIns="0" tIns="159385" rIns="0" bIns="0" rtlCol="0">
            <a:spAutoFit/>
          </a:bodyPr>
          <a:lstStyle/>
          <a:p>
            <a:pPr marL="2540" algn="ctr">
              <a:spcBef>
                <a:spcPts val="1255"/>
              </a:spcBef>
            </a:pPr>
            <a:r>
              <a:rPr sz="1200" dirty="0">
                <a:solidFill>
                  <a:srgbClr val="FFFFFF"/>
                </a:solidFill>
                <a:latin typeface="Tahoma"/>
                <a:cs typeface="Tahoma"/>
              </a:rPr>
              <a:t>3,0</a:t>
            </a:r>
            <a:endParaRPr sz="1200">
              <a:solidFill>
                <a:prstClr val="black"/>
              </a:solidFill>
              <a:latin typeface="Tahoma"/>
              <a:cs typeface="Tahoma"/>
            </a:endParaRPr>
          </a:p>
        </p:txBody>
      </p:sp>
      <p:sp>
        <p:nvSpPr>
          <p:cNvPr id="34" name="object 34"/>
          <p:cNvSpPr txBox="1"/>
          <p:nvPr/>
        </p:nvSpPr>
        <p:spPr>
          <a:xfrm>
            <a:off x="2968751" y="4849367"/>
            <a:ext cx="1027430" cy="344805"/>
          </a:xfrm>
          <a:prstGeom prst="rect">
            <a:avLst/>
          </a:prstGeom>
        </p:spPr>
        <p:txBody>
          <a:bodyPr vert="horz" wrap="square" lIns="0" tIns="80645" rIns="0" bIns="0" rtlCol="0">
            <a:spAutoFit/>
          </a:bodyPr>
          <a:lstStyle/>
          <a:p>
            <a:pPr marL="2540" algn="ctr">
              <a:spcBef>
                <a:spcPts val="635"/>
              </a:spcBef>
            </a:pPr>
            <a:r>
              <a:rPr sz="1200" dirty="0">
                <a:solidFill>
                  <a:srgbClr val="FFFFFF"/>
                </a:solidFill>
                <a:latin typeface="Tahoma"/>
                <a:cs typeface="Tahoma"/>
              </a:rPr>
              <a:t>2,1</a:t>
            </a:r>
            <a:endParaRPr sz="1200">
              <a:solidFill>
                <a:prstClr val="black"/>
              </a:solidFill>
              <a:latin typeface="Tahoma"/>
              <a:cs typeface="Tahoma"/>
            </a:endParaRPr>
          </a:p>
        </p:txBody>
      </p:sp>
      <p:sp>
        <p:nvSpPr>
          <p:cNvPr id="35" name="object 35"/>
          <p:cNvSpPr txBox="1"/>
          <p:nvPr/>
        </p:nvSpPr>
        <p:spPr>
          <a:xfrm>
            <a:off x="2968751" y="5193791"/>
            <a:ext cx="1027430" cy="230504"/>
          </a:xfrm>
          <a:prstGeom prst="rect">
            <a:avLst/>
          </a:prstGeom>
        </p:spPr>
        <p:txBody>
          <a:bodyPr vert="horz" wrap="square" lIns="0" tIns="22225" rIns="0" bIns="0" rtlCol="0">
            <a:spAutoFit/>
          </a:bodyPr>
          <a:lstStyle/>
          <a:p>
            <a:pPr marL="2540" algn="ctr">
              <a:spcBef>
                <a:spcPts val="175"/>
              </a:spcBef>
            </a:pPr>
            <a:r>
              <a:rPr sz="1200" spc="-5" dirty="0">
                <a:solidFill>
                  <a:prstClr val="black"/>
                </a:solidFill>
                <a:latin typeface="Tahoma"/>
                <a:cs typeface="Tahoma"/>
              </a:rPr>
              <a:t>1,4</a:t>
            </a:r>
            <a:endParaRPr sz="1200">
              <a:solidFill>
                <a:prstClr val="black"/>
              </a:solidFill>
              <a:latin typeface="Tahoma"/>
              <a:cs typeface="Tahoma"/>
            </a:endParaRPr>
          </a:p>
        </p:txBody>
      </p:sp>
      <p:sp>
        <p:nvSpPr>
          <p:cNvPr id="36" name="object 36"/>
          <p:cNvSpPr txBox="1"/>
          <p:nvPr/>
        </p:nvSpPr>
        <p:spPr>
          <a:xfrm>
            <a:off x="2968751" y="5423915"/>
            <a:ext cx="1027430" cy="177165"/>
          </a:xfrm>
          <a:prstGeom prst="rect">
            <a:avLst/>
          </a:prstGeom>
          <a:solidFill>
            <a:srgbClr val="2C2C89"/>
          </a:solidFill>
        </p:spPr>
        <p:txBody>
          <a:bodyPr vert="horz" wrap="square" lIns="0" tIns="0" rIns="0" bIns="0" rtlCol="0">
            <a:spAutoFit/>
          </a:bodyPr>
          <a:lstStyle/>
          <a:p>
            <a:pPr marL="2540" algn="ctr">
              <a:lnSpc>
                <a:spcPts val="1390"/>
              </a:lnSpc>
            </a:pPr>
            <a:r>
              <a:rPr sz="1200" spc="-5" dirty="0">
                <a:solidFill>
                  <a:srgbClr val="FFFFFF"/>
                </a:solidFill>
                <a:latin typeface="Tahoma"/>
                <a:cs typeface="Tahoma"/>
              </a:rPr>
              <a:t>1,1</a:t>
            </a:r>
            <a:endParaRPr sz="1200">
              <a:solidFill>
                <a:prstClr val="black"/>
              </a:solidFill>
              <a:latin typeface="Tahoma"/>
              <a:cs typeface="Tahoma"/>
            </a:endParaRPr>
          </a:p>
        </p:txBody>
      </p:sp>
      <p:sp>
        <p:nvSpPr>
          <p:cNvPr id="37" name="object 37"/>
          <p:cNvSpPr txBox="1"/>
          <p:nvPr/>
        </p:nvSpPr>
        <p:spPr>
          <a:xfrm>
            <a:off x="1450975" y="5639616"/>
            <a:ext cx="2210435" cy="557530"/>
          </a:xfrm>
          <a:prstGeom prst="rect">
            <a:avLst/>
          </a:prstGeom>
        </p:spPr>
        <p:txBody>
          <a:bodyPr vert="horz" wrap="square" lIns="0" tIns="74930" rIns="0" bIns="0" rtlCol="0">
            <a:spAutoFit/>
          </a:bodyPr>
          <a:lstStyle/>
          <a:p>
            <a:pPr marL="12700">
              <a:spcBef>
                <a:spcPts val="590"/>
              </a:spcBef>
              <a:tabLst>
                <a:tab pos="1861820" algn="l"/>
              </a:tabLst>
            </a:pPr>
            <a:r>
              <a:rPr sz="1200" spc="5" dirty="0">
                <a:solidFill>
                  <a:prstClr val="black"/>
                </a:solidFill>
                <a:latin typeface="Tahoma"/>
                <a:cs typeface="Tahoma"/>
              </a:rPr>
              <a:t>202</a:t>
            </a:r>
            <a:r>
              <a:rPr sz="1200" dirty="0">
                <a:solidFill>
                  <a:prstClr val="black"/>
                </a:solidFill>
                <a:latin typeface="Tahoma"/>
                <a:cs typeface="Tahoma"/>
              </a:rPr>
              <a:t>0	2021</a:t>
            </a:r>
            <a:endParaRPr sz="1200">
              <a:solidFill>
                <a:prstClr val="black"/>
              </a:solidFill>
              <a:latin typeface="Tahoma"/>
              <a:cs typeface="Tahoma"/>
            </a:endParaRPr>
          </a:p>
          <a:p>
            <a:pPr marL="50165">
              <a:spcBef>
                <a:spcPts val="575"/>
              </a:spcBef>
            </a:pPr>
            <a:r>
              <a:rPr sz="1400" spc="-10" dirty="0">
                <a:solidFill>
                  <a:prstClr val="black"/>
                </a:solidFill>
                <a:latin typeface="Tahoma"/>
                <a:cs typeface="Tahoma"/>
              </a:rPr>
              <a:t>Ziyaretçi sayısı</a:t>
            </a:r>
            <a:r>
              <a:rPr sz="1400" spc="30" dirty="0">
                <a:solidFill>
                  <a:prstClr val="black"/>
                </a:solidFill>
                <a:latin typeface="Tahoma"/>
                <a:cs typeface="Tahoma"/>
              </a:rPr>
              <a:t> </a:t>
            </a:r>
            <a:r>
              <a:rPr sz="1400" spc="-5" dirty="0">
                <a:solidFill>
                  <a:prstClr val="black"/>
                </a:solidFill>
                <a:latin typeface="Tahoma"/>
                <a:cs typeface="Tahoma"/>
              </a:rPr>
              <a:t>(milyon)</a:t>
            </a:r>
            <a:endParaRPr sz="1400">
              <a:solidFill>
                <a:prstClr val="black"/>
              </a:solidFill>
              <a:latin typeface="Tahoma"/>
              <a:cs typeface="Tahoma"/>
            </a:endParaRPr>
          </a:p>
        </p:txBody>
      </p:sp>
      <p:sp>
        <p:nvSpPr>
          <p:cNvPr id="38" name="object 38"/>
          <p:cNvSpPr/>
          <p:nvPr/>
        </p:nvSpPr>
        <p:spPr>
          <a:xfrm>
            <a:off x="4451603" y="2353055"/>
            <a:ext cx="213360" cy="160020"/>
          </a:xfrm>
          <a:custGeom>
            <a:avLst/>
            <a:gdLst/>
            <a:ahLst/>
            <a:cxnLst/>
            <a:rect l="l" t="t" r="r" b="b"/>
            <a:pathLst>
              <a:path w="213360" h="160019">
                <a:moveTo>
                  <a:pt x="213360" y="0"/>
                </a:moveTo>
                <a:lnTo>
                  <a:pt x="0" y="0"/>
                </a:lnTo>
                <a:lnTo>
                  <a:pt x="0" y="160020"/>
                </a:lnTo>
                <a:lnTo>
                  <a:pt x="213360" y="160020"/>
                </a:lnTo>
                <a:lnTo>
                  <a:pt x="213360" y="0"/>
                </a:lnTo>
                <a:close/>
              </a:path>
            </a:pathLst>
          </a:custGeom>
          <a:solidFill>
            <a:srgbClr val="001F5F"/>
          </a:solidFill>
        </p:spPr>
        <p:txBody>
          <a:bodyPr wrap="square" lIns="0" tIns="0" rIns="0" bIns="0" rtlCol="0"/>
          <a:lstStyle/>
          <a:p>
            <a:endParaRPr smtClean="0">
              <a:solidFill>
                <a:prstClr val="black"/>
              </a:solidFill>
            </a:endParaRPr>
          </a:p>
        </p:txBody>
      </p:sp>
      <p:sp>
        <p:nvSpPr>
          <p:cNvPr id="39" name="object 39"/>
          <p:cNvSpPr/>
          <p:nvPr/>
        </p:nvSpPr>
        <p:spPr>
          <a:xfrm>
            <a:off x="2677667" y="2353055"/>
            <a:ext cx="215265" cy="160020"/>
          </a:xfrm>
          <a:custGeom>
            <a:avLst/>
            <a:gdLst/>
            <a:ahLst/>
            <a:cxnLst/>
            <a:rect l="l" t="t" r="r" b="b"/>
            <a:pathLst>
              <a:path w="215264" h="160019">
                <a:moveTo>
                  <a:pt x="214883" y="0"/>
                </a:moveTo>
                <a:lnTo>
                  <a:pt x="0" y="0"/>
                </a:lnTo>
                <a:lnTo>
                  <a:pt x="0" y="160020"/>
                </a:lnTo>
                <a:lnTo>
                  <a:pt x="214883" y="160020"/>
                </a:lnTo>
                <a:lnTo>
                  <a:pt x="214883" y="0"/>
                </a:lnTo>
                <a:close/>
              </a:path>
            </a:pathLst>
          </a:custGeom>
          <a:solidFill>
            <a:srgbClr val="A80000"/>
          </a:solidFill>
        </p:spPr>
        <p:txBody>
          <a:bodyPr wrap="square" lIns="0" tIns="0" rIns="0" bIns="0" rtlCol="0"/>
          <a:lstStyle/>
          <a:p>
            <a:endParaRPr smtClean="0">
              <a:solidFill>
                <a:prstClr val="black"/>
              </a:solidFill>
            </a:endParaRPr>
          </a:p>
        </p:txBody>
      </p:sp>
      <p:sp>
        <p:nvSpPr>
          <p:cNvPr id="40" name="object 40"/>
          <p:cNvSpPr/>
          <p:nvPr/>
        </p:nvSpPr>
        <p:spPr>
          <a:xfrm>
            <a:off x="1149096" y="2353055"/>
            <a:ext cx="215265" cy="160020"/>
          </a:xfrm>
          <a:custGeom>
            <a:avLst/>
            <a:gdLst/>
            <a:ahLst/>
            <a:cxnLst/>
            <a:rect l="l" t="t" r="r" b="b"/>
            <a:pathLst>
              <a:path w="215265" h="160019">
                <a:moveTo>
                  <a:pt x="214884" y="0"/>
                </a:moveTo>
                <a:lnTo>
                  <a:pt x="0" y="0"/>
                </a:lnTo>
                <a:lnTo>
                  <a:pt x="0" y="160020"/>
                </a:lnTo>
                <a:lnTo>
                  <a:pt x="214884" y="160020"/>
                </a:lnTo>
                <a:lnTo>
                  <a:pt x="214884" y="0"/>
                </a:lnTo>
                <a:close/>
              </a:path>
            </a:pathLst>
          </a:custGeom>
          <a:solidFill>
            <a:srgbClr val="BADFE2"/>
          </a:solidFill>
        </p:spPr>
        <p:txBody>
          <a:bodyPr wrap="square" lIns="0" tIns="0" rIns="0" bIns="0" rtlCol="0"/>
          <a:lstStyle/>
          <a:p>
            <a:endParaRPr smtClean="0">
              <a:solidFill>
                <a:prstClr val="black"/>
              </a:solidFill>
            </a:endParaRPr>
          </a:p>
        </p:txBody>
      </p:sp>
      <p:sp>
        <p:nvSpPr>
          <p:cNvPr id="41" name="object 41"/>
          <p:cNvSpPr/>
          <p:nvPr/>
        </p:nvSpPr>
        <p:spPr>
          <a:xfrm>
            <a:off x="5442203" y="2353055"/>
            <a:ext cx="213360" cy="160020"/>
          </a:xfrm>
          <a:custGeom>
            <a:avLst/>
            <a:gdLst/>
            <a:ahLst/>
            <a:cxnLst/>
            <a:rect l="l" t="t" r="r" b="b"/>
            <a:pathLst>
              <a:path w="213360" h="160019">
                <a:moveTo>
                  <a:pt x="213360" y="0"/>
                </a:moveTo>
                <a:lnTo>
                  <a:pt x="0" y="0"/>
                </a:lnTo>
                <a:lnTo>
                  <a:pt x="0" y="160020"/>
                </a:lnTo>
                <a:lnTo>
                  <a:pt x="213360" y="160020"/>
                </a:lnTo>
                <a:lnTo>
                  <a:pt x="213360" y="0"/>
                </a:lnTo>
                <a:close/>
              </a:path>
            </a:pathLst>
          </a:custGeom>
          <a:solidFill>
            <a:srgbClr val="000000"/>
          </a:solidFill>
        </p:spPr>
        <p:txBody>
          <a:bodyPr wrap="square" lIns="0" tIns="0" rIns="0" bIns="0" rtlCol="0"/>
          <a:lstStyle/>
          <a:p>
            <a:endParaRPr smtClean="0">
              <a:solidFill>
                <a:prstClr val="black"/>
              </a:solidFill>
            </a:endParaRPr>
          </a:p>
        </p:txBody>
      </p:sp>
      <p:sp>
        <p:nvSpPr>
          <p:cNvPr id="42" name="object 42"/>
          <p:cNvSpPr/>
          <p:nvPr/>
        </p:nvSpPr>
        <p:spPr>
          <a:xfrm>
            <a:off x="6408420" y="2353055"/>
            <a:ext cx="215265" cy="160020"/>
          </a:xfrm>
          <a:custGeom>
            <a:avLst/>
            <a:gdLst/>
            <a:ahLst/>
            <a:cxnLst/>
            <a:rect l="l" t="t" r="r" b="b"/>
            <a:pathLst>
              <a:path w="215265" h="160019">
                <a:moveTo>
                  <a:pt x="214883" y="0"/>
                </a:moveTo>
                <a:lnTo>
                  <a:pt x="0" y="0"/>
                </a:lnTo>
                <a:lnTo>
                  <a:pt x="0" y="160020"/>
                </a:lnTo>
                <a:lnTo>
                  <a:pt x="214883" y="160020"/>
                </a:lnTo>
                <a:lnTo>
                  <a:pt x="214883" y="0"/>
                </a:lnTo>
                <a:close/>
              </a:path>
            </a:pathLst>
          </a:custGeom>
          <a:solidFill>
            <a:srgbClr val="DAECEE"/>
          </a:solidFill>
        </p:spPr>
        <p:txBody>
          <a:bodyPr wrap="square" lIns="0" tIns="0" rIns="0" bIns="0" rtlCol="0"/>
          <a:lstStyle/>
          <a:p>
            <a:endParaRPr smtClean="0">
              <a:solidFill>
                <a:prstClr val="black"/>
              </a:solidFill>
            </a:endParaRPr>
          </a:p>
        </p:txBody>
      </p:sp>
      <p:sp>
        <p:nvSpPr>
          <p:cNvPr id="43" name="object 43"/>
          <p:cNvSpPr/>
          <p:nvPr/>
        </p:nvSpPr>
        <p:spPr>
          <a:xfrm>
            <a:off x="7572756" y="2353055"/>
            <a:ext cx="213360" cy="160020"/>
          </a:xfrm>
          <a:custGeom>
            <a:avLst/>
            <a:gdLst/>
            <a:ahLst/>
            <a:cxnLst/>
            <a:rect l="l" t="t" r="r" b="b"/>
            <a:pathLst>
              <a:path w="213359" h="160019">
                <a:moveTo>
                  <a:pt x="213359" y="0"/>
                </a:moveTo>
                <a:lnTo>
                  <a:pt x="0" y="0"/>
                </a:lnTo>
                <a:lnTo>
                  <a:pt x="0" y="160020"/>
                </a:lnTo>
                <a:lnTo>
                  <a:pt x="213359" y="160020"/>
                </a:lnTo>
                <a:lnTo>
                  <a:pt x="213359" y="0"/>
                </a:lnTo>
                <a:close/>
              </a:path>
            </a:pathLst>
          </a:custGeom>
          <a:solidFill>
            <a:srgbClr val="2C2C89"/>
          </a:solidFill>
        </p:spPr>
        <p:txBody>
          <a:bodyPr wrap="square" lIns="0" tIns="0" rIns="0" bIns="0" rtlCol="0"/>
          <a:lstStyle/>
          <a:p>
            <a:endParaRPr smtClean="0">
              <a:solidFill>
                <a:prstClr val="black"/>
              </a:solidFill>
            </a:endParaRPr>
          </a:p>
        </p:txBody>
      </p:sp>
      <p:sp>
        <p:nvSpPr>
          <p:cNvPr id="44" name="object 44"/>
          <p:cNvSpPr txBox="1">
            <a:spLocks noGrp="1"/>
          </p:cNvSpPr>
          <p:nvPr>
            <p:ph type="title"/>
          </p:nvPr>
        </p:nvSpPr>
        <p:spPr>
          <a:xfrm>
            <a:off x="78739" y="622554"/>
            <a:ext cx="8980805" cy="826135"/>
          </a:xfrm>
          <a:prstGeom prst="rect">
            <a:avLst/>
          </a:prstGeom>
        </p:spPr>
        <p:txBody>
          <a:bodyPr vert="horz" wrap="square" lIns="0" tIns="12700" rIns="0" bIns="0" rtlCol="0">
            <a:spAutoFit/>
          </a:bodyPr>
          <a:lstStyle/>
          <a:p>
            <a:pPr marL="12700" marR="822960">
              <a:lnSpc>
                <a:spcPct val="100000"/>
              </a:lnSpc>
              <a:spcBef>
                <a:spcPts val="100"/>
              </a:spcBef>
            </a:pPr>
            <a:r>
              <a:rPr sz="1750" spc="-5" dirty="0"/>
              <a:t>Rusya-Ukrayna </a:t>
            </a:r>
            <a:r>
              <a:rPr sz="1750" dirty="0"/>
              <a:t>eksenli </a:t>
            </a:r>
            <a:r>
              <a:rPr sz="1750" spc="-5" dirty="0"/>
              <a:t>jeopolitik gelişmeler </a:t>
            </a:r>
            <a:r>
              <a:rPr sz="1750" spc="5" dirty="0"/>
              <a:t>turizm </a:t>
            </a:r>
            <a:r>
              <a:rPr sz="1750" spc="-5" dirty="0"/>
              <a:t>gelirleri </a:t>
            </a:r>
            <a:r>
              <a:rPr sz="1750" dirty="0"/>
              <a:t>üzerinde </a:t>
            </a:r>
            <a:r>
              <a:rPr sz="1750" spc="-5" dirty="0"/>
              <a:t>risk  oluşturmaktadır.</a:t>
            </a:r>
            <a:endParaRPr sz="1750"/>
          </a:p>
          <a:p>
            <a:pPr marL="12700">
              <a:lnSpc>
                <a:spcPct val="100000"/>
              </a:lnSpc>
            </a:pPr>
            <a:r>
              <a:rPr sz="1750" b="0" dirty="0">
                <a:latin typeface="Tahoma"/>
                <a:cs typeface="Tahoma"/>
              </a:rPr>
              <a:t>Rusya </a:t>
            </a:r>
            <a:r>
              <a:rPr sz="1750" b="0" spc="-5" dirty="0">
                <a:latin typeface="Tahoma"/>
                <a:cs typeface="Tahoma"/>
              </a:rPr>
              <a:t>Federasyonu </a:t>
            </a:r>
            <a:r>
              <a:rPr sz="1750" b="0" dirty="0">
                <a:latin typeface="Tahoma"/>
                <a:cs typeface="Tahoma"/>
              </a:rPr>
              <a:t>ve </a:t>
            </a:r>
            <a:r>
              <a:rPr sz="1750" b="0" spc="-5" dirty="0">
                <a:latin typeface="Tahoma"/>
                <a:cs typeface="Tahoma"/>
              </a:rPr>
              <a:t>Ukrayna’dan </a:t>
            </a:r>
            <a:r>
              <a:rPr sz="1750" b="0" dirty="0">
                <a:latin typeface="Tahoma"/>
                <a:cs typeface="Tahoma"/>
              </a:rPr>
              <a:t>gelen </a:t>
            </a:r>
            <a:r>
              <a:rPr sz="1750" b="0" spc="-5" dirty="0">
                <a:latin typeface="Tahoma"/>
                <a:cs typeface="Tahoma"/>
              </a:rPr>
              <a:t>ziyaretçilerin </a:t>
            </a:r>
            <a:r>
              <a:rPr sz="1750" b="0" dirty="0">
                <a:latin typeface="Tahoma"/>
                <a:cs typeface="Tahoma"/>
              </a:rPr>
              <a:t>payı </a:t>
            </a:r>
            <a:r>
              <a:rPr sz="1750" b="0" spc="-5" dirty="0">
                <a:latin typeface="Tahoma"/>
                <a:cs typeface="Tahoma"/>
              </a:rPr>
              <a:t>yaklaşık </a:t>
            </a:r>
            <a:r>
              <a:rPr sz="1750" b="0" dirty="0">
                <a:latin typeface="Tahoma"/>
                <a:cs typeface="Tahoma"/>
              </a:rPr>
              <a:t>%23, </a:t>
            </a:r>
            <a:r>
              <a:rPr sz="1750" b="0" spc="-5" dirty="0">
                <a:latin typeface="Tahoma"/>
                <a:cs typeface="Tahoma"/>
              </a:rPr>
              <a:t>toplam sayısı</a:t>
            </a:r>
            <a:r>
              <a:rPr sz="1750" b="0" spc="-10" dirty="0">
                <a:latin typeface="Tahoma"/>
                <a:cs typeface="Tahoma"/>
              </a:rPr>
              <a:t> </a:t>
            </a:r>
            <a:r>
              <a:rPr sz="1750" b="0" spc="-5" dirty="0">
                <a:latin typeface="Tahoma"/>
                <a:cs typeface="Tahoma"/>
              </a:rPr>
              <a:t>ise</a:t>
            </a:r>
            <a:endParaRPr sz="1750">
              <a:latin typeface="Tahoma"/>
              <a:cs typeface="Tahoma"/>
            </a:endParaRPr>
          </a:p>
        </p:txBody>
      </p:sp>
      <p:sp>
        <p:nvSpPr>
          <p:cNvPr id="45" name="object 45"/>
          <p:cNvSpPr txBox="1"/>
          <p:nvPr/>
        </p:nvSpPr>
        <p:spPr>
          <a:xfrm>
            <a:off x="78739" y="1291802"/>
            <a:ext cx="8261350" cy="1250950"/>
          </a:xfrm>
          <a:prstGeom prst="rect">
            <a:avLst/>
          </a:prstGeom>
        </p:spPr>
        <p:txBody>
          <a:bodyPr vert="horz" wrap="square" lIns="0" tIns="143510" rIns="0" bIns="0" rtlCol="0">
            <a:spAutoFit/>
          </a:bodyPr>
          <a:lstStyle/>
          <a:p>
            <a:pPr marL="12700">
              <a:spcBef>
                <a:spcPts val="1130"/>
              </a:spcBef>
            </a:pPr>
            <a:r>
              <a:rPr sz="1750" dirty="0">
                <a:solidFill>
                  <a:srgbClr val="1F308D"/>
                </a:solidFill>
                <a:latin typeface="Tahoma"/>
                <a:cs typeface="Tahoma"/>
              </a:rPr>
              <a:t>7 </a:t>
            </a:r>
            <a:r>
              <a:rPr sz="1750" spc="-5" dirty="0">
                <a:solidFill>
                  <a:srgbClr val="1F308D"/>
                </a:solidFill>
                <a:latin typeface="Tahoma"/>
                <a:cs typeface="Tahoma"/>
              </a:rPr>
              <a:t>milyona</a:t>
            </a:r>
            <a:r>
              <a:rPr sz="1750" dirty="0">
                <a:solidFill>
                  <a:srgbClr val="1F308D"/>
                </a:solidFill>
                <a:latin typeface="Tahoma"/>
                <a:cs typeface="Tahoma"/>
              </a:rPr>
              <a:t> </a:t>
            </a:r>
            <a:r>
              <a:rPr sz="1750" spc="-5" dirty="0">
                <a:solidFill>
                  <a:srgbClr val="1F308D"/>
                </a:solidFill>
                <a:latin typeface="Tahoma"/>
                <a:cs typeface="Tahoma"/>
              </a:rPr>
              <a:t>yakındır.</a:t>
            </a:r>
            <a:endParaRPr sz="1750">
              <a:solidFill>
                <a:prstClr val="black"/>
              </a:solidFill>
              <a:latin typeface="Tahoma"/>
              <a:cs typeface="Tahoma"/>
            </a:endParaRPr>
          </a:p>
          <a:p>
            <a:pPr marL="738505">
              <a:spcBef>
                <a:spcPts val="935"/>
              </a:spcBef>
            </a:pPr>
            <a:r>
              <a:rPr sz="1600" spc="-10" dirty="0">
                <a:solidFill>
                  <a:srgbClr val="FFFFFF"/>
                </a:solidFill>
                <a:latin typeface="Tahoma"/>
                <a:cs typeface="Tahoma"/>
              </a:rPr>
              <a:t>Milliyetlerine göre </a:t>
            </a:r>
            <a:r>
              <a:rPr sz="1600" spc="-15" dirty="0">
                <a:solidFill>
                  <a:srgbClr val="FFFFFF"/>
                </a:solidFill>
                <a:latin typeface="Tahoma"/>
                <a:cs typeface="Tahoma"/>
              </a:rPr>
              <a:t>ziyaretçi </a:t>
            </a:r>
            <a:r>
              <a:rPr sz="1600" spc="-10" dirty="0">
                <a:solidFill>
                  <a:srgbClr val="FFFFFF"/>
                </a:solidFill>
                <a:latin typeface="Tahoma"/>
                <a:cs typeface="Tahoma"/>
              </a:rPr>
              <a:t>sayısı ve payları (vatandaşlar* ve ilk </a:t>
            </a:r>
            <a:r>
              <a:rPr sz="1600" spc="-5" dirty="0">
                <a:solidFill>
                  <a:srgbClr val="FFFFFF"/>
                </a:solidFill>
                <a:latin typeface="Tahoma"/>
                <a:cs typeface="Tahoma"/>
              </a:rPr>
              <a:t>5 </a:t>
            </a:r>
            <a:r>
              <a:rPr sz="1600" spc="-10" dirty="0">
                <a:solidFill>
                  <a:srgbClr val="FFFFFF"/>
                </a:solidFill>
                <a:latin typeface="Tahoma"/>
                <a:cs typeface="Tahoma"/>
              </a:rPr>
              <a:t>ülke) </a:t>
            </a:r>
            <a:r>
              <a:rPr sz="1600" spc="-5" dirty="0">
                <a:solidFill>
                  <a:srgbClr val="FFFFFF"/>
                </a:solidFill>
                <a:latin typeface="Tahoma"/>
                <a:cs typeface="Tahoma"/>
              </a:rPr>
              <a:t>2020 –</a:t>
            </a:r>
            <a:r>
              <a:rPr sz="1600" spc="409" dirty="0">
                <a:solidFill>
                  <a:srgbClr val="FFFFFF"/>
                </a:solidFill>
                <a:latin typeface="Tahoma"/>
                <a:cs typeface="Tahoma"/>
              </a:rPr>
              <a:t> </a:t>
            </a:r>
            <a:r>
              <a:rPr sz="1600" spc="-5" dirty="0">
                <a:solidFill>
                  <a:srgbClr val="FFFFFF"/>
                </a:solidFill>
                <a:latin typeface="Tahoma"/>
                <a:cs typeface="Tahoma"/>
              </a:rPr>
              <a:t>2021</a:t>
            </a:r>
            <a:endParaRPr sz="1600">
              <a:solidFill>
                <a:prstClr val="black"/>
              </a:solidFill>
              <a:latin typeface="Tahoma"/>
              <a:cs typeface="Tahoma"/>
            </a:endParaRPr>
          </a:p>
          <a:p>
            <a:pPr>
              <a:spcBef>
                <a:spcPts val="45"/>
              </a:spcBef>
            </a:pPr>
            <a:endParaRPr>
              <a:solidFill>
                <a:prstClr val="black"/>
              </a:solidFill>
              <a:latin typeface="Tahoma"/>
              <a:cs typeface="Tahoma"/>
            </a:endParaRPr>
          </a:p>
          <a:p>
            <a:pPr marL="1335405">
              <a:tabLst>
                <a:tab pos="2864485" algn="l"/>
                <a:tab pos="4638040" algn="l"/>
                <a:tab pos="5628640" algn="l"/>
                <a:tab pos="6595745" algn="l"/>
                <a:tab pos="7759700" algn="l"/>
              </a:tabLst>
            </a:pPr>
            <a:r>
              <a:rPr sz="1200" spc="-5" dirty="0">
                <a:solidFill>
                  <a:prstClr val="black"/>
                </a:solidFill>
                <a:latin typeface="Tahoma"/>
                <a:cs typeface="Tahoma"/>
              </a:rPr>
              <a:t>Türk</a:t>
            </a:r>
            <a:r>
              <a:rPr sz="1200" spc="15" dirty="0">
                <a:solidFill>
                  <a:prstClr val="black"/>
                </a:solidFill>
                <a:latin typeface="Tahoma"/>
                <a:cs typeface="Tahoma"/>
              </a:rPr>
              <a:t> </a:t>
            </a:r>
            <a:r>
              <a:rPr sz="1200" spc="-5" dirty="0">
                <a:solidFill>
                  <a:prstClr val="black"/>
                </a:solidFill>
                <a:latin typeface="Tahoma"/>
                <a:cs typeface="Tahoma"/>
              </a:rPr>
              <a:t>vatandaşları	</a:t>
            </a:r>
            <a:r>
              <a:rPr sz="1200" dirty="0">
                <a:solidFill>
                  <a:prstClr val="black"/>
                </a:solidFill>
                <a:latin typeface="Tahoma"/>
                <a:cs typeface="Tahoma"/>
              </a:rPr>
              <a:t>Rusya</a:t>
            </a:r>
            <a:r>
              <a:rPr sz="1200" spc="10" dirty="0">
                <a:solidFill>
                  <a:prstClr val="black"/>
                </a:solidFill>
                <a:latin typeface="Tahoma"/>
                <a:cs typeface="Tahoma"/>
              </a:rPr>
              <a:t> </a:t>
            </a:r>
            <a:r>
              <a:rPr sz="1200" spc="-5" dirty="0">
                <a:solidFill>
                  <a:prstClr val="black"/>
                </a:solidFill>
                <a:latin typeface="Tahoma"/>
                <a:cs typeface="Tahoma"/>
              </a:rPr>
              <a:t>Federasyonu	</a:t>
            </a:r>
            <a:r>
              <a:rPr sz="1200" dirty="0">
                <a:solidFill>
                  <a:prstClr val="black"/>
                </a:solidFill>
                <a:latin typeface="Tahoma"/>
                <a:cs typeface="Tahoma"/>
              </a:rPr>
              <a:t>Almanya	</a:t>
            </a:r>
            <a:r>
              <a:rPr sz="1200" spc="-5" dirty="0">
                <a:solidFill>
                  <a:prstClr val="black"/>
                </a:solidFill>
                <a:latin typeface="Tahoma"/>
                <a:cs typeface="Tahoma"/>
              </a:rPr>
              <a:t>Ukrayna	Bulgaristan	İran</a:t>
            </a:r>
            <a:endParaRPr sz="1200">
              <a:solidFill>
                <a:prstClr val="black"/>
              </a:solidFill>
              <a:latin typeface="Tahoma"/>
              <a:cs typeface="Tahoma"/>
            </a:endParaRPr>
          </a:p>
        </p:txBody>
      </p:sp>
      <p:sp>
        <p:nvSpPr>
          <p:cNvPr id="46" name="object 4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23</a:t>
            </a:r>
            <a:endParaRPr sz="1400">
              <a:solidFill>
                <a:prstClr val="black"/>
              </a:solidFill>
              <a:latin typeface="Tahoma"/>
              <a:cs typeface="Tahoma"/>
            </a:endParaRPr>
          </a:p>
        </p:txBody>
      </p:sp>
      <p:sp>
        <p:nvSpPr>
          <p:cNvPr id="47" name="object 47"/>
          <p:cNvSpPr/>
          <p:nvPr/>
        </p:nvSpPr>
        <p:spPr>
          <a:xfrm>
            <a:off x="4682490" y="2664714"/>
            <a:ext cx="19050" cy="3232785"/>
          </a:xfrm>
          <a:custGeom>
            <a:avLst/>
            <a:gdLst/>
            <a:ahLst/>
            <a:cxnLst/>
            <a:rect l="l" t="t" r="r" b="b"/>
            <a:pathLst>
              <a:path w="19050" h="3232785">
                <a:moveTo>
                  <a:pt x="18796" y="0"/>
                </a:moveTo>
                <a:lnTo>
                  <a:pt x="0" y="3232480"/>
                </a:lnTo>
              </a:path>
            </a:pathLst>
          </a:custGeom>
          <a:ln w="19812">
            <a:solidFill>
              <a:srgbClr val="001F5F"/>
            </a:solidFill>
            <a:prstDash val="sysDash"/>
          </a:ln>
        </p:spPr>
        <p:txBody>
          <a:bodyPr wrap="square" lIns="0" tIns="0" rIns="0" bIns="0" rtlCol="0"/>
          <a:lstStyle/>
          <a:p>
            <a:endParaRPr smtClean="0">
              <a:solidFill>
                <a:prstClr val="black"/>
              </a:solidFill>
            </a:endParaRPr>
          </a:p>
        </p:txBody>
      </p:sp>
      <p:grpSp>
        <p:nvGrpSpPr>
          <p:cNvPr id="48" name="object 48"/>
          <p:cNvGrpSpPr/>
          <p:nvPr/>
        </p:nvGrpSpPr>
        <p:grpSpPr>
          <a:xfrm>
            <a:off x="5065776" y="3785615"/>
            <a:ext cx="3451860" cy="1824355"/>
            <a:chOff x="5065776" y="3785615"/>
            <a:chExt cx="3451860" cy="1824355"/>
          </a:xfrm>
        </p:grpSpPr>
        <p:sp>
          <p:nvSpPr>
            <p:cNvPr id="49" name="object 49"/>
            <p:cNvSpPr/>
            <p:nvPr/>
          </p:nvSpPr>
          <p:spPr>
            <a:xfrm>
              <a:off x="5449824" y="5486399"/>
              <a:ext cx="958850" cy="119380"/>
            </a:xfrm>
            <a:custGeom>
              <a:avLst/>
              <a:gdLst/>
              <a:ahLst/>
              <a:cxnLst/>
              <a:rect l="l" t="t" r="r" b="b"/>
              <a:pathLst>
                <a:path w="958850" h="119379">
                  <a:moveTo>
                    <a:pt x="958596" y="0"/>
                  </a:moveTo>
                  <a:lnTo>
                    <a:pt x="0" y="0"/>
                  </a:lnTo>
                  <a:lnTo>
                    <a:pt x="0" y="118872"/>
                  </a:lnTo>
                  <a:lnTo>
                    <a:pt x="958596" y="118872"/>
                  </a:lnTo>
                  <a:lnTo>
                    <a:pt x="958596" y="0"/>
                  </a:lnTo>
                  <a:close/>
                </a:path>
              </a:pathLst>
            </a:custGeom>
            <a:solidFill>
              <a:srgbClr val="2C2C89"/>
            </a:solidFill>
          </p:spPr>
          <p:txBody>
            <a:bodyPr wrap="square" lIns="0" tIns="0" rIns="0" bIns="0" rtlCol="0"/>
            <a:lstStyle/>
            <a:p>
              <a:endParaRPr smtClean="0">
                <a:solidFill>
                  <a:prstClr val="black"/>
                </a:solidFill>
              </a:endParaRPr>
            </a:p>
          </p:txBody>
        </p:sp>
        <p:sp>
          <p:nvSpPr>
            <p:cNvPr id="50" name="object 50"/>
            <p:cNvSpPr/>
            <p:nvPr/>
          </p:nvSpPr>
          <p:spPr>
            <a:xfrm>
              <a:off x="5449824" y="5103875"/>
              <a:ext cx="958850" cy="382905"/>
            </a:xfrm>
            <a:custGeom>
              <a:avLst/>
              <a:gdLst/>
              <a:ahLst/>
              <a:cxnLst/>
              <a:rect l="l" t="t" r="r" b="b"/>
              <a:pathLst>
                <a:path w="958850" h="382904">
                  <a:moveTo>
                    <a:pt x="958596" y="0"/>
                  </a:moveTo>
                  <a:lnTo>
                    <a:pt x="0" y="0"/>
                  </a:lnTo>
                  <a:lnTo>
                    <a:pt x="0" y="350520"/>
                  </a:lnTo>
                  <a:lnTo>
                    <a:pt x="0" y="382524"/>
                  </a:lnTo>
                  <a:lnTo>
                    <a:pt x="958596" y="382524"/>
                  </a:lnTo>
                  <a:lnTo>
                    <a:pt x="958596" y="350520"/>
                  </a:lnTo>
                  <a:lnTo>
                    <a:pt x="958596" y="0"/>
                  </a:lnTo>
                  <a:close/>
                </a:path>
              </a:pathLst>
            </a:custGeom>
            <a:solidFill>
              <a:srgbClr val="DAECEE"/>
            </a:solidFill>
          </p:spPr>
          <p:txBody>
            <a:bodyPr wrap="square" lIns="0" tIns="0" rIns="0" bIns="0" rtlCol="0"/>
            <a:lstStyle/>
            <a:p>
              <a:endParaRPr smtClean="0">
                <a:solidFill>
                  <a:prstClr val="black"/>
                </a:solidFill>
              </a:endParaRPr>
            </a:p>
          </p:txBody>
        </p:sp>
        <p:sp>
          <p:nvSpPr>
            <p:cNvPr id="51" name="object 51"/>
            <p:cNvSpPr/>
            <p:nvPr/>
          </p:nvSpPr>
          <p:spPr>
            <a:xfrm>
              <a:off x="5449824" y="5103875"/>
              <a:ext cx="958850" cy="382905"/>
            </a:xfrm>
            <a:custGeom>
              <a:avLst/>
              <a:gdLst/>
              <a:ahLst/>
              <a:cxnLst/>
              <a:rect l="l" t="t" r="r" b="b"/>
              <a:pathLst>
                <a:path w="958850" h="382904">
                  <a:moveTo>
                    <a:pt x="0" y="382524"/>
                  </a:moveTo>
                  <a:lnTo>
                    <a:pt x="958596" y="382524"/>
                  </a:lnTo>
                  <a:lnTo>
                    <a:pt x="958596" y="0"/>
                  </a:lnTo>
                  <a:lnTo>
                    <a:pt x="0" y="0"/>
                  </a:lnTo>
                  <a:lnTo>
                    <a:pt x="0" y="38252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2" name="object 52"/>
            <p:cNvSpPr/>
            <p:nvPr/>
          </p:nvSpPr>
          <p:spPr>
            <a:xfrm>
              <a:off x="5449824" y="4802123"/>
              <a:ext cx="958850" cy="302260"/>
            </a:xfrm>
            <a:custGeom>
              <a:avLst/>
              <a:gdLst/>
              <a:ahLst/>
              <a:cxnLst/>
              <a:rect l="l" t="t" r="r" b="b"/>
              <a:pathLst>
                <a:path w="958850" h="302260">
                  <a:moveTo>
                    <a:pt x="958596" y="0"/>
                  </a:moveTo>
                  <a:lnTo>
                    <a:pt x="0" y="0"/>
                  </a:lnTo>
                  <a:lnTo>
                    <a:pt x="0" y="301751"/>
                  </a:lnTo>
                  <a:lnTo>
                    <a:pt x="958596" y="301751"/>
                  </a:lnTo>
                  <a:lnTo>
                    <a:pt x="958596" y="0"/>
                  </a:lnTo>
                  <a:close/>
                </a:path>
              </a:pathLst>
            </a:custGeom>
            <a:solidFill>
              <a:srgbClr val="000000"/>
            </a:solidFill>
          </p:spPr>
          <p:txBody>
            <a:bodyPr wrap="square" lIns="0" tIns="0" rIns="0" bIns="0" rtlCol="0"/>
            <a:lstStyle/>
            <a:p>
              <a:endParaRPr smtClean="0">
                <a:solidFill>
                  <a:prstClr val="black"/>
                </a:solidFill>
              </a:endParaRPr>
            </a:p>
          </p:txBody>
        </p:sp>
        <p:sp>
          <p:nvSpPr>
            <p:cNvPr id="53" name="object 53"/>
            <p:cNvSpPr/>
            <p:nvPr/>
          </p:nvSpPr>
          <p:spPr>
            <a:xfrm>
              <a:off x="5449824" y="4802123"/>
              <a:ext cx="958850" cy="302260"/>
            </a:xfrm>
            <a:custGeom>
              <a:avLst/>
              <a:gdLst/>
              <a:ahLst/>
              <a:cxnLst/>
              <a:rect l="l" t="t" r="r" b="b"/>
              <a:pathLst>
                <a:path w="958850" h="302260">
                  <a:moveTo>
                    <a:pt x="0" y="301751"/>
                  </a:moveTo>
                  <a:lnTo>
                    <a:pt x="958596" y="301751"/>
                  </a:lnTo>
                  <a:lnTo>
                    <a:pt x="958596" y="0"/>
                  </a:lnTo>
                  <a:lnTo>
                    <a:pt x="0" y="0"/>
                  </a:lnTo>
                  <a:lnTo>
                    <a:pt x="0" y="301751"/>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54" name="object 54"/>
            <p:cNvSpPr/>
            <p:nvPr/>
          </p:nvSpPr>
          <p:spPr>
            <a:xfrm>
              <a:off x="5449824" y="4442459"/>
              <a:ext cx="958850" cy="360045"/>
            </a:xfrm>
            <a:custGeom>
              <a:avLst/>
              <a:gdLst/>
              <a:ahLst/>
              <a:cxnLst/>
              <a:rect l="l" t="t" r="r" b="b"/>
              <a:pathLst>
                <a:path w="958850" h="360045">
                  <a:moveTo>
                    <a:pt x="958596" y="0"/>
                  </a:moveTo>
                  <a:lnTo>
                    <a:pt x="0" y="0"/>
                  </a:lnTo>
                  <a:lnTo>
                    <a:pt x="0" y="359663"/>
                  </a:lnTo>
                  <a:lnTo>
                    <a:pt x="958596" y="359663"/>
                  </a:lnTo>
                  <a:lnTo>
                    <a:pt x="958596" y="0"/>
                  </a:lnTo>
                  <a:close/>
                </a:path>
              </a:pathLst>
            </a:custGeom>
            <a:solidFill>
              <a:srgbClr val="001F5F"/>
            </a:solidFill>
          </p:spPr>
          <p:txBody>
            <a:bodyPr wrap="square" lIns="0" tIns="0" rIns="0" bIns="0" rtlCol="0"/>
            <a:lstStyle/>
            <a:p>
              <a:endParaRPr smtClean="0">
                <a:solidFill>
                  <a:prstClr val="black"/>
                </a:solidFill>
              </a:endParaRPr>
            </a:p>
          </p:txBody>
        </p:sp>
        <p:sp>
          <p:nvSpPr>
            <p:cNvPr id="55" name="object 55"/>
            <p:cNvSpPr/>
            <p:nvPr/>
          </p:nvSpPr>
          <p:spPr>
            <a:xfrm>
              <a:off x="5449824" y="4442459"/>
              <a:ext cx="958850" cy="360045"/>
            </a:xfrm>
            <a:custGeom>
              <a:avLst/>
              <a:gdLst/>
              <a:ahLst/>
              <a:cxnLst/>
              <a:rect l="l" t="t" r="r" b="b"/>
              <a:pathLst>
                <a:path w="958850" h="360045">
                  <a:moveTo>
                    <a:pt x="0" y="359663"/>
                  </a:moveTo>
                  <a:lnTo>
                    <a:pt x="958596" y="359663"/>
                  </a:lnTo>
                  <a:lnTo>
                    <a:pt x="958596" y="0"/>
                  </a:lnTo>
                  <a:lnTo>
                    <a:pt x="0" y="0"/>
                  </a:lnTo>
                  <a:lnTo>
                    <a:pt x="0" y="35966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6" name="object 56"/>
            <p:cNvSpPr/>
            <p:nvPr/>
          </p:nvSpPr>
          <p:spPr>
            <a:xfrm>
              <a:off x="5449824" y="3788663"/>
              <a:ext cx="958850" cy="654050"/>
            </a:xfrm>
            <a:custGeom>
              <a:avLst/>
              <a:gdLst/>
              <a:ahLst/>
              <a:cxnLst/>
              <a:rect l="l" t="t" r="r" b="b"/>
              <a:pathLst>
                <a:path w="958850" h="654050">
                  <a:moveTo>
                    <a:pt x="958596" y="0"/>
                  </a:moveTo>
                  <a:lnTo>
                    <a:pt x="0" y="0"/>
                  </a:lnTo>
                  <a:lnTo>
                    <a:pt x="0" y="653795"/>
                  </a:lnTo>
                  <a:lnTo>
                    <a:pt x="958596" y="653795"/>
                  </a:lnTo>
                  <a:lnTo>
                    <a:pt x="958596" y="0"/>
                  </a:lnTo>
                  <a:close/>
                </a:path>
              </a:pathLst>
            </a:custGeom>
            <a:solidFill>
              <a:srgbClr val="A80000"/>
            </a:solidFill>
          </p:spPr>
          <p:txBody>
            <a:bodyPr wrap="square" lIns="0" tIns="0" rIns="0" bIns="0" rtlCol="0"/>
            <a:lstStyle/>
            <a:p>
              <a:endParaRPr smtClean="0">
                <a:solidFill>
                  <a:prstClr val="black"/>
                </a:solidFill>
              </a:endParaRPr>
            </a:p>
          </p:txBody>
        </p:sp>
        <p:sp>
          <p:nvSpPr>
            <p:cNvPr id="57" name="object 57"/>
            <p:cNvSpPr/>
            <p:nvPr/>
          </p:nvSpPr>
          <p:spPr>
            <a:xfrm>
              <a:off x="5449824" y="3788663"/>
              <a:ext cx="958850" cy="654050"/>
            </a:xfrm>
            <a:custGeom>
              <a:avLst/>
              <a:gdLst/>
              <a:ahLst/>
              <a:cxnLst/>
              <a:rect l="l" t="t" r="r" b="b"/>
              <a:pathLst>
                <a:path w="958850" h="654050">
                  <a:moveTo>
                    <a:pt x="0" y="653795"/>
                  </a:moveTo>
                  <a:lnTo>
                    <a:pt x="958596" y="653795"/>
                  </a:lnTo>
                  <a:lnTo>
                    <a:pt x="958596" y="0"/>
                  </a:lnTo>
                  <a:lnTo>
                    <a:pt x="0" y="0"/>
                  </a:lnTo>
                  <a:lnTo>
                    <a:pt x="0" y="653795"/>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8" name="object 58"/>
            <p:cNvSpPr/>
            <p:nvPr/>
          </p:nvSpPr>
          <p:spPr>
            <a:xfrm>
              <a:off x="5065776" y="5605271"/>
              <a:ext cx="3451860" cy="0"/>
            </a:xfrm>
            <a:custGeom>
              <a:avLst/>
              <a:gdLst/>
              <a:ahLst/>
              <a:cxnLst/>
              <a:rect l="l" t="t" r="r" b="b"/>
              <a:pathLst>
                <a:path w="3451859">
                  <a:moveTo>
                    <a:pt x="0" y="0"/>
                  </a:moveTo>
                  <a:lnTo>
                    <a:pt x="734568" y="0"/>
                  </a:lnTo>
                </a:path>
                <a:path w="3451859">
                  <a:moveTo>
                    <a:pt x="990600" y="0"/>
                  </a:moveTo>
                  <a:lnTo>
                    <a:pt x="3451859" y="0"/>
                  </a:lnTo>
                </a:path>
              </a:pathLst>
            </a:custGeom>
            <a:ln w="9143">
              <a:solidFill>
                <a:srgbClr val="000000"/>
              </a:solidFill>
            </a:ln>
          </p:spPr>
          <p:txBody>
            <a:bodyPr wrap="square" lIns="0" tIns="0" rIns="0" bIns="0" rtlCol="0"/>
            <a:lstStyle/>
            <a:p>
              <a:endParaRPr smtClean="0">
                <a:solidFill>
                  <a:prstClr val="black"/>
                </a:solidFill>
              </a:endParaRPr>
            </a:p>
          </p:txBody>
        </p:sp>
      </p:grpSp>
      <p:grpSp>
        <p:nvGrpSpPr>
          <p:cNvPr id="59" name="object 59"/>
          <p:cNvGrpSpPr/>
          <p:nvPr/>
        </p:nvGrpSpPr>
        <p:grpSpPr>
          <a:xfrm>
            <a:off x="7171943" y="3566159"/>
            <a:ext cx="965200" cy="1861185"/>
            <a:chOff x="7171943" y="3566159"/>
            <a:chExt cx="965200" cy="1861185"/>
          </a:xfrm>
        </p:grpSpPr>
        <p:sp>
          <p:nvSpPr>
            <p:cNvPr id="60" name="object 60"/>
            <p:cNvSpPr/>
            <p:nvPr/>
          </p:nvSpPr>
          <p:spPr>
            <a:xfrm>
              <a:off x="7174991" y="5192267"/>
              <a:ext cx="958850" cy="231775"/>
            </a:xfrm>
            <a:custGeom>
              <a:avLst/>
              <a:gdLst/>
              <a:ahLst/>
              <a:cxnLst/>
              <a:rect l="l" t="t" r="r" b="b"/>
              <a:pathLst>
                <a:path w="958850" h="231775">
                  <a:moveTo>
                    <a:pt x="958596" y="0"/>
                  </a:moveTo>
                  <a:lnTo>
                    <a:pt x="0" y="0"/>
                  </a:lnTo>
                  <a:lnTo>
                    <a:pt x="0" y="231647"/>
                  </a:lnTo>
                  <a:lnTo>
                    <a:pt x="958596" y="231647"/>
                  </a:lnTo>
                  <a:lnTo>
                    <a:pt x="958596" y="0"/>
                  </a:lnTo>
                  <a:close/>
                </a:path>
              </a:pathLst>
            </a:custGeom>
            <a:solidFill>
              <a:srgbClr val="DAECEE"/>
            </a:solidFill>
          </p:spPr>
          <p:txBody>
            <a:bodyPr wrap="square" lIns="0" tIns="0" rIns="0" bIns="0" rtlCol="0"/>
            <a:lstStyle/>
            <a:p>
              <a:endParaRPr smtClean="0">
                <a:solidFill>
                  <a:prstClr val="black"/>
                </a:solidFill>
              </a:endParaRPr>
            </a:p>
          </p:txBody>
        </p:sp>
        <p:sp>
          <p:nvSpPr>
            <p:cNvPr id="61" name="object 61"/>
            <p:cNvSpPr/>
            <p:nvPr/>
          </p:nvSpPr>
          <p:spPr>
            <a:xfrm>
              <a:off x="7174991" y="5192267"/>
              <a:ext cx="958850" cy="231775"/>
            </a:xfrm>
            <a:custGeom>
              <a:avLst/>
              <a:gdLst/>
              <a:ahLst/>
              <a:cxnLst/>
              <a:rect l="l" t="t" r="r" b="b"/>
              <a:pathLst>
                <a:path w="958850" h="231775">
                  <a:moveTo>
                    <a:pt x="0" y="231647"/>
                  </a:moveTo>
                  <a:lnTo>
                    <a:pt x="958596" y="231647"/>
                  </a:lnTo>
                  <a:lnTo>
                    <a:pt x="958596" y="0"/>
                  </a:lnTo>
                  <a:lnTo>
                    <a:pt x="0" y="0"/>
                  </a:lnTo>
                  <a:lnTo>
                    <a:pt x="0" y="231647"/>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2" name="object 62"/>
            <p:cNvSpPr/>
            <p:nvPr/>
          </p:nvSpPr>
          <p:spPr>
            <a:xfrm>
              <a:off x="7174991" y="4849367"/>
              <a:ext cx="958850" cy="342900"/>
            </a:xfrm>
            <a:custGeom>
              <a:avLst/>
              <a:gdLst/>
              <a:ahLst/>
              <a:cxnLst/>
              <a:rect l="l" t="t" r="r" b="b"/>
              <a:pathLst>
                <a:path w="958850" h="342900">
                  <a:moveTo>
                    <a:pt x="958596" y="0"/>
                  </a:moveTo>
                  <a:lnTo>
                    <a:pt x="0" y="0"/>
                  </a:lnTo>
                  <a:lnTo>
                    <a:pt x="0" y="342899"/>
                  </a:lnTo>
                  <a:lnTo>
                    <a:pt x="958596" y="342899"/>
                  </a:lnTo>
                  <a:lnTo>
                    <a:pt x="958596" y="0"/>
                  </a:lnTo>
                  <a:close/>
                </a:path>
              </a:pathLst>
            </a:custGeom>
            <a:solidFill>
              <a:srgbClr val="000000"/>
            </a:solidFill>
          </p:spPr>
          <p:txBody>
            <a:bodyPr wrap="square" lIns="0" tIns="0" rIns="0" bIns="0" rtlCol="0"/>
            <a:lstStyle/>
            <a:p>
              <a:endParaRPr smtClean="0">
                <a:solidFill>
                  <a:prstClr val="black"/>
                </a:solidFill>
              </a:endParaRPr>
            </a:p>
          </p:txBody>
        </p:sp>
        <p:sp>
          <p:nvSpPr>
            <p:cNvPr id="63" name="object 63"/>
            <p:cNvSpPr/>
            <p:nvPr/>
          </p:nvSpPr>
          <p:spPr>
            <a:xfrm>
              <a:off x="7174991" y="4849367"/>
              <a:ext cx="958850" cy="342900"/>
            </a:xfrm>
            <a:custGeom>
              <a:avLst/>
              <a:gdLst/>
              <a:ahLst/>
              <a:cxnLst/>
              <a:rect l="l" t="t" r="r" b="b"/>
              <a:pathLst>
                <a:path w="958850" h="342900">
                  <a:moveTo>
                    <a:pt x="0" y="342899"/>
                  </a:moveTo>
                  <a:lnTo>
                    <a:pt x="958596" y="342899"/>
                  </a:lnTo>
                  <a:lnTo>
                    <a:pt x="958596" y="0"/>
                  </a:lnTo>
                  <a:lnTo>
                    <a:pt x="0" y="0"/>
                  </a:lnTo>
                  <a:lnTo>
                    <a:pt x="0" y="34289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4" name="object 64"/>
            <p:cNvSpPr/>
            <p:nvPr/>
          </p:nvSpPr>
          <p:spPr>
            <a:xfrm>
              <a:off x="7174991" y="4346447"/>
              <a:ext cx="958850" cy="502920"/>
            </a:xfrm>
            <a:custGeom>
              <a:avLst/>
              <a:gdLst/>
              <a:ahLst/>
              <a:cxnLst/>
              <a:rect l="l" t="t" r="r" b="b"/>
              <a:pathLst>
                <a:path w="958850" h="502920">
                  <a:moveTo>
                    <a:pt x="958596" y="0"/>
                  </a:moveTo>
                  <a:lnTo>
                    <a:pt x="0" y="0"/>
                  </a:lnTo>
                  <a:lnTo>
                    <a:pt x="0" y="502919"/>
                  </a:lnTo>
                  <a:lnTo>
                    <a:pt x="958596" y="502919"/>
                  </a:lnTo>
                  <a:lnTo>
                    <a:pt x="958596" y="0"/>
                  </a:lnTo>
                  <a:close/>
                </a:path>
              </a:pathLst>
            </a:custGeom>
            <a:solidFill>
              <a:srgbClr val="001F5F"/>
            </a:solidFill>
          </p:spPr>
          <p:txBody>
            <a:bodyPr wrap="square" lIns="0" tIns="0" rIns="0" bIns="0" rtlCol="0"/>
            <a:lstStyle/>
            <a:p>
              <a:endParaRPr smtClean="0">
                <a:solidFill>
                  <a:prstClr val="black"/>
                </a:solidFill>
              </a:endParaRPr>
            </a:p>
          </p:txBody>
        </p:sp>
        <p:sp>
          <p:nvSpPr>
            <p:cNvPr id="65" name="object 65"/>
            <p:cNvSpPr/>
            <p:nvPr/>
          </p:nvSpPr>
          <p:spPr>
            <a:xfrm>
              <a:off x="7174991" y="4346447"/>
              <a:ext cx="958850" cy="502920"/>
            </a:xfrm>
            <a:custGeom>
              <a:avLst/>
              <a:gdLst/>
              <a:ahLst/>
              <a:cxnLst/>
              <a:rect l="l" t="t" r="r" b="b"/>
              <a:pathLst>
                <a:path w="958850" h="502920">
                  <a:moveTo>
                    <a:pt x="0" y="502919"/>
                  </a:moveTo>
                  <a:lnTo>
                    <a:pt x="958596" y="502919"/>
                  </a:lnTo>
                  <a:lnTo>
                    <a:pt x="958596" y="0"/>
                  </a:lnTo>
                  <a:lnTo>
                    <a:pt x="0" y="0"/>
                  </a:lnTo>
                  <a:lnTo>
                    <a:pt x="0" y="50291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6" name="object 66"/>
            <p:cNvSpPr/>
            <p:nvPr/>
          </p:nvSpPr>
          <p:spPr>
            <a:xfrm>
              <a:off x="7174991" y="3569207"/>
              <a:ext cx="958850" cy="777240"/>
            </a:xfrm>
            <a:custGeom>
              <a:avLst/>
              <a:gdLst/>
              <a:ahLst/>
              <a:cxnLst/>
              <a:rect l="l" t="t" r="r" b="b"/>
              <a:pathLst>
                <a:path w="958850" h="777239">
                  <a:moveTo>
                    <a:pt x="958596" y="0"/>
                  </a:moveTo>
                  <a:lnTo>
                    <a:pt x="0" y="0"/>
                  </a:lnTo>
                  <a:lnTo>
                    <a:pt x="0" y="777239"/>
                  </a:lnTo>
                  <a:lnTo>
                    <a:pt x="958596" y="777239"/>
                  </a:lnTo>
                  <a:lnTo>
                    <a:pt x="958596" y="0"/>
                  </a:lnTo>
                  <a:close/>
                </a:path>
              </a:pathLst>
            </a:custGeom>
            <a:solidFill>
              <a:srgbClr val="A80000"/>
            </a:solidFill>
          </p:spPr>
          <p:txBody>
            <a:bodyPr wrap="square" lIns="0" tIns="0" rIns="0" bIns="0" rtlCol="0"/>
            <a:lstStyle/>
            <a:p>
              <a:endParaRPr smtClean="0">
                <a:solidFill>
                  <a:prstClr val="black"/>
                </a:solidFill>
              </a:endParaRPr>
            </a:p>
          </p:txBody>
        </p:sp>
        <p:sp>
          <p:nvSpPr>
            <p:cNvPr id="67" name="object 67"/>
            <p:cNvSpPr/>
            <p:nvPr/>
          </p:nvSpPr>
          <p:spPr>
            <a:xfrm>
              <a:off x="7174991" y="3569207"/>
              <a:ext cx="958850" cy="777240"/>
            </a:xfrm>
            <a:custGeom>
              <a:avLst/>
              <a:gdLst/>
              <a:ahLst/>
              <a:cxnLst/>
              <a:rect l="l" t="t" r="r" b="b"/>
              <a:pathLst>
                <a:path w="958850" h="777239">
                  <a:moveTo>
                    <a:pt x="0" y="777239"/>
                  </a:moveTo>
                  <a:lnTo>
                    <a:pt x="958596" y="777239"/>
                  </a:lnTo>
                  <a:lnTo>
                    <a:pt x="958596" y="0"/>
                  </a:lnTo>
                  <a:lnTo>
                    <a:pt x="0" y="0"/>
                  </a:lnTo>
                  <a:lnTo>
                    <a:pt x="0" y="777239"/>
                  </a:lnTo>
                  <a:close/>
                </a:path>
              </a:pathLst>
            </a:custGeom>
            <a:ln w="6095">
              <a:solidFill>
                <a:srgbClr val="FFFFFF"/>
              </a:solidFill>
            </a:ln>
          </p:spPr>
          <p:txBody>
            <a:bodyPr wrap="square" lIns="0" tIns="0" rIns="0" bIns="0" rtlCol="0"/>
            <a:lstStyle/>
            <a:p>
              <a:endParaRPr smtClean="0">
                <a:solidFill>
                  <a:prstClr val="black"/>
                </a:solidFill>
              </a:endParaRPr>
            </a:p>
          </p:txBody>
        </p:sp>
      </p:grpSp>
      <p:sp>
        <p:nvSpPr>
          <p:cNvPr id="68" name="object 68"/>
          <p:cNvSpPr txBox="1"/>
          <p:nvPr/>
        </p:nvSpPr>
        <p:spPr>
          <a:xfrm>
            <a:off x="5800344" y="5454396"/>
            <a:ext cx="256540" cy="182880"/>
          </a:xfrm>
          <a:prstGeom prst="rect">
            <a:avLst/>
          </a:prstGeom>
          <a:solidFill>
            <a:srgbClr val="2C2C89"/>
          </a:solidFill>
        </p:spPr>
        <p:txBody>
          <a:bodyPr vert="horz" wrap="square" lIns="0" tIns="0" rIns="0" bIns="0" rtlCol="0">
            <a:spAutoFit/>
          </a:bodyPr>
          <a:lstStyle/>
          <a:p>
            <a:pPr marL="22860"/>
            <a:r>
              <a:rPr sz="1200" spc="-5" dirty="0">
                <a:solidFill>
                  <a:srgbClr val="FFFFFF"/>
                </a:solidFill>
                <a:latin typeface="Tahoma"/>
                <a:cs typeface="Tahoma"/>
              </a:rPr>
              <a:t>2,4</a:t>
            </a:r>
            <a:endParaRPr sz="1200">
              <a:solidFill>
                <a:prstClr val="black"/>
              </a:solidFill>
              <a:latin typeface="Tahoma"/>
              <a:cs typeface="Tahoma"/>
            </a:endParaRPr>
          </a:p>
        </p:txBody>
      </p:sp>
      <p:sp>
        <p:nvSpPr>
          <p:cNvPr id="69" name="object 69"/>
          <p:cNvSpPr txBox="1"/>
          <p:nvPr/>
        </p:nvSpPr>
        <p:spPr>
          <a:xfrm>
            <a:off x="5449823" y="4825746"/>
            <a:ext cx="958850" cy="278130"/>
          </a:xfrm>
          <a:prstGeom prst="rect">
            <a:avLst/>
          </a:prstGeom>
        </p:spPr>
        <p:txBody>
          <a:bodyPr vert="horz" wrap="square" lIns="0" tIns="36194" rIns="0" bIns="0" rtlCol="0">
            <a:spAutoFit/>
          </a:bodyPr>
          <a:lstStyle/>
          <a:p>
            <a:pPr marL="1905" algn="ctr">
              <a:spcBef>
                <a:spcPts val="284"/>
              </a:spcBef>
            </a:pPr>
            <a:r>
              <a:rPr sz="1200" spc="-5" dirty="0">
                <a:solidFill>
                  <a:srgbClr val="FFFFFF"/>
                </a:solidFill>
                <a:latin typeface="Tahoma"/>
                <a:cs typeface="Tahoma"/>
              </a:rPr>
              <a:t>6,2</a:t>
            </a:r>
            <a:endParaRPr sz="1200">
              <a:solidFill>
                <a:prstClr val="black"/>
              </a:solidFill>
              <a:latin typeface="Tahoma"/>
              <a:cs typeface="Tahoma"/>
            </a:endParaRPr>
          </a:p>
        </p:txBody>
      </p:sp>
      <p:sp>
        <p:nvSpPr>
          <p:cNvPr id="70" name="object 70"/>
          <p:cNvSpPr txBox="1"/>
          <p:nvPr/>
        </p:nvSpPr>
        <p:spPr>
          <a:xfrm>
            <a:off x="5449823" y="2822448"/>
            <a:ext cx="958850" cy="966469"/>
          </a:xfrm>
          <a:prstGeom prst="rect">
            <a:avLst/>
          </a:prstGeom>
          <a:solidFill>
            <a:srgbClr val="BADFE2"/>
          </a:solidFill>
        </p:spPr>
        <p:txBody>
          <a:bodyPr vert="horz" wrap="square" lIns="0" tIns="0" rIns="0" bIns="0" rtlCol="0">
            <a:spAutoFit/>
          </a:bodyPr>
          <a:lstStyle/>
          <a:p>
            <a:endParaRPr sz="1400">
              <a:solidFill>
                <a:prstClr val="black"/>
              </a:solidFill>
              <a:latin typeface="Times New Roman"/>
              <a:cs typeface="Times New Roman"/>
            </a:endParaRPr>
          </a:p>
          <a:p>
            <a:pPr>
              <a:spcBef>
                <a:spcPts val="20"/>
              </a:spcBef>
            </a:pPr>
            <a:endParaRPr sz="1250">
              <a:solidFill>
                <a:prstClr val="black"/>
              </a:solidFill>
              <a:latin typeface="Times New Roman"/>
              <a:cs typeface="Times New Roman"/>
            </a:endParaRPr>
          </a:p>
          <a:p>
            <a:pPr marL="635" algn="ctr"/>
            <a:r>
              <a:rPr sz="1200" spc="-5" dirty="0">
                <a:solidFill>
                  <a:prstClr val="black"/>
                </a:solidFill>
                <a:latin typeface="Tahoma"/>
                <a:cs typeface="Tahoma"/>
              </a:rPr>
              <a:t>19,7</a:t>
            </a:r>
            <a:endParaRPr sz="1200">
              <a:solidFill>
                <a:prstClr val="black"/>
              </a:solidFill>
              <a:latin typeface="Tahoma"/>
              <a:cs typeface="Tahoma"/>
            </a:endParaRPr>
          </a:p>
        </p:txBody>
      </p:sp>
      <p:sp>
        <p:nvSpPr>
          <p:cNvPr id="71" name="object 71"/>
          <p:cNvSpPr txBox="1"/>
          <p:nvPr/>
        </p:nvSpPr>
        <p:spPr>
          <a:xfrm>
            <a:off x="7174992" y="4825746"/>
            <a:ext cx="958850" cy="367030"/>
          </a:xfrm>
          <a:prstGeom prst="rect">
            <a:avLst/>
          </a:prstGeom>
        </p:spPr>
        <p:txBody>
          <a:bodyPr vert="horz" wrap="square" lIns="0" tIns="104139" rIns="0" bIns="0" rtlCol="0">
            <a:spAutoFit/>
          </a:bodyPr>
          <a:lstStyle/>
          <a:p>
            <a:pPr marL="3810" algn="ctr">
              <a:spcBef>
                <a:spcPts val="819"/>
              </a:spcBef>
            </a:pPr>
            <a:r>
              <a:rPr sz="1200" dirty="0">
                <a:solidFill>
                  <a:srgbClr val="FFFFFF"/>
                </a:solidFill>
                <a:latin typeface="Tahoma"/>
                <a:cs typeface="Tahoma"/>
              </a:rPr>
              <a:t>7,0</a:t>
            </a:r>
            <a:endParaRPr sz="1200">
              <a:solidFill>
                <a:prstClr val="black"/>
              </a:solidFill>
              <a:latin typeface="Tahoma"/>
              <a:cs typeface="Tahoma"/>
            </a:endParaRPr>
          </a:p>
        </p:txBody>
      </p:sp>
      <p:sp>
        <p:nvSpPr>
          <p:cNvPr id="72" name="object 72"/>
          <p:cNvSpPr txBox="1"/>
          <p:nvPr/>
        </p:nvSpPr>
        <p:spPr>
          <a:xfrm>
            <a:off x="5449823" y="3788664"/>
            <a:ext cx="958850" cy="654050"/>
          </a:xfrm>
          <a:prstGeom prst="rect">
            <a:avLst/>
          </a:prstGeom>
        </p:spPr>
        <p:txBody>
          <a:bodyPr vert="horz" wrap="square" lIns="0" tIns="1270" rIns="0" bIns="0" rtlCol="0">
            <a:spAutoFit/>
          </a:bodyPr>
          <a:lstStyle/>
          <a:p>
            <a:pPr>
              <a:spcBef>
                <a:spcPts val="10"/>
              </a:spcBef>
            </a:pPr>
            <a:endParaRPr sz="1600">
              <a:solidFill>
                <a:prstClr val="black"/>
              </a:solidFill>
              <a:latin typeface="Times New Roman"/>
              <a:cs typeface="Times New Roman"/>
            </a:endParaRPr>
          </a:p>
          <a:p>
            <a:pPr marL="635" algn="ctr"/>
            <a:r>
              <a:rPr sz="1200" spc="-5" dirty="0">
                <a:solidFill>
                  <a:srgbClr val="FFFFFF"/>
                </a:solidFill>
                <a:latin typeface="Tahoma"/>
                <a:cs typeface="Tahoma"/>
              </a:rPr>
              <a:t>13,4</a:t>
            </a:r>
            <a:endParaRPr sz="1200">
              <a:solidFill>
                <a:prstClr val="black"/>
              </a:solidFill>
              <a:latin typeface="Tahoma"/>
              <a:cs typeface="Tahoma"/>
            </a:endParaRPr>
          </a:p>
        </p:txBody>
      </p:sp>
      <p:sp>
        <p:nvSpPr>
          <p:cNvPr id="73" name="object 73"/>
          <p:cNvSpPr txBox="1"/>
          <p:nvPr/>
        </p:nvSpPr>
        <p:spPr>
          <a:xfrm>
            <a:off x="5449823" y="4442459"/>
            <a:ext cx="958850" cy="383540"/>
          </a:xfrm>
          <a:prstGeom prst="rect">
            <a:avLst/>
          </a:prstGeom>
        </p:spPr>
        <p:txBody>
          <a:bodyPr vert="horz" wrap="square" lIns="0" tIns="88900" rIns="0" bIns="0" rtlCol="0">
            <a:spAutoFit/>
          </a:bodyPr>
          <a:lstStyle/>
          <a:p>
            <a:pPr marL="1905" algn="ctr">
              <a:spcBef>
                <a:spcPts val="700"/>
              </a:spcBef>
            </a:pPr>
            <a:r>
              <a:rPr sz="1200" spc="-5" dirty="0">
                <a:solidFill>
                  <a:srgbClr val="FFFFFF"/>
                </a:solidFill>
                <a:latin typeface="Tahoma"/>
                <a:cs typeface="Tahoma"/>
              </a:rPr>
              <a:t>7,3</a:t>
            </a:r>
            <a:endParaRPr sz="1200">
              <a:solidFill>
                <a:prstClr val="black"/>
              </a:solidFill>
              <a:latin typeface="Tahoma"/>
              <a:cs typeface="Tahoma"/>
            </a:endParaRPr>
          </a:p>
        </p:txBody>
      </p:sp>
      <p:sp>
        <p:nvSpPr>
          <p:cNvPr id="74" name="object 74"/>
          <p:cNvSpPr txBox="1"/>
          <p:nvPr/>
        </p:nvSpPr>
        <p:spPr>
          <a:xfrm>
            <a:off x="5449823" y="5103876"/>
            <a:ext cx="958850" cy="382905"/>
          </a:xfrm>
          <a:prstGeom prst="rect">
            <a:avLst/>
          </a:prstGeom>
        </p:spPr>
        <p:txBody>
          <a:bodyPr vert="horz" wrap="square" lIns="0" tIns="99060" rIns="0" bIns="0" rtlCol="0">
            <a:spAutoFit/>
          </a:bodyPr>
          <a:lstStyle/>
          <a:p>
            <a:pPr marL="1905" algn="ctr">
              <a:spcBef>
                <a:spcPts val="780"/>
              </a:spcBef>
            </a:pPr>
            <a:r>
              <a:rPr sz="1200" dirty="0">
                <a:solidFill>
                  <a:prstClr val="black"/>
                </a:solidFill>
                <a:latin typeface="Tahoma"/>
                <a:cs typeface="Tahoma"/>
              </a:rPr>
              <a:t>7,8</a:t>
            </a:r>
            <a:endParaRPr sz="1200">
              <a:solidFill>
                <a:prstClr val="black"/>
              </a:solidFill>
              <a:latin typeface="Tahoma"/>
              <a:cs typeface="Tahoma"/>
            </a:endParaRPr>
          </a:p>
        </p:txBody>
      </p:sp>
      <p:sp>
        <p:nvSpPr>
          <p:cNvPr id="75" name="object 75"/>
          <p:cNvSpPr txBox="1"/>
          <p:nvPr/>
        </p:nvSpPr>
        <p:spPr>
          <a:xfrm>
            <a:off x="7174992" y="2663951"/>
            <a:ext cx="958850" cy="905510"/>
          </a:xfrm>
          <a:prstGeom prst="rect">
            <a:avLst/>
          </a:prstGeom>
          <a:solidFill>
            <a:srgbClr val="BADFE2"/>
          </a:solidFill>
        </p:spPr>
        <p:txBody>
          <a:bodyPr vert="horz" wrap="square" lIns="0" tIns="0" rIns="0" bIns="0" rtlCol="0">
            <a:spAutoFit/>
          </a:bodyPr>
          <a:lstStyle/>
          <a:p>
            <a:endParaRPr sz="1400">
              <a:solidFill>
                <a:prstClr val="black"/>
              </a:solidFill>
              <a:latin typeface="Times New Roman"/>
              <a:cs typeface="Times New Roman"/>
            </a:endParaRPr>
          </a:p>
          <a:p>
            <a:pPr marL="1905" algn="ctr">
              <a:spcBef>
                <a:spcPts val="1230"/>
              </a:spcBef>
            </a:pPr>
            <a:r>
              <a:rPr sz="1200" spc="-5" dirty="0">
                <a:solidFill>
                  <a:prstClr val="black"/>
                </a:solidFill>
                <a:latin typeface="Tahoma"/>
                <a:cs typeface="Tahoma"/>
              </a:rPr>
              <a:t>18,5</a:t>
            </a:r>
            <a:endParaRPr sz="1200">
              <a:solidFill>
                <a:prstClr val="black"/>
              </a:solidFill>
              <a:latin typeface="Tahoma"/>
              <a:cs typeface="Tahoma"/>
            </a:endParaRPr>
          </a:p>
        </p:txBody>
      </p:sp>
      <p:sp>
        <p:nvSpPr>
          <p:cNvPr id="76" name="object 76"/>
          <p:cNvSpPr txBox="1"/>
          <p:nvPr/>
        </p:nvSpPr>
        <p:spPr>
          <a:xfrm>
            <a:off x="7174992" y="3569208"/>
            <a:ext cx="958850" cy="777240"/>
          </a:xfrm>
          <a:prstGeom prst="rect">
            <a:avLst/>
          </a:prstGeom>
        </p:spPr>
        <p:txBody>
          <a:bodyPr vert="horz" wrap="square" lIns="0" tIns="5080" rIns="0" bIns="0" rtlCol="0">
            <a:spAutoFit/>
          </a:bodyPr>
          <a:lstStyle/>
          <a:p>
            <a:pPr>
              <a:spcBef>
                <a:spcPts val="40"/>
              </a:spcBef>
            </a:pPr>
            <a:endParaRPr sz="2000">
              <a:solidFill>
                <a:prstClr val="black"/>
              </a:solidFill>
              <a:latin typeface="Times New Roman"/>
              <a:cs typeface="Times New Roman"/>
            </a:endParaRPr>
          </a:p>
          <a:p>
            <a:pPr marL="1905" algn="ctr"/>
            <a:r>
              <a:rPr sz="1200" spc="-5" dirty="0">
                <a:solidFill>
                  <a:srgbClr val="FFFFFF"/>
                </a:solidFill>
                <a:latin typeface="Tahoma"/>
                <a:cs typeface="Tahoma"/>
              </a:rPr>
              <a:t>15,9</a:t>
            </a:r>
            <a:endParaRPr sz="1200">
              <a:solidFill>
                <a:prstClr val="black"/>
              </a:solidFill>
              <a:latin typeface="Tahoma"/>
              <a:cs typeface="Tahoma"/>
            </a:endParaRPr>
          </a:p>
        </p:txBody>
      </p:sp>
      <p:sp>
        <p:nvSpPr>
          <p:cNvPr id="77" name="object 77"/>
          <p:cNvSpPr txBox="1"/>
          <p:nvPr/>
        </p:nvSpPr>
        <p:spPr>
          <a:xfrm>
            <a:off x="7174992" y="4346447"/>
            <a:ext cx="958850" cy="479425"/>
          </a:xfrm>
          <a:prstGeom prst="rect">
            <a:avLst/>
          </a:prstGeom>
        </p:spPr>
        <p:txBody>
          <a:bodyPr vert="horz" wrap="square" lIns="0" tIns="159385" rIns="0" bIns="0" rtlCol="0">
            <a:spAutoFit/>
          </a:bodyPr>
          <a:lstStyle/>
          <a:p>
            <a:pPr marL="1270" algn="ctr">
              <a:spcBef>
                <a:spcPts val="1255"/>
              </a:spcBef>
            </a:pPr>
            <a:r>
              <a:rPr sz="1200" dirty="0">
                <a:solidFill>
                  <a:srgbClr val="FFFFFF"/>
                </a:solidFill>
                <a:latin typeface="Tahoma"/>
                <a:cs typeface="Tahoma"/>
              </a:rPr>
              <a:t>10,3</a:t>
            </a:r>
            <a:endParaRPr sz="1200">
              <a:solidFill>
                <a:prstClr val="black"/>
              </a:solidFill>
              <a:latin typeface="Tahoma"/>
              <a:cs typeface="Tahoma"/>
            </a:endParaRPr>
          </a:p>
        </p:txBody>
      </p:sp>
      <p:sp>
        <p:nvSpPr>
          <p:cNvPr id="78" name="object 78"/>
          <p:cNvSpPr txBox="1"/>
          <p:nvPr/>
        </p:nvSpPr>
        <p:spPr>
          <a:xfrm>
            <a:off x="7174992" y="5192267"/>
            <a:ext cx="958850" cy="231775"/>
          </a:xfrm>
          <a:prstGeom prst="rect">
            <a:avLst/>
          </a:prstGeom>
        </p:spPr>
        <p:txBody>
          <a:bodyPr vert="horz" wrap="square" lIns="0" tIns="23495" rIns="0" bIns="0" rtlCol="0">
            <a:spAutoFit/>
          </a:bodyPr>
          <a:lstStyle/>
          <a:p>
            <a:pPr marL="3810" algn="ctr">
              <a:spcBef>
                <a:spcPts val="185"/>
              </a:spcBef>
            </a:pPr>
            <a:r>
              <a:rPr sz="1200" spc="-5" dirty="0">
                <a:solidFill>
                  <a:prstClr val="black"/>
                </a:solidFill>
                <a:latin typeface="Tahoma"/>
                <a:cs typeface="Tahoma"/>
              </a:rPr>
              <a:t>4,7</a:t>
            </a:r>
            <a:endParaRPr sz="1200">
              <a:solidFill>
                <a:prstClr val="black"/>
              </a:solidFill>
              <a:latin typeface="Tahoma"/>
              <a:cs typeface="Tahoma"/>
            </a:endParaRPr>
          </a:p>
        </p:txBody>
      </p:sp>
      <p:sp>
        <p:nvSpPr>
          <p:cNvPr id="79" name="object 79"/>
          <p:cNvSpPr txBox="1"/>
          <p:nvPr/>
        </p:nvSpPr>
        <p:spPr>
          <a:xfrm>
            <a:off x="7174992" y="5423915"/>
            <a:ext cx="958850" cy="177165"/>
          </a:xfrm>
          <a:prstGeom prst="rect">
            <a:avLst/>
          </a:prstGeom>
          <a:solidFill>
            <a:srgbClr val="2C2C89"/>
          </a:solidFill>
        </p:spPr>
        <p:txBody>
          <a:bodyPr vert="horz" wrap="square" lIns="0" tIns="0" rIns="0" bIns="0" rtlCol="0">
            <a:spAutoFit/>
          </a:bodyPr>
          <a:lstStyle/>
          <a:p>
            <a:pPr marL="3810" algn="ctr">
              <a:lnSpc>
                <a:spcPts val="1390"/>
              </a:lnSpc>
            </a:pPr>
            <a:r>
              <a:rPr sz="1200" spc="-5" dirty="0">
                <a:solidFill>
                  <a:srgbClr val="FFFFFF"/>
                </a:solidFill>
                <a:latin typeface="Tahoma"/>
                <a:cs typeface="Tahoma"/>
              </a:rPr>
              <a:t>3,7</a:t>
            </a:r>
            <a:endParaRPr sz="1200">
              <a:solidFill>
                <a:prstClr val="black"/>
              </a:solidFill>
              <a:latin typeface="Tahoma"/>
              <a:cs typeface="Tahoma"/>
            </a:endParaRPr>
          </a:p>
        </p:txBody>
      </p:sp>
      <p:sp>
        <p:nvSpPr>
          <p:cNvPr id="80" name="object 80"/>
          <p:cNvSpPr txBox="1"/>
          <p:nvPr/>
        </p:nvSpPr>
        <p:spPr>
          <a:xfrm>
            <a:off x="5747765" y="5598842"/>
            <a:ext cx="2086610" cy="588010"/>
          </a:xfrm>
          <a:prstGeom prst="rect">
            <a:avLst/>
          </a:prstGeom>
        </p:spPr>
        <p:txBody>
          <a:bodyPr vert="horz" wrap="square" lIns="0" tIns="88900" rIns="0" bIns="0" rtlCol="0">
            <a:spAutoFit/>
          </a:bodyPr>
          <a:lstStyle/>
          <a:p>
            <a:pPr marL="12700">
              <a:spcBef>
                <a:spcPts val="700"/>
              </a:spcBef>
              <a:tabLst>
                <a:tab pos="1737995" algn="l"/>
              </a:tabLst>
            </a:pPr>
            <a:r>
              <a:rPr sz="1200" dirty="0">
                <a:solidFill>
                  <a:prstClr val="black"/>
                </a:solidFill>
                <a:latin typeface="Tahoma"/>
                <a:cs typeface="Tahoma"/>
              </a:rPr>
              <a:t>2020	2021</a:t>
            </a:r>
            <a:endParaRPr sz="1200">
              <a:solidFill>
                <a:prstClr val="black"/>
              </a:solidFill>
              <a:latin typeface="Tahoma"/>
              <a:cs typeface="Tahoma"/>
            </a:endParaRPr>
          </a:p>
          <a:p>
            <a:pPr marL="88900">
              <a:spcBef>
                <a:spcPts val="705"/>
              </a:spcBef>
            </a:pPr>
            <a:r>
              <a:rPr sz="1400" spc="-25" dirty="0">
                <a:solidFill>
                  <a:prstClr val="black"/>
                </a:solidFill>
                <a:latin typeface="Tahoma"/>
                <a:cs typeface="Tahoma"/>
              </a:rPr>
              <a:t>Toplam </a:t>
            </a:r>
            <a:r>
              <a:rPr sz="1400" dirty="0">
                <a:solidFill>
                  <a:prstClr val="black"/>
                </a:solidFill>
                <a:latin typeface="Tahoma"/>
                <a:cs typeface="Tahoma"/>
              </a:rPr>
              <a:t>içindeki </a:t>
            </a:r>
            <a:r>
              <a:rPr sz="1400" spc="-5" dirty="0">
                <a:solidFill>
                  <a:prstClr val="black"/>
                </a:solidFill>
                <a:latin typeface="Tahoma"/>
                <a:cs typeface="Tahoma"/>
              </a:rPr>
              <a:t>pay</a:t>
            </a:r>
            <a:r>
              <a:rPr sz="1400" spc="-50" dirty="0">
                <a:solidFill>
                  <a:prstClr val="black"/>
                </a:solidFill>
                <a:latin typeface="Tahoma"/>
                <a:cs typeface="Tahoma"/>
              </a:rPr>
              <a:t> </a:t>
            </a:r>
            <a:r>
              <a:rPr sz="1400" dirty="0">
                <a:solidFill>
                  <a:prstClr val="black"/>
                </a:solidFill>
                <a:latin typeface="Tahoma"/>
                <a:cs typeface="Tahoma"/>
              </a:rPr>
              <a:t>(%)</a:t>
            </a:r>
            <a:endParaRPr sz="1400">
              <a:solidFill>
                <a:prstClr val="black"/>
              </a:solidFill>
              <a:latin typeface="Tahoma"/>
              <a:cs typeface="Tahoma"/>
            </a:endParaRPr>
          </a:p>
        </p:txBody>
      </p:sp>
    </p:spTree>
    <p:extLst>
      <p:ext uri="{BB962C8B-B14F-4D97-AF65-F5344CB8AC3E}">
        <p14:creationId xmlns:p14="http://schemas.microsoft.com/office/powerpoint/2010/main" val="838681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78507"/>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p:nvPr/>
        </p:nvSpPr>
        <p:spPr>
          <a:xfrm>
            <a:off x="109829" y="1808479"/>
            <a:ext cx="8926195"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Ülkelere göre ihracat ve ithalat payları </a:t>
            </a:r>
            <a:r>
              <a:rPr sz="1600" spc="-5" dirty="0">
                <a:solidFill>
                  <a:srgbClr val="FFFFFF"/>
                </a:solidFill>
                <a:latin typeface="Tahoma"/>
                <a:cs typeface="Tahoma"/>
              </a:rPr>
              <a:t>(ilk 5 </a:t>
            </a:r>
            <a:r>
              <a:rPr sz="1600" spc="-10" dirty="0">
                <a:solidFill>
                  <a:srgbClr val="FFFFFF"/>
                </a:solidFill>
                <a:latin typeface="Tahoma"/>
                <a:cs typeface="Tahoma"/>
              </a:rPr>
              <a:t>ülke </a:t>
            </a:r>
            <a:r>
              <a:rPr sz="1600" spc="-5" dirty="0">
                <a:solidFill>
                  <a:srgbClr val="FFFFFF"/>
                </a:solidFill>
                <a:latin typeface="Tahoma"/>
                <a:cs typeface="Tahoma"/>
              </a:rPr>
              <a:t>, </a:t>
            </a:r>
            <a:r>
              <a:rPr sz="1600" spc="-15" dirty="0">
                <a:solidFill>
                  <a:srgbClr val="FFFFFF"/>
                </a:solidFill>
                <a:latin typeface="Tahoma"/>
                <a:cs typeface="Tahoma"/>
              </a:rPr>
              <a:t>Rusya Federasyonu </a:t>
            </a:r>
            <a:r>
              <a:rPr sz="1600" spc="-10" dirty="0">
                <a:solidFill>
                  <a:srgbClr val="FFFFFF"/>
                </a:solidFill>
                <a:latin typeface="Tahoma"/>
                <a:cs typeface="Tahoma"/>
              </a:rPr>
              <a:t>ve Ukrayna, </a:t>
            </a:r>
            <a:r>
              <a:rPr sz="1600" spc="-5" dirty="0">
                <a:solidFill>
                  <a:srgbClr val="FFFFFF"/>
                </a:solidFill>
                <a:latin typeface="Tahoma"/>
                <a:cs typeface="Tahoma"/>
              </a:rPr>
              <a:t>%) 2020 –</a:t>
            </a:r>
            <a:r>
              <a:rPr sz="1600" spc="380" dirty="0">
                <a:solidFill>
                  <a:srgbClr val="FFFFFF"/>
                </a:solidFill>
                <a:latin typeface="Tahoma"/>
                <a:cs typeface="Tahoma"/>
              </a:rPr>
              <a:t> </a:t>
            </a:r>
            <a:r>
              <a:rPr sz="1600" spc="-5" dirty="0">
                <a:solidFill>
                  <a:srgbClr val="FFFFFF"/>
                </a:solidFill>
                <a:latin typeface="Tahoma"/>
                <a:cs typeface="Tahoma"/>
              </a:rPr>
              <a:t>2021</a:t>
            </a:r>
            <a:endParaRPr sz="1600">
              <a:solidFill>
                <a:prstClr val="black"/>
              </a:solidFill>
              <a:latin typeface="Tahoma"/>
              <a:cs typeface="Tahoma"/>
            </a:endParaRPr>
          </a:p>
        </p:txBody>
      </p:sp>
      <p:sp>
        <p:nvSpPr>
          <p:cNvPr id="4" name="object 4"/>
          <p:cNvSpPr txBox="1"/>
          <p:nvPr/>
        </p:nvSpPr>
        <p:spPr>
          <a:xfrm>
            <a:off x="118363" y="6603898"/>
            <a:ext cx="3738245" cy="208279"/>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 </a:t>
            </a:r>
            <a:r>
              <a:rPr sz="1200" spc="-5" dirty="0">
                <a:solidFill>
                  <a:prstClr val="black"/>
                </a:solidFill>
                <a:latin typeface="Tahoma"/>
                <a:cs typeface="Tahoma"/>
              </a:rPr>
              <a:t>hesaplamaları ve</a:t>
            </a:r>
            <a:r>
              <a:rPr sz="1200" spc="11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grpSp>
        <p:nvGrpSpPr>
          <p:cNvPr id="5" name="object 5"/>
          <p:cNvGrpSpPr/>
          <p:nvPr/>
        </p:nvGrpSpPr>
        <p:grpSpPr>
          <a:xfrm>
            <a:off x="1732597" y="3427348"/>
            <a:ext cx="2193925" cy="2183130"/>
            <a:chOff x="1732597" y="3427348"/>
            <a:chExt cx="2193925" cy="2183130"/>
          </a:xfrm>
        </p:grpSpPr>
        <p:sp>
          <p:nvSpPr>
            <p:cNvPr id="6" name="object 6"/>
            <p:cNvSpPr/>
            <p:nvPr/>
          </p:nvSpPr>
          <p:spPr>
            <a:xfrm>
              <a:off x="2010156" y="5507735"/>
              <a:ext cx="683260" cy="97790"/>
            </a:xfrm>
            <a:custGeom>
              <a:avLst/>
              <a:gdLst/>
              <a:ahLst/>
              <a:cxnLst/>
              <a:rect l="l" t="t" r="r" b="b"/>
              <a:pathLst>
                <a:path w="683260" h="97789">
                  <a:moveTo>
                    <a:pt x="682751" y="0"/>
                  </a:moveTo>
                  <a:lnTo>
                    <a:pt x="0" y="0"/>
                  </a:lnTo>
                  <a:lnTo>
                    <a:pt x="0" y="97535"/>
                  </a:lnTo>
                  <a:lnTo>
                    <a:pt x="682751" y="97535"/>
                  </a:lnTo>
                  <a:lnTo>
                    <a:pt x="682751" y="0"/>
                  </a:lnTo>
                  <a:close/>
                </a:path>
              </a:pathLst>
            </a:custGeom>
            <a:solidFill>
              <a:srgbClr val="BADFE2"/>
            </a:solidFill>
          </p:spPr>
          <p:txBody>
            <a:bodyPr wrap="square" lIns="0" tIns="0" rIns="0" bIns="0" rtlCol="0"/>
            <a:lstStyle/>
            <a:p>
              <a:endParaRPr smtClean="0">
                <a:solidFill>
                  <a:prstClr val="black"/>
                </a:solidFill>
              </a:endParaRPr>
            </a:p>
          </p:txBody>
        </p:sp>
        <p:sp>
          <p:nvSpPr>
            <p:cNvPr id="7" name="object 7"/>
            <p:cNvSpPr/>
            <p:nvPr/>
          </p:nvSpPr>
          <p:spPr>
            <a:xfrm>
              <a:off x="2010156" y="5288279"/>
              <a:ext cx="683260" cy="219710"/>
            </a:xfrm>
            <a:custGeom>
              <a:avLst/>
              <a:gdLst/>
              <a:ahLst/>
              <a:cxnLst/>
              <a:rect l="l" t="t" r="r" b="b"/>
              <a:pathLst>
                <a:path w="683260" h="219710">
                  <a:moveTo>
                    <a:pt x="682752" y="0"/>
                  </a:moveTo>
                  <a:lnTo>
                    <a:pt x="0" y="0"/>
                  </a:lnTo>
                  <a:lnTo>
                    <a:pt x="0" y="176784"/>
                  </a:lnTo>
                  <a:lnTo>
                    <a:pt x="0" y="219456"/>
                  </a:lnTo>
                  <a:lnTo>
                    <a:pt x="682752" y="219456"/>
                  </a:lnTo>
                  <a:lnTo>
                    <a:pt x="682752" y="176784"/>
                  </a:lnTo>
                  <a:lnTo>
                    <a:pt x="682752" y="0"/>
                  </a:lnTo>
                  <a:close/>
                </a:path>
              </a:pathLst>
            </a:custGeom>
            <a:solidFill>
              <a:srgbClr val="2C2C89"/>
            </a:solidFill>
          </p:spPr>
          <p:txBody>
            <a:bodyPr wrap="square" lIns="0" tIns="0" rIns="0" bIns="0" rtlCol="0"/>
            <a:lstStyle/>
            <a:p>
              <a:endParaRPr smtClean="0">
                <a:solidFill>
                  <a:prstClr val="black"/>
                </a:solidFill>
              </a:endParaRPr>
            </a:p>
          </p:txBody>
        </p:sp>
        <p:sp>
          <p:nvSpPr>
            <p:cNvPr id="8" name="object 8"/>
            <p:cNvSpPr/>
            <p:nvPr/>
          </p:nvSpPr>
          <p:spPr>
            <a:xfrm>
              <a:off x="2010156" y="5288279"/>
              <a:ext cx="683260" cy="219710"/>
            </a:xfrm>
            <a:custGeom>
              <a:avLst/>
              <a:gdLst/>
              <a:ahLst/>
              <a:cxnLst/>
              <a:rect l="l" t="t" r="r" b="b"/>
              <a:pathLst>
                <a:path w="683260" h="219710">
                  <a:moveTo>
                    <a:pt x="0" y="219456"/>
                  </a:moveTo>
                  <a:lnTo>
                    <a:pt x="682751" y="219456"/>
                  </a:lnTo>
                  <a:lnTo>
                    <a:pt x="682751" y="0"/>
                  </a:lnTo>
                  <a:lnTo>
                    <a:pt x="0" y="0"/>
                  </a:lnTo>
                  <a:lnTo>
                    <a:pt x="0" y="21945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9" name="object 9"/>
            <p:cNvSpPr/>
            <p:nvPr/>
          </p:nvSpPr>
          <p:spPr>
            <a:xfrm>
              <a:off x="2010156" y="4896611"/>
              <a:ext cx="683260" cy="391795"/>
            </a:xfrm>
            <a:custGeom>
              <a:avLst/>
              <a:gdLst/>
              <a:ahLst/>
              <a:cxnLst/>
              <a:rect l="l" t="t" r="r" b="b"/>
              <a:pathLst>
                <a:path w="683260" h="391795">
                  <a:moveTo>
                    <a:pt x="682751" y="0"/>
                  </a:moveTo>
                  <a:lnTo>
                    <a:pt x="0" y="0"/>
                  </a:lnTo>
                  <a:lnTo>
                    <a:pt x="0" y="391668"/>
                  </a:lnTo>
                  <a:lnTo>
                    <a:pt x="682751" y="391668"/>
                  </a:lnTo>
                  <a:lnTo>
                    <a:pt x="682751" y="0"/>
                  </a:lnTo>
                  <a:close/>
                </a:path>
              </a:pathLst>
            </a:custGeom>
            <a:solidFill>
              <a:srgbClr val="DAECEE"/>
            </a:solidFill>
          </p:spPr>
          <p:txBody>
            <a:bodyPr wrap="square" lIns="0" tIns="0" rIns="0" bIns="0" rtlCol="0"/>
            <a:lstStyle/>
            <a:p>
              <a:endParaRPr smtClean="0">
                <a:solidFill>
                  <a:prstClr val="black"/>
                </a:solidFill>
              </a:endParaRPr>
            </a:p>
          </p:txBody>
        </p:sp>
        <p:sp>
          <p:nvSpPr>
            <p:cNvPr id="10" name="object 10"/>
            <p:cNvSpPr/>
            <p:nvPr/>
          </p:nvSpPr>
          <p:spPr>
            <a:xfrm>
              <a:off x="2010156" y="4896611"/>
              <a:ext cx="683260" cy="391795"/>
            </a:xfrm>
            <a:custGeom>
              <a:avLst/>
              <a:gdLst/>
              <a:ahLst/>
              <a:cxnLst/>
              <a:rect l="l" t="t" r="r" b="b"/>
              <a:pathLst>
                <a:path w="683260" h="391795">
                  <a:moveTo>
                    <a:pt x="0" y="391668"/>
                  </a:moveTo>
                  <a:lnTo>
                    <a:pt x="682751" y="391668"/>
                  </a:lnTo>
                  <a:lnTo>
                    <a:pt x="682751" y="0"/>
                  </a:lnTo>
                  <a:lnTo>
                    <a:pt x="0" y="0"/>
                  </a:lnTo>
                  <a:lnTo>
                    <a:pt x="0" y="39166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1" name="object 11"/>
            <p:cNvSpPr/>
            <p:nvPr/>
          </p:nvSpPr>
          <p:spPr>
            <a:xfrm>
              <a:off x="2010156" y="4456175"/>
              <a:ext cx="683260" cy="440690"/>
            </a:xfrm>
            <a:custGeom>
              <a:avLst/>
              <a:gdLst/>
              <a:ahLst/>
              <a:cxnLst/>
              <a:rect l="l" t="t" r="r" b="b"/>
              <a:pathLst>
                <a:path w="683260" h="440689">
                  <a:moveTo>
                    <a:pt x="682751" y="0"/>
                  </a:moveTo>
                  <a:lnTo>
                    <a:pt x="0" y="0"/>
                  </a:lnTo>
                  <a:lnTo>
                    <a:pt x="0" y="440436"/>
                  </a:lnTo>
                  <a:lnTo>
                    <a:pt x="682751" y="440436"/>
                  </a:lnTo>
                  <a:lnTo>
                    <a:pt x="682751" y="0"/>
                  </a:lnTo>
                  <a:close/>
                </a:path>
              </a:pathLst>
            </a:custGeom>
            <a:solidFill>
              <a:srgbClr val="000000"/>
            </a:solidFill>
          </p:spPr>
          <p:txBody>
            <a:bodyPr wrap="square" lIns="0" tIns="0" rIns="0" bIns="0" rtlCol="0"/>
            <a:lstStyle/>
            <a:p>
              <a:endParaRPr smtClean="0">
                <a:solidFill>
                  <a:prstClr val="black"/>
                </a:solidFill>
              </a:endParaRPr>
            </a:p>
          </p:txBody>
        </p:sp>
        <p:sp>
          <p:nvSpPr>
            <p:cNvPr id="12" name="object 12"/>
            <p:cNvSpPr/>
            <p:nvPr/>
          </p:nvSpPr>
          <p:spPr>
            <a:xfrm>
              <a:off x="2010156" y="4456175"/>
              <a:ext cx="683260" cy="440690"/>
            </a:xfrm>
            <a:custGeom>
              <a:avLst/>
              <a:gdLst/>
              <a:ahLst/>
              <a:cxnLst/>
              <a:rect l="l" t="t" r="r" b="b"/>
              <a:pathLst>
                <a:path w="683260" h="440689">
                  <a:moveTo>
                    <a:pt x="0" y="440436"/>
                  </a:moveTo>
                  <a:lnTo>
                    <a:pt x="682751" y="440436"/>
                  </a:lnTo>
                  <a:lnTo>
                    <a:pt x="682751" y="0"/>
                  </a:lnTo>
                  <a:lnTo>
                    <a:pt x="0" y="0"/>
                  </a:lnTo>
                  <a:lnTo>
                    <a:pt x="0" y="44043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3" name="object 13"/>
            <p:cNvSpPr/>
            <p:nvPr/>
          </p:nvSpPr>
          <p:spPr>
            <a:xfrm>
              <a:off x="2010156" y="3966971"/>
              <a:ext cx="683260" cy="489584"/>
            </a:xfrm>
            <a:custGeom>
              <a:avLst/>
              <a:gdLst/>
              <a:ahLst/>
              <a:cxnLst/>
              <a:rect l="l" t="t" r="r" b="b"/>
              <a:pathLst>
                <a:path w="683260" h="489585">
                  <a:moveTo>
                    <a:pt x="682751" y="0"/>
                  </a:moveTo>
                  <a:lnTo>
                    <a:pt x="0" y="0"/>
                  </a:lnTo>
                  <a:lnTo>
                    <a:pt x="0" y="489203"/>
                  </a:lnTo>
                  <a:lnTo>
                    <a:pt x="682751" y="489203"/>
                  </a:lnTo>
                  <a:lnTo>
                    <a:pt x="682751" y="0"/>
                  </a:lnTo>
                  <a:close/>
                </a:path>
              </a:pathLst>
            </a:custGeom>
            <a:solidFill>
              <a:srgbClr val="001F5F"/>
            </a:solidFill>
          </p:spPr>
          <p:txBody>
            <a:bodyPr wrap="square" lIns="0" tIns="0" rIns="0" bIns="0" rtlCol="0"/>
            <a:lstStyle/>
            <a:p>
              <a:endParaRPr smtClean="0">
                <a:solidFill>
                  <a:prstClr val="black"/>
                </a:solidFill>
              </a:endParaRPr>
            </a:p>
          </p:txBody>
        </p:sp>
        <p:sp>
          <p:nvSpPr>
            <p:cNvPr id="14" name="object 14"/>
            <p:cNvSpPr/>
            <p:nvPr/>
          </p:nvSpPr>
          <p:spPr>
            <a:xfrm>
              <a:off x="2010156" y="3966971"/>
              <a:ext cx="683260" cy="489584"/>
            </a:xfrm>
            <a:custGeom>
              <a:avLst/>
              <a:gdLst/>
              <a:ahLst/>
              <a:cxnLst/>
              <a:rect l="l" t="t" r="r" b="b"/>
              <a:pathLst>
                <a:path w="683260" h="489585">
                  <a:moveTo>
                    <a:pt x="0" y="489203"/>
                  </a:moveTo>
                  <a:lnTo>
                    <a:pt x="682751" y="489203"/>
                  </a:lnTo>
                  <a:lnTo>
                    <a:pt x="682751" y="0"/>
                  </a:lnTo>
                  <a:lnTo>
                    <a:pt x="0" y="0"/>
                  </a:lnTo>
                  <a:lnTo>
                    <a:pt x="0" y="48920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5" name="object 15"/>
            <p:cNvSpPr/>
            <p:nvPr/>
          </p:nvSpPr>
          <p:spPr>
            <a:xfrm>
              <a:off x="2010156" y="3430523"/>
              <a:ext cx="683260" cy="536575"/>
            </a:xfrm>
            <a:custGeom>
              <a:avLst/>
              <a:gdLst/>
              <a:ahLst/>
              <a:cxnLst/>
              <a:rect l="l" t="t" r="r" b="b"/>
              <a:pathLst>
                <a:path w="683260" h="536575">
                  <a:moveTo>
                    <a:pt x="682751" y="0"/>
                  </a:moveTo>
                  <a:lnTo>
                    <a:pt x="0" y="0"/>
                  </a:lnTo>
                  <a:lnTo>
                    <a:pt x="0" y="536448"/>
                  </a:lnTo>
                  <a:lnTo>
                    <a:pt x="682751" y="536448"/>
                  </a:lnTo>
                  <a:lnTo>
                    <a:pt x="682751" y="0"/>
                  </a:lnTo>
                  <a:close/>
                </a:path>
              </a:pathLst>
            </a:custGeom>
            <a:solidFill>
              <a:srgbClr val="A80000"/>
            </a:solidFill>
          </p:spPr>
          <p:txBody>
            <a:bodyPr wrap="square" lIns="0" tIns="0" rIns="0" bIns="0" rtlCol="0"/>
            <a:lstStyle/>
            <a:p>
              <a:endParaRPr smtClean="0">
                <a:solidFill>
                  <a:prstClr val="black"/>
                </a:solidFill>
              </a:endParaRPr>
            </a:p>
          </p:txBody>
        </p:sp>
        <p:sp>
          <p:nvSpPr>
            <p:cNvPr id="16" name="object 16"/>
            <p:cNvSpPr/>
            <p:nvPr/>
          </p:nvSpPr>
          <p:spPr>
            <a:xfrm>
              <a:off x="2010156" y="3430523"/>
              <a:ext cx="683260" cy="536575"/>
            </a:xfrm>
            <a:custGeom>
              <a:avLst/>
              <a:gdLst/>
              <a:ahLst/>
              <a:cxnLst/>
              <a:rect l="l" t="t" r="r" b="b"/>
              <a:pathLst>
                <a:path w="683260" h="536575">
                  <a:moveTo>
                    <a:pt x="0" y="536448"/>
                  </a:moveTo>
                  <a:lnTo>
                    <a:pt x="682751" y="536448"/>
                  </a:lnTo>
                  <a:lnTo>
                    <a:pt x="682751" y="0"/>
                  </a:lnTo>
                  <a:lnTo>
                    <a:pt x="0" y="0"/>
                  </a:lnTo>
                  <a:lnTo>
                    <a:pt x="0" y="53644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7" name="object 17"/>
            <p:cNvSpPr/>
            <p:nvPr/>
          </p:nvSpPr>
          <p:spPr>
            <a:xfrm>
              <a:off x="1737360" y="5605272"/>
              <a:ext cx="317500" cy="0"/>
            </a:xfrm>
            <a:custGeom>
              <a:avLst/>
              <a:gdLst/>
              <a:ahLst/>
              <a:cxnLst/>
              <a:rect l="l" t="t" r="r" b="b"/>
              <a:pathLst>
                <a:path w="317500">
                  <a:moveTo>
                    <a:pt x="0" y="0"/>
                  </a:moveTo>
                  <a:lnTo>
                    <a:pt x="316991" y="0"/>
                  </a:lnTo>
                </a:path>
              </a:pathLst>
            </a:custGeom>
            <a:ln w="9143">
              <a:solidFill>
                <a:srgbClr val="000000"/>
              </a:solidFill>
            </a:ln>
          </p:spPr>
          <p:txBody>
            <a:bodyPr wrap="square" lIns="0" tIns="0" rIns="0" bIns="0" rtlCol="0"/>
            <a:lstStyle/>
            <a:p>
              <a:endParaRPr smtClean="0">
                <a:solidFill>
                  <a:prstClr val="black"/>
                </a:solidFill>
              </a:endParaRPr>
            </a:p>
          </p:txBody>
        </p:sp>
        <p:sp>
          <p:nvSpPr>
            <p:cNvPr id="18" name="object 18"/>
            <p:cNvSpPr/>
            <p:nvPr/>
          </p:nvSpPr>
          <p:spPr>
            <a:xfrm>
              <a:off x="3240024" y="5500116"/>
              <a:ext cx="683260" cy="105410"/>
            </a:xfrm>
            <a:custGeom>
              <a:avLst/>
              <a:gdLst/>
              <a:ahLst/>
              <a:cxnLst/>
              <a:rect l="l" t="t" r="r" b="b"/>
              <a:pathLst>
                <a:path w="683260" h="105410">
                  <a:moveTo>
                    <a:pt x="682751" y="0"/>
                  </a:moveTo>
                  <a:lnTo>
                    <a:pt x="0" y="0"/>
                  </a:lnTo>
                  <a:lnTo>
                    <a:pt x="0" y="105156"/>
                  </a:lnTo>
                  <a:lnTo>
                    <a:pt x="682751" y="105156"/>
                  </a:lnTo>
                  <a:lnTo>
                    <a:pt x="682751" y="0"/>
                  </a:lnTo>
                  <a:close/>
                </a:path>
              </a:pathLst>
            </a:custGeom>
            <a:solidFill>
              <a:srgbClr val="BADFE2"/>
            </a:solidFill>
          </p:spPr>
          <p:txBody>
            <a:bodyPr wrap="square" lIns="0" tIns="0" rIns="0" bIns="0" rtlCol="0"/>
            <a:lstStyle/>
            <a:p>
              <a:endParaRPr smtClean="0">
                <a:solidFill>
                  <a:prstClr val="black"/>
                </a:solidFill>
              </a:endParaRPr>
            </a:p>
          </p:txBody>
        </p:sp>
        <p:sp>
          <p:nvSpPr>
            <p:cNvPr id="19" name="object 19"/>
            <p:cNvSpPr/>
            <p:nvPr/>
          </p:nvSpPr>
          <p:spPr>
            <a:xfrm>
              <a:off x="3240024" y="5288279"/>
              <a:ext cx="683260" cy="172720"/>
            </a:xfrm>
            <a:custGeom>
              <a:avLst/>
              <a:gdLst/>
              <a:ahLst/>
              <a:cxnLst/>
              <a:rect l="l" t="t" r="r" b="b"/>
              <a:pathLst>
                <a:path w="683260" h="172720">
                  <a:moveTo>
                    <a:pt x="0" y="172212"/>
                  </a:moveTo>
                  <a:lnTo>
                    <a:pt x="682751" y="172212"/>
                  </a:lnTo>
                  <a:lnTo>
                    <a:pt x="682751" y="0"/>
                  </a:lnTo>
                  <a:lnTo>
                    <a:pt x="0" y="0"/>
                  </a:lnTo>
                  <a:lnTo>
                    <a:pt x="0" y="172212"/>
                  </a:lnTo>
                  <a:close/>
                </a:path>
              </a:pathLst>
            </a:custGeom>
            <a:solidFill>
              <a:srgbClr val="2C2C89"/>
            </a:solidFill>
          </p:spPr>
          <p:txBody>
            <a:bodyPr wrap="square" lIns="0" tIns="0" rIns="0" bIns="0" rtlCol="0"/>
            <a:lstStyle/>
            <a:p>
              <a:endParaRPr smtClean="0">
                <a:solidFill>
                  <a:prstClr val="black"/>
                </a:solidFill>
              </a:endParaRPr>
            </a:p>
          </p:txBody>
        </p:sp>
        <p:sp>
          <p:nvSpPr>
            <p:cNvPr id="20" name="object 20"/>
            <p:cNvSpPr/>
            <p:nvPr/>
          </p:nvSpPr>
          <p:spPr>
            <a:xfrm>
              <a:off x="3240024" y="5288279"/>
              <a:ext cx="683260" cy="212090"/>
            </a:xfrm>
            <a:custGeom>
              <a:avLst/>
              <a:gdLst/>
              <a:ahLst/>
              <a:cxnLst/>
              <a:rect l="l" t="t" r="r" b="b"/>
              <a:pathLst>
                <a:path w="683260" h="212089">
                  <a:moveTo>
                    <a:pt x="0" y="211836"/>
                  </a:moveTo>
                  <a:lnTo>
                    <a:pt x="682751" y="211836"/>
                  </a:lnTo>
                  <a:lnTo>
                    <a:pt x="682751" y="0"/>
                  </a:lnTo>
                  <a:lnTo>
                    <a:pt x="0" y="0"/>
                  </a:lnTo>
                  <a:lnTo>
                    <a:pt x="0" y="21183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1" name="object 21"/>
            <p:cNvSpPr/>
            <p:nvPr/>
          </p:nvSpPr>
          <p:spPr>
            <a:xfrm>
              <a:off x="3240024" y="4872227"/>
              <a:ext cx="683260" cy="416559"/>
            </a:xfrm>
            <a:custGeom>
              <a:avLst/>
              <a:gdLst/>
              <a:ahLst/>
              <a:cxnLst/>
              <a:rect l="l" t="t" r="r" b="b"/>
              <a:pathLst>
                <a:path w="683260" h="416560">
                  <a:moveTo>
                    <a:pt x="682751" y="0"/>
                  </a:moveTo>
                  <a:lnTo>
                    <a:pt x="0" y="0"/>
                  </a:lnTo>
                  <a:lnTo>
                    <a:pt x="0" y="416052"/>
                  </a:lnTo>
                  <a:lnTo>
                    <a:pt x="682751" y="416052"/>
                  </a:lnTo>
                  <a:lnTo>
                    <a:pt x="682751" y="0"/>
                  </a:lnTo>
                  <a:close/>
                </a:path>
              </a:pathLst>
            </a:custGeom>
            <a:solidFill>
              <a:srgbClr val="DAECEE"/>
            </a:solidFill>
          </p:spPr>
          <p:txBody>
            <a:bodyPr wrap="square" lIns="0" tIns="0" rIns="0" bIns="0" rtlCol="0"/>
            <a:lstStyle/>
            <a:p>
              <a:endParaRPr smtClean="0">
                <a:solidFill>
                  <a:prstClr val="black"/>
                </a:solidFill>
              </a:endParaRPr>
            </a:p>
          </p:txBody>
        </p:sp>
        <p:sp>
          <p:nvSpPr>
            <p:cNvPr id="22" name="object 22"/>
            <p:cNvSpPr/>
            <p:nvPr/>
          </p:nvSpPr>
          <p:spPr>
            <a:xfrm>
              <a:off x="3240024" y="4872227"/>
              <a:ext cx="683260" cy="416559"/>
            </a:xfrm>
            <a:custGeom>
              <a:avLst/>
              <a:gdLst/>
              <a:ahLst/>
              <a:cxnLst/>
              <a:rect l="l" t="t" r="r" b="b"/>
              <a:pathLst>
                <a:path w="683260" h="416560">
                  <a:moveTo>
                    <a:pt x="0" y="416052"/>
                  </a:moveTo>
                  <a:lnTo>
                    <a:pt x="682751" y="416052"/>
                  </a:lnTo>
                  <a:lnTo>
                    <a:pt x="682751" y="0"/>
                  </a:lnTo>
                  <a:lnTo>
                    <a:pt x="0" y="0"/>
                  </a:lnTo>
                  <a:lnTo>
                    <a:pt x="0" y="416052"/>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3" name="object 23"/>
            <p:cNvSpPr/>
            <p:nvPr/>
          </p:nvSpPr>
          <p:spPr>
            <a:xfrm>
              <a:off x="3240024" y="4472939"/>
              <a:ext cx="683260" cy="399415"/>
            </a:xfrm>
            <a:custGeom>
              <a:avLst/>
              <a:gdLst/>
              <a:ahLst/>
              <a:cxnLst/>
              <a:rect l="l" t="t" r="r" b="b"/>
              <a:pathLst>
                <a:path w="683260" h="399414">
                  <a:moveTo>
                    <a:pt x="682751" y="0"/>
                  </a:moveTo>
                  <a:lnTo>
                    <a:pt x="0" y="0"/>
                  </a:lnTo>
                  <a:lnTo>
                    <a:pt x="0" y="399288"/>
                  </a:lnTo>
                  <a:lnTo>
                    <a:pt x="682751" y="399288"/>
                  </a:lnTo>
                  <a:lnTo>
                    <a:pt x="682751" y="0"/>
                  </a:lnTo>
                  <a:close/>
                </a:path>
              </a:pathLst>
            </a:custGeom>
            <a:solidFill>
              <a:srgbClr val="000000"/>
            </a:solidFill>
          </p:spPr>
          <p:txBody>
            <a:bodyPr wrap="square" lIns="0" tIns="0" rIns="0" bIns="0" rtlCol="0"/>
            <a:lstStyle/>
            <a:p>
              <a:endParaRPr smtClean="0">
                <a:solidFill>
                  <a:prstClr val="black"/>
                </a:solidFill>
              </a:endParaRPr>
            </a:p>
          </p:txBody>
        </p:sp>
        <p:sp>
          <p:nvSpPr>
            <p:cNvPr id="24" name="object 24"/>
            <p:cNvSpPr/>
            <p:nvPr/>
          </p:nvSpPr>
          <p:spPr>
            <a:xfrm>
              <a:off x="3240024" y="4472939"/>
              <a:ext cx="683260" cy="399415"/>
            </a:xfrm>
            <a:custGeom>
              <a:avLst/>
              <a:gdLst/>
              <a:ahLst/>
              <a:cxnLst/>
              <a:rect l="l" t="t" r="r" b="b"/>
              <a:pathLst>
                <a:path w="683260" h="399414">
                  <a:moveTo>
                    <a:pt x="0" y="399288"/>
                  </a:moveTo>
                  <a:lnTo>
                    <a:pt x="682751" y="399288"/>
                  </a:lnTo>
                  <a:lnTo>
                    <a:pt x="682751" y="0"/>
                  </a:lnTo>
                  <a:lnTo>
                    <a:pt x="0" y="0"/>
                  </a:lnTo>
                  <a:lnTo>
                    <a:pt x="0" y="39928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5" name="object 25"/>
            <p:cNvSpPr/>
            <p:nvPr/>
          </p:nvSpPr>
          <p:spPr>
            <a:xfrm>
              <a:off x="3240024" y="3942587"/>
              <a:ext cx="683260" cy="530860"/>
            </a:xfrm>
            <a:custGeom>
              <a:avLst/>
              <a:gdLst/>
              <a:ahLst/>
              <a:cxnLst/>
              <a:rect l="l" t="t" r="r" b="b"/>
              <a:pathLst>
                <a:path w="683260" h="530860">
                  <a:moveTo>
                    <a:pt x="682751" y="0"/>
                  </a:moveTo>
                  <a:lnTo>
                    <a:pt x="0" y="0"/>
                  </a:lnTo>
                  <a:lnTo>
                    <a:pt x="0" y="530351"/>
                  </a:lnTo>
                  <a:lnTo>
                    <a:pt x="682751" y="530351"/>
                  </a:lnTo>
                  <a:lnTo>
                    <a:pt x="682751" y="0"/>
                  </a:lnTo>
                  <a:close/>
                </a:path>
              </a:pathLst>
            </a:custGeom>
            <a:solidFill>
              <a:srgbClr val="001F5F"/>
            </a:solidFill>
          </p:spPr>
          <p:txBody>
            <a:bodyPr wrap="square" lIns="0" tIns="0" rIns="0" bIns="0" rtlCol="0"/>
            <a:lstStyle/>
            <a:p>
              <a:endParaRPr smtClean="0">
                <a:solidFill>
                  <a:prstClr val="black"/>
                </a:solidFill>
              </a:endParaRPr>
            </a:p>
          </p:txBody>
        </p:sp>
        <p:sp>
          <p:nvSpPr>
            <p:cNvPr id="26" name="object 26"/>
            <p:cNvSpPr/>
            <p:nvPr/>
          </p:nvSpPr>
          <p:spPr>
            <a:xfrm>
              <a:off x="3240024" y="3942587"/>
              <a:ext cx="683260" cy="530860"/>
            </a:xfrm>
            <a:custGeom>
              <a:avLst/>
              <a:gdLst/>
              <a:ahLst/>
              <a:cxnLst/>
              <a:rect l="l" t="t" r="r" b="b"/>
              <a:pathLst>
                <a:path w="683260" h="530860">
                  <a:moveTo>
                    <a:pt x="0" y="530351"/>
                  </a:moveTo>
                  <a:lnTo>
                    <a:pt x="682751" y="530351"/>
                  </a:lnTo>
                  <a:lnTo>
                    <a:pt x="682751" y="0"/>
                  </a:lnTo>
                  <a:lnTo>
                    <a:pt x="0" y="0"/>
                  </a:lnTo>
                  <a:lnTo>
                    <a:pt x="0" y="530351"/>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7" name="object 27"/>
            <p:cNvSpPr/>
            <p:nvPr/>
          </p:nvSpPr>
          <p:spPr>
            <a:xfrm>
              <a:off x="3240024" y="3445763"/>
              <a:ext cx="683260" cy="497205"/>
            </a:xfrm>
            <a:custGeom>
              <a:avLst/>
              <a:gdLst/>
              <a:ahLst/>
              <a:cxnLst/>
              <a:rect l="l" t="t" r="r" b="b"/>
              <a:pathLst>
                <a:path w="683260" h="497204">
                  <a:moveTo>
                    <a:pt x="682751" y="0"/>
                  </a:moveTo>
                  <a:lnTo>
                    <a:pt x="0" y="0"/>
                  </a:lnTo>
                  <a:lnTo>
                    <a:pt x="0" y="496824"/>
                  </a:lnTo>
                  <a:lnTo>
                    <a:pt x="682751" y="496824"/>
                  </a:lnTo>
                  <a:lnTo>
                    <a:pt x="682751" y="0"/>
                  </a:lnTo>
                  <a:close/>
                </a:path>
              </a:pathLst>
            </a:custGeom>
            <a:solidFill>
              <a:srgbClr val="A80000"/>
            </a:solidFill>
          </p:spPr>
          <p:txBody>
            <a:bodyPr wrap="square" lIns="0" tIns="0" rIns="0" bIns="0" rtlCol="0"/>
            <a:lstStyle/>
            <a:p>
              <a:endParaRPr smtClean="0">
                <a:solidFill>
                  <a:prstClr val="black"/>
                </a:solidFill>
              </a:endParaRPr>
            </a:p>
          </p:txBody>
        </p:sp>
        <p:sp>
          <p:nvSpPr>
            <p:cNvPr id="28" name="object 28"/>
            <p:cNvSpPr/>
            <p:nvPr/>
          </p:nvSpPr>
          <p:spPr>
            <a:xfrm>
              <a:off x="3240024" y="3445763"/>
              <a:ext cx="683260" cy="497205"/>
            </a:xfrm>
            <a:custGeom>
              <a:avLst/>
              <a:gdLst/>
              <a:ahLst/>
              <a:cxnLst/>
              <a:rect l="l" t="t" r="r" b="b"/>
              <a:pathLst>
                <a:path w="683260" h="497204">
                  <a:moveTo>
                    <a:pt x="0" y="496824"/>
                  </a:moveTo>
                  <a:lnTo>
                    <a:pt x="682751" y="496824"/>
                  </a:lnTo>
                  <a:lnTo>
                    <a:pt x="682751" y="0"/>
                  </a:lnTo>
                  <a:lnTo>
                    <a:pt x="0" y="0"/>
                  </a:lnTo>
                  <a:lnTo>
                    <a:pt x="0" y="496824"/>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29" name="object 29"/>
            <p:cNvSpPr/>
            <p:nvPr/>
          </p:nvSpPr>
          <p:spPr>
            <a:xfrm>
              <a:off x="2310384" y="5605272"/>
              <a:ext cx="974090" cy="0"/>
            </a:xfrm>
            <a:custGeom>
              <a:avLst/>
              <a:gdLst/>
              <a:ahLst/>
              <a:cxnLst/>
              <a:rect l="l" t="t" r="r" b="b"/>
              <a:pathLst>
                <a:path w="974089">
                  <a:moveTo>
                    <a:pt x="0" y="0"/>
                  </a:moveTo>
                  <a:lnTo>
                    <a:pt x="973836" y="0"/>
                  </a:lnTo>
                </a:path>
              </a:pathLst>
            </a:custGeom>
            <a:ln w="9143">
              <a:solidFill>
                <a:srgbClr val="000000"/>
              </a:solidFill>
            </a:ln>
          </p:spPr>
          <p:txBody>
            <a:bodyPr wrap="square" lIns="0" tIns="0" rIns="0" bIns="0" rtlCol="0"/>
            <a:lstStyle/>
            <a:p>
              <a:endParaRPr smtClean="0">
                <a:solidFill>
                  <a:prstClr val="black"/>
                </a:solidFill>
              </a:endParaRPr>
            </a:p>
          </p:txBody>
        </p:sp>
      </p:grpSp>
      <p:sp>
        <p:nvSpPr>
          <p:cNvPr id="30" name="object 30"/>
          <p:cNvSpPr txBox="1"/>
          <p:nvPr/>
        </p:nvSpPr>
        <p:spPr>
          <a:xfrm>
            <a:off x="2170302" y="5686145"/>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2020</a:t>
            </a:r>
            <a:endParaRPr sz="1200">
              <a:solidFill>
                <a:prstClr val="black"/>
              </a:solidFill>
              <a:latin typeface="Tahoma"/>
              <a:cs typeface="Tahoma"/>
            </a:endParaRPr>
          </a:p>
        </p:txBody>
      </p:sp>
      <p:sp>
        <p:nvSpPr>
          <p:cNvPr id="31" name="object 31"/>
          <p:cNvSpPr txBox="1"/>
          <p:nvPr/>
        </p:nvSpPr>
        <p:spPr>
          <a:xfrm>
            <a:off x="2010155" y="3954779"/>
            <a:ext cx="683260" cy="509905"/>
          </a:xfrm>
          <a:prstGeom prst="rect">
            <a:avLst/>
          </a:prstGeom>
        </p:spPr>
        <p:txBody>
          <a:bodyPr vert="horz" wrap="square" lIns="0" tIns="5080" rIns="0" bIns="0" rtlCol="0">
            <a:spAutoFit/>
          </a:bodyPr>
          <a:lstStyle/>
          <a:p>
            <a:pPr>
              <a:spcBef>
                <a:spcPts val="40"/>
              </a:spcBef>
            </a:pPr>
            <a:endParaRPr sz="1100">
              <a:solidFill>
                <a:prstClr val="black"/>
              </a:solidFill>
              <a:latin typeface="Times New Roman"/>
              <a:cs typeface="Times New Roman"/>
            </a:endParaRPr>
          </a:p>
          <a:p>
            <a:pPr marL="3175" algn="ctr"/>
            <a:r>
              <a:rPr sz="1200" spc="-5" dirty="0">
                <a:solidFill>
                  <a:srgbClr val="FFFFFF"/>
                </a:solidFill>
                <a:latin typeface="Tahoma"/>
                <a:cs typeface="Tahoma"/>
              </a:rPr>
              <a:t>6,0</a:t>
            </a:r>
            <a:endParaRPr sz="1200">
              <a:solidFill>
                <a:prstClr val="black"/>
              </a:solidFill>
              <a:latin typeface="Tahoma"/>
              <a:cs typeface="Tahoma"/>
            </a:endParaRPr>
          </a:p>
        </p:txBody>
      </p:sp>
      <p:sp>
        <p:nvSpPr>
          <p:cNvPr id="32" name="object 32"/>
          <p:cNvSpPr txBox="1"/>
          <p:nvPr/>
        </p:nvSpPr>
        <p:spPr>
          <a:xfrm>
            <a:off x="2010155" y="2663951"/>
            <a:ext cx="683260" cy="774700"/>
          </a:xfrm>
          <a:prstGeom prst="rect">
            <a:avLst/>
          </a:prstGeom>
          <a:solidFill>
            <a:srgbClr val="BADFE2"/>
          </a:solidFill>
        </p:spPr>
        <p:txBody>
          <a:bodyPr vert="horz" wrap="square" lIns="0" tIns="5715" rIns="0" bIns="0" rtlCol="0">
            <a:spAutoFit/>
          </a:bodyPr>
          <a:lstStyle/>
          <a:p>
            <a:pPr>
              <a:spcBef>
                <a:spcPts val="45"/>
              </a:spcBef>
            </a:pPr>
            <a:endParaRPr sz="1950">
              <a:solidFill>
                <a:prstClr val="black"/>
              </a:solidFill>
              <a:latin typeface="Times New Roman"/>
              <a:cs typeface="Times New Roman"/>
            </a:endParaRPr>
          </a:p>
          <a:p>
            <a:pPr marL="3175" algn="ctr">
              <a:spcBef>
                <a:spcPts val="5"/>
              </a:spcBef>
            </a:pPr>
            <a:r>
              <a:rPr sz="1200" spc="-5" dirty="0">
                <a:solidFill>
                  <a:prstClr val="black"/>
                </a:solidFill>
                <a:latin typeface="Tahoma"/>
                <a:cs typeface="Tahoma"/>
              </a:rPr>
              <a:t>9,4</a:t>
            </a:r>
            <a:endParaRPr sz="1200">
              <a:solidFill>
                <a:prstClr val="black"/>
              </a:solidFill>
              <a:latin typeface="Tahoma"/>
              <a:cs typeface="Tahoma"/>
            </a:endParaRPr>
          </a:p>
        </p:txBody>
      </p:sp>
      <p:sp>
        <p:nvSpPr>
          <p:cNvPr id="33" name="object 33"/>
          <p:cNvSpPr txBox="1"/>
          <p:nvPr/>
        </p:nvSpPr>
        <p:spPr>
          <a:xfrm>
            <a:off x="3240023" y="4464558"/>
            <a:ext cx="683260" cy="420370"/>
          </a:xfrm>
          <a:prstGeom prst="rect">
            <a:avLst/>
          </a:prstGeom>
        </p:spPr>
        <p:txBody>
          <a:bodyPr vert="horz" wrap="square" lIns="0" tIns="116205" rIns="0" bIns="0" rtlCol="0">
            <a:spAutoFit/>
          </a:bodyPr>
          <a:lstStyle/>
          <a:p>
            <a:pPr marL="4445" algn="ctr">
              <a:spcBef>
                <a:spcPts val="915"/>
              </a:spcBef>
            </a:pPr>
            <a:r>
              <a:rPr sz="1200" spc="-5" dirty="0">
                <a:solidFill>
                  <a:srgbClr val="FFFFFF"/>
                </a:solidFill>
                <a:latin typeface="Tahoma"/>
                <a:cs typeface="Tahoma"/>
              </a:rPr>
              <a:t>4,9</a:t>
            </a:r>
            <a:endParaRPr sz="1200">
              <a:solidFill>
                <a:prstClr val="black"/>
              </a:solidFill>
              <a:latin typeface="Tahoma"/>
              <a:cs typeface="Tahoma"/>
            </a:endParaRPr>
          </a:p>
        </p:txBody>
      </p:sp>
      <p:sp>
        <p:nvSpPr>
          <p:cNvPr id="34" name="object 34"/>
          <p:cNvSpPr txBox="1"/>
          <p:nvPr/>
        </p:nvSpPr>
        <p:spPr>
          <a:xfrm>
            <a:off x="2010155" y="3438144"/>
            <a:ext cx="683260" cy="516890"/>
          </a:xfrm>
          <a:prstGeom prst="rect">
            <a:avLst/>
          </a:prstGeom>
        </p:spPr>
        <p:txBody>
          <a:bodyPr vert="horz" wrap="square" lIns="0" tIns="6985" rIns="0" bIns="0" rtlCol="0">
            <a:spAutoFit/>
          </a:bodyPr>
          <a:lstStyle/>
          <a:p>
            <a:pPr>
              <a:spcBef>
                <a:spcPts val="55"/>
              </a:spcBef>
            </a:pPr>
            <a:endParaRPr sz="1100">
              <a:solidFill>
                <a:prstClr val="black"/>
              </a:solidFill>
              <a:latin typeface="Times New Roman"/>
              <a:cs typeface="Times New Roman"/>
            </a:endParaRPr>
          </a:p>
          <a:p>
            <a:pPr marL="3175" algn="ctr"/>
            <a:r>
              <a:rPr sz="1200" spc="-5" dirty="0">
                <a:solidFill>
                  <a:srgbClr val="FFFFFF"/>
                </a:solidFill>
                <a:latin typeface="Tahoma"/>
                <a:cs typeface="Tahoma"/>
              </a:rPr>
              <a:t>6,6</a:t>
            </a:r>
            <a:endParaRPr sz="1200">
              <a:solidFill>
                <a:prstClr val="black"/>
              </a:solidFill>
              <a:latin typeface="Tahoma"/>
              <a:cs typeface="Tahoma"/>
            </a:endParaRPr>
          </a:p>
        </p:txBody>
      </p:sp>
      <p:sp>
        <p:nvSpPr>
          <p:cNvPr id="35" name="object 35"/>
          <p:cNvSpPr txBox="1"/>
          <p:nvPr/>
        </p:nvSpPr>
        <p:spPr>
          <a:xfrm>
            <a:off x="2010155" y="4884420"/>
            <a:ext cx="683260" cy="403860"/>
          </a:xfrm>
          <a:prstGeom prst="rect">
            <a:avLst/>
          </a:prstGeom>
        </p:spPr>
        <p:txBody>
          <a:bodyPr vert="horz" wrap="square" lIns="0" tIns="115570" rIns="0" bIns="0" rtlCol="0">
            <a:spAutoFit/>
          </a:bodyPr>
          <a:lstStyle/>
          <a:p>
            <a:pPr marL="3175" algn="ctr">
              <a:spcBef>
                <a:spcPts val="910"/>
              </a:spcBef>
            </a:pPr>
            <a:r>
              <a:rPr sz="1200" spc="-5" dirty="0">
                <a:solidFill>
                  <a:prstClr val="black"/>
                </a:solidFill>
                <a:latin typeface="Tahoma"/>
                <a:cs typeface="Tahoma"/>
              </a:rPr>
              <a:t>4,8</a:t>
            </a:r>
            <a:endParaRPr sz="1200">
              <a:solidFill>
                <a:prstClr val="black"/>
              </a:solidFill>
              <a:latin typeface="Tahoma"/>
              <a:cs typeface="Tahoma"/>
            </a:endParaRPr>
          </a:p>
        </p:txBody>
      </p:sp>
      <p:sp>
        <p:nvSpPr>
          <p:cNvPr id="36" name="object 36"/>
          <p:cNvSpPr txBox="1"/>
          <p:nvPr/>
        </p:nvSpPr>
        <p:spPr>
          <a:xfrm>
            <a:off x="2010155" y="4464558"/>
            <a:ext cx="683260" cy="420370"/>
          </a:xfrm>
          <a:prstGeom prst="rect">
            <a:avLst/>
          </a:prstGeom>
        </p:spPr>
        <p:txBody>
          <a:bodyPr vert="horz" wrap="square" lIns="0" tIns="119380" rIns="0" bIns="0" rtlCol="0">
            <a:spAutoFit/>
          </a:bodyPr>
          <a:lstStyle/>
          <a:p>
            <a:pPr marL="3175" algn="ctr">
              <a:spcBef>
                <a:spcPts val="940"/>
              </a:spcBef>
            </a:pPr>
            <a:r>
              <a:rPr sz="1200" spc="-5" dirty="0">
                <a:solidFill>
                  <a:srgbClr val="FFFFFF"/>
                </a:solidFill>
                <a:latin typeface="Tahoma"/>
                <a:cs typeface="Tahoma"/>
              </a:rPr>
              <a:t>5,4</a:t>
            </a:r>
            <a:endParaRPr sz="1200">
              <a:solidFill>
                <a:prstClr val="black"/>
              </a:solidFill>
              <a:latin typeface="Tahoma"/>
              <a:cs typeface="Tahoma"/>
            </a:endParaRPr>
          </a:p>
        </p:txBody>
      </p:sp>
      <p:sp>
        <p:nvSpPr>
          <p:cNvPr id="37" name="object 37"/>
          <p:cNvSpPr txBox="1"/>
          <p:nvPr/>
        </p:nvSpPr>
        <p:spPr>
          <a:xfrm>
            <a:off x="2010155" y="5288279"/>
            <a:ext cx="683260" cy="203835"/>
          </a:xfrm>
          <a:prstGeom prst="rect">
            <a:avLst/>
          </a:prstGeom>
        </p:spPr>
        <p:txBody>
          <a:bodyPr vert="horz" wrap="square" lIns="0" tIns="17780" rIns="0" bIns="0" rtlCol="0">
            <a:spAutoFit/>
          </a:bodyPr>
          <a:lstStyle/>
          <a:p>
            <a:pPr marL="407670">
              <a:spcBef>
                <a:spcPts val="140"/>
              </a:spcBef>
            </a:pPr>
            <a:r>
              <a:rPr sz="1200" spc="-5" dirty="0">
                <a:solidFill>
                  <a:srgbClr val="FFFFFF"/>
                </a:solidFill>
                <a:latin typeface="Tahoma"/>
                <a:cs typeface="Tahoma"/>
              </a:rPr>
              <a:t>2,7</a:t>
            </a:r>
            <a:endParaRPr sz="1200">
              <a:solidFill>
                <a:prstClr val="black"/>
              </a:solidFill>
              <a:latin typeface="Tahoma"/>
              <a:cs typeface="Tahoma"/>
            </a:endParaRPr>
          </a:p>
        </p:txBody>
      </p:sp>
      <p:sp>
        <p:nvSpPr>
          <p:cNvPr id="38" name="object 38"/>
          <p:cNvSpPr txBox="1"/>
          <p:nvPr/>
        </p:nvSpPr>
        <p:spPr>
          <a:xfrm>
            <a:off x="3240023" y="2744723"/>
            <a:ext cx="683260" cy="693420"/>
          </a:xfrm>
          <a:prstGeom prst="rect">
            <a:avLst/>
          </a:prstGeom>
          <a:solidFill>
            <a:srgbClr val="BADFE2"/>
          </a:solidFill>
        </p:spPr>
        <p:txBody>
          <a:bodyPr vert="horz" wrap="square" lIns="0" tIns="3175" rIns="0" bIns="0" rtlCol="0">
            <a:spAutoFit/>
          </a:bodyPr>
          <a:lstStyle/>
          <a:p>
            <a:pPr>
              <a:spcBef>
                <a:spcPts val="25"/>
              </a:spcBef>
            </a:pPr>
            <a:endParaRPr sz="1750">
              <a:solidFill>
                <a:prstClr val="black"/>
              </a:solidFill>
              <a:latin typeface="Times New Roman"/>
              <a:cs typeface="Times New Roman"/>
            </a:endParaRPr>
          </a:p>
          <a:p>
            <a:pPr marL="4445" algn="ctr">
              <a:spcBef>
                <a:spcPts val="5"/>
              </a:spcBef>
            </a:pPr>
            <a:r>
              <a:rPr sz="1200" spc="-5" dirty="0">
                <a:solidFill>
                  <a:prstClr val="black"/>
                </a:solidFill>
                <a:latin typeface="Tahoma"/>
                <a:cs typeface="Tahoma"/>
              </a:rPr>
              <a:t>8,6</a:t>
            </a:r>
            <a:endParaRPr sz="1200">
              <a:solidFill>
                <a:prstClr val="black"/>
              </a:solidFill>
              <a:latin typeface="Tahoma"/>
              <a:cs typeface="Tahoma"/>
            </a:endParaRPr>
          </a:p>
        </p:txBody>
      </p:sp>
      <p:sp>
        <p:nvSpPr>
          <p:cNvPr id="39" name="object 39"/>
          <p:cNvSpPr txBox="1"/>
          <p:nvPr/>
        </p:nvSpPr>
        <p:spPr>
          <a:xfrm>
            <a:off x="3240023" y="3438144"/>
            <a:ext cx="683260" cy="516890"/>
          </a:xfrm>
          <a:prstGeom prst="rect">
            <a:avLst/>
          </a:prstGeom>
        </p:spPr>
        <p:txBody>
          <a:bodyPr vert="horz" wrap="square" lIns="0" tIns="3810" rIns="0" bIns="0" rtlCol="0">
            <a:spAutoFit/>
          </a:bodyPr>
          <a:lstStyle/>
          <a:p>
            <a:pPr>
              <a:spcBef>
                <a:spcPts val="30"/>
              </a:spcBef>
            </a:pPr>
            <a:endParaRPr sz="1100">
              <a:solidFill>
                <a:prstClr val="black"/>
              </a:solidFill>
              <a:latin typeface="Times New Roman"/>
              <a:cs typeface="Times New Roman"/>
            </a:endParaRPr>
          </a:p>
          <a:p>
            <a:pPr marL="4445" algn="ctr"/>
            <a:r>
              <a:rPr sz="1200" spc="-5" dirty="0">
                <a:solidFill>
                  <a:srgbClr val="FFFFFF"/>
                </a:solidFill>
                <a:latin typeface="Tahoma"/>
                <a:cs typeface="Tahoma"/>
              </a:rPr>
              <a:t>6,1</a:t>
            </a:r>
            <a:endParaRPr sz="1200">
              <a:solidFill>
                <a:prstClr val="black"/>
              </a:solidFill>
              <a:latin typeface="Tahoma"/>
              <a:cs typeface="Tahoma"/>
            </a:endParaRPr>
          </a:p>
        </p:txBody>
      </p:sp>
      <p:sp>
        <p:nvSpPr>
          <p:cNvPr id="40" name="object 40"/>
          <p:cNvSpPr txBox="1"/>
          <p:nvPr/>
        </p:nvSpPr>
        <p:spPr>
          <a:xfrm>
            <a:off x="3240023" y="3954779"/>
            <a:ext cx="683260" cy="509905"/>
          </a:xfrm>
          <a:prstGeom prst="rect">
            <a:avLst/>
          </a:prstGeom>
        </p:spPr>
        <p:txBody>
          <a:bodyPr vert="horz" wrap="square" lIns="0" tIns="1270" rIns="0" bIns="0" rtlCol="0">
            <a:spAutoFit/>
          </a:bodyPr>
          <a:lstStyle/>
          <a:p>
            <a:pPr>
              <a:spcBef>
                <a:spcPts val="10"/>
              </a:spcBef>
            </a:pPr>
            <a:endParaRPr sz="1100">
              <a:solidFill>
                <a:prstClr val="black"/>
              </a:solidFill>
              <a:latin typeface="Times New Roman"/>
              <a:cs typeface="Times New Roman"/>
            </a:endParaRPr>
          </a:p>
          <a:p>
            <a:pPr marL="4445" algn="ctr">
              <a:spcBef>
                <a:spcPts val="5"/>
              </a:spcBef>
            </a:pPr>
            <a:r>
              <a:rPr sz="1200" spc="-5" dirty="0">
                <a:solidFill>
                  <a:srgbClr val="FFFFFF"/>
                </a:solidFill>
                <a:latin typeface="Tahoma"/>
                <a:cs typeface="Tahoma"/>
              </a:rPr>
              <a:t>6,5</a:t>
            </a:r>
            <a:endParaRPr sz="1200">
              <a:solidFill>
                <a:prstClr val="black"/>
              </a:solidFill>
              <a:latin typeface="Tahoma"/>
              <a:cs typeface="Tahoma"/>
            </a:endParaRPr>
          </a:p>
        </p:txBody>
      </p:sp>
      <p:sp>
        <p:nvSpPr>
          <p:cNvPr id="41" name="object 41"/>
          <p:cNvSpPr txBox="1"/>
          <p:nvPr/>
        </p:nvSpPr>
        <p:spPr>
          <a:xfrm>
            <a:off x="3240023" y="4884420"/>
            <a:ext cx="683260" cy="403860"/>
          </a:xfrm>
          <a:prstGeom prst="rect">
            <a:avLst/>
          </a:prstGeom>
        </p:spPr>
        <p:txBody>
          <a:bodyPr vert="horz" wrap="square" lIns="0" tIns="104139" rIns="0" bIns="0" rtlCol="0">
            <a:spAutoFit/>
          </a:bodyPr>
          <a:lstStyle/>
          <a:p>
            <a:pPr marL="4445" algn="ctr">
              <a:spcBef>
                <a:spcPts val="819"/>
              </a:spcBef>
            </a:pPr>
            <a:r>
              <a:rPr sz="1200" spc="-5" dirty="0">
                <a:solidFill>
                  <a:prstClr val="black"/>
                </a:solidFill>
                <a:latin typeface="Tahoma"/>
                <a:cs typeface="Tahoma"/>
              </a:rPr>
              <a:t>5,1</a:t>
            </a:r>
            <a:endParaRPr sz="1200">
              <a:solidFill>
                <a:prstClr val="black"/>
              </a:solidFill>
              <a:latin typeface="Tahoma"/>
              <a:cs typeface="Tahoma"/>
            </a:endParaRPr>
          </a:p>
        </p:txBody>
      </p:sp>
      <p:sp>
        <p:nvSpPr>
          <p:cNvPr id="42" name="object 42"/>
          <p:cNvSpPr txBox="1"/>
          <p:nvPr/>
        </p:nvSpPr>
        <p:spPr>
          <a:xfrm>
            <a:off x="3240023" y="5288279"/>
            <a:ext cx="683260" cy="203835"/>
          </a:xfrm>
          <a:prstGeom prst="rect">
            <a:avLst/>
          </a:prstGeom>
        </p:spPr>
        <p:txBody>
          <a:bodyPr vert="horz" wrap="square" lIns="0" tIns="13335" rIns="0" bIns="0" rtlCol="0">
            <a:spAutoFit/>
          </a:bodyPr>
          <a:lstStyle/>
          <a:p>
            <a:pPr marL="408305">
              <a:spcBef>
                <a:spcPts val="105"/>
              </a:spcBef>
            </a:pPr>
            <a:r>
              <a:rPr sz="1200" dirty="0">
                <a:solidFill>
                  <a:srgbClr val="FFFFFF"/>
                </a:solidFill>
                <a:latin typeface="Tahoma"/>
                <a:cs typeface="Tahoma"/>
              </a:rPr>
              <a:t>2,6</a:t>
            </a:r>
            <a:endParaRPr sz="1200">
              <a:solidFill>
                <a:prstClr val="black"/>
              </a:solidFill>
              <a:latin typeface="Tahoma"/>
              <a:cs typeface="Tahoma"/>
            </a:endParaRPr>
          </a:p>
        </p:txBody>
      </p:sp>
      <p:sp>
        <p:nvSpPr>
          <p:cNvPr id="43" name="object 43"/>
          <p:cNvSpPr txBox="1"/>
          <p:nvPr/>
        </p:nvSpPr>
        <p:spPr>
          <a:xfrm>
            <a:off x="3400805" y="5686145"/>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2021</a:t>
            </a:r>
            <a:endParaRPr sz="1200">
              <a:solidFill>
                <a:prstClr val="black"/>
              </a:solidFill>
              <a:latin typeface="Tahoma"/>
              <a:cs typeface="Tahoma"/>
            </a:endParaRPr>
          </a:p>
        </p:txBody>
      </p:sp>
      <p:sp>
        <p:nvSpPr>
          <p:cNvPr id="44" name="object 44"/>
          <p:cNvSpPr/>
          <p:nvPr/>
        </p:nvSpPr>
        <p:spPr>
          <a:xfrm>
            <a:off x="2054351" y="5465064"/>
            <a:ext cx="256540" cy="182880"/>
          </a:xfrm>
          <a:custGeom>
            <a:avLst/>
            <a:gdLst/>
            <a:ahLst/>
            <a:cxnLst/>
            <a:rect l="l" t="t" r="r" b="b"/>
            <a:pathLst>
              <a:path w="256539" h="182879">
                <a:moveTo>
                  <a:pt x="256031" y="0"/>
                </a:moveTo>
                <a:lnTo>
                  <a:pt x="0" y="0"/>
                </a:lnTo>
                <a:lnTo>
                  <a:pt x="0" y="182880"/>
                </a:lnTo>
                <a:lnTo>
                  <a:pt x="256031" y="182880"/>
                </a:lnTo>
                <a:lnTo>
                  <a:pt x="256031" y="0"/>
                </a:lnTo>
                <a:close/>
              </a:path>
            </a:pathLst>
          </a:custGeom>
          <a:solidFill>
            <a:srgbClr val="BADFE2"/>
          </a:solidFill>
        </p:spPr>
        <p:txBody>
          <a:bodyPr wrap="square" lIns="0" tIns="0" rIns="0" bIns="0" rtlCol="0"/>
          <a:lstStyle/>
          <a:p>
            <a:endParaRPr smtClean="0">
              <a:solidFill>
                <a:prstClr val="black"/>
              </a:solidFill>
            </a:endParaRPr>
          </a:p>
        </p:txBody>
      </p:sp>
      <p:sp>
        <p:nvSpPr>
          <p:cNvPr id="45" name="object 45"/>
          <p:cNvSpPr txBox="1"/>
          <p:nvPr/>
        </p:nvSpPr>
        <p:spPr>
          <a:xfrm>
            <a:off x="2010155" y="5452668"/>
            <a:ext cx="683260" cy="208279"/>
          </a:xfrm>
          <a:prstGeom prst="rect">
            <a:avLst/>
          </a:prstGeom>
        </p:spPr>
        <p:txBody>
          <a:bodyPr vert="horz" wrap="square" lIns="0" tIns="12700" rIns="0" bIns="0" rtlCol="0">
            <a:spAutoFit/>
          </a:bodyPr>
          <a:lstStyle/>
          <a:p>
            <a:pPr marL="66675">
              <a:spcBef>
                <a:spcPts val="100"/>
              </a:spcBef>
            </a:pPr>
            <a:r>
              <a:rPr sz="1200" spc="-5" dirty="0">
                <a:solidFill>
                  <a:prstClr val="black"/>
                </a:solidFill>
                <a:latin typeface="Tahoma"/>
                <a:cs typeface="Tahoma"/>
              </a:rPr>
              <a:t>1,2</a:t>
            </a:r>
            <a:endParaRPr sz="1200">
              <a:solidFill>
                <a:prstClr val="black"/>
              </a:solidFill>
              <a:latin typeface="Tahoma"/>
              <a:cs typeface="Tahoma"/>
            </a:endParaRPr>
          </a:p>
        </p:txBody>
      </p:sp>
      <p:sp>
        <p:nvSpPr>
          <p:cNvPr id="46" name="object 46"/>
          <p:cNvSpPr/>
          <p:nvPr/>
        </p:nvSpPr>
        <p:spPr>
          <a:xfrm>
            <a:off x="3284220" y="5460491"/>
            <a:ext cx="256540" cy="182880"/>
          </a:xfrm>
          <a:custGeom>
            <a:avLst/>
            <a:gdLst/>
            <a:ahLst/>
            <a:cxnLst/>
            <a:rect l="l" t="t" r="r" b="b"/>
            <a:pathLst>
              <a:path w="256539" h="182879">
                <a:moveTo>
                  <a:pt x="256032" y="0"/>
                </a:moveTo>
                <a:lnTo>
                  <a:pt x="0" y="0"/>
                </a:lnTo>
                <a:lnTo>
                  <a:pt x="0" y="182880"/>
                </a:lnTo>
                <a:lnTo>
                  <a:pt x="256032" y="182880"/>
                </a:lnTo>
                <a:lnTo>
                  <a:pt x="256032" y="0"/>
                </a:lnTo>
                <a:close/>
              </a:path>
            </a:pathLst>
          </a:custGeom>
          <a:solidFill>
            <a:srgbClr val="BADFE2"/>
          </a:solidFill>
        </p:spPr>
        <p:txBody>
          <a:bodyPr wrap="square" lIns="0" tIns="0" rIns="0" bIns="0" rtlCol="0"/>
          <a:lstStyle/>
          <a:p>
            <a:endParaRPr smtClean="0">
              <a:solidFill>
                <a:prstClr val="black"/>
              </a:solidFill>
            </a:endParaRPr>
          </a:p>
        </p:txBody>
      </p:sp>
      <p:sp>
        <p:nvSpPr>
          <p:cNvPr id="47" name="object 47"/>
          <p:cNvSpPr txBox="1"/>
          <p:nvPr/>
        </p:nvSpPr>
        <p:spPr>
          <a:xfrm>
            <a:off x="3294634" y="5447791"/>
            <a:ext cx="957580" cy="208279"/>
          </a:xfrm>
          <a:prstGeom prst="rect">
            <a:avLst/>
          </a:prstGeom>
        </p:spPr>
        <p:txBody>
          <a:bodyPr vert="horz" wrap="square" lIns="0" tIns="12700" rIns="0" bIns="0" rtlCol="0">
            <a:spAutoFit/>
          </a:bodyPr>
          <a:lstStyle/>
          <a:p>
            <a:pPr marL="12700">
              <a:spcBef>
                <a:spcPts val="100"/>
              </a:spcBef>
              <a:tabLst>
                <a:tab pos="944244" algn="l"/>
              </a:tabLst>
            </a:pPr>
            <a:r>
              <a:rPr sz="1200" spc="-5" dirty="0">
                <a:solidFill>
                  <a:prstClr val="black"/>
                </a:solidFill>
                <a:latin typeface="Tahoma"/>
                <a:cs typeface="Tahoma"/>
              </a:rPr>
              <a:t>1,3</a:t>
            </a:r>
            <a:r>
              <a:rPr sz="1200" spc="-220" dirty="0">
                <a:solidFill>
                  <a:prstClr val="black"/>
                </a:solidFill>
                <a:latin typeface="Tahoma"/>
                <a:cs typeface="Tahoma"/>
              </a:rPr>
              <a:t> </a:t>
            </a:r>
            <a:r>
              <a:rPr sz="1200" u="sng" dirty="0">
                <a:solidFill>
                  <a:prstClr val="black"/>
                </a:solidFill>
                <a:uFill>
                  <a:solidFill>
                    <a:srgbClr val="000000"/>
                  </a:solidFill>
                </a:uFill>
                <a:latin typeface="Tahoma"/>
                <a:cs typeface="Tahoma"/>
              </a:rPr>
              <a:t> 	</a:t>
            </a:r>
            <a:endParaRPr sz="1200">
              <a:solidFill>
                <a:prstClr val="black"/>
              </a:solidFill>
              <a:latin typeface="Tahoma"/>
              <a:cs typeface="Tahoma"/>
            </a:endParaRPr>
          </a:p>
        </p:txBody>
      </p:sp>
      <p:sp>
        <p:nvSpPr>
          <p:cNvPr id="48" name="object 48"/>
          <p:cNvSpPr txBox="1">
            <a:spLocks noGrp="1"/>
          </p:cNvSpPr>
          <p:nvPr>
            <p:ph type="title"/>
          </p:nvPr>
        </p:nvSpPr>
        <p:spPr>
          <a:xfrm>
            <a:off x="78739" y="755345"/>
            <a:ext cx="8081009" cy="826769"/>
          </a:xfrm>
          <a:prstGeom prst="rect">
            <a:avLst/>
          </a:prstGeom>
        </p:spPr>
        <p:txBody>
          <a:bodyPr vert="horz" wrap="square" lIns="0" tIns="13335" rIns="0" bIns="0" rtlCol="0">
            <a:spAutoFit/>
          </a:bodyPr>
          <a:lstStyle/>
          <a:p>
            <a:pPr marL="12700">
              <a:lnSpc>
                <a:spcPct val="100000"/>
              </a:lnSpc>
              <a:spcBef>
                <a:spcPts val="105"/>
              </a:spcBef>
            </a:pPr>
            <a:r>
              <a:rPr sz="1750" spc="-5" dirty="0"/>
              <a:t>Ayrıca, Rusya </a:t>
            </a:r>
            <a:r>
              <a:rPr sz="1750" dirty="0"/>
              <a:t>en </a:t>
            </a:r>
            <a:r>
              <a:rPr sz="1750" spc="-5" dirty="0"/>
              <a:t>büyük dış ticaret</a:t>
            </a:r>
            <a:r>
              <a:rPr sz="1750" spc="45" dirty="0"/>
              <a:t> </a:t>
            </a:r>
            <a:r>
              <a:rPr sz="1750" spc="-5" dirty="0"/>
              <a:t>ortaklarımızdandır.</a:t>
            </a:r>
            <a:endParaRPr sz="1750"/>
          </a:p>
          <a:p>
            <a:pPr marL="12700" marR="5080">
              <a:lnSpc>
                <a:spcPct val="100000"/>
              </a:lnSpc>
            </a:pPr>
            <a:r>
              <a:rPr sz="1750" b="0" dirty="0">
                <a:latin typeface="Tahoma"/>
                <a:cs typeface="Tahoma"/>
              </a:rPr>
              <a:t>2021 </a:t>
            </a:r>
            <a:r>
              <a:rPr sz="1750" b="0" spc="-5" dirty="0">
                <a:latin typeface="Tahoma"/>
                <a:cs typeface="Tahoma"/>
              </a:rPr>
              <a:t>yılında </a:t>
            </a:r>
            <a:r>
              <a:rPr sz="1750" b="0" dirty="0">
                <a:latin typeface="Tahoma"/>
                <a:cs typeface="Tahoma"/>
              </a:rPr>
              <a:t>Rusya </a:t>
            </a:r>
            <a:r>
              <a:rPr sz="1750" b="0" spc="-5" dirty="0">
                <a:latin typeface="Tahoma"/>
                <a:cs typeface="Tahoma"/>
              </a:rPr>
              <a:t>Federasyonu ile </a:t>
            </a:r>
            <a:r>
              <a:rPr sz="1750" b="0" dirty="0">
                <a:latin typeface="Tahoma"/>
                <a:cs typeface="Tahoma"/>
              </a:rPr>
              <a:t>5,8 </a:t>
            </a:r>
            <a:r>
              <a:rPr sz="1750" b="0" spc="-5" dirty="0">
                <a:latin typeface="Tahoma"/>
                <a:cs typeface="Tahoma"/>
              </a:rPr>
              <a:t>milyar dolar </a:t>
            </a:r>
            <a:r>
              <a:rPr sz="1750" b="0" dirty="0">
                <a:latin typeface="Tahoma"/>
                <a:cs typeface="Tahoma"/>
              </a:rPr>
              <a:t>ihracat, 29 </a:t>
            </a:r>
            <a:r>
              <a:rPr sz="1750" b="0" spc="-5" dirty="0">
                <a:latin typeface="Tahoma"/>
                <a:cs typeface="Tahoma"/>
              </a:rPr>
              <a:t>milyar dolar ithalat  yapılmıştır. Toplam ihracat içindeki </a:t>
            </a:r>
            <a:r>
              <a:rPr sz="1750" b="0" dirty="0">
                <a:latin typeface="Tahoma"/>
                <a:cs typeface="Tahoma"/>
              </a:rPr>
              <a:t>payı %2,6 </a:t>
            </a:r>
            <a:r>
              <a:rPr sz="1750" b="0" spc="-5" dirty="0">
                <a:latin typeface="Tahoma"/>
                <a:cs typeface="Tahoma"/>
              </a:rPr>
              <a:t>iken, ithalattaki </a:t>
            </a:r>
            <a:r>
              <a:rPr sz="1750" b="0" dirty="0">
                <a:latin typeface="Tahoma"/>
                <a:cs typeface="Tahoma"/>
              </a:rPr>
              <a:t>payı</a:t>
            </a:r>
            <a:r>
              <a:rPr sz="1750" b="0" spc="-15" dirty="0">
                <a:latin typeface="Tahoma"/>
                <a:cs typeface="Tahoma"/>
              </a:rPr>
              <a:t> </a:t>
            </a:r>
            <a:r>
              <a:rPr sz="1750" b="0" dirty="0">
                <a:latin typeface="Tahoma"/>
                <a:cs typeface="Tahoma"/>
              </a:rPr>
              <a:t>%10,7’dir.</a:t>
            </a:r>
            <a:endParaRPr sz="1750">
              <a:latin typeface="Tahoma"/>
              <a:cs typeface="Tahoma"/>
            </a:endParaRPr>
          </a:p>
        </p:txBody>
      </p:sp>
      <p:sp>
        <p:nvSpPr>
          <p:cNvPr id="49" name="object 49"/>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24</a:t>
            </a:r>
            <a:endParaRPr sz="1400">
              <a:solidFill>
                <a:prstClr val="black"/>
              </a:solidFill>
              <a:latin typeface="Tahoma"/>
              <a:cs typeface="Tahoma"/>
            </a:endParaRPr>
          </a:p>
        </p:txBody>
      </p:sp>
      <p:grpSp>
        <p:nvGrpSpPr>
          <p:cNvPr id="50" name="object 50"/>
          <p:cNvGrpSpPr/>
          <p:nvPr/>
        </p:nvGrpSpPr>
        <p:grpSpPr>
          <a:xfrm>
            <a:off x="4896421" y="3562984"/>
            <a:ext cx="1672589" cy="2047239"/>
            <a:chOff x="4896421" y="3562984"/>
            <a:chExt cx="1672589" cy="2047239"/>
          </a:xfrm>
        </p:grpSpPr>
        <p:sp>
          <p:nvSpPr>
            <p:cNvPr id="51" name="object 51"/>
            <p:cNvSpPr/>
            <p:nvPr/>
          </p:nvSpPr>
          <p:spPr>
            <a:xfrm>
              <a:off x="5166360" y="5519927"/>
              <a:ext cx="662940" cy="85725"/>
            </a:xfrm>
            <a:custGeom>
              <a:avLst/>
              <a:gdLst/>
              <a:ahLst/>
              <a:cxnLst/>
              <a:rect l="l" t="t" r="r" b="b"/>
              <a:pathLst>
                <a:path w="662939" h="85725">
                  <a:moveTo>
                    <a:pt x="662939" y="0"/>
                  </a:moveTo>
                  <a:lnTo>
                    <a:pt x="0" y="0"/>
                  </a:lnTo>
                  <a:lnTo>
                    <a:pt x="0" y="85344"/>
                  </a:lnTo>
                  <a:lnTo>
                    <a:pt x="662939" y="85344"/>
                  </a:lnTo>
                  <a:lnTo>
                    <a:pt x="662939" y="0"/>
                  </a:lnTo>
                  <a:close/>
                </a:path>
              </a:pathLst>
            </a:custGeom>
            <a:solidFill>
              <a:srgbClr val="2C2C89"/>
            </a:solidFill>
          </p:spPr>
          <p:txBody>
            <a:bodyPr wrap="square" lIns="0" tIns="0" rIns="0" bIns="0" rtlCol="0"/>
            <a:lstStyle/>
            <a:p>
              <a:endParaRPr smtClean="0">
                <a:solidFill>
                  <a:prstClr val="black"/>
                </a:solidFill>
              </a:endParaRPr>
            </a:p>
          </p:txBody>
        </p:sp>
        <p:sp>
          <p:nvSpPr>
            <p:cNvPr id="52" name="object 52"/>
            <p:cNvSpPr/>
            <p:nvPr/>
          </p:nvSpPr>
          <p:spPr>
            <a:xfrm>
              <a:off x="5166360" y="5221223"/>
              <a:ext cx="662940" cy="299085"/>
            </a:xfrm>
            <a:custGeom>
              <a:avLst/>
              <a:gdLst/>
              <a:ahLst/>
              <a:cxnLst/>
              <a:rect l="l" t="t" r="r" b="b"/>
              <a:pathLst>
                <a:path w="662939" h="299085">
                  <a:moveTo>
                    <a:pt x="662940" y="0"/>
                  </a:moveTo>
                  <a:lnTo>
                    <a:pt x="0" y="0"/>
                  </a:lnTo>
                  <a:lnTo>
                    <a:pt x="0" y="251460"/>
                  </a:lnTo>
                  <a:lnTo>
                    <a:pt x="0" y="298704"/>
                  </a:lnTo>
                  <a:lnTo>
                    <a:pt x="662940" y="298704"/>
                  </a:lnTo>
                  <a:lnTo>
                    <a:pt x="662940" y="251460"/>
                  </a:lnTo>
                  <a:lnTo>
                    <a:pt x="662940" y="0"/>
                  </a:lnTo>
                  <a:close/>
                </a:path>
              </a:pathLst>
            </a:custGeom>
            <a:solidFill>
              <a:srgbClr val="DAECEE"/>
            </a:solidFill>
          </p:spPr>
          <p:txBody>
            <a:bodyPr wrap="square" lIns="0" tIns="0" rIns="0" bIns="0" rtlCol="0"/>
            <a:lstStyle/>
            <a:p>
              <a:endParaRPr smtClean="0">
                <a:solidFill>
                  <a:prstClr val="black"/>
                </a:solidFill>
              </a:endParaRPr>
            </a:p>
          </p:txBody>
        </p:sp>
        <p:sp>
          <p:nvSpPr>
            <p:cNvPr id="53" name="object 53"/>
            <p:cNvSpPr/>
            <p:nvPr/>
          </p:nvSpPr>
          <p:spPr>
            <a:xfrm>
              <a:off x="5166360" y="5221223"/>
              <a:ext cx="662940" cy="299085"/>
            </a:xfrm>
            <a:custGeom>
              <a:avLst/>
              <a:gdLst/>
              <a:ahLst/>
              <a:cxnLst/>
              <a:rect l="l" t="t" r="r" b="b"/>
              <a:pathLst>
                <a:path w="662939" h="299085">
                  <a:moveTo>
                    <a:pt x="0" y="298703"/>
                  </a:moveTo>
                  <a:lnTo>
                    <a:pt x="662939" y="298703"/>
                  </a:lnTo>
                  <a:lnTo>
                    <a:pt x="662939" y="0"/>
                  </a:lnTo>
                  <a:lnTo>
                    <a:pt x="0" y="0"/>
                  </a:lnTo>
                  <a:lnTo>
                    <a:pt x="0" y="298703"/>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54" name="object 54"/>
            <p:cNvSpPr/>
            <p:nvPr/>
          </p:nvSpPr>
          <p:spPr>
            <a:xfrm>
              <a:off x="5166360" y="4844795"/>
              <a:ext cx="662940" cy="376555"/>
            </a:xfrm>
            <a:custGeom>
              <a:avLst/>
              <a:gdLst/>
              <a:ahLst/>
              <a:cxnLst/>
              <a:rect l="l" t="t" r="r" b="b"/>
              <a:pathLst>
                <a:path w="662939" h="376554">
                  <a:moveTo>
                    <a:pt x="662939" y="0"/>
                  </a:moveTo>
                  <a:lnTo>
                    <a:pt x="0" y="0"/>
                  </a:lnTo>
                  <a:lnTo>
                    <a:pt x="0" y="376427"/>
                  </a:lnTo>
                  <a:lnTo>
                    <a:pt x="662939" y="376427"/>
                  </a:lnTo>
                  <a:lnTo>
                    <a:pt x="662939" y="0"/>
                  </a:lnTo>
                  <a:close/>
                </a:path>
              </a:pathLst>
            </a:custGeom>
            <a:solidFill>
              <a:srgbClr val="000000"/>
            </a:solidFill>
          </p:spPr>
          <p:txBody>
            <a:bodyPr wrap="square" lIns="0" tIns="0" rIns="0" bIns="0" rtlCol="0"/>
            <a:lstStyle/>
            <a:p>
              <a:endParaRPr smtClean="0">
                <a:solidFill>
                  <a:prstClr val="black"/>
                </a:solidFill>
              </a:endParaRPr>
            </a:p>
          </p:txBody>
        </p:sp>
        <p:sp>
          <p:nvSpPr>
            <p:cNvPr id="55" name="object 55"/>
            <p:cNvSpPr/>
            <p:nvPr/>
          </p:nvSpPr>
          <p:spPr>
            <a:xfrm>
              <a:off x="5166360" y="4844795"/>
              <a:ext cx="662940" cy="376555"/>
            </a:xfrm>
            <a:custGeom>
              <a:avLst/>
              <a:gdLst/>
              <a:ahLst/>
              <a:cxnLst/>
              <a:rect l="l" t="t" r="r" b="b"/>
              <a:pathLst>
                <a:path w="662939" h="376554">
                  <a:moveTo>
                    <a:pt x="0" y="376427"/>
                  </a:moveTo>
                  <a:lnTo>
                    <a:pt x="662939" y="376427"/>
                  </a:lnTo>
                  <a:lnTo>
                    <a:pt x="662939" y="0"/>
                  </a:lnTo>
                  <a:lnTo>
                    <a:pt x="0" y="0"/>
                  </a:lnTo>
                  <a:lnTo>
                    <a:pt x="0" y="376427"/>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6" name="object 56"/>
            <p:cNvSpPr/>
            <p:nvPr/>
          </p:nvSpPr>
          <p:spPr>
            <a:xfrm>
              <a:off x="5166360" y="4270247"/>
              <a:ext cx="662940" cy="574675"/>
            </a:xfrm>
            <a:custGeom>
              <a:avLst/>
              <a:gdLst/>
              <a:ahLst/>
              <a:cxnLst/>
              <a:rect l="l" t="t" r="r" b="b"/>
              <a:pathLst>
                <a:path w="662939" h="574675">
                  <a:moveTo>
                    <a:pt x="662939" y="0"/>
                  </a:moveTo>
                  <a:lnTo>
                    <a:pt x="0" y="0"/>
                  </a:lnTo>
                  <a:lnTo>
                    <a:pt x="0" y="574547"/>
                  </a:lnTo>
                  <a:lnTo>
                    <a:pt x="662939" y="574547"/>
                  </a:lnTo>
                  <a:lnTo>
                    <a:pt x="662939" y="0"/>
                  </a:lnTo>
                  <a:close/>
                </a:path>
              </a:pathLst>
            </a:custGeom>
            <a:solidFill>
              <a:srgbClr val="001F5F"/>
            </a:solidFill>
          </p:spPr>
          <p:txBody>
            <a:bodyPr wrap="square" lIns="0" tIns="0" rIns="0" bIns="0" rtlCol="0"/>
            <a:lstStyle/>
            <a:p>
              <a:endParaRPr smtClean="0">
                <a:solidFill>
                  <a:prstClr val="black"/>
                </a:solidFill>
              </a:endParaRPr>
            </a:p>
          </p:txBody>
        </p:sp>
        <p:sp>
          <p:nvSpPr>
            <p:cNvPr id="57" name="object 57"/>
            <p:cNvSpPr/>
            <p:nvPr/>
          </p:nvSpPr>
          <p:spPr>
            <a:xfrm>
              <a:off x="5166360" y="4270247"/>
              <a:ext cx="662940" cy="574675"/>
            </a:xfrm>
            <a:custGeom>
              <a:avLst/>
              <a:gdLst/>
              <a:ahLst/>
              <a:cxnLst/>
              <a:rect l="l" t="t" r="r" b="b"/>
              <a:pathLst>
                <a:path w="662939" h="574675">
                  <a:moveTo>
                    <a:pt x="0" y="574547"/>
                  </a:moveTo>
                  <a:lnTo>
                    <a:pt x="662939" y="574547"/>
                  </a:lnTo>
                  <a:lnTo>
                    <a:pt x="662939" y="0"/>
                  </a:lnTo>
                  <a:lnTo>
                    <a:pt x="0" y="0"/>
                  </a:lnTo>
                  <a:lnTo>
                    <a:pt x="0" y="574547"/>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8" name="object 58"/>
            <p:cNvSpPr/>
            <p:nvPr/>
          </p:nvSpPr>
          <p:spPr>
            <a:xfrm>
              <a:off x="5166360" y="3566159"/>
              <a:ext cx="662940" cy="704215"/>
            </a:xfrm>
            <a:custGeom>
              <a:avLst/>
              <a:gdLst/>
              <a:ahLst/>
              <a:cxnLst/>
              <a:rect l="l" t="t" r="r" b="b"/>
              <a:pathLst>
                <a:path w="662939" h="704214">
                  <a:moveTo>
                    <a:pt x="662939" y="0"/>
                  </a:moveTo>
                  <a:lnTo>
                    <a:pt x="0" y="0"/>
                  </a:lnTo>
                  <a:lnTo>
                    <a:pt x="0" y="704088"/>
                  </a:lnTo>
                  <a:lnTo>
                    <a:pt x="662939" y="704088"/>
                  </a:lnTo>
                  <a:lnTo>
                    <a:pt x="662939" y="0"/>
                  </a:lnTo>
                  <a:close/>
                </a:path>
              </a:pathLst>
            </a:custGeom>
            <a:solidFill>
              <a:srgbClr val="A80000"/>
            </a:solidFill>
          </p:spPr>
          <p:txBody>
            <a:bodyPr wrap="square" lIns="0" tIns="0" rIns="0" bIns="0" rtlCol="0"/>
            <a:lstStyle/>
            <a:p>
              <a:endParaRPr smtClean="0">
                <a:solidFill>
                  <a:prstClr val="black"/>
                </a:solidFill>
              </a:endParaRPr>
            </a:p>
          </p:txBody>
        </p:sp>
        <p:sp>
          <p:nvSpPr>
            <p:cNvPr id="59" name="object 59"/>
            <p:cNvSpPr/>
            <p:nvPr/>
          </p:nvSpPr>
          <p:spPr>
            <a:xfrm>
              <a:off x="5166360" y="3566159"/>
              <a:ext cx="662940" cy="704215"/>
            </a:xfrm>
            <a:custGeom>
              <a:avLst/>
              <a:gdLst/>
              <a:ahLst/>
              <a:cxnLst/>
              <a:rect l="l" t="t" r="r" b="b"/>
              <a:pathLst>
                <a:path w="662939" h="704214">
                  <a:moveTo>
                    <a:pt x="0" y="704088"/>
                  </a:moveTo>
                  <a:lnTo>
                    <a:pt x="662939" y="704088"/>
                  </a:lnTo>
                  <a:lnTo>
                    <a:pt x="662939" y="0"/>
                  </a:lnTo>
                  <a:lnTo>
                    <a:pt x="0" y="0"/>
                  </a:lnTo>
                  <a:lnTo>
                    <a:pt x="0" y="70408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0" name="object 60"/>
            <p:cNvSpPr/>
            <p:nvPr/>
          </p:nvSpPr>
          <p:spPr>
            <a:xfrm>
              <a:off x="4901184" y="5605271"/>
              <a:ext cx="1663064" cy="0"/>
            </a:xfrm>
            <a:custGeom>
              <a:avLst/>
              <a:gdLst/>
              <a:ahLst/>
              <a:cxnLst/>
              <a:rect l="l" t="t" r="r" b="b"/>
              <a:pathLst>
                <a:path w="1663065">
                  <a:moveTo>
                    <a:pt x="0" y="0"/>
                  </a:moveTo>
                  <a:lnTo>
                    <a:pt x="469391" y="0"/>
                  </a:lnTo>
                </a:path>
                <a:path w="1663065">
                  <a:moveTo>
                    <a:pt x="725424" y="0"/>
                  </a:moveTo>
                  <a:lnTo>
                    <a:pt x="1662684" y="0"/>
                  </a:lnTo>
                </a:path>
              </a:pathLst>
            </a:custGeom>
            <a:ln w="9143">
              <a:solidFill>
                <a:srgbClr val="000000"/>
              </a:solidFill>
            </a:ln>
          </p:spPr>
          <p:txBody>
            <a:bodyPr wrap="square" lIns="0" tIns="0" rIns="0" bIns="0" rtlCol="0"/>
            <a:lstStyle/>
            <a:p>
              <a:endParaRPr smtClean="0">
                <a:solidFill>
                  <a:prstClr val="black"/>
                </a:solidFill>
              </a:endParaRPr>
            </a:p>
          </p:txBody>
        </p:sp>
      </p:grpSp>
      <p:grpSp>
        <p:nvGrpSpPr>
          <p:cNvPr id="61" name="object 61"/>
          <p:cNvGrpSpPr/>
          <p:nvPr/>
        </p:nvGrpSpPr>
        <p:grpSpPr>
          <a:xfrm>
            <a:off x="6356603" y="3506723"/>
            <a:ext cx="669290" cy="1981200"/>
            <a:chOff x="6356603" y="3506723"/>
            <a:chExt cx="669290" cy="1981200"/>
          </a:xfrm>
        </p:grpSpPr>
        <p:sp>
          <p:nvSpPr>
            <p:cNvPr id="62" name="object 62"/>
            <p:cNvSpPr/>
            <p:nvPr/>
          </p:nvSpPr>
          <p:spPr>
            <a:xfrm>
              <a:off x="6359651" y="5178551"/>
              <a:ext cx="662940" cy="276225"/>
            </a:xfrm>
            <a:custGeom>
              <a:avLst/>
              <a:gdLst/>
              <a:ahLst/>
              <a:cxnLst/>
              <a:rect l="l" t="t" r="r" b="b"/>
              <a:pathLst>
                <a:path w="662940" h="276225">
                  <a:moveTo>
                    <a:pt x="0" y="275844"/>
                  </a:moveTo>
                  <a:lnTo>
                    <a:pt x="662940" y="275844"/>
                  </a:lnTo>
                  <a:lnTo>
                    <a:pt x="662940" y="0"/>
                  </a:lnTo>
                  <a:lnTo>
                    <a:pt x="0" y="0"/>
                  </a:lnTo>
                  <a:lnTo>
                    <a:pt x="0" y="275844"/>
                  </a:lnTo>
                  <a:close/>
                </a:path>
              </a:pathLst>
            </a:custGeom>
            <a:solidFill>
              <a:srgbClr val="DAECEE"/>
            </a:solidFill>
          </p:spPr>
          <p:txBody>
            <a:bodyPr wrap="square" lIns="0" tIns="0" rIns="0" bIns="0" rtlCol="0"/>
            <a:lstStyle/>
            <a:p>
              <a:endParaRPr smtClean="0">
                <a:solidFill>
                  <a:prstClr val="black"/>
                </a:solidFill>
              </a:endParaRPr>
            </a:p>
          </p:txBody>
        </p:sp>
        <p:sp>
          <p:nvSpPr>
            <p:cNvPr id="63" name="object 63"/>
            <p:cNvSpPr/>
            <p:nvPr/>
          </p:nvSpPr>
          <p:spPr>
            <a:xfrm>
              <a:off x="6359651" y="5178551"/>
              <a:ext cx="662940" cy="306705"/>
            </a:xfrm>
            <a:custGeom>
              <a:avLst/>
              <a:gdLst/>
              <a:ahLst/>
              <a:cxnLst/>
              <a:rect l="l" t="t" r="r" b="b"/>
              <a:pathLst>
                <a:path w="662940" h="306704">
                  <a:moveTo>
                    <a:pt x="0" y="306324"/>
                  </a:moveTo>
                  <a:lnTo>
                    <a:pt x="662940" y="306324"/>
                  </a:lnTo>
                  <a:lnTo>
                    <a:pt x="662940" y="0"/>
                  </a:lnTo>
                  <a:lnTo>
                    <a:pt x="0" y="0"/>
                  </a:lnTo>
                  <a:lnTo>
                    <a:pt x="0" y="30632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4" name="object 64"/>
            <p:cNvSpPr/>
            <p:nvPr/>
          </p:nvSpPr>
          <p:spPr>
            <a:xfrm>
              <a:off x="6359651" y="4838699"/>
              <a:ext cx="662940" cy="340360"/>
            </a:xfrm>
            <a:custGeom>
              <a:avLst/>
              <a:gdLst/>
              <a:ahLst/>
              <a:cxnLst/>
              <a:rect l="l" t="t" r="r" b="b"/>
              <a:pathLst>
                <a:path w="662940" h="340360">
                  <a:moveTo>
                    <a:pt x="662940" y="0"/>
                  </a:moveTo>
                  <a:lnTo>
                    <a:pt x="0" y="0"/>
                  </a:lnTo>
                  <a:lnTo>
                    <a:pt x="0" y="339851"/>
                  </a:lnTo>
                  <a:lnTo>
                    <a:pt x="662940" y="339851"/>
                  </a:lnTo>
                  <a:lnTo>
                    <a:pt x="662940" y="0"/>
                  </a:lnTo>
                  <a:close/>
                </a:path>
              </a:pathLst>
            </a:custGeom>
            <a:solidFill>
              <a:srgbClr val="000000"/>
            </a:solidFill>
          </p:spPr>
          <p:txBody>
            <a:bodyPr wrap="square" lIns="0" tIns="0" rIns="0" bIns="0" rtlCol="0"/>
            <a:lstStyle/>
            <a:p>
              <a:endParaRPr smtClean="0">
                <a:solidFill>
                  <a:prstClr val="black"/>
                </a:solidFill>
              </a:endParaRPr>
            </a:p>
          </p:txBody>
        </p:sp>
        <p:sp>
          <p:nvSpPr>
            <p:cNvPr id="65" name="object 65"/>
            <p:cNvSpPr/>
            <p:nvPr/>
          </p:nvSpPr>
          <p:spPr>
            <a:xfrm>
              <a:off x="6359651" y="4838699"/>
              <a:ext cx="662940" cy="340360"/>
            </a:xfrm>
            <a:custGeom>
              <a:avLst/>
              <a:gdLst/>
              <a:ahLst/>
              <a:cxnLst/>
              <a:rect l="l" t="t" r="r" b="b"/>
              <a:pathLst>
                <a:path w="662940" h="340360">
                  <a:moveTo>
                    <a:pt x="0" y="339851"/>
                  </a:moveTo>
                  <a:lnTo>
                    <a:pt x="662940" y="339851"/>
                  </a:lnTo>
                  <a:lnTo>
                    <a:pt x="662940" y="0"/>
                  </a:lnTo>
                  <a:lnTo>
                    <a:pt x="0" y="0"/>
                  </a:lnTo>
                  <a:lnTo>
                    <a:pt x="0" y="339851"/>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6" name="object 66"/>
            <p:cNvSpPr/>
            <p:nvPr/>
          </p:nvSpPr>
          <p:spPr>
            <a:xfrm>
              <a:off x="6359651" y="4078223"/>
              <a:ext cx="662940" cy="760730"/>
            </a:xfrm>
            <a:custGeom>
              <a:avLst/>
              <a:gdLst/>
              <a:ahLst/>
              <a:cxnLst/>
              <a:rect l="l" t="t" r="r" b="b"/>
              <a:pathLst>
                <a:path w="662940" h="760729">
                  <a:moveTo>
                    <a:pt x="662940" y="0"/>
                  </a:moveTo>
                  <a:lnTo>
                    <a:pt x="0" y="0"/>
                  </a:lnTo>
                  <a:lnTo>
                    <a:pt x="0" y="760476"/>
                  </a:lnTo>
                  <a:lnTo>
                    <a:pt x="662940" y="760476"/>
                  </a:lnTo>
                  <a:lnTo>
                    <a:pt x="662940" y="0"/>
                  </a:lnTo>
                  <a:close/>
                </a:path>
              </a:pathLst>
            </a:custGeom>
            <a:solidFill>
              <a:srgbClr val="001F5F"/>
            </a:solidFill>
          </p:spPr>
          <p:txBody>
            <a:bodyPr wrap="square" lIns="0" tIns="0" rIns="0" bIns="0" rtlCol="0"/>
            <a:lstStyle/>
            <a:p>
              <a:endParaRPr smtClean="0">
                <a:solidFill>
                  <a:prstClr val="black"/>
                </a:solidFill>
              </a:endParaRPr>
            </a:p>
          </p:txBody>
        </p:sp>
        <p:sp>
          <p:nvSpPr>
            <p:cNvPr id="67" name="object 67"/>
            <p:cNvSpPr/>
            <p:nvPr/>
          </p:nvSpPr>
          <p:spPr>
            <a:xfrm>
              <a:off x="6359651" y="4078223"/>
              <a:ext cx="662940" cy="760730"/>
            </a:xfrm>
            <a:custGeom>
              <a:avLst/>
              <a:gdLst/>
              <a:ahLst/>
              <a:cxnLst/>
              <a:rect l="l" t="t" r="r" b="b"/>
              <a:pathLst>
                <a:path w="662940" h="760729">
                  <a:moveTo>
                    <a:pt x="0" y="760476"/>
                  </a:moveTo>
                  <a:lnTo>
                    <a:pt x="662940" y="760476"/>
                  </a:lnTo>
                  <a:lnTo>
                    <a:pt x="662940" y="0"/>
                  </a:lnTo>
                  <a:lnTo>
                    <a:pt x="0" y="0"/>
                  </a:lnTo>
                  <a:lnTo>
                    <a:pt x="0" y="76047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8" name="object 68"/>
            <p:cNvSpPr/>
            <p:nvPr/>
          </p:nvSpPr>
          <p:spPr>
            <a:xfrm>
              <a:off x="6359651" y="3509771"/>
              <a:ext cx="662940" cy="568960"/>
            </a:xfrm>
            <a:custGeom>
              <a:avLst/>
              <a:gdLst/>
              <a:ahLst/>
              <a:cxnLst/>
              <a:rect l="l" t="t" r="r" b="b"/>
              <a:pathLst>
                <a:path w="662940" h="568960">
                  <a:moveTo>
                    <a:pt x="662940" y="0"/>
                  </a:moveTo>
                  <a:lnTo>
                    <a:pt x="0" y="0"/>
                  </a:lnTo>
                  <a:lnTo>
                    <a:pt x="0" y="568451"/>
                  </a:lnTo>
                  <a:lnTo>
                    <a:pt x="662940" y="568451"/>
                  </a:lnTo>
                  <a:lnTo>
                    <a:pt x="662940" y="0"/>
                  </a:lnTo>
                  <a:close/>
                </a:path>
              </a:pathLst>
            </a:custGeom>
            <a:solidFill>
              <a:srgbClr val="A80000"/>
            </a:solidFill>
          </p:spPr>
          <p:txBody>
            <a:bodyPr wrap="square" lIns="0" tIns="0" rIns="0" bIns="0" rtlCol="0"/>
            <a:lstStyle/>
            <a:p>
              <a:endParaRPr smtClean="0">
                <a:solidFill>
                  <a:prstClr val="black"/>
                </a:solidFill>
              </a:endParaRPr>
            </a:p>
          </p:txBody>
        </p:sp>
        <p:sp>
          <p:nvSpPr>
            <p:cNvPr id="69" name="object 69"/>
            <p:cNvSpPr/>
            <p:nvPr/>
          </p:nvSpPr>
          <p:spPr>
            <a:xfrm>
              <a:off x="6359651" y="3509771"/>
              <a:ext cx="662940" cy="568960"/>
            </a:xfrm>
            <a:custGeom>
              <a:avLst/>
              <a:gdLst/>
              <a:ahLst/>
              <a:cxnLst/>
              <a:rect l="l" t="t" r="r" b="b"/>
              <a:pathLst>
                <a:path w="662940" h="568960">
                  <a:moveTo>
                    <a:pt x="0" y="568451"/>
                  </a:moveTo>
                  <a:lnTo>
                    <a:pt x="662940" y="568451"/>
                  </a:lnTo>
                  <a:lnTo>
                    <a:pt x="662940" y="0"/>
                  </a:lnTo>
                  <a:lnTo>
                    <a:pt x="0" y="0"/>
                  </a:lnTo>
                  <a:lnTo>
                    <a:pt x="0" y="568451"/>
                  </a:lnTo>
                  <a:close/>
                </a:path>
              </a:pathLst>
            </a:custGeom>
            <a:ln w="6096">
              <a:solidFill>
                <a:srgbClr val="FFFFFF"/>
              </a:solidFill>
            </a:ln>
          </p:spPr>
          <p:txBody>
            <a:bodyPr wrap="square" lIns="0" tIns="0" rIns="0" bIns="0" rtlCol="0"/>
            <a:lstStyle/>
            <a:p>
              <a:endParaRPr smtClean="0">
                <a:solidFill>
                  <a:prstClr val="black"/>
                </a:solidFill>
              </a:endParaRPr>
            </a:p>
          </p:txBody>
        </p:sp>
      </p:grpSp>
      <p:sp>
        <p:nvSpPr>
          <p:cNvPr id="70" name="object 70"/>
          <p:cNvSpPr txBox="1"/>
          <p:nvPr/>
        </p:nvSpPr>
        <p:spPr>
          <a:xfrm>
            <a:off x="6359652" y="4838700"/>
            <a:ext cx="662940" cy="340360"/>
          </a:xfrm>
          <a:prstGeom prst="rect">
            <a:avLst/>
          </a:prstGeom>
        </p:spPr>
        <p:txBody>
          <a:bodyPr vert="horz" wrap="square" lIns="0" tIns="78740" rIns="0" bIns="0" rtlCol="0">
            <a:spAutoFit/>
          </a:bodyPr>
          <a:lstStyle/>
          <a:p>
            <a:pPr marL="5715" algn="ctr">
              <a:spcBef>
                <a:spcPts val="620"/>
              </a:spcBef>
            </a:pPr>
            <a:r>
              <a:rPr sz="1200" spc="-5" dirty="0">
                <a:solidFill>
                  <a:srgbClr val="FFFFFF"/>
                </a:solidFill>
                <a:latin typeface="Tahoma"/>
                <a:cs typeface="Tahoma"/>
              </a:rPr>
              <a:t>4,8</a:t>
            </a:r>
            <a:endParaRPr sz="1200">
              <a:solidFill>
                <a:prstClr val="black"/>
              </a:solidFill>
              <a:latin typeface="Tahoma"/>
              <a:cs typeface="Tahoma"/>
            </a:endParaRPr>
          </a:p>
        </p:txBody>
      </p:sp>
      <p:sp>
        <p:nvSpPr>
          <p:cNvPr id="71" name="object 71"/>
          <p:cNvSpPr txBox="1"/>
          <p:nvPr/>
        </p:nvSpPr>
        <p:spPr>
          <a:xfrm>
            <a:off x="5166359" y="2819400"/>
            <a:ext cx="662940" cy="746760"/>
          </a:xfrm>
          <a:prstGeom prst="rect">
            <a:avLst/>
          </a:prstGeom>
          <a:solidFill>
            <a:srgbClr val="BADFE2"/>
          </a:solidFill>
        </p:spPr>
        <p:txBody>
          <a:bodyPr vert="horz" wrap="square" lIns="0" tIns="3810" rIns="0" bIns="0" rtlCol="0">
            <a:spAutoFit/>
          </a:bodyPr>
          <a:lstStyle/>
          <a:p>
            <a:pPr>
              <a:spcBef>
                <a:spcPts val="30"/>
              </a:spcBef>
            </a:pPr>
            <a:endParaRPr sz="1900">
              <a:solidFill>
                <a:prstClr val="black"/>
              </a:solidFill>
              <a:latin typeface="Times New Roman"/>
              <a:cs typeface="Times New Roman"/>
            </a:endParaRPr>
          </a:p>
          <a:p>
            <a:pPr marL="184150"/>
            <a:r>
              <a:rPr sz="1200" spc="-5" dirty="0">
                <a:solidFill>
                  <a:prstClr val="black"/>
                </a:solidFill>
                <a:latin typeface="Tahoma"/>
                <a:cs typeface="Tahoma"/>
              </a:rPr>
              <a:t>10,5</a:t>
            </a:r>
            <a:endParaRPr sz="1200">
              <a:solidFill>
                <a:prstClr val="black"/>
              </a:solidFill>
              <a:latin typeface="Tahoma"/>
              <a:cs typeface="Tahoma"/>
            </a:endParaRPr>
          </a:p>
        </p:txBody>
      </p:sp>
      <p:sp>
        <p:nvSpPr>
          <p:cNvPr id="72" name="object 72"/>
          <p:cNvSpPr txBox="1"/>
          <p:nvPr/>
        </p:nvSpPr>
        <p:spPr>
          <a:xfrm>
            <a:off x="6359652" y="2663951"/>
            <a:ext cx="662940" cy="845819"/>
          </a:xfrm>
          <a:prstGeom prst="rect">
            <a:avLst/>
          </a:prstGeom>
          <a:solidFill>
            <a:srgbClr val="BADFE2"/>
          </a:solidFill>
        </p:spPr>
        <p:txBody>
          <a:bodyPr vert="horz" wrap="square" lIns="0" tIns="0" rIns="0" bIns="0" rtlCol="0">
            <a:spAutoFit/>
          </a:bodyPr>
          <a:lstStyle/>
          <a:p>
            <a:endParaRPr sz="1400">
              <a:solidFill>
                <a:prstClr val="black"/>
              </a:solidFill>
              <a:latin typeface="Times New Roman"/>
              <a:cs typeface="Times New Roman"/>
            </a:endParaRPr>
          </a:p>
          <a:p>
            <a:pPr marL="184785">
              <a:spcBef>
                <a:spcPts val="995"/>
              </a:spcBef>
            </a:pPr>
            <a:r>
              <a:rPr sz="1200" dirty="0">
                <a:solidFill>
                  <a:prstClr val="black"/>
                </a:solidFill>
                <a:latin typeface="Tahoma"/>
                <a:cs typeface="Tahoma"/>
              </a:rPr>
              <a:t>11,9</a:t>
            </a:r>
            <a:endParaRPr sz="1200">
              <a:solidFill>
                <a:prstClr val="black"/>
              </a:solidFill>
              <a:latin typeface="Tahoma"/>
              <a:cs typeface="Tahoma"/>
            </a:endParaRPr>
          </a:p>
        </p:txBody>
      </p:sp>
      <p:sp>
        <p:nvSpPr>
          <p:cNvPr id="73" name="object 73"/>
          <p:cNvSpPr txBox="1"/>
          <p:nvPr/>
        </p:nvSpPr>
        <p:spPr>
          <a:xfrm>
            <a:off x="5166359" y="3566159"/>
            <a:ext cx="662940" cy="704215"/>
          </a:xfrm>
          <a:prstGeom prst="rect">
            <a:avLst/>
          </a:prstGeom>
        </p:spPr>
        <p:txBody>
          <a:bodyPr vert="horz" wrap="square" lIns="0" tIns="4445" rIns="0" bIns="0" rtlCol="0">
            <a:spAutoFit/>
          </a:bodyPr>
          <a:lstStyle/>
          <a:p>
            <a:pPr>
              <a:spcBef>
                <a:spcPts val="35"/>
              </a:spcBef>
            </a:pPr>
            <a:endParaRPr sz="1750">
              <a:solidFill>
                <a:prstClr val="black"/>
              </a:solidFill>
              <a:latin typeface="Times New Roman"/>
              <a:cs typeface="Times New Roman"/>
            </a:endParaRPr>
          </a:p>
          <a:p>
            <a:pPr marL="4445" algn="ctr">
              <a:spcBef>
                <a:spcPts val="5"/>
              </a:spcBef>
            </a:pPr>
            <a:r>
              <a:rPr sz="1200" spc="-5" dirty="0">
                <a:solidFill>
                  <a:srgbClr val="FFFFFF"/>
                </a:solidFill>
                <a:latin typeface="Tahoma"/>
                <a:cs typeface="Tahoma"/>
              </a:rPr>
              <a:t>9,9</a:t>
            </a:r>
            <a:endParaRPr sz="1200">
              <a:solidFill>
                <a:prstClr val="black"/>
              </a:solidFill>
              <a:latin typeface="Tahoma"/>
              <a:cs typeface="Tahoma"/>
            </a:endParaRPr>
          </a:p>
        </p:txBody>
      </p:sp>
      <p:sp>
        <p:nvSpPr>
          <p:cNvPr id="74" name="object 74"/>
          <p:cNvSpPr txBox="1"/>
          <p:nvPr/>
        </p:nvSpPr>
        <p:spPr>
          <a:xfrm>
            <a:off x="6359652" y="5178552"/>
            <a:ext cx="662940" cy="306705"/>
          </a:xfrm>
          <a:prstGeom prst="rect">
            <a:avLst/>
          </a:prstGeom>
        </p:spPr>
        <p:txBody>
          <a:bodyPr vert="horz" wrap="square" lIns="0" tIns="60960" rIns="0" bIns="0" rtlCol="0">
            <a:spAutoFit/>
          </a:bodyPr>
          <a:lstStyle/>
          <a:p>
            <a:pPr marL="5715" algn="ctr">
              <a:spcBef>
                <a:spcPts val="480"/>
              </a:spcBef>
            </a:pPr>
            <a:r>
              <a:rPr sz="1200" spc="-5" dirty="0">
                <a:solidFill>
                  <a:prstClr val="black"/>
                </a:solidFill>
                <a:latin typeface="Tahoma"/>
                <a:cs typeface="Tahoma"/>
              </a:rPr>
              <a:t>4,3</a:t>
            </a:r>
            <a:endParaRPr sz="1200">
              <a:solidFill>
                <a:prstClr val="black"/>
              </a:solidFill>
              <a:latin typeface="Tahoma"/>
              <a:cs typeface="Tahoma"/>
            </a:endParaRPr>
          </a:p>
        </p:txBody>
      </p:sp>
      <p:sp>
        <p:nvSpPr>
          <p:cNvPr id="75" name="object 75"/>
          <p:cNvSpPr/>
          <p:nvPr/>
        </p:nvSpPr>
        <p:spPr>
          <a:xfrm>
            <a:off x="5370576" y="5472684"/>
            <a:ext cx="256540" cy="181610"/>
          </a:xfrm>
          <a:custGeom>
            <a:avLst/>
            <a:gdLst/>
            <a:ahLst/>
            <a:cxnLst/>
            <a:rect l="l" t="t" r="r" b="b"/>
            <a:pathLst>
              <a:path w="256539" h="181610">
                <a:moveTo>
                  <a:pt x="256032" y="0"/>
                </a:moveTo>
                <a:lnTo>
                  <a:pt x="0" y="0"/>
                </a:lnTo>
                <a:lnTo>
                  <a:pt x="0" y="181355"/>
                </a:lnTo>
                <a:lnTo>
                  <a:pt x="256032" y="181355"/>
                </a:lnTo>
                <a:lnTo>
                  <a:pt x="256032" y="0"/>
                </a:lnTo>
                <a:close/>
              </a:path>
            </a:pathLst>
          </a:custGeom>
          <a:solidFill>
            <a:srgbClr val="2C2C89"/>
          </a:solidFill>
        </p:spPr>
        <p:txBody>
          <a:bodyPr wrap="square" lIns="0" tIns="0" rIns="0" bIns="0" rtlCol="0"/>
          <a:lstStyle/>
          <a:p>
            <a:endParaRPr smtClean="0">
              <a:solidFill>
                <a:prstClr val="black"/>
              </a:solidFill>
            </a:endParaRPr>
          </a:p>
        </p:txBody>
      </p:sp>
      <p:sp>
        <p:nvSpPr>
          <p:cNvPr id="76" name="object 76"/>
          <p:cNvSpPr txBox="1"/>
          <p:nvPr/>
        </p:nvSpPr>
        <p:spPr>
          <a:xfrm>
            <a:off x="5380990" y="5459069"/>
            <a:ext cx="23876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1</a:t>
            </a:r>
            <a:r>
              <a:rPr sz="1200" spc="-5" dirty="0">
                <a:solidFill>
                  <a:srgbClr val="FFFFFF"/>
                </a:solidFill>
                <a:latin typeface="Tahoma"/>
                <a:cs typeface="Tahoma"/>
              </a:rPr>
              <a:t>,2</a:t>
            </a:r>
            <a:endParaRPr sz="1200">
              <a:solidFill>
                <a:prstClr val="black"/>
              </a:solidFill>
              <a:latin typeface="Tahoma"/>
              <a:cs typeface="Tahoma"/>
            </a:endParaRPr>
          </a:p>
        </p:txBody>
      </p:sp>
      <p:sp>
        <p:nvSpPr>
          <p:cNvPr id="77" name="object 77"/>
          <p:cNvSpPr txBox="1"/>
          <p:nvPr/>
        </p:nvSpPr>
        <p:spPr>
          <a:xfrm>
            <a:off x="5166359" y="4270247"/>
            <a:ext cx="662940" cy="574675"/>
          </a:xfrm>
          <a:prstGeom prst="rect">
            <a:avLst/>
          </a:prstGeom>
        </p:spPr>
        <p:txBody>
          <a:bodyPr vert="horz" wrap="square" lIns="0" tIns="6350" rIns="0" bIns="0" rtlCol="0">
            <a:spAutoFit/>
          </a:bodyPr>
          <a:lstStyle/>
          <a:p>
            <a:pPr>
              <a:spcBef>
                <a:spcPts val="50"/>
              </a:spcBef>
            </a:pPr>
            <a:endParaRPr sz="1300">
              <a:solidFill>
                <a:prstClr val="black"/>
              </a:solidFill>
              <a:latin typeface="Times New Roman"/>
              <a:cs typeface="Times New Roman"/>
            </a:endParaRPr>
          </a:p>
          <a:p>
            <a:pPr marL="4445" algn="ctr"/>
            <a:r>
              <a:rPr sz="1200" spc="-5" dirty="0">
                <a:solidFill>
                  <a:srgbClr val="FFFFFF"/>
                </a:solidFill>
                <a:latin typeface="Tahoma"/>
                <a:cs typeface="Tahoma"/>
              </a:rPr>
              <a:t>8,1</a:t>
            </a:r>
            <a:endParaRPr sz="1200">
              <a:solidFill>
                <a:prstClr val="black"/>
              </a:solidFill>
              <a:latin typeface="Tahoma"/>
              <a:cs typeface="Tahoma"/>
            </a:endParaRPr>
          </a:p>
        </p:txBody>
      </p:sp>
      <p:sp>
        <p:nvSpPr>
          <p:cNvPr id="78" name="object 78"/>
          <p:cNvSpPr txBox="1"/>
          <p:nvPr/>
        </p:nvSpPr>
        <p:spPr>
          <a:xfrm>
            <a:off x="5166359" y="4844796"/>
            <a:ext cx="662940" cy="376555"/>
          </a:xfrm>
          <a:prstGeom prst="rect">
            <a:avLst/>
          </a:prstGeom>
        </p:spPr>
        <p:txBody>
          <a:bodyPr vert="horz" wrap="square" lIns="0" tIns="96520" rIns="0" bIns="0" rtlCol="0">
            <a:spAutoFit/>
          </a:bodyPr>
          <a:lstStyle/>
          <a:p>
            <a:pPr marL="4445" algn="ctr">
              <a:spcBef>
                <a:spcPts val="760"/>
              </a:spcBef>
            </a:pPr>
            <a:r>
              <a:rPr sz="1200" spc="-5" dirty="0">
                <a:solidFill>
                  <a:srgbClr val="FFFFFF"/>
                </a:solidFill>
                <a:latin typeface="Tahoma"/>
                <a:cs typeface="Tahoma"/>
              </a:rPr>
              <a:t>5,3</a:t>
            </a:r>
            <a:endParaRPr sz="1200">
              <a:solidFill>
                <a:prstClr val="black"/>
              </a:solidFill>
              <a:latin typeface="Tahoma"/>
              <a:cs typeface="Tahoma"/>
            </a:endParaRPr>
          </a:p>
        </p:txBody>
      </p:sp>
      <p:sp>
        <p:nvSpPr>
          <p:cNvPr id="79" name="object 79"/>
          <p:cNvSpPr txBox="1"/>
          <p:nvPr/>
        </p:nvSpPr>
        <p:spPr>
          <a:xfrm>
            <a:off x="5380990" y="5266385"/>
            <a:ext cx="23876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4,2</a:t>
            </a:r>
            <a:endParaRPr sz="1200">
              <a:solidFill>
                <a:prstClr val="black"/>
              </a:solidFill>
              <a:latin typeface="Tahoma"/>
              <a:cs typeface="Tahoma"/>
            </a:endParaRPr>
          </a:p>
        </p:txBody>
      </p:sp>
      <p:sp>
        <p:nvSpPr>
          <p:cNvPr id="80" name="object 80"/>
          <p:cNvSpPr txBox="1"/>
          <p:nvPr/>
        </p:nvSpPr>
        <p:spPr>
          <a:xfrm>
            <a:off x="5317363" y="5692546"/>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2020</a:t>
            </a:r>
            <a:endParaRPr sz="1200">
              <a:solidFill>
                <a:prstClr val="black"/>
              </a:solidFill>
              <a:latin typeface="Tahoma"/>
              <a:cs typeface="Tahoma"/>
            </a:endParaRPr>
          </a:p>
        </p:txBody>
      </p:sp>
      <p:sp>
        <p:nvSpPr>
          <p:cNvPr id="81" name="object 81"/>
          <p:cNvSpPr txBox="1"/>
          <p:nvPr/>
        </p:nvSpPr>
        <p:spPr>
          <a:xfrm>
            <a:off x="6359652" y="3509771"/>
            <a:ext cx="662940" cy="568960"/>
          </a:xfrm>
          <a:prstGeom prst="rect">
            <a:avLst/>
          </a:prstGeom>
        </p:spPr>
        <p:txBody>
          <a:bodyPr vert="horz" wrap="square" lIns="0" tIns="2540" rIns="0" bIns="0" rtlCol="0">
            <a:spAutoFit/>
          </a:bodyPr>
          <a:lstStyle/>
          <a:p>
            <a:pPr>
              <a:spcBef>
                <a:spcPts val="20"/>
              </a:spcBef>
            </a:pPr>
            <a:endParaRPr sz="1300">
              <a:solidFill>
                <a:prstClr val="black"/>
              </a:solidFill>
              <a:latin typeface="Times New Roman"/>
              <a:cs typeface="Times New Roman"/>
            </a:endParaRPr>
          </a:p>
          <a:p>
            <a:pPr marL="5715" algn="ctr">
              <a:spcBef>
                <a:spcPts val="5"/>
              </a:spcBef>
            </a:pPr>
            <a:r>
              <a:rPr sz="1200" dirty="0">
                <a:solidFill>
                  <a:srgbClr val="FFFFFF"/>
                </a:solidFill>
                <a:latin typeface="Tahoma"/>
                <a:cs typeface="Tahoma"/>
              </a:rPr>
              <a:t>8,0</a:t>
            </a:r>
            <a:endParaRPr sz="1200">
              <a:solidFill>
                <a:prstClr val="black"/>
              </a:solidFill>
              <a:latin typeface="Tahoma"/>
              <a:cs typeface="Tahoma"/>
            </a:endParaRPr>
          </a:p>
        </p:txBody>
      </p:sp>
      <p:sp>
        <p:nvSpPr>
          <p:cNvPr id="82" name="object 82"/>
          <p:cNvSpPr txBox="1"/>
          <p:nvPr/>
        </p:nvSpPr>
        <p:spPr>
          <a:xfrm>
            <a:off x="6359652" y="4078223"/>
            <a:ext cx="662940" cy="760730"/>
          </a:xfrm>
          <a:prstGeom prst="rect">
            <a:avLst/>
          </a:prstGeom>
        </p:spPr>
        <p:txBody>
          <a:bodyPr vert="horz" wrap="square" lIns="0" tIns="3175" rIns="0" bIns="0" rtlCol="0">
            <a:spAutoFit/>
          </a:bodyPr>
          <a:lstStyle/>
          <a:p>
            <a:pPr>
              <a:spcBef>
                <a:spcPts val="25"/>
              </a:spcBef>
            </a:pPr>
            <a:endParaRPr sz="1950">
              <a:solidFill>
                <a:prstClr val="black"/>
              </a:solidFill>
              <a:latin typeface="Times New Roman"/>
              <a:cs typeface="Times New Roman"/>
            </a:endParaRPr>
          </a:p>
          <a:p>
            <a:pPr marL="184785"/>
            <a:r>
              <a:rPr sz="1200" dirty="0">
                <a:solidFill>
                  <a:srgbClr val="FFFFFF"/>
                </a:solidFill>
                <a:latin typeface="Tahoma"/>
                <a:cs typeface="Tahoma"/>
              </a:rPr>
              <a:t>10,7</a:t>
            </a:r>
            <a:endParaRPr sz="1200">
              <a:solidFill>
                <a:prstClr val="black"/>
              </a:solidFill>
              <a:latin typeface="Tahoma"/>
              <a:cs typeface="Tahoma"/>
            </a:endParaRPr>
          </a:p>
        </p:txBody>
      </p:sp>
      <p:sp>
        <p:nvSpPr>
          <p:cNvPr id="83" name="object 83"/>
          <p:cNvSpPr txBox="1"/>
          <p:nvPr/>
        </p:nvSpPr>
        <p:spPr>
          <a:xfrm>
            <a:off x="6359652" y="5484876"/>
            <a:ext cx="980440" cy="116205"/>
          </a:xfrm>
          <a:prstGeom prst="rect">
            <a:avLst/>
          </a:prstGeom>
          <a:solidFill>
            <a:srgbClr val="2C2C89"/>
          </a:solidFill>
        </p:spPr>
        <p:txBody>
          <a:bodyPr vert="horz" wrap="square" lIns="0" tIns="0" rIns="0" bIns="0" rtlCol="0">
            <a:spAutoFit/>
          </a:bodyPr>
          <a:lstStyle/>
          <a:p>
            <a:pPr marL="227965">
              <a:lnSpc>
                <a:spcPts val="910"/>
              </a:lnSpc>
              <a:tabLst>
                <a:tab pos="971550" algn="l"/>
              </a:tabLst>
            </a:pPr>
            <a:r>
              <a:rPr sz="1200" spc="-5" dirty="0">
                <a:solidFill>
                  <a:srgbClr val="FFFFFF"/>
                </a:solidFill>
                <a:latin typeface="Tahoma"/>
                <a:cs typeface="Tahoma"/>
              </a:rPr>
              <a:t>1,7</a:t>
            </a:r>
            <a:r>
              <a:rPr sz="1200" spc="-225" dirty="0">
                <a:solidFill>
                  <a:srgbClr val="FFFFFF"/>
                </a:solidFill>
                <a:latin typeface="Tahoma"/>
                <a:cs typeface="Tahoma"/>
              </a:rPr>
              <a:t> </a:t>
            </a:r>
            <a:r>
              <a:rPr sz="1200" u="sng" dirty="0">
                <a:solidFill>
                  <a:srgbClr val="FFFFFF"/>
                </a:solidFill>
                <a:uFill>
                  <a:solidFill>
                    <a:srgbClr val="000000"/>
                  </a:solidFill>
                </a:uFill>
                <a:latin typeface="Tahoma"/>
                <a:cs typeface="Tahoma"/>
              </a:rPr>
              <a:t> 	</a:t>
            </a:r>
            <a:endParaRPr sz="1200">
              <a:solidFill>
                <a:prstClr val="black"/>
              </a:solidFill>
              <a:latin typeface="Tahoma"/>
              <a:cs typeface="Tahoma"/>
            </a:endParaRPr>
          </a:p>
        </p:txBody>
      </p:sp>
      <p:sp>
        <p:nvSpPr>
          <p:cNvPr id="84" name="object 84"/>
          <p:cNvSpPr txBox="1"/>
          <p:nvPr/>
        </p:nvSpPr>
        <p:spPr>
          <a:xfrm>
            <a:off x="6511290" y="5692546"/>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2021</a:t>
            </a:r>
            <a:endParaRPr sz="1200">
              <a:solidFill>
                <a:prstClr val="black"/>
              </a:solidFill>
              <a:latin typeface="Tahoma"/>
              <a:cs typeface="Tahoma"/>
            </a:endParaRPr>
          </a:p>
        </p:txBody>
      </p:sp>
      <p:sp>
        <p:nvSpPr>
          <p:cNvPr id="85" name="object 85"/>
          <p:cNvSpPr txBox="1"/>
          <p:nvPr/>
        </p:nvSpPr>
        <p:spPr>
          <a:xfrm>
            <a:off x="2675635" y="5967171"/>
            <a:ext cx="580390" cy="239395"/>
          </a:xfrm>
          <a:prstGeom prst="rect">
            <a:avLst/>
          </a:prstGeom>
        </p:spPr>
        <p:txBody>
          <a:bodyPr vert="horz" wrap="square" lIns="0" tIns="12700" rIns="0" bIns="0" rtlCol="0">
            <a:spAutoFit/>
          </a:bodyPr>
          <a:lstStyle/>
          <a:p>
            <a:pPr marL="12700">
              <a:spcBef>
                <a:spcPts val="100"/>
              </a:spcBef>
            </a:pPr>
            <a:r>
              <a:rPr sz="1400" spc="-10" dirty="0">
                <a:solidFill>
                  <a:prstClr val="black"/>
                </a:solidFill>
                <a:latin typeface="Tahoma"/>
                <a:cs typeface="Tahoma"/>
              </a:rPr>
              <a:t>İhracat</a:t>
            </a:r>
            <a:endParaRPr sz="1400">
              <a:solidFill>
                <a:prstClr val="black"/>
              </a:solidFill>
              <a:latin typeface="Tahoma"/>
              <a:cs typeface="Tahoma"/>
            </a:endParaRPr>
          </a:p>
        </p:txBody>
      </p:sp>
      <p:sp>
        <p:nvSpPr>
          <p:cNvPr id="86" name="object 86"/>
          <p:cNvSpPr txBox="1"/>
          <p:nvPr/>
        </p:nvSpPr>
        <p:spPr>
          <a:xfrm>
            <a:off x="5908294" y="5956198"/>
            <a:ext cx="537845" cy="239395"/>
          </a:xfrm>
          <a:prstGeom prst="rect">
            <a:avLst/>
          </a:prstGeom>
        </p:spPr>
        <p:txBody>
          <a:bodyPr vert="horz" wrap="square" lIns="0" tIns="12700" rIns="0" bIns="0" rtlCol="0">
            <a:spAutoFit/>
          </a:bodyPr>
          <a:lstStyle/>
          <a:p>
            <a:pPr marL="12700">
              <a:spcBef>
                <a:spcPts val="100"/>
              </a:spcBef>
            </a:pPr>
            <a:r>
              <a:rPr sz="1400" spc="-5" dirty="0">
                <a:solidFill>
                  <a:prstClr val="black"/>
                </a:solidFill>
                <a:latin typeface="Tahoma"/>
                <a:cs typeface="Tahoma"/>
              </a:rPr>
              <a:t>İthalat</a:t>
            </a:r>
            <a:endParaRPr sz="1400">
              <a:solidFill>
                <a:prstClr val="black"/>
              </a:solidFill>
              <a:latin typeface="Tahoma"/>
              <a:cs typeface="Tahoma"/>
            </a:endParaRPr>
          </a:p>
        </p:txBody>
      </p:sp>
      <p:graphicFrame>
        <p:nvGraphicFramePr>
          <p:cNvPr id="87" name="object 87"/>
          <p:cNvGraphicFramePr>
            <a:graphicFrameLocks noGrp="1"/>
          </p:cNvGraphicFramePr>
          <p:nvPr/>
        </p:nvGraphicFramePr>
        <p:xfrm>
          <a:off x="7484364" y="2729483"/>
          <a:ext cx="214629" cy="1325878"/>
        </p:xfrm>
        <a:graphic>
          <a:graphicData uri="http://schemas.openxmlformats.org/drawingml/2006/table">
            <a:tbl>
              <a:tblPr firstRow="1" bandRow="1">
                <a:tableStyleId>{2D5ABB26-0587-4C30-8999-92F81FD0307C}</a:tableStyleId>
              </a:tblPr>
              <a:tblGrid>
                <a:gridCol w="214629"/>
              </a:tblGrid>
              <a:tr h="196596">
                <a:tc>
                  <a:txBody>
                    <a:bodyPr/>
                    <a:lstStyle/>
                    <a:p>
                      <a:pPr>
                        <a:lnSpc>
                          <a:spcPct val="100000"/>
                        </a:lnSpc>
                      </a:pPr>
                      <a:endParaRPr sz="1100">
                        <a:latin typeface="Times New Roman"/>
                        <a:cs typeface="Times New Roman"/>
                      </a:endParaRPr>
                    </a:p>
                  </a:txBody>
                  <a:tcPr marL="0" marR="0" marT="0" marB="0">
                    <a:lnB w="76200">
                      <a:solidFill>
                        <a:srgbClr val="FFFFFF"/>
                      </a:solidFill>
                      <a:prstDash val="solid"/>
                    </a:lnB>
                    <a:solidFill>
                      <a:srgbClr val="BADFE2"/>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A80000"/>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001F5F"/>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000000"/>
                    </a:solidFill>
                  </a:tcPr>
                </a:tc>
              </a:tr>
              <a:tr h="233171">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DAECEE"/>
                    </a:solidFill>
                  </a:tcPr>
                </a:tc>
              </a:tr>
              <a:tr h="196595">
                <a:tc>
                  <a:txBody>
                    <a:bodyPr/>
                    <a:lstStyle/>
                    <a:p>
                      <a:pPr>
                        <a:lnSpc>
                          <a:spcPct val="100000"/>
                        </a:lnSpc>
                      </a:pPr>
                      <a:endParaRPr sz="1100">
                        <a:latin typeface="Times New Roman"/>
                        <a:cs typeface="Times New Roman"/>
                      </a:endParaRPr>
                    </a:p>
                  </a:txBody>
                  <a:tcPr marL="0" marR="0" marT="0" marB="0">
                    <a:lnT w="76200">
                      <a:solidFill>
                        <a:srgbClr val="FFFFFF"/>
                      </a:solidFill>
                      <a:prstDash val="solid"/>
                    </a:lnT>
                    <a:solidFill>
                      <a:srgbClr val="2C2C89"/>
                    </a:solidFill>
                  </a:tcPr>
                </a:tc>
              </a:tr>
            </a:tbl>
          </a:graphicData>
        </a:graphic>
      </p:graphicFrame>
      <p:sp>
        <p:nvSpPr>
          <p:cNvPr id="88" name="object 88"/>
          <p:cNvSpPr txBox="1"/>
          <p:nvPr/>
        </p:nvSpPr>
        <p:spPr>
          <a:xfrm>
            <a:off x="7738618" y="2659888"/>
            <a:ext cx="1333500" cy="1426210"/>
          </a:xfrm>
          <a:prstGeom prst="rect">
            <a:avLst/>
          </a:prstGeom>
        </p:spPr>
        <p:txBody>
          <a:bodyPr vert="horz" wrap="square" lIns="0" tIns="12700" rIns="0" bIns="0" rtlCol="0">
            <a:spAutoFit/>
          </a:bodyPr>
          <a:lstStyle/>
          <a:p>
            <a:pPr marL="12700" marR="737235">
              <a:lnSpc>
                <a:spcPct val="127600"/>
              </a:lnSpc>
              <a:spcBef>
                <a:spcPts val="100"/>
              </a:spcBef>
            </a:pPr>
            <a:r>
              <a:rPr sz="1200" spc="-5" dirty="0">
                <a:solidFill>
                  <a:prstClr val="black"/>
                </a:solidFill>
                <a:latin typeface="Tahoma"/>
                <a:cs typeface="Tahoma"/>
              </a:rPr>
              <a:t>Çin  Alm</a:t>
            </a:r>
            <a:r>
              <a:rPr sz="1200" spc="-10" dirty="0">
                <a:solidFill>
                  <a:prstClr val="black"/>
                </a:solidFill>
                <a:latin typeface="Tahoma"/>
                <a:cs typeface="Tahoma"/>
              </a:rPr>
              <a:t>a</a:t>
            </a:r>
            <a:r>
              <a:rPr sz="1200" spc="-5" dirty="0">
                <a:solidFill>
                  <a:prstClr val="black"/>
                </a:solidFill>
                <a:latin typeface="Tahoma"/>
                <a:cs typeface="Tahoma"/>
              </a:rPr>
              <a:t>ny</a:t>
            </a:r>
            <a:r>
              <a:rPr sz="1200" dirty="0">
                <a:solidFill>
                  <a:prstClr val="black"/>
                </a:solidFill>
                <a:latin typeface="Tahoma"/>
                <a:cs typeface="Tahoma"/>
              </a:rPr>
              <a:t>a</a:t>
            </a:r>
            <a:endParaRPr sz="1200">
              <a:solidFill>
                <a:prstClr val="black"/>
              </a:solidFill>
              <a:latin typeface="Tahoma"/>
              <a:cs typeface="Tahoma"/>
            </a:endParaRPr>
          </a:p>
          <a:p>
            <a:pPr marL="12700" marR="5080">
              <a:lnSpc>
                <a:spcPct val="127699"/>
              </a:lnSpc>
            </a:pPr>
            <a:r>
              <a:rPr sz="1200" spc="-5" dirty="0">
                <a:solidFill>
                  <a:prstClr val="black"/>
                </a:solidFill>
                <a:latin typeface="Tahoma"/>
                <a:cs typeface="Tahoma"/>
              </a:rPr>
              <a:t>Rusya</a:t>
            </a:r>
            <a:r>
              <a:rPr sz="1200" spc="-60" dirty="0">
                <a:solidFill>
                  <a:prstClr val="black"/>
                </a:solidFill>
                <a:latin typeface="Tahoma"/>
                <a:cs typeface="Tahoma"/>
              </a:rPr>
              <a:t> </a:t>
            </a:r>
            <a:r>
              <a:rPr sz="1200" spc="-5" dirty="0">
                <a:solidFill>
                  <a:prstClr val="black"/>
                </a:solidFill>
                <a:latin typeface="Tahoma"/>
                <a:cs typeface="Tahoma"/>
              </a:rPr>
              <a:t>Federasyonu  </a:t>
            </a:r>
            <a:r>
              <a:rPr sz="1200" dirty="0">
                <a:solidFill>
                  <a:prstClr val="black"/>
                </a:solidFill>
                <a:latin typeface="Tahoma"/>
                <a:cs typeface="Tahoma"/>
              </a:rPr>
              <a:t>ABD</a:t>
            </a:r>
            <a:endParaRPr sz="1200">
              <a:solidFill>
                <a:prstClr val="black"/>
              </a:solidFill>
              <a:latin typeface="Tahoma"/>
              <a:cs typeface="Tahoma"/>
            </a:endParaRPr>
          </a:p>
          <a:p>
            <a:pPr marL="12700" marR="760730">
              <a:lnSpc>
                <a:spcPts val="1839"/>
              </a:lnSpc>
              <a:spcBef>
                <a:spcPts val="120"/>
              </a:spcBef>
            </a:pPr>
            <a:r>
              <a:rPr sz="1200" spc="-5" dirty="0">
                <a:solidFill>
                  <a:prstClr val="black"/>
                </a:solidFill>
                <a:latin typeface="Tahoma"/>
                <a:cs typeface="Tahoma"/>
              </a:rPr>
              <a:t>İtalya  </a:t>
            </a:r>
            <a:r>
              <a:rPr sz="1200" dirty="0">
                <a:solidFill>
                  <a:prstClr val="black"/>
                </a:solidFill>
                <a:latin typeface="Tahoma"/>
                <a:cs typeface="Tahoma"/>
              </a:rPr>
              <a:t>U</a:t>
            </a:r>
            <a:r>
              <a:rPr sz="1200" spc="-5" dirty="0">
                <a:solidFill>
                  <a:prstClr val="black"/>
                </a:solidFill>
                <a:latin typeface="Tahoma"/>
                <a:cs typeface="Tahoma"/>
              </a:rPr>
              <a:t>kra</a:t>
            </a:r>
            <a:r>
              <a:rPr sz="1200" spc="-10" dirty="0">
                <a:solidFill>
                  <a:prstClr val="black"/>
                </a:solidFill>
                <a:latin typeface="Tahoma"/>
                <a:cs typeface="Tahoma"/>
              </a:rPr>
              <a:t>y</a:t>
            </a:r>
            <a:r>
              <a:rPr sz="1200" spc="-5" dirty="0">
                <a:solidFill>
                  <a:prstClr val="black"/>
                </a:solidFill>
                <a:latin typeface="Tahoma"/>
                <a:cs typeface="Tahoma"/>
              </a:rPr>
              <a:t>n</a:t>
            </a:r>
            <a:r>
              <a:rPr sz="1200" dirty="0">
                <a:solidFill>
                  <a:prstClr val="black"/>
                </a:solidFill>
                <a:latin typeface="Tahoma"/>
                <a:cs typeface="Tahoma"/>
              </a:rPr>
              <a:t>a</a:t>
            </a:r>
            <a:endParaRPr sz="1200">
              <a:solidFill>
                <a:prstClr val="black"/>
              </a:solidFill>
              <a:latin typeface="Tahoma"/>
              <a:cs typeface="Tahoma"/>
            </a:endParaRPr>
          </a:p>
        </p:txBody>
      </p:sp>
      <p:graphicFrame>
        <p:nvGraphicFramePr>
          <p:cNvPr id="89" name="object 89"/>
          <p:cNvGraphicFramePr>
            <a:graphicFrameLocks noGrp="1"/>
          </p:cNvGraphicFramePr>
          <p:nvPr/>
        </p:nvGraphicFramePr>
        <p:xfrm>
          <a:off x="274320" y="2729483"/>
          <a:ext cx="214629" cy="1362454"/>
        </p:xfrm>
        <a:graphic>
          <a:graphicData uri="http://schemas.openxmlformats.org/drawingml/2006/table">
            <a:tbl>
              <a:tblPr firstRow="1" bandRow="1">
                <a:tableStyleId>{2D5ABB26-0587-4C30-8999-92F81FD0307C}</a:tableStyleId>
              </a:tblPr>
              <a:tblGrid>
                <a:gridCol w="214629"/>
              </a:tblGrid>
              <a:tr h="196596">
                <a:tc>
                  <a:txBody>
                    <a:bodyPr/>
                    <a:lstStyle/>
                    <a:p>
                      <a:pPr>
                        <a:lnSpc>
                          <a:spcPct val="100000"/>
                        </a:lnSpc>
                      </a:pPr>
                      <a:endParaRPr sz="1100">
                        <a:latin typeface="Times New Roman"/>
                        <a:cs typeface="Times New Roman"/>
                      </a:endParaRPr>
                    </a:p>
                  </a:txBody>
                  <a:tcPr marL="0" marR="0" marT="0" marB="0">
                    <a:lnB w="76200">
                      <a:solidFill>
                        <a:srgbClr val="FFFFFF"/>
                      </a:solidFill>
                      <a:prstDash val="solid"/>
                    </a:lnB>
                    <a:solidFill>
                      <a:srgbClr val="BADFE2"/>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A80000"/>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001F5F"/>
                    </a:solidFill>
                  </a:tcPr>
                </a:tc>
              </a:tr>
              <a:tr h="233172">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000000"/>
                    </a:solidFill>
                  </a:tcPr>
                </a:tc>
              </a:tr>
              <a:tr h="233171">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DAECEE"/>
                    </a:solidFill>
                  </a:tcPr>
                </a:tc>
              </a:tr>
              <a:tr h="233171">
                <a:tc>
                  <a:txBody>
                    <a:bodyPr/>
                    <a:lstStyle/>
                    <a:p>
                      <a:pPr>
                        <a:lnSpc>
                          <a:spcPct val="100000"/>
                        </a:lnSpc>
                      </a:pPr>
                      <a:endParaRPr sz="1400">
                        <a:latin typeface="Times New Roman"/>
                        <a:cs typeface="Times New Roman"/>
                      </a:endParaRPr>
                    </a:p>
                  </a:txBody>
                  <a:tcPr marL="0" marR="0" marT="0" marB="0">
                    <a:lnT w="76200">
                      <a:solidFill>
                        <a:srgbClr val="FFFFFF"/>
                      </a:solidFill>
                      <a:prstDash val="solid"/>
                    </a:lnT>
                    <a:lnB w="76200">
                      <a:solidFill>
                        <a:srgbClr val="FFFFFF"/>
                      </a:solidFill>
                      <a:prstDash val="solid"/>
                    </a:lnB>
                    <a:solidFill>
                      <a:srgbClr val="2C2C89"/>
                    </a:solidFill>
                  </a:tcPr>
                </a:tc>
              </a:tr>
            </a:tbl>
          </a:graphicData>
        </a:graphic>
      </p:graphicFrame>
      <p:sp>
        <p:nvSpPr>
          <p:cNvPr id="90" name="object 90"/>
          <p:cNvSpPr/>
          <p:nvPr/>
        </p:nvSpPr>
        <p:spPr>
          <a:xfrm>
            <a:off x="310895" y="4128515"/>
            <a:ext cx="215265" cy="161925"/>
          </a:xfrm>
          <a:custGeom>
            <a:avLst/>
            <a:gdLst/>
            <a:ahLst/>
            <a:cxnLst/>
            <a:rect l="l" t="t" r="r" b="b"/>
            <a:pathLst>
              <a:path w="215265" h="161925">
                <a:moveTo>
                  <a:pt x="214884" y="0"/>
                </a:moveTo>
                <a:lnTo>
                  <a:pt x="0" y="0"/>
                </a:lnTo>
                <a:lnTo>
                  <a:pt x="0" y="161543"/>
                </a:lnTo>
                <a:lnTo>
                  <a:pt x="214884" y="161543"/>
                </a:lnTo>
                <a:lnTo>
                  <a:pt x="214884" y="0"/>
                </a:lnTo>
                <a:close/>
              </a:path>
            </a:pathLst>
          </a:custGeom>
          <a:solidFill>
            <a:srgbClr val="BADFE2"/>
          </a:solidFill>
        </p:spPr>
        <p:txBody>
          <a:bodyPr wrap="square" lIns="0" tIns="0" rIns="0" bIns="0" rtlCol="0"/>
          <a:lstStyle/>
          <a:p>
            <a:endParaRPr smtClean="0">
              <a:solidFill>
                <a:prstClr val="black"/>
              </a:solidFill>
            </a:endParaRPr>
          </a:p>
        </p:txBody>
      </p:sp>
      <p:sp>
        <p:nvSpPr>
          <p:cNvPr id="91" name="object 91"/>
          <p:cNvSpPr txBox="1"/>
          <p:nvPr/>
        </p:nvSpPr>
        <p:spPr>
          <a:xfrm>
            <a:off x="563676" y="2659888"/>
            <a:ext cx="1333500" cy="1659889"/>
          </a:xfrm>
          <a:prstGeom prst="rect">
            <a:avLst/>
          </a:prstGeom>
        </p:spPr>
        <p:txBody>
          <a:bodyPr vert="horz" wrap="square" lIns="0" tIns="12700" rIns="0" bIns="0" rtlCol="0">
            <a:spAutoFit/>
          </a:bodyPr>
          <a:lstStyle/>
          <a:p>
            <a:pPr marL="12700" marR="384175">
              <a:lnSpc>
                <a:spcPct val="127600"/>
              </a:lnSpc>
              <a:spcBef>
                <a:spcPts val="100"/>
              </a:spcBef>
            </a:pPr>
            <a:r>
              <a:rPr sz="1200" spc="-5" dirty="0">
                <a:solidFill>
                  <a:prstClr val="black"/>
                </a:solidFill>
                <a:latin typeface="Tahoma"/>
                <a:cs typeface="Tahoma"/>
              </a:rPr>
              <a:t>Almanya  Birleşik Krallık  </a:t>
            </a:r>
            <a:r>
              <a:rPr sz="1200" dirty="0">
                <a:solidFill>
                  <a:prstClr val="black"/>
                </a:solidFill>
                <a:latin typeface="Tahoma"/>
                <a:cs typeface="Tahoma"/>
              </a:rPr>
              <a:t>ABD</a:t>
            </a:r>
            <a:endParaRPr sz="1200">
              <a:solidFill>
                <a:prstClr val="black"/>
              </a:solidFill>
              <a:latin typeface="Tahoma"/>
              <a:cs typeface="Tahoma"/>
            </a:endParaRPr>
          </a:p>
          <a:p>
            <a:pPr marL="12700" marR="935355">
              <a:lnSpc>
                <a:spcPct val="127499"/>
              </a:lnSpc>
            </a:pPr>
            <a:r>
              <a:rPr sz="1200" spc="-5" dirty="0">
                <a:solidFill>
                  <a:prstClr val="black"/>
                </a:solidFill>
                <a:latin typeface="Tahoma"/>
                <a:cs typeface="Tahoma"/>
              </a:rPr>
              <a:t>Irak  İ</a:t>
            </a:r>
            <a:r>
              <a:rPr sz="1200" spc="-10" dirty="0">
                <a:solidFill>
                  <a:prstClr val="black"/>
                </a:solidFill>
                <a:latin typeface="Tahoma"/>
                <a:cs typeface="Tahoma"/>
              </a:rPr>
              <a:t>ta</a:t>
            </a:r>
            <a:r>
              <a:rPr sz="1200" spc="-5" dirty="0">
                <a:solidFill>
                  <a:prstClr val="black"/>
                </a:solidFill>
                <a:latin typeface="Tahoma"/>
                <a:cs typeface="Tahoma"/>
              </a:rPr>
              <a:t>ly</a:t>
            </a:r>
            <a:r>
              <a:rPr sz="1200" dirty="0">
                <a:solidFill>
                  <a:prstClr val="black"/>
                </a:solidFill>
                <a:latin typeface="Tahoma"/>
                <a:cs typeface="Tahoma"/>
              </a:rPr>
              <a:t>a</a:t>
            </a:r>
            <a:endParaRPr sz="1200">
              <a:solidFill>
                <a:prstClr val="black"/>
              </a:solidFill>
              <a:latin typeface="Tahoma"/>
              <a:cs typeface="Tahoma"/>
            </a:endParaRPr>
          </a:p>
          <a:p>
            <a:pPr marL="12700" marR="5080">
              <a:lnSpc>
                <a:spcPct val="127699"/>
              </a:lnSpc>
            </a:pPr>
            <a:r>
              <a:rPr sz="1200" spc="-5" dirty="0">
                <a:solidFill>
                  <a:prstClr val="black"/>
                </a:solidFill>
                <a:latin typeface="Tahoma"/>
                <a:cs typeface="Tahoma"/>
              </a:rPr>
              <a:t>Rusya</a:t>
            </a:r>
            <a:r>
              <a:rPr sz="1200" spc="-60" dirty="0">
                <a:solidFill>
                  <a:prstClr val="black"/>
                </a:solidFill>
                <a:latin typeface="Tahoma"/>
                <a:cs typeface="Tahoma"/>
              </a:rPr>
              <a:t> </a:t>
            </a:r>
            <a:r>
              <a:rPr sz="1200" spc="-5" dirty="0">
                <a:solidFill>
                  <a:prstClr val="black"/>
                </a:solidFill>
                <a:latin typeface="Tahoma"/>
                <a:cs typeface="Tahoma"/>
              </a:rPr>
              <a:t>Federasyonu  Ukrayna</a:t>
            </a:r>
            <a:endParaRPr sz="1200">
              <a:solidFill>
                <a:prstClr val="black"/>
              </a:solidFill>
              <a:latin typeface="Tahoma"/>
              <a:cs typeface="Tahoma"/>
            </a:endParaRPr>
          </a:p>
        </p:txBody>
      </p:sp>
      <p:sp>
        <p:nvSpPr>
          <p:cNvPr id="92" name="object 92"/>
          <p:cNvSpPr/>
          <p:nvPr/>
        </p:nvSpPr>
        <p:spPr>
          <a:xfrm>
            <a:off x="4527041" y="2664714"/>
            <a:ext cx="19050" cy="3232785"/>
          </a:xfrm>
          <a:custGeom>
            <a:avLst/>
            <a:gdLst/>
            <a:ahLst/>
            <a:cxnLst/>
            <a:rect l="l" t="t" r="r" b="b"/>
            <a:pathLst>
              <a:path w="19050" h="3232785">
                <a:moveTo>
                  <a:pt x="18796" y="0"/>
                </a:moveTo>
                <a:lnTo>
                  <a:pt x="0" y="3232480"/>
                </a:lnTo>
              </a:path>
            </a:pathLst>
          </a:custGeom>
          <a:ln w="19812">
            <a:solidFill>
              <a:srgbClr val="001F5F"/>
            </a:solidFill>
            <a:prstDash val="sysDash"/>
          </a:ln>
        </p:spPr>
        <p:txBody>
          <a:bodyPr wrap="square" lIns="0" tIns="0" rIns="0" bIns="0" rtlCol="0"/>
          <a:lstStyle/>
          <a:p>
            <a:endParaRPr smtClean="0">
              <a:solidFill>
                <a:prstClr val="black"/>
              </a:solidFill>
            </a:endParaRPr>
          </a:p>
        </p:txBody>
      </p:sp>
    </p:spTree>
    <p:extLst>
      <p:ext uri="{BB962C8B-B14F-4D97-AF65-F5344CB8AC3E}">
        <p14:creationId xmlns:p14="http://schemas.microsoft.com/office/powerpoint/2010/main" val="136570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466" y="717041"/>
            <a:ext cx="6096635" cy="299720"/>
          </a:xfrm>
          <a:prstGeom prst="rect">
            <a:avLst/>
          </a:prstGeom>
        </p:spPr>
        <p:txBody>
          <a:bodyPr vert="horz" wrap="square" lIns="0" tIns="12700" rIns="0" bIns="0" rtlCol="0">
            <a:spAutoFit/>
          </a:bodyPr>
          <a:lstStyle/>
          <a:p>
            <a:pPr marL="12700">
              <a:lnSpc>
                <a:spcPct val="100000"/>
              </a:lnSpc>
              <a:spcBef>
                <a:spcPts val="100"/>
              </a:spcBef>
            </a:pPr>
            <a:r>
              <a:rPr spc="-5" dirty="0"/>
              <a:t>Cari işlemler açığı yıllıklandırılmış verilerde</a:t>
            </a:r>
            <a:r>
              <a:rPr spc="-25" dirty="0"/>
              <a:t> </a:t>
            </a:r>
            <a:r>
              <a:rPr spc="-5" dirty="0"/>
              <a:t>artmıştır.</a:t>
            </a:r>
          </a:p>
        </p:txBody>
      </p:sp>
      <p:sp>
        <p:nvSpPr>
          <p:cNvPr id="3" name="object 3"/>
          <p:cNvSpPr/>
          <p:nvPr/>
        </p:nvSpPr>
        <p:spPr>
          <a:xfrm>
            <a:off x="4572" y="1839467"/>
            <a:ext cx="9139555" cy="340360"/>
          </a:xfrm>
          <a:custGeom>
            <a:avLst/>
            <a:gdLst/>
            <a:ahLst/>
            <a:cxnLst/>
            <a:rect l="l" t="t" r="r" b="b"/>
            <a:pathLst>
              <a:path w="9139555" h="340360">
                <a:moveTo>
                  <a:pt x="9139428" y="0"/>
                </a:moveTo>
                <a:lnTo>
                  <a:pt x="0" y="0"/>
                </a:lnTo>
                <a:lnTo>
                  <a:pt x="0" y="339851"/>
                </a:lnTo>
                <a:lnTo>
                  <a:pt x="9139428" y="33985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99466" y="991362"/>
            <a:ext cx="8573770" cy="1151255"/>
          </a:xfrm>
          <a:prstGeom prst="rect">
            <a:avLst/>
          </a:prstGeom>
        </p:spPr>
        <p:txBody>
          <a:bodyPr vert="horz" wrap="square" lIns="0" tIns="13335" rIns="0" bIns="0" rtlCol="0">
            <a:spAutoFit/>
          </a:bodyPr>
          <a:lstStyle/>
          <a:p>
            <a:pPr marL="12700" marR="5080">
              <a:spcBef>
                <a:spcPts val="105"/>
              </a:spcBef>
            </a:pPr>
            <a:r>
              <a:rPr sz="1700" spc="-5" dirty="0">
                <a:solidFill>
                  <a:srgbClr val="1F308D"/>
                </a:solidFill>
                <a:latin typeface="Tahoma"/>
                <a:cs typeface="Tahoma"/>
              </a:rPr>
              <a:t>Şubat 2021’den bu </a:t>
            </a:r>
            <a:r>
              <a:rPr sz="1700" dirty="0">
                <a:solidFill>
                  <a:srgbClr val="1F308D"/>
                </a:solidFill>
                <a:latin typeface="Tahoma"/>
                <a:cs typeface="Tahoma"/>
              </a:rPr>
              <a:t>yana cari </a:t>
            </a:r>
            <a:r>
              <a:rPr sz="1700" spc="-10" dirty="0">
                <a:solidFill>
                  <a:srgbClr val="1F308D"/>
                </a:solidFill>
                <a:latin typeface="Tahoma"/>
                <a:cs typeface="Tahoma"/>
              </a:rPr>
              <a:t>işlemler </a:t>
            </a:r>
            <a:r>
              <a:rPr sz="1700" spc="-5" dirty="0">
                <a:solidFill>
                  <a:srgbClr val="1F308D"/>
                </a:solidFill>
                <a:latin typeface="Tahoma"/>
                <a:cs typeface="Tahoma"/>
              </a:rPr>
              <a:t>açığında </a:t>
            </a:r>
            <a:r>
              <a:rPr sz="1700" dirty="0">
                <a:solidFill>
                  <a:srgbClr val="1F308D"/>
                </a:solidFill>
                <a:latin typeface="Tahoma"/>
                <a:cs typeface="Tahoma"/>
              </a:rPr>
              <a:t>20 </a:t>
            </a:r>
            <a:r>
              <a:rPr sz="1700" spc="-5" dirty="0">
                <a:solidFill>
                  <a:srgbClr val="1F308D"/>
                </a:solidFill>
                <a:latin typeface="Tahoma"/>
                <a:cs typeface="Tahoma"/>
              </a:rPr>
              <a:t>milyar doların üzerinde iyileşme  gözlenirken, </a:t>
            </a:r>
            <a:r>
              <a:rPr sz="1700" dirty="0">
                <a:solidFill>
                  <a:srgbClr val="1F308D"/>
                </a:solidFill>
                <a:latin typeface="Tahoma"/>
                <a:cs typeface="Tahoma"/>
              </a:rPr>
              <a:t>bu </a:t>
            </a:r>
            <a:r>
              <a:rPr sz="1700" spc="-10" dirty="0">
                <a:solidFill>
                  <a:srgbClr val="1F308D"/>
                </a:solidFill>
                <a:latin typeface="Tahoma"/>
                <a:cs typeface="Tahoma"/>
              </a:rPr>
              <a:t>eğilim </a:t>
            </a:r>
            <a:r>
              <a:rPr sz="1700" spc="-5" dirty="0">
                <a:solidFill>
                  <a:srgbClr val="1F308D"/>
                </a:solidFill>
                <a:latin typeface="Tahoma"/>
                <a:cs typeface="Tahoma"/>
              </a:rPr>
              <a:t>son iki </a:t>
            </a:r>
            <a:r>
              <a:rPr sz="1700" dirty="0">
                <a:solidFill>
                  <a:srgbClr val="1F308D"/>
                </a:solidFill>
                <a:latin typeface="Tahoma"/>
                <a:cs typeface="Tahoma"/>
              </a:rPr>
              <a:t>ayda </a:t>
            </a:r>
            <a:r>
              <a:rPr sz="1700" spc="-5" dirty="0">
                <a:solidFill>
                  <a:srgbClr val="1F308D"/>
                </a:solidFill>
                <a:latin typeface="Tahoma"/>
                <a:cs typeface="Tahoma"/>
              </a:rPr>
              <a:t>tersine dönmüştür. Altın </a:t>
            </a:r>
            <a:r>
              <a:rPr sz="1700" dirty="0">
                <a:solidFill>
                  <a:srgbClr val="1F308D"/>
                </a:solidFill>
                <a:latin typeface="Tahoma"/>
                <a:cs typeface="Tahoma"/>
              </a:rPr>
              <a:t>ve </a:t>
            </a:r>
            <a:r>
              <a:rPr sz="1700" spc="-5" dirty="0">
                <a:solidFill>
                  <a:srgbClr val="1F308D"/>
                </a:solidFill>
                <a:latin typeface="Tahoma"/>
                <a:cs typeface="Tahoma"/>
              </a:rPr>
              <a:t>enerji </a:t>
            </a:r>
            <a:r>
              <a:rPr sz="1700" dirty="0">
                <a:solidFill>
                  <a:srgbClr val="1F308D"/>
                </a:solidFill>
                <a:latin typeface="Tahoma"/>
                <a:cs typeface="Tahoma"/>
              </a:rPr>
              <a:t>hariç cari </a:t>
            </a:r>
            <a:r>
              <a:rPr sz="1700" spc="-5" dirty="0">
                <a:solidFill>
                  <a:srgbClr val="1F308D"/>
                </a:solidFill>
                <a:latin typeface="Tahoma"/>
                <a:cs typeface="Tahoma"/>
              </a:rPr>
              <a:t>fazlada ise  artış</a:t>
            </a:r>
            <a:r>
              <a:rPr sz="1700" spc="-10" dirty="0">
                <a:solidFill>
                  <a:srgbClr val="1F308D"/>
                </a:solidFill>
                <a:latin typeface="Tahoma"/>
                <a:cs typeface="Tahoma"/>
              </a:rPr>
              <a:t> sınırlıdır.</a:t>
            </a:r>
            <a:endParaRPr sz="1700">
              <a:solidFill>
                <a:prstClr val="black"/>
              </a:solidFill>
              <a:latin typeface="Tahoma"/>
              <a:cs typeface="Tahoma"/>
            </a:endParaRPr>
          </a:p>
          <a:p>
            <a:pPr marL="1026160">
              <a:spcBef>
                <a:spcPts val="815"/>
              </a:spcBef>
            </a:pPr>
            <a:r>
              <a:rPr sz="1600" spc="-5" dirty="0">
                <a:solidFill>
                  <a:srgbClr val="FFFFFF"/>
                </a:solidFill>
                <a:latin typeface="Tahoma"/>
                <a:cs typeface="Tahoma"/>
              </a:rPr>
              <a:t>Cari </a:t>
            </a:r>
            <a:r>
              <a:rPr sz="1600" spc="-10" dirty="0">
                <a:solidFill>
                  <a:srgbClr val="FFFFFF"/>
                </a:solidFill>
                <a:latin typeface="Tahoma"/>
                <a:cs typeface="Tahoma"/>
              </a:rPr>
              <a:t>işlemler </a:t>
            </a:r>
            <a:r>
              <a:rPr sz="1600" spc="-5" dirty="0">
                <a:solidFill>
                  <a:srgbClr val="FFFFFF"/>
                </a:solidFill>
                <a:latin typeface="Tahoma"/>
                <a:cs typeface="Tahoma"/>
              </a:rPr>
              <a:t>dengesi (12 </a:t>
            </a:r>
            <a:r>
              <a:rPr sz="1600" spc="-10" dirty="0">
                <a:solidFill>
                  <a:srgbClr val="FFFFFF"/>
                </a:solidFill>
                <a:latin typeface="Tahoma"/>
                <a:cs typeface="Tahoma"/>
              </a:rPr>
              <a:t>aylık birikimli, </a:t>
            </a:r>
            <a:r>
              <a:rPr sz="1600" spc="-15" dirty="0">
                <a:solidFill>
                  <a:srgbClr val="FFFFFF"/>
                </a:solidFill>
                <a:latin typeface="Tahoma"/>
                <a:cs typeface="Tahoma"/>
              </a:rPr>
              <a:t>milyar </a:t>
            </a:r>
            <a:r>
              <a:rPr sz="1600" spc="-5" dirty="0">
                <a:solidFill>
                  <a:srgbClr val="FFFFFF"/>
                </a:solidFill>
                <a:latin typeface="Tahoma"/>
                <a:cs typeface="Tahoma"/>
              </a:rPr>
              <a:t>dolar) Ocak 2020 – Ocak</a:t>
            </a:r>
            <a:r>
              <a:rPr sz="1600" spc="24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473773" y="2619565"/>
            <a:ext cx="7852409" cy="2905125"/>
            <a:chOff x="473773" y="2619565"/>
            <a:chExt cx="7852409" cy="2905125"/>
          </a:xfrm>
        </p:grpSpPr>
        <p:sp>
          <p:nvSpPr>
            <p:cNvPr id="6" name="object 6"/>
            <p:cNvSpPr/>
            <p:nvPr/>
          </p:nvSpPr>
          <p:spPr>
            <a:xfrm>
              <a:off x="478536" y="2624327"/>
              <a:ext cx="7827645" cy="2895600"/>
            </a:xfrm>
            <a:custGeom>
              <a:avLst/>
              <a:gdLst/>
              <a:ahLst/>
              <a:cxnLst/>
              <a:rect l="l" t="t" r="r" b="b"/>
              <a:pathLst>
                <a:path w="7827645" h="2895600">
                  <a:moveTo>
                    <a:pt x="50292" y="2895600"/>
                  </a:moveTo>
                  <a:lnTo>
                    <a:pt x="50292" y="0"/>
                  </a:lnTo>
                </a:path>
                <a:path w="7827645" h="2895600">
                  <a:moveTo>
                    <a:pt x="0" y="2895600"/>
                  </a:moveTo>
                  <a:lnTo>
                    <a:pt x="50292" y="2895600"/>
                  </a:lnTo>
                </a:path>
                <a:path w="7827645" h="2895600">
                  <a:moveTo>
                    <a:pt x="0" y="2316480"/>
                  </a:moveTo>
                  <a:lnTo>
                    <a:pt x="50292" y="2316480"/>
                  </a:lnTo>
                </a:path>
                <a:path w="7827645" h="2895600">
                  <a:moveTo>
                    <a:pt x="0" y="1737360"/>
                  </a:moveTo>
                  <a:lnTo>
                    <a:pt x="50292" y="1737360"/>
                  </a:lnTo>
                </a:path>
                <a:path w="7827645" h="2895600">
                  <a:moveTo>
                    <a:pt x="0" y="1158240"/>
                  </a:moveTo>
                  <a:lnTo>
                    <a:pt x="50292" y="1158240"/>
                  </a:lnTo>
                </a:path>
                <a:path w="7827645" h="2895600">
                  <a:moveTo>
                    <a:pt x="0" y="579120"/>
                  </a:moveTo>
                  <a:lnTo>
                    <a:pt x="50292" y="579120"/>
                  </a:lnTo>
                </a:path>
                <a:path w="7827645" h="2895600">
                  <a:moveTo>
                    <a:pt x="0" y="0"/>
                  </a:moveTo>
                  <a:lnTo>
                    <a:pt x="50292" y="0"/>
                  </a:lnTo>
                </a:path>
                <a:path w="7827645" h="2895600">
                  <a:moveTo>
                    <a:pt x="50292" y="1737360"/>
                  </a:moveTo>
                  <a:lnTo>
                    <a:pt x="7827264" y="173736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528637" y="4248530"/>
              <a:ext cx="7777480" cy="1181735"/>
            </a:xfrm>
            <a:custGeom>
              <a:avLst/>
              <a:gdLst/>
              <a:ahLst/>
              <a:cxnLst/>
              <a:rect l="l" t="t" r="r" b="b"/>
              <a:pathLst>
                <a:path w="7777480" h="1181735">
                  <a:moveTo>
                    <a:pt x="0" y="0"/>
                  </a:moveTo>
                  <a:lnTo>
                    <a:pt x="54006" y="2532"/>
                  </a:lnTo>
                  <a:lnTo>
                    <a:pt x="108013" y="3457"/>
                  </a:lnTo>
                  <a:lnTo>
                    <a:pt x="162021" y="4381"/>
                  </a:lnTo>
                  <a:lnTo>
                    <a:pt x="216030" y="6914"/>
                  </a:lnTo>
                  <a:lnTo>
                    <a:pt x="270041" y="12664"/>
                  </a:lnTo>
                  <a:lnTo>
                    <a:pt x="324053" y="23241"/>
                  </a:lnTo>
                  <a:lnTo>
                    <a:pt x="370344" y="37082"/>
                  </a:lnTo>
                  <a:lnTo>
                    <a:pt x="416636" y="54784"/>
                  </a:lnTo>
                  <a:lnTo>
                    <a:pt x="462927" y="75232"/>
                  </a:lnTo>
                  <a:lnTo>
                    <a:pt x="509219" y="97311"/>
                  </a:lnTo>
                  <a:lnTo>
                    <a:pt x="555510" y="119905"/>
                  </a:lnTo>
                  <a:lnTo>
                    <a:pt x="601802" y="141899"/>
                  </a:lnTo>
                  <a:lnTo>
                    <a:pt x="648093" y="162179"/>
                  </a:lnTo>
                  <a:lnTo>
                    <a:pt x="694383" y="180931"/>
                  </a:lnTo>
                  <a:lnTo>
                    <a:pt x="740679" y="199206"/>
                  </a:lnTo>
                  <a:lnTo>
                    <a:pt x="786977" y="217179"/>
                  </a:lnTo>
                  <a:lnTo>
                    <a:pt x="833274" y="235025"/>
                  </a:lnTo>
                  <a:lnTo>
                    <a:pt x="879566" y="252921"/>
                  </a:lnTo>
                  <a:lnTo>
                    <a:pt x="925850" y="271040"/>
                  </a:lnTo>
                  <a:lnTo>
                    <a:pt x="972121" y="289560"/>
                  </a:lnTo>
                  <a:lnTo>
                    <a:pt x="1018433" y="309111"/>
                  </a:lnTo>
                  <a:lnTo>
                    <a:pt x="1064733" y="329680"/>
                  </a:lnTo>
                  <a:lnTo>
                    <a:pt x="1111027" y="350635"/>
                  </a:lnTo>
                  <a:lnTo>
                    <a:pt x="1157319" y="371346"/>
                  </a:lnTo>
                  <a:lnTo>
                    <a:pt x="1203613" y="391182"/>
                  </a:lnTo>
                  <a:lnTo>
                    <a:pt x="1249913" y="409511"/>
                  </a:lnTo>
                  <a:lnTo>
                    <a:pt x="1296225" y="425704"/>
                  </a:lnTo>
                  <a:lnTo>
                    <a:pt x="1342496" y="439124"/>
                  </a:lnTo>
                  <a:lnTo>
                    <a:pt x="1388779" y="450119"/>
                  </a:lnTo>
                  <a:lnTo>
                    <a:pt x="1435068" y="459527"/>
                  </a:lnTo>
                  <a:lnTo>
                    <a:pt x="1481359" y="468189"/>
                  </a:lnTo>
                  <a:lnTo>
                    <a:pt x="1527648" y="476944"/>
                  </a:lnTo>
                  <a:lnTo>
                    <a:pt x="1573931" y="486632"/>
                  </a:lnTo>
                  <a:lnTo>
                    <a:pt x="1620202" y="498094"/>
                  </a:lnTo>
                  <a:lnTo>
                    <a:pt x="1666514" y="510434"/>
                  </a:lnTo>
                  <a:lnTo>
                    <a:pt x="1712814" y="522608"/>
                  </a:lnTo>
                  <a:lnTo>
                    <a:pt x="1759108" y="535226"/>
                  </a:lnTo>
                  <a:lnTo>
                    <a:pt x="1805400" y="548899"/>
                  </a:lnTo>
                  <a:lnTo>
                    <a:pt x="1851694" y="564239"/>
                  </a:lnTo>
                  <a:lnTo>
                    <a:pt x="1897994" y="581856"/>
                  </a:lnTo>
                  <a:lnTo>
                    <a:pt x="1944306" y="602361"/>
                  </a:lnTo>
                  <a:lnTo>
                    <a:pt x="1984793" y="623603"/>
                  </a:lnTo>
                  <a:lnTo>
                    <a:pt x="2025288" y="648025"/>
                  </a:lnTo>
                  <a:lnTo>
                    <a:pt x="2065790" y="674673"/>
                  </a:lnTo>
                  <a:lnTo>
                    <a:pt x="2106295" y="702595"/>
                  </a:lnTo>
                  <a:lnTo>
                    <a:pt x="2146799" y="730839"/>
                  </a:lnTo>
                  <a:lnTo>
                    <a:pt x="2187301" y="758451"/>
                  </a:lnTo>
                  <a:lnTo>
                    <a:pt x="2227796" y="784480"/>
                  </a:lnTo>
                  <a:lnTo>
                    <a:pt x="2268283" y="807974"/>
                  </a:lnTo>
                  <a:lnTo>
                    <a:pt x="2314595" y="832395"/>
                  </a:lnTo>
                  <a:lnTo>
                    <a:pt x="2360895" y="855660"/>
                  </a:lnTo>
                  <a:lnTo>
                    <a:pt x="2407189" y="877713"/>
                  </a:lnTo>
                  <a:lnTo>
                    <a:pt x="2453481" y="898503"/>
                  </a:lnTo>
                  <a:lnTo>
                    <a:pt x="2499775" y="917975"/>
                  </a:lnTo>
                  <a:lnTo>
                    <a:pt x="2546075" y="936076"/>
                  </a:lnTo>
                  <a:lnTo>
                    <a:pt x="2592387" y="952754"/>
                  </a:lnTo>
                  <a:lnTo>
                    <a:pt x="2638699" y="967237"/>
                  </a:lnTo>
                  <a:lnTo>
                    <a:pt x="2684999" y="979390"/>
                  </a:lnTo>
                  <a:lnTo>
                    <a:pt x="2731293" y="989946"/>
                  </a:lnTo>
                  <a:lnTo>
                    <a:pt x="2777585" y="999638"/>
                  </a:lnTo>
                  <a:lnTo>
                    <a:pt x="2823879" y="1009198"/>
                  </a:lnTo>
                  <a:lnTo>
                    <a:pt x="2870179" y="1019361"/>
                  </a:lnTo>
                  <a:lnTo>
                    <a:pt x="2916491" y="1030859"/>
                  </a:lnTo>
                  <a:lnTo>
                    <a:pt x="2962762" y="1044307"/>
                  </a:lnTo>
                  <a:lnTo>
                    <a:pt x="3009045" y="1059259"/>
                  </a:lnTo>
                  <a:lnTo>
                    <a:pt x="3055334" y="1074856"/>
                  </a:lnTo>
                  <a:lnTo>
                    <a:pt x="3101625" y="1090237"/>
                  </a:lnTo>
                  <a:lnTo>
                    <a:pt x="3147914" y="1104543"/>
                  </a:lnTo>
                  <a:lnTo>
                    <a:pt x="3194197" y="1116913"/>
                  </a:lnTo>
                  <a:lnTo>
                    <a:pt x="3240468" y="1126490"/>
                  </a:lnTo>
                  <a:lnTo>
                    <a:pt x="3294497" y="1133709"/>
                  </a:lnTo>
                  <a:lnTo>
                    <a:pt x="3348512" y="1137722"/>
                  </a:lnTo>
                  <a:lnTo>
                    <a:pt x="3402520" y="1139491"/>
                  </a:lnTo>
                  <a:lnTo>
                    <a:pt x="3456528" y="1139980"/>
                  </a:lnTo>
                  <a:lnTo>
                    <a:pt x="3510543" y="1140151"/>
                  </a:lnTo>
                  <a:lnTo>
                    <a:pt x="3564572" y="1140968"/>
                  </a:lnTo>
                  <a:lnTo>
                    <a:pt x="3618556" y="1141677"/>
                  </a:lnTo>
                  <a:lnTo>
                    <a:pt x="3672555" y="1141438"/>
                  </a:lnTo>
                  <a:lnTo>
                    <a:pt x="3726561" y="1140888"/>
                  </a:lnTo>
                  <a:lnTo>
                    <a:pt x="3780566" y="1140666"/>
                  </a:lnTo>
                  <a:lnTo>
                    <a:pt x="3834565" y="1141411"/>
                  </a:lnTo>
                  <a:lnTo>
                    <a:pt x="3888549" y="1143762"/>
                  </a:lnTo>
                  <a:lnTo>
                    <a:pt x="3942578" y="1149166"/>
                  </a:lnTo>
                  <a:lnTo>
                    <a:pt x="3996593" y="1157322"/>
                  </a:lnTo>
                  <a:lnTo>
                    <a:pt x="4050601" y="1166431"/>
                  </a:lnTo>
                  <a:lnTo>
                    <a:pt x="4104609" y="1174693"/>
                  </a:lnTo>
                  <a:lnTo>
                    <a:pt x="4158624" y="1180309"/>
                  </a:lnTo>
                  <a:lnTo>
                    <a:pt x="4212653" y="1181481"/>
                  </a:lnTo>
                  <a:lnTo>
                    <a:pt x="4258924" y="1178586"/>
                  </a:lnTo>
                  <a:lnTo>
                    <a:pt x="4305207" y="1173143"/>
                  </a:lnTo>
                  <a:lnTo>
                    <a:pt x="4351496" y="1165605"/>
                  </a:lnTo>
                  <a:lnTo>
                    <a:pt x="4397787" y="1156426"/>
                  </a:lnTo>
                  <a:lnTo>
                    <a:pt x="4444076" y="1146057"/>
                  </a:lnTo>
                  <a:lnTo>
                    <a:pt x="4490359" y="1134954"/>
                  </a:lnTo>
                  <a:lnTo>
                    <a:pt x="4536630" y="1123569"/>
                  </a:lnTo>
                  <a:lnTo>
                    <a:pt x="4582942" y="1110630"/>
                  </a:lnTo>
                  <a:lnTo>
                    <a:pt x="4629242" y="1095312"/>
                  </a:lnTo>
                  <a:lnTo>
                    <a:pt x="4675536" y="1078735"/>
                  </a:lnTo>
                  <a:lnTo>
                    <a:pt x="4721828" y="1062018"/>
                  </a:lnTo>
                  <a:lnTo>
                    <a:pt x="4768122" y="1046280"/>
                  </a:lnTo>
                  <a:lnTo>
                    <a:pt x="4814422" y="1032642"/>
                  </a:lnTo>
                  <a:lnTo>
                    <a:pt x="4860734" y="1022223"/>
                  </a:lnTo>
                  <a:lnTo>
                    <a:pt x="4914719" y="1014857"/>
                  </a:lnTo>
                  <a:lnTo>
                    <a:pt x="4968722" y="1011475"/>
                  </a:lnTo>
                  <a:lnTo>
                    <a:pt x="5022738" y="1010427"/>
                  </a:lnTo>
                  <a:lnTo>
                    <a:pt x="5076766" y="1010068"/>
                  </a:lnTo>
                  <a:lnTo>
                    <a:pt x="5130800" y="1008749"/>
                  </a:lnTo>
                  <a:lnTo>
                    <a:pt x="5184838" y="1004824"/>
                  </a:lnTo>
                  <a:lnTo>
                    <a:pt x="5238822" y="998021"/>
                  </a:lnTo>
                  <a:lnTo>
                    <a:pt x="5292821" y="989602"/>
                  </a:lnTo>
                  <a:lnTo>
                    <a:pt x="5346827" y="980217"/>
                  </a:lnTo>
                  <a:lnTo>
                    <a:pt x="5400832" y="970515"/>
                  </a:lnTo>
                  <a:lnTo>
                    <a:pt x="5454831" y="961144"/>
                  </a:lnTo>
                  <a:lnTo>
                    <a:pt x="5508815" y="952754"/>
                  </a:lnTo>
                  <a:lnTo>
                    <a:pt x="5562844" y="946515"/>
                  </a:lnTo>
                  <a:lnTo>
                    <a:pt x="5616859" y="942217"/>
                  </a:lnTo>
                  <a:lnTo>
                    <a:pt x="5670867" y="938244"/>
                  </a:lnTo>
                  <a:lnTo>
                    <a:pt x="5724875" y="932979"/>
                  </a:lnTo>
                  <a:lnTo>
                    <a:pt x="5778890" y="924808"/>
                  </a:lnTo>
                  <a:lnTo>
                    <a:pt x="5832919" y="912114"/>
                  </a:lnTo>
                  <a:lnTo>
                    <a:pt x="5879190" y="896736"/>
                  </a:lnTo>
                  <a:lnTo>
                    <a:pt x="5925473" y="877779"/>
                  </a:lnTo>
                  <a:lnTo>
                    <a:pt x="5971762" y="856330"/>
                  </a:lnTo>
                  <a:lnTo>
                    <a:pt x="6018053" y="833474"/>
                  </a:lnTo>
                  <a:lnTo>
                    <a:pt x="6064342" y="810299"/>
                  </a:lnTo>
                  <a:lnTo>
                    <a:pt x="6110625" y="787890"/>
                  </a:lnTo>
                  <a:lnTo>
                    <a:pt x="6156896" y="767334"/>
                  </a:lnTo>
                  <a:lnTo>
                    <a:pt x="6203208" y="748196"/>
                  </a:lnTo>
                  <a:lnTo>
                    <a:pt x="6249508" y="729296"/>
                  </a:lnTo>
                  <a:lnTo>
                    <a:pt x="6295802" y="710763"/>
                  </a:lnTo>
                  <a:lnTo>
                    <a:pt x="6342094" y="692726"/>
                  </a:lnTo>
                  <a:lnTo>
                    <a:pt x="6388388" y="675312"/>
                  </a:lnTo>
                  <a:lnTo>
                    <a:pt x="6434688" y="658652"/>
                  </a:lnTo>
                  <a:lnTo>
                    <a:pt x="6481000" y="642874"/>
                  </a:lnTo>
                  <a:lnTo>
                    <a:pt x="6527271" y="627623"/>
                  </a:lnTo>
                  <a:lnTo>
                    <a:pt x="6573554" y="612665"/>
                  </a:lnTo>
                  <a:lnTo>
                    <a:pt x="6619843" y="598310"/>
                  </a:lnTo>
                  <a:lnTo>
                    <a:pt x="6666134" y="584865"/>
                  </a:lnTo>
                  <a:lnTo>
                    <a:pt x="6712423" y="572640"/>
                  </a:lnTo>
                  <a:lnTo>
                    <a:pt x="6758706" y="561944"/>
                  </a:lnTo>
                  <a:lnTo>
                    <a:pt x="6804977" y="553085"/>
                  </a:lnTo>
                  <a:lnTo>
                    <a:pt x="6859006" y="545336"/>
                  </a:lnTo>
                  <a:lnTo>
                    <a:pt x="6913021" y="540032"/>
                  </a:lnTo>
                  <a:lnTo>
                    <a:pt x="6967029" y="536654"/>
                  </a:lnTo>
                  <a:lnTo>
                    <a:pt x="7021037" y="534684"/>
                  </a:lnTo>
                  <a:lnTo>
                    <a:pt x="7075052" y="533602"/>
                  </a:lnTo>
                  <a:lnTo>
                    <a:pt x="7129081" y="532892"/>
                  </a:lnTo>
                  <a:lnTo>
                    <a:pt x="7183065" y="531305"/>
                  </a:lnTo>
                  <a:lnTo>
                    <a:pt x="7237064" y="529086"/>
                  </a:lnTo>
                  <a:lnTo>
                    <a:pt x="7291070" y="527764"/>
                  </a:lnTo>
                  <a:lnTo>
                    <a:pt x="7345075" y="528865"/>
                  </a:lnTo>
                  <a:lnTo>
                    <a:pt x="7399074" y="533917"/>
                  </a:lnTo>
                  <a:lnTo>
                    <a:pt x="7453058" y="544449"/>
                  </a:lnTo>
                  <a:lnTo>
                    <a:pt x="7499370" y="558898"/>
                  </a:lnTo>
                  <a:lnTo>
                    <a:pt x="7545670" y="577907"/>
                  </a:lnTo>
                  <a:lnTo>
                    <a:pt x="7591964" y="600232"/>
                  </a:lnTo>
                  <a:lnTo>
                    <a:pt x="7638256" y="624633"/>
                  </a:lnTo>
                  <a:lnTo>
                    <a:pt x="7684550" y="649866"/>
                  </a:lnTo>
                  <a:lnTo>
                    <a:pt x="7730850" y="674691"/>
                  </a:lnTo>
                  <a:lnTo>
                    <a:pt x="7777162" y="697865"/>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528637" y="3278504"/>
              <a:ext cx="7777480" cy="1500505"/>
            </a:xfrm>
            <a:custGeom>
              <a:avLst/>
              <a:gdLst/>
              <a:ahLst/>
              <a:cxnLst/>
              <a:rect l="l" t="t" r="r" b="b"/>
              <a:pathLst>
                <a:path w="7777480" h="1500504">
                  <a:moveTo>
                    <a:pt x="0" y="0"/>
                  </a:moveTo>
                  <a:lnTo>
                    <a:pt x="54006" y="3317"/>
                  </a:lnTo>
                  <a:lnTo>
                    <a:pt x="108013" y="4826"/>
                  </a:lnTo>
                  <a:lnTo>
                    <a:pt x="162021" y="6334"/>
                  </a:lnTo>
                  <a:lnTo>
                    <a:pt x="216030" y="9652"/>
                  </a:lnTo>
                  <a:lnTo>
                    <a:pt x="270041" y="16589"/>
                  </a:lnTo>
                  <a:lnTo>
                    <a:pt x="324053" y="28956"/>
                  </a:lnTo>
                  <a:lnTo>
                    <a:pt x="370344" y="44722"/>
                  </a:lnTo>
                  <a:lnTo>
                    <a:pt x="416636" y="64472"/>
                  </a:lnTo>
                  <a:lnTo>
                    <a:pt x="462927" y="87212"/>
                  </a:lnTo>
                  <a:lnTo>
                    <a:pt x="509219" y="111949"/>
                  </a:lnTo>
                  <a:lnTo>
                    <a:pt x="555510" y="137690"/>
                  </a:lnTo>
                  <a:lnTo>
                    <a:pt x="601802" y="163443"/>
                  </a:lnTo>
                  <a:lnTo>
                    <a:pt x="648093" y="188214"/>
                  </a:lnTo>
                  <a:lnTo>
                    <a:pt x="694383" y="212415"/>
                  </a:lnTo>
                  <a:lnTo>
                    <a:pt x="740679" y="236999"/>
                  </a:lnTo>
                  <a:lnTo>
                    <a:pt x="786977" y="261942"/>
                  </a:lnTo>
                  <a:lnTo>
                    <a:pt x="833274" y="287223"/>
                  </a:lnTo>
                  <a:lnTo>
                    <a:pt x="879566" y="312820"/>
                  </a:lnTo>
                  <a:lnTo>
                    <a:pt x="925850" y="338710"/>
                  </a:lnTo>
                  <a:lnTo>
                    <a:pt x="972121" y="364871"/>
                  </a:lnTo>
                  <a:lnTo>
                    <a:pt x="1018433" y="392187"/>
                  </a:lnTo>
                  <a:lnTo>
                    <a:pt x="1064733" y="420969"/>
                  </a:lnTo>
                  <a:lnTo>
                    <a:pt x="1111027" y="450336"/>
                  </a:lnTo>
                  <a:lnTo>
                    <a:pt x="1157319" y="479405"/>
                  </a:lnTo>
                  <a:lnTo>
                    <a:pt x="1203613" y="507294"/>
                  </a:lnTo>
                  <a:lnTo>
                    <a:pt x="1249913" y="533121"/>
                  </a:lnTo>
                  <a:lnTo>
                    <a:pt x="1296225" y="556006"/>
                  </a:lnTo>
                  <a:lnTo>
                    <a:pt x="1342496" y="575317"/>
                  </a:lnTo>
                  <a:lnTo>
                    <a:pt x="1388779" y="591628"/>
                  </a:lnTo>
                  <a:lnTo>
                    <a:pt x="1435068" y="605854"/>
                  </a:lnTo>
                  <a:lnTo>
                    <a:pt x="1481359" y="618915"/>
                  </a:lnTo>
                  <a:lnTo>
                    <a:pt x="1527648" y="631726"/>
                  </a:lnTo>
                  <a:lnTo>
                    <a:pt x="1573931" y="645206"/>
                  </a:lnTo>
                  <a:lnTo>
                    <a:pt x="1620202" y="660273"/>
                  </a:lnTo>
                  <a:lnTo>
                    <a:pt x="1666514" y="675802"/>
                  </a:lnTo>
                  <a:lnTo>
                    <a:pt x="1712814" y="690677"/>
                  </a:lnTo>
                  <a:lnTo>
                    <a:pt x="1759108" y="705656"/>
                  </a:lnTo>
                  <a:lnTo>
                    <a:pt x="1805400" y="721499"/>
                  </a:lnTo>
                  <a:lnTo>
                    <a:pt x="1851694" y="738966"/>
                  </a:lnTo>
                  <a:lnTo>
                    <a:pt x="1897994" y="758817"/>
                  </a:lnTo>
                  <a:lnTo>
                    <a:pt x="1944306" y="781812"/>
                  </a:lnTo>
                  <a:lnTo>
                    <a:pt x="1984793" y="805553"/>
                  </a:lnTo>
                  <a:lnTo>
                    <a:pt x="2025288" y="832651"/>
                  </a:lnTo>
                  <a:lnTo>
                    <a:pt x="2065790" y="862072"/>
                  </a:lnTo>
                  <a:lnTo>
                    <a:pt x="2106295" y="892778"/>
                  </a:lnTo>
                  <a:lnTo>
                    <a:pt x="2146799" y="923734"/>
                  </a:lnTo>
                  <a:lnTo>
                    <a:pt x="2187301" y="953904"/>
                  </a:lnTo>
                  <a:lnTo>
                    <a:pt x="2227796" y="982253"/>
                  </a:lnTo>
                  <a:lnTo>
                    <a:pt x="2268283" y="1007745"/>
                  </a:lnTo>
                  <a:lnTo>
                    <a:pt x="2314595" y="1033891"/>
                  </a:lnTo>
                  <a:lnTo>
                    <a:pt x="2360895" y="1058342"/>
                  </a:lnTo>
                  <a:lnTo>
                    <a:pt x="2407189" y="1081270"/>
                  </a:lnTo>
                  <a:lnTo>
                    <a:pt x="2453481" y="1102844"/>
                  </a:lnTo>
                  <a:lnTo>
                    <a:pt x="2499775" y="1123237"/>
                  </a:lnTo>
                  <a:lnTo>
                    <a:pt x="2546075" y="1142619"/>
                  </a:lnTo>
                  <a:lnTo>
                    <a:pt x="2592387" y="1161161"/>
                  </a:lnTo>
                  <a:lnTo>
                    <a:pt x="2638699" y="1178258"/>
                  </a:lnTo>
                  <a:lnTo>
                    <a:pt x="2684999" y="1193560"/>
                  </a:lnTo>
                  <a:lnTo>
                    <a:pt x="2731293" y="1207620"/>
                  </a:lnTo>
                  <a:lnTo>
                    <a:pt x="2777585" y="1220992"/>
                  </a:lnTo>
                  <a:lnTo>
                    <a:pt x="2823879" y="1234228"/>
                  </a:lnTo>
                  <a:lnTo>
                    <a:pt x="2870179" y="1247882"/>
                  </a:lnTo>
                  <a:lnTo>
                    <a:pt x="2916491" y="1262507"/>
                  </a:lnTo>
                  <a:lnTo>
                    <a:pt x="2962762" y="1278711"/>
                  </a:lnTo>
                  <a:lnTo>
                    <a:pt x="3009045" y="1296209"/>
                  </a:lnTo>
                  <a:lnTo>
                    <a:pt x="3055334" y="1314208"/>
                  </a:lnTo>
                  <a:lnTo>
                    <a:pt x="3101625" y="1331919"/>
                  </a:lnTo>
                  <a:lnTo>
                    <a:pt x="3147914" y="1348550"/>
                  </a:lnTo>
                  <a:lnTo>
                    <a:pt x="3194197" y="1363310"/>
                  </a:lnTo>
                  <a:lnTo>
                    <a:pt x="3240468" y="1375410"/>
                  </a:lnTo>
                  <a:lnTo>
                    <a:pt x="3294497" y="1385704"/>
                  </a:lnTo>
                  <a:lnTo>
                    <a:pt x="3348512" y="1392700"/>
                  </a:lnTo>
                  <a:lnTo>
                    <a:pt x="3402520" y="1397523"/>
                  </a:lnTo>
                  <a:lnTo>
                    <a:pt x="3456528" y="1401299"/>
                  </a:lnTo>
                  <a:lnTo>
                    <a:pt x="3510543" y="1405152"/>
                  </a:lnTo>
                  <a:lnTo>
                    <a:pt x="3564572" y="1410208"/>
                  </a:lnTo>
                  <a:lnTo>
                    <a:pt x="3618556" y="1416149"/>
                  </a:lnTo>
                  <a:lnTo>
                    <a:pt x="3672555" y="1422014"/>
                  </a:lnTo>
                  <a:lnTo>
                    <a:pt x="3726561" y="1427956"/>
                  </a:lnTo>
                  <a:lnTo>
                    <a:pt x="3780566" y="1434131"/>
                  </a:lnTo>
                  <a:lnTo>
                    <a:pt x="3834565" y="1440693"/>
                  </a:lnTo>
                  <a:lnTo>
                    <a:pt x="3888549" y="1447800"/>
                  </a:lnTo>
                  <a:lnTo>
                    <a:pt x="3934861" y="1455556"/>
                  </a:lnTo>
                  <a:lnTo>
                    <a:pt x="3981161" y="1465190"/>
                  </a:lnTo>
                  <a:lnTo>
                    <a:pt x="4027455" y="1475515"/>
                  </a:lnTo>
                  <a:lnTo>
                    <a:pt x="4073747" y="1485344"/>
                  </a:lnTo>
                  <a:lnTo>
                    <a:pt x="4120041" y="1493492"/>
                  </a:lnTo>
                  <a:lnTo>
                    <a:pt x="4166341" y="1498771"/>
                  </a:lnTo>
                  <a:lnTo>
                    <a:pt x="4212653" y="1499997"/>
                  </a:lnTo>
                  <a:lnTo>
                    <a:pt x="4258924" y="1497101"/>
                  </a:lnTo>
                  <a:lnTo>
                    <a:pt x="4305207" y="1491189"/>
                  </a:lnTo>
                  <a:lnTo>
                    <a:pt x="4351496" y="1482665"/>
                  </a:lnTo>
                  <a:lnTo>
                    <a:pt x="4397787" y="1471932"/>
                  </a:lnTo>
                  <a:lnTo>
                    <a:pt x="4444076" y="1459395"/>
                  </a:lnTo>
                  <a:lnTo>
                    <a:pt x="4490359" y="1445459"/>
                  </a:lnTo>
                  <a:lnTo>
                    <a:pt x="4536630" y="1430528"/>
                  </a:lnTo>
                  <a:lnTo>
                    <a:pt x="4582942" y="1412977"/>
                  </a:lnTo>
                  <a:lnTo>
                    <a:pt x="4629242" y="1391983"/>
                  </a:lnTo>
                  <a:lnTo>
                    <a:pt x="4675536" y="1368985"/>
                  </a:lnTo>
                  <a:lnTo>
                    <a:pt x="4721828" y="1345423"/>
                  </a:lnTo>
                  <a:lnTo>
                    <a:pt x="4768122" y="1322737"/>
                  </a:lnTo>
                  <a:lnTo>
                    <a:pt x="4814422" y="1302365"/>
                  </a:lnTo>
                  <a:lnTo>
                    <a:pt x="4860734" y="1285748"/>
                  </a:lnTo>
                  <a:lnTo>
                    <a:pt x="4907006" y="1273550"/>
                  </a:lnTo>
                  <a:lnTo>
                    <a:pt x="4953291" y="1264790"/>
                  </a:lnTo>
                  <a:lnTo>
                    <a:pt x="4999587" y="1258269"/>
                  </a:lnTo>
                  <a:lnTo>
                    <a:pt x="5045892" y="1252790"/>
                  </a:lnTo>
                  <a:lnTo>
                    <a:pt x="5092204" y="1247155"/>
                  </a:lnTo>
                  <a:lnTo>
                    <a:pt x="5138520" y="1240167"/>
                  </a:lnTo>
                  <a:lnTo>
                    <a:pt x="5184838" y="1230630"/>
                  </a:lnTo>
                  <a:lnTo>
                    <a:pt x="5231109" y="1218364"/>
                  </a:lnTo>
                  <a:lnTo>
                    <a:pt x="5277392" y="1204306"/>
                  </a:lnTo>
                  <a:lnTo>
                    <a:pt x="5323681" y="1189088"/>
                  </a:lnTo>
                  <a:lnTo>
                    <a:pt x="5369972" y="1173344"/>
                  </a:lnTo>
                  <a:lnTo>
                    <a:pt x="5416261" y="1157706"/>
                  </a:lnTo>
                  <a:lnTo>
                    <a:pt x="5462544" y="1142808"/>
                  </a:lnTo>
                  <a:lnTo>
                    <a:pt x="5508815" y="1129284"/>
                  </a:lnTo>
                  <a:lnTo>
                    <a:pt x="5555127" y="1118261"/>
                  </a:lnTo>
                  <a:lnTo>
                    <a:pt x="5601427" y="1109480"/>
                  </a:lnTo>
                  <a:lnTo>
                    <a:pt x="5647721" y="1101652"/>
                  </a:lnTo>
                  <a:lnTo>
                    <a:pt x="5694013" y="1093488"/>
                  </a:lnTo>
                  <a:lnTo>
                    <a:pt x="5740307" y="1083700"/>
                  </a:lnTo>
                  <a:lnTo>
                    <a:pt x="5786607" y="1071000"/>
                  </a:lnTo>
                  <a:lnTo>
                    <a:pt x="5832919" y="1054100"/>
                  </a:lnTo>
                  <a:lnTo>
                    <a:pt x="5873406" y="1035035"/>
                  </a:lnTo>
                  <a:lnTo>
                    <a:pt x="5913901" y="1012553"/>
                  </a:lnTo>
                  <a:lnTo>
                    <a:pt x="5954403" y="987567"/>
                  </a:lnTo>
                  <a:lnTo>
                    <a:pt x="5994908" y="960993"/>
                  </a:lnTo>
                  <a:lnTo>
                    <a:pt x="6035412" y="933746"/>
                  </a:lnTo>
                  <a:lnTo>
                    <a:pt x="6075914" y="906742"/>
                  </a:lnTo>
                  <a:lnTo>
                    <a:pt x="6116409" y="880896"/>
                  </a:lnTo>
                  <a:lnTo>
                    <a:pt x="6156896" y="857123"/>
                  </a:lnTo>
                  <a:lnTo>
                    <a:pt x="6203208" y="832270"/>
                  </a:lnTo>
                  <a:lnTo>
                    <a:pt x="6249508" y="808697"/>
                  </a:lnTo>
                  <a:lnTo>
                    <a:pt x="6295802" y="785973"/>
                  </a:lnTo>
                  <a:lnTo>
                    <a:pt x="6342094" y="763667"/>
                  </a:lnTo>
                  <a:lnTo>
                    <a:pt x="6388388" y="741347"/>
                  </a:lnTo>
                  <a:lnTo>
                    <a:pt x="6434688" y="718583"/>
                  </a:lnTo>
                  <a:lnTo>
                    <a:pt x="6481000" y="694944"/>
                  </a:lnTo>
                  <a:lnTo>
                    <a:pt x="6527271" y="670016"/>
                  </a:lnTo>
                  <a:lnTo>
                    <a:pt x="6573554" y="643973"/>
                  </a:lnTo>
                  <a:lnTo>
                    <a:pt x="6619843" y="617426"/>
                  </a:lnTo>
                  <a:lnTo>
                    <a:pt x="6666134" y="590986"/>
                  </a:lnTo>
                  <a:lnTo>
                    <a:pt x="6712423" y="565263"/>
                  </a:lnTo>
                  <a:lnTo>
                    <a:pt x="6758706" y="540868"/>
                  </a:lnTo>
                  <a:lnTo>
                    <a:pt x="6804977" y="518414"/>
                  </a:lnTo>
                  <a:lnTo>
                    <a:pt x="6851289" y="497971"/>
                  </a:lnTo>
                  <a:lnTo>
                    <a:pt x="6897589" y="479098"/>
                  </a:lnTo>
                  <a:lnTo>
                    <a:pt x="6943883" y="461463"/>
                  </a:lnTo>
                  <a:lnTo>
                    <a:pt x="6990175" y="444740"/>
                  </a:lnTo>
                  <a:lnTo>
                    <a:pt x="7036469" y="428599"/>
                  </a:lnTo>
                  <a:lnTo>
                    <a:pt x="7082769" y="412711"/>
                  </a:lnTo>
                  <a:lnTo>
                    <a:pt x="7129081" y="396748"/>
                  </a:lnTo>
                  <a:lnTo>
                    <a:pt x="7175352" y="380202"/>
                  </a:lnTo>
                  <a:lnTo>
                    <a:pt x="7221635" y="363191"/>
                  </a:lnTo>
                  <a:lnTo>
                    <a:pt x="7267924" y="346326"/>
                  </a:lnTo>
                  <a:lnTo>
                    <a:pt x="7314215" y="330213"/>
                  </a:lnTo>
                  <a:lnTo>
                    <a:pt x="7360504" y="315462"/>
                  </a:lnTo>
                  <a:lnTo>
                    <a:pt x="7406787" y="302682"/>
                  </a:lnTo>
                  <a:lnTo>
                    <a:pt x="7453058" y="292481"/>
                  </a:lnTo>
                  <a:lnTo>
                    <a:pt x="7507087" y="284542"/>
                  </a:lnTo>
                  <a:lnTo>
                    <a:pt x="7561102" y="280237"/>
                  </a:lnTo>
                  <a:lnTo>
                    <a:pt x="7615110" y="278352"/>
                  </a:lnTo>
                  <a:lnTo>
                    <a:pt x="7669118" y="277673"/>
                  </a:lnTo>
                  <a:lnTo>
                    <a:pt x="7723133" y="276988"/>
                  </a:lnTo>
                  <a:lnTo>
                    <a:pt x="7777162" y="275082"/>
                  </a:lnTo>
                </a:path>
              </a:pathLst>
            </a:custGeom>
            <a:ln w="38100">
              <a:solidFill>
                <a:srgbClr val="A30000"/>
              </a:solidFill>
            </a:ln>
          </p:spPr>
          <p:txBody>
            <a:bodyPr wrap="square" lIns="0" tIns="0" rIns="0" bIns="0" rtlCol="0"/>
            <a:lstStyle/>
            <a:p>
              <a:endParaRPr smtClean="0">
                <a:solidFill>
                  <a:prstClr val="black"/>
                </a:solidFill>
              </a:endParaRPr>
            </a:p>
          </p:txBody>
        </p:sp>
        <p:sp>
          <p:nvSpPr>
            <p:cNvPr id="9" name="object 9"/>
            <p:cNvSpPr/>
            <p:nvPr/>
          </p:nvSpPr>
          <p:spPr>
            <a:xfrm>
              <a:off x="528066" y="2974086"/>
              <a:ext cx="7778750" cy="1184275"/>
            </a:xfrm>
            <a:custGeom>
              <a:avLst/>
              <a:gdLst/>
              <a:ahLst/>
              <a:cxnLst/>
              <a:rect l="l" t="t" r="r" b="b"/>
              <a:pathLst>
                <a:path w="7778750" h="1184275">
                  <a:moveTo>
                    <a:pt x="0" y="0"/>
                  </a:moveTo>
                  <a:lnTo>
                    <a:pt x="324612" y="12191"/>
                  </a:lnTo>
                  <a:lnTo>
                    <a:pt x="649224" y="160019"/>
                  </a:lnTo>
                  <a:lnTo>
                    <a:pt x="972312" y="341375"/>
                  </a:lnTo>
                  <a:lnTo>
                    <a:pt x="1296923" y="515112"/>
                  </a:lnTo>
                  <a:lnTo>
                    <a:pt x="1621536" y="579119"/>
                  </a:lnTo>
                  <a:lnTo>
                    <a:pt x="1944624" y="665988"/>
                  </a:lnTo>
                  <a:lnTo>
                    <a:pt x="2269236" y="794003"/>
                  </a:lnTo>
                  <a:lnTo>
                    <a:pt x="2592324" y="871727"/>
                  </a:lnTo>
                  <a:lnTo>
                    <a:pt x="2916936" y="964691"/>
                  </a:lnTo>
                  <a:lnTo>
                    <a:pt x="3241548" y="1045463"/>
                  </a:lnTo>
                  <a:lnTo>
                    <a:pt x="3564636" y="1065276"/>
                  </a:lnTo>
                  <a:lnTo>
                    <a:pt x="3889248" y="1126236"/>
                  </a:lnTo>
                  <a:lnTo>
                    <a:pt x="4213860" y="1184147"/>
                  </a:lnTo>
                  <a:lnTo>
                    <a:pt x="4536948" y="1152144"/>
                  </a:lnTo>
                  <a:lnTo>
                    <a:pt x="4861560" y="1022603"/>
                  </a:lnTo>
                  <a:lnTo>
                    <a:pt x="5184648" y="996695"/>
                  </a:lnTo>
                  <a:lnTo>
                    <a:pt x="5509260" y="944880"/>
                  </a:lnTo>
                  <a:lnTo>
                    <a:pt x="5833872" y="915924"/>
                  </a:lnTo>
                  <a:lnTo>
                    <a:pt x="6156960" y="822959"/>
                  </a:lnTo>
                  <a:lnTo>
                    <a:pt x="6481572" y="745236"/>
                  </a:lnTo>
                  <a:lnTo>
                    <a:pt x="6806183" y="617219"/>
                  </a:lnTo>
                  <a:lnTo>
                    <a:pt x="7129272" y="585215"/>
                  </a:lnTo>
                  <a:lnTo>
                    <a:pt x="7453883" y="539496"/>
                  </a:lnTo>
                  <a:lnTo>
                    <a:pt x="7778495" y="533400"/>
                  </a:lnTo>
                </a:path>
              </a:pathLst>
            </a:custGeom>
            <a:ln w="38100">
              <a:solidFill>
                <a:srgbClr val="808080"/>
              </a:solidFill>
            </a:ln>
          </p:spPr>
          <p:txBody>
            <a:bodyPr wrap="square" lIns="0" tIns="0" rIns="0" bIns="0" rtlCol="0"/>
            <a:lstStyle/>
            <a:p>
              <a:endParaRPr smtClean="0">
                <a:solidFill>
                  <a:prstClr val="black"/>
                </a:solidFill>
              </a:endParaRPr>
            </a:p>
          </p:txBody>
        </p:sp>
        <p:sp>
          <p:nvSpPr>
            <p:cNvPr id="10" name="object 10"/>
            <p:cNvSpPr/>
            <p:nvPr/>
          </p:nvSpPr>
          <p:spPr>
            <a:xfrm>
              <a:off x="8287512" y="3262883"/>
              <a:ext cx="17780" cy="230504"/>
            </a:xfrm>
            <a:custGeom>
              <a:avLst/>
              <a:gdLst/>
              <a:ahLst/>
              <a:cxnLst/>
              <a:rect l="l" t="t" r="r" b="b"/>
              <a:pathLst>
                <a:path w="17779" h="230504">
                  <a:moveTo>
                    <a:pt x="8763" y="-3048"/>
                  </a:moveTo>
                  <a:lnTo>
                    <a:pt x="8763" y="233172"/>
                  </a:lnTo>
                </a:path>
              </a:pathLst>
            </a:custGeom>
            <a:ln w="23622">
              <a:solidFill>
                <a:srgbClr val="000000"/>
              </a:solidFill>
            </a:ln>
          </p:spPr>
          <p:txBody>
            <a:bodyPr wrap="square" lIns="0" tIns="0" rIns="0" bIns="0" rtlCol="0"/>
            <a:lstStyle/>
            <a:p>
              <a:endParaRPr smtClean="0">
                <a:solidFill>
                  <a:prstClr val="black"/>
                </a:solidFill>
              </a:endParaRPr>
            </a:p>
          </p:txBody>
        </p:sp>
      </p:grpSp>
      <p:sp>
        <p:nvSpPr>
          <p:cNvPr id="11" name="object 11"/>
          <p:cNvSpPr txBox="1"/>
          <p:nvPr/>
        </p:nvSpPr>
        <p:spPr>
          <a:xfrm>
            <a:off x="151282" y="5408421"/>
            <a:ext cx="2476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a:t>
            </a:r>
            <a:r>
              <a:rPr sz="1200" spc="5" dirty="0">
                <a:solidFill>
                  <a:prstClr val="black"/>
                </a:solidFill>
                <a:latin typeface="Tahoma"/>
                <a:cs typeface="Tahoma"/>
              </a:rPr>
              <a:t>4</a:t>
            </a:r>
            <a:r>
              <a:rPr sz="1200" dirty="0">
                <a:solidFill>
                  <a:prstClr val="black"/>
                </a:solidFill>
                <a:latin typeface="Tahoma"/>
                <a:cs typeface="Tahoma"/>
              </a:rPr>
              <a:t>0</a:t>
            </a:r>
            <a:endParaRPr sz="1200">
              <a:solidFill>
                <a:prstClr val="black"/>
              </a:solidFill>
              <a:latin typeface="Tahoma"/>
              <a:cs typeface="Tahoma"/>
            </a:endParaRPr>
          </a:p>
        </p:txBody>
      </p:sp>
      <p:sp>
        <p:nvSpPr>
          <p:cNvPr id="12" name="object 12"/>
          <p:cNvSpPr txBox="1"/>
          <p:nvPr/>
        </p:nvSpPr>
        <p:spPr>
          <a:xfrm>
            <a:off x="151282" y="3670807"/>
            <a:ext cx="248920" cy="1367155"/>
          </a:xfrm>
          <a:prstGeom prst="rect">
            <a:avLst/>
          </a:prstGeom>
        </p:spPr>
        <p:txBody>
          <a:bodyPr vert="horz" wrap="square" lIns="0" tIns="12700" rIns="0" bIns="0" rtlCol="0">
            <a:spAutoFit/>
          </a:bodyPr>
          <a:lstStyle/>
          <a:p>
            <a:pPr marL="67945">
              <a:spcBef>
                <a:spcPts val="100"/>
              </a:spcBef>
            </a:pPr>
            <a:r>
              <a:rPr sz="1200" dirty="0">
                <a:solidFill>
                  <a:prstClr val="black"/>
                </a:solidFill>
                <a:latin typeface="Tahoma"/>
                <a:cs typeface="Tahoma"/>
              </a:rPr>
              <a:t>20</a:t>
            </a:r>
            <a:endParaRPr sz="1200">
              <a:solidFill>
                <a:prstClr val="black"/>
              </a:solidFill>
              <a:latin typeface="Tahoma"/>
              <a:cs typeface="Tahoma"/>
            </a:endParaRPr>
          </a:p>
          <a:p>
            <a:endParaRPr sz="1400">
              <a:solidFill>
                <a:prstClr val="black"/>
              </a:solidFill>
              <a:latin typeface="Tahoma"/>
              <a:cs typeface="Tahoma"/>
            </a:endParaRPr>
          </a:p>
          <a:p>
            <a:pPr>
              <a:spcBef>
                <a:spcPts val="40"/>
              </a:spcBef>
            </a:pPr>
            <a:endParaRPr sz="1150">
              <a:solidFill>
                <a:prstClr val="black"/>
              </a:solidFill>
              <a:latin typeface="Tahoma"/>
              <a:cs typeface="Tahoma"/>
            </a:endParaRPr>
          </a:p>
          <a:p>
            <a:pPr marL="151130"/>
            <a:r>
              <a:rPr sz="1200" dirty="0">
                <a:solidFill>
                  <a:prstClr val="black"/>
                </a:solidFill>
                <a:latin typeface="Tahoma"/>
                <a:cs typeface="Tahoma"/>
              </a:rPr>
              <a:t>0</a:t>
            </a:r>
            <a:endParaRPr sz="1200">
              <a:solidFill>
                <a:prstClr val="black"/>
              </a:solidFill>
              <a:latin typeface="Tahoma"/>
              <a:cs typeface="Tahoma"/>
            </a:endParaRPr>
          </a:p>
          <a:p>
            <a:endParaRPr sz="1400">
              <a:solidFill>
                <a:prstClr val="black"/>
              </a:solidFill>
              <a:latin typeface="Tahoma"/>
              <a:cs typeface="Tahoma"/>
            </a:endParaRPr>
          </a:p>
          <a:p>
            <a:pPr>
              <a:spcBef>
                <a:spcPts val="40"/>
              </a:spcBef>
            </a:pPr>
            <a:endParaRPr sz="1150">
              <a:solidFill>
                <a:prstClr val="black"/>
              </a:solidFill>
              <a:latin typeface="Tahoma"/>
              <a:cs typeface="Tahoma"/>
            </a:endParaRPr>
          </a:p>
          <a:p>
            <a:pPr marL="12700">
              <a:spcBef>
                <a:spcPts val="5"/>
              </a:spcBef>
            </a:pPr>
            <a:r>
              <a:rPr sz="1200" spc="-10"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p:txBody>
      </p:sp>
      <p:sp>
        <p:nvSpPr>
          <p:cNvPr id="13" name="object 13"/>
          <p:cNvSpPr txBox="1"/>
          <p:nvPr/>
        </p:nvSpPr>
        <p:spPr>
          <a:xfrm>
            <a:off x="206756" y="309143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40</a:t>
            </a:r>
            <a:endParaRPr sz="1200">
              <a:solidFill>
                <a:prstClr val="black"/>
              </a:solidFill>
              <a:latin typeface="Tahoma"/>
              <a:cs typeface="Tahoma"/>
            </a:endParaRPr>
          </a:p>
        </p:txBody>
      </p:sp>
      <p:sp>
        <p:nvSpPr>
          <p:cNvPr id="14" name="object 14"/>
          <p:cNvSpPr txBox="1"/>
          <p:nvPr/>
        </p:nvSpPr>
        <p:spPr>
          <a:xfrm>
            <a:off x="206756" y="251231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60</a:t>
            </a:r>
            <a:endParaRPr sz="1200">
              <a:solidFill>
                <a:prstClr val="black"/>
              </a:solidFill>
              <a:latin typeface="Tahoma"/>
              <a:cs typeface="Tahoma"/>
            </a:endParaRPr>
          </a:p>
        </p:txBody>
      </p:sp>
      <p:sp>
        <p:nvSpPr>
          <p:cNvPr id="15" name="object 15"/>
          <p:cNvSpPr txBox="1"/>
          <p:nvPr/>
        </p:nvSpPr>
        <p:spPr>
          <a:xfrm>
            <a:off x="423699" y="5559958"/>
            <a:ext cx="798830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12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12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11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12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11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16" name="object 16"/>
          <p:cNvSpPr txBox="1"/>
          <p:nvPr/>
        </p:nvSpPr>
        <p:spPr>
          <a:xfrm>
            <a:off x="8092820" y="4990845"/>
            <a:ext cx="430530"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Tahoma"/>
                <a:cs typeface="Tahoma"/>
              </a:rPr>
              <a:t>-</a:t>
            </a:r>
            <a:r>
              <a:rPr sz="1200" b="1" dirty="0">
                <a:solidFill>
                  <a:srgbClr val="001F5F"/>
                </a:solidFill>
                <a:latin typeface="Tahoma"/>
                <a:cs typeface="Tahoma"/>
              </a:rPr>
              <a:t>20,2</a:t>
            </a:r>
            <a:endParaRPr sz="1200">
              <a:solidFill>
                <a:prstClr val="black"/>
              </a:solidFill>
              <a:latin typeface="Tahoma"/>
              <a:cs typeface="Tahoma"/>
            </a:endParaRPr>
          </a:p>
        </p:txBody>
      </p:sp>
      <p:sp>
        <p:nvSpPr>
          <p:cNvPr id="17" name="object 17"/>
          <p:cNvSpPr txBox="1"/>
          <p:nvPr/>
        </p:nvSpPr>
        <p:spPr>
          <a:xfrm>
            <a:off x="8100821" y="3013075"/>
            <a:ext cx="390525" cy="497840"/>
          </a:xfrm>
          <a:prstGeom prst="rect">
            <a:avLst/>
          </a:prstGeom>
        </p:spPr>
        <p:txBody>
          <a:bodyPr vert="horz" wrap="square" lIns="0" tIns="66040" rIns="0" bIns="0" rtlCol="0">
            <a:spAutoFit/>
          </a:bodyPr>
          <a:lstStyle/>
          <a:p>
            <a:pPr marL="12700">
              <a:spcBef>
                <a:spcPts val="520"/>
              </a:spcBef>
            </a:pPr>
            <a:r>
              <a:rPr sz="1200" b="1" dirty="0">
                <a:solidFill>
                  <a:srgbClr val="5F5F5F"/>
                </a:solidFill>
                <a:latin typeface="Tahoma"/>
                <a:cs typeface="Tahoma"/>
              </a:rPr>
              <a:t>29,5</a:t>
            </a:r>
            <a:endParaRPr sz="1200">
              <a:solidFill>
                <a:prstClr val="black"/>
              </a:solidFill>
              <a:latin typeface="Tahoma"/>
              <a:cs typeface="Tahoma"/>
            </a:endParaRPr>
          </a:p>
          <a:p>
            <a:pPr marL="37465">
              <a:spcBef>
                <a:spcPts val="420"/>
              </a:spcBef>
            </a:pPr>
            <a:r>
              <a:rPr sz="1200" b="1" dirty="0">
                <a:solidFill>
                  <a:srgbClr val="C00000"/>
                </a:solidFill>
                <a:latin typeface="Tahoma"/>
                <a:cs typeface="Tahoma"/>
              </a:rPr>
              <a:t>27,9</a:t>
            </a:r>
            <a:endParaRPr sz="1200">
              <a:solidFill>
                <a:prstClr val="black"/>
              </a:solidFill>
              <a:latin typeface="Tahoma"/>
              <a:cs typeface="Tahoma"/>
            </a:endParaRPr>
          </a:p>
        </p:txBody>
      </p:sp>
      <p:grpSp>
        <p:nvGrpSpPr>
          <p:cNvPr id="18" name="object 18"/>
          <p:cNvGrpSpPr/>
          <p:nvPr/>
        </p:nvGrpSpPr>
        <p:grpSpPr>
          <a:xfrm>
            <a:off x="3364229" y="2750820"/>
            <a:ext cx="176530" cy="504825"/>
            <a:chOff x="3364229" y="2750820"/>
            <a:chExt cx="176530" cy="504825"/>
          </a:xfrm>
        </p:grpSpPr>
        <p:sp>
          <p:nvSpPr>
            <p:cNvPr id="19" name="object 19"/>
            <p:cNvSpPr/>
            <p:nvPr/>
          </p:nvSpPr>
          <p:spPr>
            <a:xfrm>
              <a:off x="3364229" y="2769870"/>
              <a:ext cx="176530" cy="0"/>
            </a:xfrm>
            <a:custGeom>
              <a:avLst/>
              <a:gdLst/>
              <a:ahLst/>
              <a:cxnLst/>
              <a:rect l="l" t="t" r="r" b="b"/>
              <a:pathLst>
                <a:path w="176529">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0" name="object 20"/>
            <p:cNvSpPr/>
            <p:nvPr/>
          </p:nvSpPr>
          <p:spPr>
            <a:xfrm>
              <a:off x="3364229" y="3236214"/>
              <a:ext cx="176530" cy="0"/>
            </a:xfrm>
            <a:custGeom>
              <a:avLst/>
              <a:gdLst/>
              <a:ahLst/>
              <a:cxnLst/>
              <a:rect l="l" t="t" r="r" b="b"/>
              <a:pathLst>
                <a:path w="176529">
                  <a:moveTo>
                    <a:pt x="0" y="0"/>
                  </a:moveTo>
                  <a:lnTo>
                    <a:pt x="176275" y="0"/>
                  </a:lnTo>
                </a:path>
              </a:pathLst>
            </a:custGeom>
            <a:ln w="38100">
              <a:solidFill>
                <a:srgbClr val="808080"/>
              </a:solidFill>
            </a:ln>
          </p:spPr>
          <p:txBody>
            <a:bodyPr wrap="square" lIns="0" tIns="0" rIns="0" bIns="0" rtlCol="0"/>
            <a:lstStyle/>
            <a:p>
              <a:endParaRPr smtClean="0">
                <a:solidFill>
                  <a:prstClr val="black"/>
                </a:solidFill>
              </a:endParaRPr>
            </a:p>
          </p:txBody>
        </p:sp>
        <p:sp>
          <p:nvSpPr>
            <p:cNvPr id="21" name="object 21"/>
            <p:cNvSpPr/>
            <p:nvPr/>
          </p:nvSpPr>
          <p:spPr>
            <a:xfrm>
              <a:off x="3364229" y="3003042"/>
              <a:ext cx="176530" cy="0"/>
            </a:xfrm>
            <a:custGeom>
              <a:avLst/>
              <a:gdLst/>
              <a:ahLst/>
              <a:cxnLst/>
              <a:rect l="l" t="t" r="r" b="b"/>
              <a:pathLst>
                <a:path w="176529">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22" name="object 22"/>
          <p:cNvSpPr txBox="1"/>
          <p:nvPr/>
        </p:nvSpPr>
        <p:spPr>
          <a:xfrm>
            <a:off x="3597909" y="2620263"/>
            <a:ext cx="2875915" cy="725805"/>
          </a:xfrm>
          <a:prstGeom prst="rect">
            <a:avLst/>
          </a:prstGeom>
        </p:spPr>
        <p:txBody>
          <a:bodyPr vert="horz" wrap="square" lIns="0" tIns="62865" rIns="0" bIns="0" rtlCol="0">
            <a:spAutoFit/>
          </a:bodyPr>
          <a:lstStyle/>
          <a:p>
            <a:pPr marL="12700">
              <a:spcBef>
                <a:spcPts val="495"/>
              </a:spcBef>
            </a:pPr>
            <a:r>
              <a:rPr sz="1200" spc="-5" dirty="0">
                <a:solidFill>
                  <a:prstClr val="black"/>
                </a:solidFill>
                <a:latin typeface="Tahoma"/>
                <a:cs typeface="Tahoma"/>
              </a:rPr>
              <a:t>Cari </a:t>
            </a:r>
            <a:r>
              <a:rPr sz="1200" dirty="0">
                <a:solidFill>
                  <a:prstClr val="black"/>
                </a:solidFill>
                <a:latin typeface="Tahoma"/>
                <a:cs typeface="Tahoma"/>
              </a:rPr>
              <a:t>işlemler</a:t>
            </a:r>
            <a:r>
              <a:rPr sz="1200" spc="10" dirty="0">
                <a:solidFill>
                  <a:prstClr val="black"/>
                </a:solidFill>
                <a:latin typeface="Tahoma"/>
                <a:cs typeface="Tahoma"/>
              </a:rPr>
              <a:t> </a:t>
            </a:r>
            <a:r>
              <a:rPr sz="1200" spc="-5" dirty="0">
                <a:solidFill>
                  <a:prstClr val="black"/>
                </a:solidFill>
                <a:latin typeface="Tahoma"/>
                <a:cs typeface="Tahoma"/>
              </a:rPr>
              <a:t>dengesi</a:t>
            </a:r>
            <a:endParaRPr sz="1200">
              <a:solidFill>
                <a:prstClr val="black"/>
              </a:solidFill>
              <a:latin typeface="Tahoma"/>
              <a:cs typeface="Tahoma"/>
            </a:endParaRPr>
          </a:p>
          <a:p>
            <a:pPr marL="12700">
              <a:spcBef>
                <a:spcPts val="400"/>
              </a:spcBef>
            </a:pPr>
            <a:r>
              <a:rPr sz="1200" spc="-5" dirty="0">
                <a:solidFill>
                  <a:prstClr val="black"/>
                </a:solidFill>
                <a:latin typeface="Tahoma"/>
                <a:cs typeface="Tahoma"/>
              </a:rPr>
              <a:t>Cari </a:t>
            </a:r>
            <a:r>
              <a:rPr sz="1200" dirty="0">
                <a:solidFill>
                  <a:prstClr val="black"/>
                </a:solidFill>
                <a:latin typeface="Tahoma"/>
                <a:cs typeface="Tahoma"/>
              </a:rPr>
              <a:t>işlemler </a:t>
            </a:r>
            <a:r>
              <a:rPr sz="1200" spc="-5" dirty="0">
                <a:solidFill>
                  <a:prstClr val="black"/>
                </a:solidFill>
                <a:latin typeface="Tahoma"/>
                <a:cs typeface="Tahoma"/>
              </a:rPr>
              <a:t>dengesi (altın</a:t>
            </a:r>
            <a:r>
              <a:rPr sz="1200" spc="30" dirty="0">
                <a:solidFill>
                  <a:prstClr val="black"/>
                </a:solidFill>
                <a:latin typeface="Tahoma"/>
                <a:cs typeface="Tahoma"/>
              </a:rPr>
              <a:t> </a:t>
            </a:r>
            <a:r>
              <a:rPr sz="1200" spc="-5" dirty="0">
                <a:solidFill>
                  <a:prstClr val="black"/>
                </a:solidFill>
                <a:latin typeface="Tahoma"/>
                <a:cs typeface="Tahoma"/>
              </a:rPr>
              <a:t>hariç)</a:t>
            </a:r>
            <a:endParaRPr sz="1200">
              <a:solidFill>
                <a:prstClr val="black"/>
              </a:solidFill>
              <a:latin typeface="Tahoma"/>
              <a:cs typeface="Tahoma"/>
            </a:endParaRPr>
          </a:p>
          <a:p>
            <a:pPr marL="12700">
              <a:spcBef>
                <a:spcPts val="400"/>
              </a:spcBef>
            </a:pPr>
            <a:r>
              <a:rPr sz="1200" spc="-5" dirty="0">
                <a:solidFill>
                  <a:prstClr val="black"/>
                </a:solidFill>
                <a:latin typeface="Tahoma"/>
                <a:cs typeface="Tahoma"/>
              </a:rPr>
              <a:t>Cari </a:t>
            </a:r>
            <a:r>
              <a:rPr sz="1200" dirty="0">
                <a:solidFill>
                  <a:prstClr val="black"/>
                </a:solidFill>
                <a:latin typeface="Tahoma"/>
                <a:cs typeface="Tahoma"/>
              </a:rPr>
              <a:t>işlemler </a:t>
            </a:r>
            <a:r>
              <a:rPr sz="1200" spc="-5" dirty="0">
                <a:solidFill>
                  <a:prstClr val="black"/>
                </a:solidFill>
                <a:latin typeface="Tahoma"/>
                <a:cs typeface="Tahoma"/>
              </a:rPr>
              <a:t>dengesi (enerji ve altın</a:t>
            </a:r>
            <a:r>
              <a:rPr sz="1200" spc="65" dirty="0">
                <a:solidFill>
                  <a:prstClr val="black"/>
                </a:solidFill>
                <a:latin typeface="Tahoma"/>
                <a:cs typeface="Tahoma"/>
              </a:rPr>
              <a:t> </a:t>
            </a:r>
            <a:r>
              <a:rPr sz="1200" spc="-5" dirty="0">
                <a:solidFill>
                  <a:prstClr val="black"/>
                </a:solidFill>
                <a:latin typeface="Tahoma"/>
                <a:cs typeface="Tahoma"/>
              </a:rPr>
              <a:t>hariç)</a:t>
            </a:r>
            <a:endParaRPr sz="1200">
              <a:solidFill>
                <a:prstClr val="black"/>
              </a:solidFill>
              <a:latin typeface="Tahoma"/>
              <a:cs typeface="Tahoma"/>
            </a:endParaRPr>
          </a:p>
        </p:txBody>
      </p:sp>
      <p:sp>
        <p:nvSpPr>
          <p:cNvPr id="24" name="object 24"/>
          <p:cNvSpPr txBox="1"/>
          <p:nvPr/>
        </p:nvSpPr>
        <p:spPr>
          <a:xfrm>
            <a:off x="68681" y="6644667"/>
            <a:ext cx="2609215"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3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23" name="object 2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25</a:t>
            </a:r>
            <a:endParaRPr sz="1400">
              <a:solidFill>
                <a:prstClr val="black"/>
              </a:solidFill>
              <a:latin typeface="Tahoma"/>
              <a:cs typeface="Tahoma"/>
            </a:endParaRPr>
          </a:p>
        </p:txBody>
      </p:sp>
    </p:spTree>
    <p:extLst>
      <p:ext uri="{BB962C8B-B14F-4D97-AF65-F5344CB8AC3E}">
        <p14:creationId xmlns:p14="http://schemas.microsoft.com/office/powerpoint/2010/main" val="3690834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z="1750" spc="-5" dirty="0"/>
              <a:t>Ocak ayı itibarıyla portföy yatırımları kaynaklı sermaye çıkışları gerçekleşmiştir.  </a:t>
            </a:r>
            <a:r>
              <a:rPr sz="1750" b="0" dirty="0">
                <a:latin typeface="Tahoma"/>
                <a:cs typeface="Tahoma"/>
              </a:rPr>
              <a:t>Kredi ve </a:t>
            </a:r>
            <a:r>
              <a:rPr sz="1750" b="0" spc="-5" dirty="0">
                <a:latin typeface="Tahoma"/>
                <a:cs typeface="Tahoma"/>
              </a:rPr>
              <a:t>mevduat kalemlerinin içerildiği </a:t>
            </a:r>
            <a:r>
              <a:rPr sz="1750" b="0" dirty="0">
                <a:latin typeface="Tahoma"/>
                <a:cs typeface="Tahoma"/>
              </a:rPr>
              <a:t>sermaye </a:t>
            </a:r>
            <a:r>
              <a:rPr sz="1750" b="0" spc="-5" dirty="0">
                <a:latin typeface="Tahoma"/>
                <a:cs typeface="Tahoma"/>
              </a:rPr>
              <a:t>girişleri </a:t>
            </a:r>
            <a:r>
              <a:rPr sz="1750" b="0" dirty="0">
                <a:latin typeface="Tahoma"/>
                <a:cs typeface="Tahoma"/>
              </a:rPr>
              <a:t>(diğer </a:t>
            </a:r>
            <a:r>
              <a:rPr sz="1750" b="0" spc="-5" dirty="0">
                <a:latin typeface="Tahoma"/>
                <a:cs typeface="Tahoma"/>
              </a:rPr>
              <a:t>yatırımlar) </a:t>
            </a:r>
            <a:r>
              <a:rPr sz="1750" b="0" dirty="0">
                <a:latin typeface="Tahoma"/>
                <a:cs typeface="Tahoma"/>
              </a:rPr>
              <a:t>27,8 </a:t>
            </a:r>
            <a:r>
              <a:rPr sz="1750" b="0" spc="-5" dirty="0">
                <a:latin typeface="Tahoma"/>
                <a:cs typeface="Tahoma"/>
              </a:rPr>
              <a:t>milyar  dolarlık katkısı ile en yüksek finansman </a:t>
            </a:r>
            <a:r>
              <a:rPr sz="1750" b="0" dirty="0">
                <a:latin typeface="Tahoma"/>
                <a:cs typeface="Tahoma"/>
              </a:rPr>
              <a:t>kalemini</a:t>
            </a:r>
            <a:r>
              <a:rPr sz="1750" b="0" spc="10" dirty="0">
                <a:latin typeface="Tahoma"/>
                <a:cs typeface="Tahoma"/>
              </a:rPr>
              <a:t> </a:t>
            </a:r>
            <a:r>
              <a:rPr sz="1750" b="0" spc="-5" dirty="0">
                <a:latin typeface="Tahoma"/>
                <a:cs typeface="Tahoma"/>
              </a:rPr>
              <a:t>oluşturmaktadır.</a:t>
            </a:r>
            <a:endParaRPr sz="1750">
              <a:latin typeface="Tahoma"/>
              <a:cs typeface="Tahoma"/>
            </a:endParaRPr>
          </a:p>
        </p:txBody>
      </p:sp>
      <p:sp>
        <p:nvSpPr>
          <p:cNvPr id="3" name="object 3"/>
          <p:cNvSpPr/>
          <p:nvPr/>
        </p:nvSpPr>
        <p:spPr>
          <a:xfrm>
            <a:off x="0" y="1668779"/>
            <a:ext cx="9144000" cy="585470"/>
          </a:xfrm>
          <a:custGeom>
            <a:avLst/>
            <a:gdLst/>
            <a:ahLst/>
            <a:cxnLst/>
            <a:rect l="l" t="t" r="r" b="b"/>
            <a:pathLst>
              <a:path w="9144000" h="585469">
                <a:moveTo>
                  <a:pt x="9144000" y="0"/>
                </a:moveTo>
                <a:lnTo>
                  <a:pt x="0" y="0"/>
                </a:lnTo>
                <a:lnTo>
                  <a:pt x="0" y="585215"/>
                </a:lnTo>
                <a:lnTo>
                  <a:pt x="9144000" y="585215"/>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151026" y="1698117"/>
            <a:ext cx="6837045" cy="513080"/>
          </a:xfrm>
          <a:prstGeom prst="rect">
            <a:avLst/>
          </a:prstGeom>
        </p:spPr>
        <p:txBody>
          <a:bodyPr vert="horz" wrap="square" lIns="0" tIns="12065" rIns="0" bIns="0" rtlCol="0">
            <a:spAutoFit/>
          </a:bodyPr>
          <a:lstStyle/>
          <a:p>
            <a:pPr marL="2345690" marR="5080" indent="-2333625">
              <a:spcBef>
                <a:spcPts val="95"/>
              </a:spcBef>
            </a:pPr>
            <a:r>
              <a:rPr sz="1600" spc="-10" dirty="0">
                <a:solidFill>
                  <a:srgbClr val="FFFFFF"/>
                </a:solidFill>
                <a:latin typeface="Arial"/>
                <a:cs typeface="Arial"/>
              </a:rPr>
              <a:t>Cari </a:t>
            </a:r>
            <a:r>
              <a:rPr sz="1600" spc="-5" dirty="0">
                <a:solidFill>
                  <a:srgbClr val="FFFFFF"/>
                </a:solidFill>
                <a:latin typeface="Arial"/>
                <a:cs typeface="Arial"/>
              </a:rPr>
              <a:t>işlemler dengesi ve finansman kalemleri (12 </a:t>
            </a:r>
            <a:r>
              <a:rPr sz="1600" spc="-10" dirty="0">
                <a:solidFill>
                  <a:srgbClr val="FFFFFF"/>
                </a:solidFill>
                <a:latin typeface="Arial"/>
                <a:cs typeface="Arial"/>
              </a:rPr>
              <a:t>aylık </a:t>
            </a:r>
            <a:r>
              <a:rPr sz="1600" spc="-5" dirty="0">
                <a:solidFill>
                  <a:srgbClr val="FFFFFF"/>
                </a:solidFill>
                <a:latin typeface="Arial"/>
                <a:cs typeface="Arial"/>
              </a:rPr>
              <a:t>birikimli, </a:t>
            </a:r>
            <a:r>
              <a:rPr sz="1600" spc="-10" dirty="0">
                <a:solidFill>
                  <a:srgbClr val="FFFFFF"/>
                </a:solidFill>
                <a:latin typeface="Arial"/>
                <a:cs typeface="Arial"/>
              </a:rPr>
              <a:t>milyar dolar)  </a:t>
            </a:r>
            <a:r>
              <a:rPr sz="1600" spc="-5" dirty="0">
                <a:solidFill>
                  <a:srgbClr val="FFFFFF"/>
                </a:solidFill>
                <a:latin typeface="Arial"/>
                <a:cs typeface="Arial"/>
              </a:rPr>
              <a:t>Ocak 2020 - Ocak</a:t>
            </a:r>
            <a:r>
              <a:rPr sz="1600" spc="65"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576072" y="2389632"/>
            <a:ext cx="7919084" cy="2760345"/>
            <a:chOff x="576072" y="2389632"/>
            <a:chExt cx="7919084" cy="2760345"/>
          </a:xfrm>
        </p:grpSpPr>
        <p:sp>
          <p:nvSpPr>
            <p:cNvPr id="6" name="object 6"/>
            <p:cNvSpPr/>
            <p:nvPr/>
          </p:nvSpPr>
          <p:spPr>
            <a:xfrm>
              <a:off x="1322831" y="4123944"/>
              <a:ext cx="173990" cy="21590"/>
            </a:xfrm>
            <a:custGeom>
              <a:avLst/>
              <a:gdLst/>
              <a:ahLst/>
              <a:cxnLst/>
              <a:rect l="l" t="t" r="r" b="b"/>
              <a:pathLst>
                <a:path w="173990" h="21589">
                  <a:moveTo>
                    <a:pt x="173736" y="0"/>
                  </a:moveTo>
                  <a:lnTo>
                    <a:pt x="0" y="0"/>
                  </a:lnTo>
                  <a:lnTo>
                    <a:pt x="0" y="21335"/>
                  </a:lnTo>
                  <a:lnTo>
                    <a:pt x="173736" y="21335"/>
                  </a:lnTo>
                  <a:lnTo>
                    <a:pt x="173736" y="0"/>
                  </a:lnTo>
                  <a:close/>
                </a:path>
              </a:pathLst>
            </a:custGeom>
            <a:solidFill>
              <a:srgbClr val="92C400"/>
            </a:solidFill>
          </p:spPr>
          <p:txBody>
            <a:bodyPr wrap="square" lIns="0" tIns="0" rIns="0" bIns="0" rtlCol="0"/>
            <a:lstStyle/>
            <a:p>
              <a:endParaRPr smtClean="0">
                <a:solidFill>
                  <a:prstClr val="black"/>
                </a:solidFill>
              </a:endParaRPr>
            </a:p>
          </p:txBody>
        </p:sp>
        <p:sp>
          <p:nvSpPr>
            <p:cNvPr id="7" name="object 7"/>
            <p:cNvSpPr/>
            <p:nvPr/>
          </p:nvSpPr>
          <p:spPr>
            <a:xfrm>
              <a:off x="1322831" y="3970020"/>
              <a:ext cx="173990" cy="154305"/>
            </a:xfrm>
            <a:custGeom>
              <a:avLst/>
              <a:gdLst/>
              <a:ahLst/>
              <a:cxnLst/>
              <a:rect l="l" t="t" r="r" b="b"/>
              <a:pathLst>
                <a:path w="173990" h="154304">
                  <a:moveTo>
                    <a:pt x="173736" y="0"/>
                  </a:moveTo>
                  <a:lnTo>
                    <a:pt x="0" y="0"/>
                  </a:lnTo>
                  <a:lnTo>
                    <a:pt x="0" y="153923"/>
                  </a:lnTo>
                  <a:lnTo>
                    <a:pt x="173736" y="153923"/>
                  </a:lnTo>
                  <a:lnTo>
                    <a:pt x="173736" y="0"/>
                  </a:lnTo>
                  <a:close/>
                </a:path>
              </a:pathLst>
            </a:custGeom>
            <a:solidFill>
              <a:srgbClr val="001F5F"/>
            </a:solidFill>
          </p:spPr>
          <p:txBody>
            <a:bodyPr wrap="square" lIns="0" tIns="0" rIns="0" bIns="0" rtlCol="0"/>
            <a:lstStyle/>
            <a:p>
              <a:endParaRPr smtClean="0">
                <a:solidFill>
                  <a:prstClr val="black"/>
                </a:solidFill>
              </a:endParaRPr>
            </a:p>
          </p:txBody>
        </p:sp>
        <p:sp>
          <p:nvSpPr>
            <p:cNvPr id="8" name="object 8"/>
            <p:cNvSpPr/>
            <p:nvPr/>
          </p:nvSpPr>
          <p:spPr>
            <a:xfrm>
              <a:off x="1322831" y="4145280"/>
              <a:ext cx="173990" cy="372110"/>
            </a:xfrm>
            <a:custGeom>
              <a:avLst/>
              <a:gdLst/>
              <a:ahLst/>
              <a:cxnLst/>
              <a:rect l="l" t="t" r="r" b="b"/>
              <a:pathLst>
                <a:path w="173990" h="372110">
                  <a:moveTo>
                    <a:pt x="173736" y="0"/>
                  </a:moveTo>
                  <a:lnTo>
                    <a:pt x="0" y="0"/>
                  </a:lnTo>
                  <a:lnTo>
                    <a:pt x="0" y="371856"/>
                  </a:lnTo>
                  <a:lnTo>
                    <a:pt x="173736" y="371856"/>
                  </a:lnTo>
                  <a:lnTo>
                    <a:pt x="173736" y="0"/>
                  </a:lnTo>
                  <a:close/>
                </a:path>
              </a:pathLst>
            </a:custGeom>
            <a:solidFill>
              <a:srgbClr val="A30000"/>
            </a:solidFill>
          </p:spPr>
          <p:txBody>
            <a:bodyPr wrap="square" lIns="0" tIns="0" rIns="0" bIns="0" rtlCol="0"/>
            <a:lstStyle/>
            <a:p>
              <a:endParaRPr smtClean="0">
                <a:solidFill>
                  <a:prstClr val="black"/>
                </a:solidFill>
              </a:endParaRPr>
            </a:p>
          </p:txBody>
        </p:sp>
        <p:sp>
          <p:nvSpPr>
            <p:cNvPr id="9" name="object 9"/>
            <p:cNvSpPr/>
            <p:nvPr/>
          </p:nvSpPr>
          <p:spPr>
            <a:xfrm>
              <a:off x="1322831" y="4517136"/>
              <a:ext cx="173990" cy="90170"/>
            </a:xfrm>
            <a:custGeom>
              <a:avLst/>
              <a:gdLst/>
              <a:ahLst/>
              <a:cxnLst/>
              <a:rect l="l" t="t" r="r" b="b"/>
              <a:pathLst>
                <a:path w="173990" h="90170">
                  <a:moveTo>
                    <a:pt x="173736" y="0"/>
                  </a:moveTo>
                  <a:lnTo>
                    <a:pt x="0" y="0"/>
                  </a:lnTo>
                  <a:lnTo>
                    <a:pt x="0" y="89915"/>
                  </a:lnTo>
                  <a:lnTo>
                    <a:pt x="173736" y="89915"/>
                  </a:lnTo>
                  <a:lnTo>
                    <a:pt x="173736" y="0"/>
                  </a:lnTo>
                  <a:close/>
                </a:path>
              </a:pathLst>
            </a:custGeom>
            <a:solidFill>
              <a:srgbClr val="808080"/>
            </a:solidFill>
          </p:spPr>
          <p:txBody>
            <a:bodyPr wrap="square" lIns="0" tIns="0" rIns="0" bIns="0" rtlCol="0"/>
            <a:lstStyle/>
            <a:p>
              <a:endParaRPr smtClean="0">
                <a:solidFill>
                  <a:prstClr val="black"/>
                </a:solidFill>
              </a:endParaRPr>
            </a:p>
          </p:txBody>
        </p:sp>
        <p:sp>
          <p:nvSpPr>
            <p:cNvPr id="10" name="object 10"/>
            <p:cNvSpPr/>
            <p:nvPr/>
          </p:nvSpPr>
          <p:spPr>
            <a:xfrm>
              <a:off x="1636775" y="4055364"/>
              <a:ext cx="175260" cy="90170"/>
            </a:xfrm>
            <a:custGeom>
              <a:avLst/>
              <a:gdLst/>
              <a:ahLst/>
              <a:cxnLst/>
              <a:rect l="l" t="t" r="r" b="b"/>
              <a:pathLst>
                <a:path w="175260" h="90170">
                  <a:moveTo>
                    <a:pt x="175260" y="0"/>
                  </a:moveTo>
                  <a:lnTo>
                    <a:pt x="0" y="0"/>
                  </a:lnTo>
                  <a:lnTo>
                    <a:pt x="0" y="89916"/>
                  </a:lnTo>
                  <a:lnTo>
                    <a:pt x="175260" y="89916"/>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11" name="object 11"/>
            <p:cNvSpPr/>
            <p:nvPr/>
          </p:nvSpPr>
          <p:spPr>
            <a:xfrm>
              <a:off x="1636775" y="3907536"/>
              <a:ext cx="175260" cy="147955"/>
            </a:xfrm>
            <a:custGeom>
              <a:avLst/>
              <a:gdLst/>
              <a:ahLst/>
              <a:cxnLst/>
              <a:rect l="l" t="t" r="r" b="b"/>
              <a:pathLst>
                <a:path w="175260" h="147954">
                  <a:moveTo>
                    <a:pt x="175260" y="0"/>
                  </a:moveTo>
                  <a:lnTo>
                    <a:pt x="0" y="0"/>
                  </a:lnTo>
                  <a:lnTo>
                    <a:pt x="0" y="147827"/>
                  </a:lnTo>
                  <a:lnTo>
                    <a:pt x="175260" y="147827"/>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12" name="object 12"/>
            <p:cNvSpPr/>
            <p:nvPr/>
          </p:nvSpPr>
          <p:spPr>
            <a:xfrm>
              <a:off x="1636775" y="4145280"/>
              <a:ext cx="175260" cy="352425"/>
            </a:xfrm>
            <a:custGeom>
              <a:avLst/>
              <a:gdLst/>
              <a:ahLst/>
              <a:cxnLst/>
              <a:rect l="l" t="t" r="r" b="b"/>
              <a:pathLst>
                <a:path w="175260" h="352425">
                  <a:moveTo>
                    <a:pt x="175260" y="0"/>
                  </a:moveTo>
                  <a:lnTo>
                    <a:pt x="0" y="0"/>
                  </a:lnTo>
                  <a:lnTo>
                    <a:pt x="0" y="352044"/>
                  </a:lnTo>
                  <a:lnTo>
                    <a:pt x="175260" y="352044"/>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13" name="object 13"/>
            <p:cNvSpPr/>
            <p:nvPr/>
          </p:nvSpPr>
          <p:spPr>
            <a:xfrm>
              <a:off x="1636775" y="4497324"/>
              <a:ext cx="175260" cy="212090"/>
            </a:xfrm>
            <a:custGeom>
              <a:avLst/>
              <a:gdLst/>
              <a:ahLst/>
              <a:cxnLst/>
              <a:rect l="l" t="t" r="r" b="b"/>
              <a:pathLst>
                <a:path w="175260" h="212089">
                  <a:moveTo>
                    <a:pt x="175260" y="0"/>
                  </a:moveTo>
                  <a:lnTo>
                    <a:pt x="0" y="0"/>
                  </a:lnTo>
                  <a:lnTo>
                    <a:pt x="0" y="211836"/>
                  </a:lnTo>
                  <a:lnTo>
                    <a:pt x="175260" y="211836"/>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14" name="object 14"/>
            <p:cNvSpPr/>
            <p:nvPr/>
          </p:nvSpPr>
          <p:spPr>
            <a:xfrm>
              <a:off x="1952244" y="3756660"/>
              <a:ext cx="175260" cy="388620"/>
            </a:xfrm>
            <a:custGeom>
              <a:avLst/>
              <a:gdLst/>
              <a:ahLst/>
              <a:cxnLst/>
              <a:rect l="l" t="t" r="r" b="b"/>
              <a:pathLst>
                <a:path w="175260" h="388620">
                  <a:moveTo>
                    <a:pt x="175260" y="0"/>
                  </a:moveTo>
                  <a:lnTo>
                    <a:pt x="0" y="0"/>
                  </a:lnTo>
                  <a:lnTo>
                    <a:pt x="0" y="388619"/>
                  </a:lnTo>
                  <a:lnTo>
                    <a:pt x="175260" y="388619"/>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15" name="object 15"/>
            <p:cNvSpPr/>
            <p:nvPr/>
          </p:nvSpPr>
          <p:spPr>
            <a:xfrm>
              <a:off x="1952244" y="3607308"/>
              <a:ext cx="175260" cy="149860"/>
            </a:xfrm>
            <a:custGeom>
              <a:avLst/>
              <a:gdLst/>
              <a:ahLst/>
              <a:cxnLst/>
              <a:rect l="l" t="t" r="r" b="b"/>
              <a:pathLst>
                <a:path w="175260" h="149860">
                  <a:moveTo>
                    <a:pt x="175260" y="0"/>
                  </a:moveTo>
                  <a:lnTo>
                    <a:pt x="0" y="0"/>
                  </a:lnTo>
                  <a:lnTo>
                    <a:pt x="0" y="149352"/>
                  </a:lnTo>
                  <a:lnTo>
                    <a:pt x="175260" y="149352"/>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1952244" y="4145280"/>
              <a:ext cx="175260" cy="425450"/>
            </a:xfrm>
            <a:custGeom>
              <a:avLst/>
              <a:gdLst/>
              <a:ahLst/>
              <a:cxnLst/>
              <a:rect l="l" t="t" r="r" b="b"/>
              <a:pathLst>
                <a:path w="175260" h="425450">
                  <a:moveTo>
                    <a:pt x="175260" y="0"/>
                  </a:moveTo>
                  <a:lnTo>
                    <a:pt x="0" y="0"/>
                  </a:lnTo>
                  <a:lnTo>
                    <a:pt x="0" y="425196"/>
                  </a:lnTo>
                  <a:lnTo>
                    <a:pt x="175260" y="425196"/>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17" name="object 17"/>
            <p:cNvSpPr/>
            <p:nvPr/>
          </p:nvSpPr>
          <p:spPr>
            <a:xfrm>
              <a:off x="1952244" y="4570476"/>
              <a:ext cx="175260" cy="329565"/>
            </a:xfrm>
            <a:custGeom>
              <a:avLst/>
              <a:gdLst/>
              <a:ahLst/>
              <a:cxnLst/>
              <a:rect l="l" t="t" r="r" b="b"/>
              <a:pathLst>
                <a:path w="175260" h="329564">
                  <a:moveTo>
                    <a:pt x="175260" y="0"/>
                  </a:moveTo>
                  <a:lnTo>
                    <a:pt x="0" y="0"/>
                  </a:lnTo>
                  <a:lnTo>
                    <a:pt x="0" y="329184"/>
                  </a:lnTo>
                  <a:lnTo>
                    <a:pt x="175260" y="329184"/>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18" name="object 18"/>
            <p:cNvSpPr/>
            <p:nvPr/>
          </p:nvSpPr>
          <p:spPr>
            <a:xfrm>
              <a:off x="2266188" y="4009644"/>
              <a:ext cx="175260" cy="135890"/>
            </a:xfrm>
            <a:custGeom>
              <a:avLst/>
              <a:gdLst/>
              <a:ahLst/>
              <a:cxnLst/>
              <a:rect l="l" t="t" r="r" b="b"/>
              <a:pathLst>
                <a:path w="175260" h="135889">
                  <a:moveTo>
                    <a:pt x="175260" y="0"/>
                  </a:moveTo>
                  <a:lnTo>
                    <a:pt x="0" y="0"/>
                  </a:lnTo>
                  <a:lnTo>
                    <a:pt x="0" y="135635"/>
                  </a:lnTo>
                  <a:lnTo>
                    <a:pt x="175260" y="135635"/>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19" name="object 19"/>
            <p:cNvSpPr/>
            <p:nvPr/>
          </p:nvSpPr>
          <p:spPr>
            <a:xfrm>
              <a:off x="2266188" y="3877056"/>
              <a:ext cx="175260" cy="132715"/>
            </a:xfrm>
            <a:custGeom>
              <a:avLst/>
              <a:gdLst/>
              <a:ahLst/>
              <a:cxnLst/>
              <a:rect l="l" t="t" r="r" b="b"/>
              <a:pathLst>
                <a:path w="175260" h="132714">
                  <a:moveTo>
                    <a:pt x="175260" y="0"/>
                  </a:moveTo>
                  <a:lnTo>
                    <a:pt x="0" y="0"/>
                  </a:lnTo>
                  <a:lnTo>
                    <a:pt x="0" y="132588"/>
                  </a:lnTo>
                  <a:lnTo>
                    <a:pt x="175260" y="132588"/>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20" name="object 20"/>
            <p:cNvSpPr/>
            <p:nvPr/>
          </p:nvSpPr>
          <p:spPr>
            <a:xfrm>
              <a:off x="2266188" y="4145280"/>
              <a:ext cx="175260" cy="402590"/>
            </a:xfrm>
            <a:custGeom>
              <a:avLst/>
              <a:gdLst/>
              <a:ahLst/>
              <a:cxnLst/>
              <a:rect l="l" t="t" r="r" b="b"/>
              <a:pathLst>
                <a:path w="175260" h="402589">
                  <a:moveTo>
                    <a:pt x="175260" y="0"/>
                  </a:moveTo>
                  <a:lnTo>
                    <a:pt x="0" y="0"/>
                  </a:lnTo>
                  <a:lnTo>
                    <a:pt x="0" y="402336"/>
                  </a:lnTo>
                  <a:lnTo>
                    <a:pt x="175260" y="402336"/>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21" name="object 21"/>
            <p:cNvSpPr/>
            <p:nvPr/>
          </p:nvSpPr>
          <p:spPr>
            <a:xfrm>
              <a:off x="2266188" y="4547616"/>
              <a:ext cx="175260" cy="147955"/>
            </a:xfrm>
            <a:custGeom>
              <a:avLst/>
              <a:gdLst/>
              <a:ahLst/>
              <a:cxnLst/>
              <a:rect l="l" t="t" r="r" b="b"/>
              <a:pathLst>
                <a:path w="175260" h="147954">
                  <a:moveTo>
                    <a:pt x="175260" y="0"/>
                  </a:moveTo>
                  <a:lnTo>
                    <a:pt x="0" y="0"/>
                  </a:lnTo>
                  <a:lnTo>
                    <a:pt x="0" y="147827"/>
                  </a:lnTo>
                  <a:lnTo>
                    <a:pt x="175260" y="147827"/>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22" name="object 22"/>
            <p:cNvSpPr/>
            <p:nvPr/>
          </p:nvSpPr>
          <p:spPr>
            <a:xfrm>
              <a:off x="2581655" y="3977640"/>
              <a:ext cx="175260" cy="167640"/>
            </a:xfrm>
            <a:custGeom>
              <a:avLst/>
              <a:gdLst/>
              <a:ahLst/>
              <a:cxnLst/>
              <a:rect l="l" t="t" r="r" b="b"/>
              <a:pathLst>
                <a:path w="175260" h="167639">
                  <a:moveTo>
                    <a:pt x="175260" y="0"/>
                  </a:moveTo>
                  <a:lnTo>
                    <a:pt x="0" y="0"/>
                  </a:lnTo>
                  <a:lnTo>
                    <a:pt x="0" y="167639"/>
                  </a:lnTo>
                  <a:lnTo>
                    <a:pt x="175260" y="167639"/>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23" name="object 23"/>
            <p:cNvSpPr/>
            <p:nvPr/>
          </p:nvSpPr>
          <p:spPr>
            <a:xfrm>
              <a:off x="2581655" y="3852672"/>
              <a:ext cx="175260" cy="125095"/>
            </a:xfrm>
            <a:custGeom>
              <a:avLst/>
              <a:gdLst/>
              <a:ahLst/>
              <a:cxnLst/>
              <a:rect l="l" t="t" r="r" b="b"/>
              <a:pathLst>
                <a:path w="175260" h="125095">
                  <a:moveTo>
                    <a:pt x="175260" y="0"/>
                  </a:moveTo>
                  <a:lnTo>
                    <a:pt x="0" y="0"/>
                  </a:lnTo>
                  <a:lnTo>
                    <a:pt x="0" y="124967"/>
                  </a:lnTo>
                  <a:lnTo>
                    <a:pt x="175260" y="124967"/>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24" name="object 24"/>
            <p:cNvSpPr/>
            <p:nvPr/>
          </p:nvSpPr>
          <p:spPr>
            <a:xfrm>
              <a:off x="2581655" y="4145280"/>
              <a:ext cx="175260" cy="439420"/>
            </a:xfrm>
            <a:custGeom>
              <a:avLst/>
              <a:gdLst/>
              <a:ahLst/>
              <a:cxnLst/>
              <a:rect l="l" t="t" r="r" b="b"/>
              <a:pathLst>
                <a:path w="175260" h="439420">
                  <a:moveTo>
                    <a:pt x="175260" y="0"/>
                  </a:moveTo>
                  <a:lnTo>
                    <a:pt x="0" y="0"/>
                  </a:lnTo>
                  <a:lnTo>
                    <a:pt x="0" y="438912"/>
                  </a:lnTo>
                  <a:lnTo>
                    <a:pt x="175260" y="438912"/>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25" name="object 25"/>
            <p:cNvSpPr/>
            <p:nvPr/>
          </p:nvSpPr>
          <p:spPr>
            <a:xfrm>
              <a:off x="2581655" y="4584192"/>
              <a:ext cx="175260" cy="155575"/>
            </a:xfrm>
            <a:custGeom>
              <a:avLst/>
              <a:gdLst/>
              <a:ahLst/>
              <a:cxnLst/>
              <a:rect l="l" t="t" r="r" b="b"/>
              <a:pathLst>
                <a:path w="175260" h="155575">
                  <a:moveTo>
                    <a:pt x="175260" y="0"/>
                  </a:moveTo>
                  <a:lnTo>
                    <a:pt x="0" y="0"/>
                  </a:lnTo>
                  <a:lnTo>
                    <a:pt x="0" y="155447"/>
                  </a:lnTo>
                  <a:lnTo>
                    <a:pt x="175260" y="155447"/>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26" name="object 26"/>
            <p:cNvSpPr/>
            <p:nvPr/>
          </p:nvSpPr>
          <p:spPr>
            <a:xfrm>
              <a:off x="2897123" y="3957828"/>
              <a:ext cx="173990" cy="187960"/>
            </a:xfrm>
            <a:custGeom>
              <a:avLst/>
              <a:gdLst/>
              <a:ahLst/>
              <a:cxnLst/>
              <a:rect l="l" t="t" r="r" b="b"/>
              <a:pathLst>
                <a:path w="173989" h="187960">
                  <a:moveTo>
                    <a:pt x="173736" y="0"/>
                  </a:moveTo>
                  <a:lnTo>
                    <a:pt x="0" y="0"/>
                  </a:lnTo>
                  <a:lnTo>
                    <a:pt x="0" y="187452"/>
                  </a:lnTo>
                  <a:lnTo>
                    <a:pt x="173736" y="187452"/>
                  </a:lnTo>
                  <a:lnTo>
                    <a:pt x="173736" y="0"/>
                  </a:lnTo>
                  <a:close/>
                </a:path>
              </a:pathLst>
            </a:custGeom>
            <a:solidFill>
              <a:srgbClr val="92C400"/>
            </a:solidFill>
          </p:spPr>
          <p:txBody>
            <a:bodyPr wrap="square" lIns="0" tIns="0" rIns="0" bIns="0" rtlCol="0"/>
            <a:lstStyle/>
            <a:p>
              <a:endParaRPr smtClean="0">
                <a:solidFill>
                  <a:prstClr val="black"/>
                </a:solidFill>
              </a:endParaRPr>
            </a:p>
          </p:txBody>
        </p:sp>
        <p:sp>
          <p:nvSpPr>
            <p:cNvPr id="27" name="object 27"/>
            <p:cNvSpPr/>
            <p:nvPr/>
          </p:nvSpPr>
          <p:spPr>
            <a:xfrm>
              <a:off x="2897123" y="3838956"/>
              <a:ext cx="173990" cy="119380"/>
            </a:xfrm>
            <a:custGeom>
              <a:avLst/>
              <a:gdLst/>
              <a:ahLst/>
              <a:cxnLst/>
              <a:rect l="l" t="t" r="r" b="b"/>
              <a:pathLst>
                <a:path w="173989" h="119379">
                  <a:moveTo>
                    <a:pt x="173736" y="0"/>
                  </a:moveTo>
                  <a:lnTo>
                    <a:pt x="0" y="0"/>
                  </a:lnTo>
                  <a:lnTo>
                    <a:pt x="0" y="118872"/>
                  </a:lnTo>
                  <a:lnTo>
                    <a:pt x="173736" y="118872"/>
                  </a:lnTo>
                  <a:lnTo>
                    <a:pt x="173736" y="0"/>
                  </a:lnTo>
                  <a:close/>
                </a:path>
              </a:pathLst>
            </a:custGeom>
            <a:solidFill>
              <a:srgbClr val="001F5F"/>
            </a:solidFill>
          </p:spPr>
          <p:txBody>
            <a:bodyPr wrap="square" lIns="0" tIns="0" rIns="0" bIns="0" rtlCol="0"/>
            <a:lstStyle/>
            <a:p>
              <a:endParaRPr smtClean="0">
                <a:solidFill>
                  <a:prstClr val="black"/>
                </a:solidFill>
              </a:endParaRPr>
            </a:p>
          </p:txBody>
        </p:sp>
        <p:sp>
          <p:nvSpPr>
            <p:cNvPr id="28" name="object 28"/>
            <p:cNvSpPr/>
            <p:nvPr/>
          </p:nvSpPr>
          <p:spPr>
            <a:xfrm>
              <a:off x="2897123" y="4145280"/>
              <a:ext cx="173990" cy="464820"/>
            </a:xfrm>
            <a:custGeom>
              <a:avLst/>
              <a:gdLst/>
              <a:ahLst/>
              <a:cxnLst/>
              <a:rect l="l" t="t" r="r" b="b"/>
              <a:pathLst>
                <a:path w="173989" h="464820">
                  <a:moveTo>
                    <a:pt x="173736" y="0"/>
                  </a:moveTo>
                  <a:lnTo>
                    <a:pt x="0" y="0"/>
                  </a:lnTo>
                  <a:lnTo>
                    <a:pt x="0" y="464820"/>
                  </a:lnTo>
                  <a:lnTo>
                    <a:pt x="173736" y="464820"/>
                  </a:lnTo>
                  <a:lnTo>
                    <a:pt x="173736" y="0"/>
                  </a:lnTo>
                  <a:close/>
                </a:path>
              </a:pathLst>
            </a:custGeom>
            <a:solidFill>
              <a:srgbClr val="A30000"/>
            </a:solidFill>
          </p:spPr>
          <p:txBody>
            <a:bodyPr wrap="square" lIns="0" tIns="0" rIns="0" bIns="0" rtlCol="0"/>
            <a:lstStyle/>
            <a:p>
              <a:endParaRPr smtClean="0">
                <a:solidFill>
                  <a:prstClr val="black"/>
                </a:solidFill>
              </a:endParaRPr>
            </a:p>
          </p:txBody>
        </p:sp>
        <p:sp>
          <p:nvSpPr>
            <p:cNvPr id="29" name="object 29"/>
            <p:cNvSpPr/>
            <p:nvPr/>
          </p:nvSpPr>
          <p:spPr>
            <a:xfrm>
              <a:off x="2897123" y="4610100"/>
              <a:ext cx="173990" cy="160020"/>
            </a:xfrm>
            <a:custGeom>
              <a:avLst/>
              <a:gdLst/>
              <a:ahLst/>
              <a:cxnLst/>
              <a:rect l="l" t="t" r="r" b="b"/>
              <a:pathLst>
                <a:path w="173989" h="160020">
                  <a:moveTo>
                    <a:pt x="173736" y="0"/>
                  </a:moveTo>
                  <a:lnTo>
                    <a:pt x="0" y="0"/>
                  </a:lnTo>
                  <a:lnTo>
                    <a:pt x="0" y="160019"/>
                  </a:lnTo>
                  <a:lnTo>
                    <a:pt x="173736" y="160019"/>
                  </a:lnTo>
                  <a:lnTo>
                    <a:pt x="173736" y="0"/>
                  </a:lnTo>
                  <a:close/>
                </a:path>
              </a:pathLst>
            </a:custGeom>
            <a:solidFill>
              <a:srgbClr val="808080"/>
            </a:solidFill>
          </p:spPr>
          <p:txBody>
            <a:bodyPr wrap="square" lIns="0" tIns="0" rIns="0" bIns="0" rtlCol="0"/>
            <a:lstStyle/>
            <a:p>
              <a:endParaRPr smtClean="0">
                <a:solidFill>
                  <a:prstClr val="black"/>
                </a:solidFill>
              </a:endParaRPr>
            </a:p>
          </p:txBody>
        </p:sp>
        <p:sp>
          <p:nvSpPr>
            <p:cNvPr id="30" name="object 30"/>
            <p:cNvSpPr/>
            <p:nvPr/>
          </p:nvSpPr>
          <p:spPr>
            <a:xfrm>
              <a:off x="3211067" y="3931920"/>
              <a:ext cx="175260" cy="213360"/>
            </a:xfrm>
            <a:custGeom>
              <a:avLst/>
              <a:gdLst/>
              <a:ahLst/>
              <a:cxnLst/>
              <a:rect l="l" t="t" r="r" b="b"/>
              <a:pathLst>
                <a:path w="175260" h="213360">
                  <a:moveTo>
                    <a:pt x="175259" y="0"/>
                  </a:moveTo>
                  <a:lnTo>
                    <a:pt x="0" y="0"/>
                  </a:lnTo>
                  <a:lnTo>
                    <a:pt x="0" y="213359"/>
                  </a:lnTo>
                  <a:lnTo>
                    <a:pt x="175259" y="213359"/>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31" name="object 31"/>
            <p:cNvSpPr/>
            <p:nvPr/>
          </p:nvSpPr>
          <p:spPr>
            <a:xfrm>
              <a:off x="3211067" y="3810000"/>
              <a:ext cx="175260" cy="121920"/>
            </a:xfrm>
            <a:custGeom>
              <a:avLst/>
              <a:gdLst/>
              <a:ahLst/>
              <a:cxnLst/>
              <a:rect l="l" t="t" r="r" b="b"/>
              <a:pathLst>
                <a:path w="175260" h="121920">
                  <a:moveTo>
                    <a:pt x="175259" y="0"/>
                  </a:moveTo>
                  <a:lnTo>
                    <a:pt x="0" y="0"/>
                  </a:lnTo>
                  <a:lnTo>
                    <a:pt x="0" y="121919"/>
                  </a:lnTo>
                  <a:lnTo>
                    <a:pt x="175259" y="121919"/>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32" name="object 32"/>
            <p:cNvSpPr/>
            <p:nvPr/>
          </p:nvSpPr>
          <p:spPr>
            <a:xfrm>
              <a:off x="3211067" y="4145280"/>
              <a:ext cx="175260" cy="452755"/>
            </a:xfrm>
            <a:custGeom>
              <a:avLst/>
              <a:gdLst/>
              <a:ahLst/>
              <a:cxnLst/>
              <a:rect l="l" t="t" r="r" b="b"/>
              <a:pathLst>
                <a:path w="175260" h="452754">
                  <a:moveTo>
                    <a:pt x="175259" y="0"/>
                  </a:moveTo>
                  <a:lnTo>
                    <a:pt x="0" y="0"/>
                  </a:lnTo>
                  <a:lnTo>
                    <a:pt x="0" y="452628"/>
                  </a:lnTo>
                  <a:lnTo>
                    <a:pt x="175259" y="452628"/>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33" name="object 33"/>
            <p:cNvSpPr/>
            <p:nvPr/>
          </p:nvSpPr>
          <p:spPr>
            <a:xfrm>
              <a:off x="3211067" y="4597908"/>
              <a:ext cx="175260" cy="175260"/>
            </a:xfrm>
            <a:custGeom>
              <a:avLst/>
              <a:gdLst/>
              <a:ahLst/>
              <a:cxnLst/>
              <a:rect l="l" t="t" r="r" b="b"/>
              <a:pathLst>
                <a:path w="175260" h="175260">
                  <a:moveTo>
                    <a:pt x="175259" y="0"/>
                  </a:moveTo>
                  <a:lnTo>
                    <a:pt x="0" y="0"/>
                  </a:lnTo>
                  <a:lnTo>
                    <a:pt x="0" y="175260"/>
                  </a:lnTo>
                  <a:lnTo>
                    <a:pt x="175259" y="175260"/>
                  </a:lnTo>
                  <a:lnTo>
                    <a:pt x="175259" y="0"/>
                  </a:lnTo>
                  <a:close/>
                </a:path>
              </a:pathLst>
            </a:custGeom>
            <a:solidFill>
              <a:srgbClr val="808080"/>
            </a:solidFill>
          </p:spPr>
          <p:txBody>
            <a:bodyPr wrap="square" lIns="0" tIns="0" rIns="0" bIns="0" rtlCol="0"/>
            <a:lstStyle/>
            <a:p>
              <a:endParaRPr smtClean="0">
                <a:solidFill>
                  <a:prstClr val="black"/>
                </a:solidFill>
              </a:endParaRPr>
            </a:p>
          </p:txBody>
        </p:sp>
        <p:sp>
          <p:nvSpPr>
            <p:cNvPr id="34" name="object 34"/>
            <p:cNvSpPr/>
            <p:nvPr/>
          </p:nvSpPr>
          <p:spPr>
            <a:xfrm>
              <a:off x="3526536" y="3890772"/>
              <a:ext cx="175260" cy="254635"/>
            </a:xfrm>
            <a:custGeom>
              <a:avLst/>
              <a:gdLst/>
              <a:ahLst/>
              <a:cxnLst/>
              <a:rect l="l" t="t" r="r" b="b"/>
              <a:pathLst>
                <a:path w="175260" h="254635">
                  <a:moveTo>
                    <a:pt x="175260" y="0"/>
                  </a:moveTo>
                  <a:lnTo>
                    <a:pt x="0" y="0"/>
                  </a:lnTo>
                  <a:lnTo>
                    <a:pt x="0" y="254507"/>
                  </a:lnTo>
                  <a:lnTo>
                    <a:pt x="175260" y="254507"/>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35" name="object 35"/>
            <p:cNvSpPr/>
            <p:nvPr/>
          </p:nvSpPr>
          <p:spPr>
            <a:xfrm>
              <a:off x="3526536" y="3784092"/>
              <a:ext cx="175260" cy="106680"/>
            </a:xfrm>
            <a:custGeom>
              <a:avLst/>
              <a:gdLst/>
              <a:ahLst/>
              <a:cxnLst/>
              <a:rect l="l" t="t" r="r" b="b"/>
              <a:pathLst>
                <a:path w="175260" h="106679">
                  <a:moveTo>
                    <a:pt x="175260" y="0"/>
                  </a:moveTo>
                  <a:lnTo>
                    <a:pt x="0" y="0"/>
                  </a:lnTo>
                  <a:lnTo>
                    <a:pt x="0" y="106679"/>
                  </a:lnTo>
                  <a:lnTo>
                    <a:pt x="175260" y="106679"/>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36" name="object 36"/>
            <p:cNvSpPr/>
            <p:nvPr/>
          </p:nvSpPr>
          <p:spPr>
            <a:xfrm>
              <a:off x="3526536" y="4145280"/>
              <a:ext cx="175260" cy="312420"/>
            </a:xfrm>
            <a:custGeom>
              <a:avLst/>
              <a:gdLst/>
              <a:ahLst/>
              <a:cxnLst/>
              <a:rect l="l" t="t" r="r" b="b"/>
              <a:pathLst>
                <a:path w="175260" h="312420">
                  <a:moveTo>
                    <a:pt x="175260" y="0"/>
                  </a:moveTo>
                  <a:lnTo>
                    <a:pt x="0" y="0"/>
                  </a:lnTo>
                  <a:lnTo>
                    <a:pt x="0" y="312420"/>
                  </a:lnTo>
                  <a:lnTo>
                    <a:pt x="175260" y="312420"/>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37" name="object 37"/>
            <p:cNvSpPr/>
            <p:nvPr/>
          </p:nvSpPr>
          <p:spPr>
            <a:xfrm>
              <a:off x="3526536" y="4457700"/>
              <a:ext cx="175260" cy="212090"/>
            </a:xfrm>
            <a:custGeom>
              <a:avLst/>
              <a:gdLst/>
              <a:ahLst/>
              <a:cxnLst/>
              <a:rect l="l" t="t" r="r" b="b"/>
              <a:pathLst>
                <a:path w="175260" h="212089">
                  <a:moveTo>
                    <a:pt x="175260" y="0"/>
                  </a:moveTo>
                  <a:lnTo>
                    <a:pt x="0" y="0"/>
                  </a:lnTo>
                  <a:lnTo>
                    <a:pt x="0" y="211836"/>
                  </a:lnTo>
                  <a:lnTo>
                    <a:pt x="175260" y="211836"/>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38" name="object 38"/>
            <p:cNvSpPr/>
            <p:nvPr/>
          </p:nvSpPr>
          <p:spPr>
            <a:xfrm>
              <a:off x="3842004" y="3957828"/>
              <a:ext cx="173990" cy="187960"/>
            </a:xfrm>
            <a:custGeom>
              <a:avLst/>
              <a:gdLst/>
              <a:ahLst/>
              <a:cxnLst/>
              <a:rect l="l" t="t" r="r" b="b"/>
              <a:pathLst>
                <a:path w="173989" h="187960">
                  <a:moveTo>
                    <a:pt x="173736" y="0"/>
                  </a:moveTo>
                  <a:lnTo>
                    <a:pt x="0" y="0"/>
                  </a:lnTo>
                  <a:lnTo>
                    <a:pt x="0" y="187452"/>
                  </a:lnTo>
                  <a:lnTo>
                    <a:pt x="173736" y="187452"/>
                  </a:lnTo>
                  <a:lnTo>
                    <a:pt x="173736" y="0"/>
                  </a:lnTo>
                  <a:close/>
                </a:path>
              </a:pathLst>
            </a:custGeom>
            <a:solidFill>
              <a:srgbClr val="92C400"/>
            </a:solidFill>
          </p:spPr>
          <p:txBody>
            <a:bodyPr wrap="square" lIns="0" tIns="0" rIns="0" bIns="0" rtlCol="0"/>
            <a:lstStyle/>
            <a:p>
              <a:endParaRPr smtClean="0">
                <a:solidFill>
                  <a:prstClr val="black"/>
                </a:solidFill>
              </a:endParaRPr>
            </a:p>
          </p:txBody>
        </p:sp>
        <p:sp>
          <p:nvSpPr>
            <p:cNvPr id="39" name="object 39"/>
            <p:cNvSpPr/>
            <p:nvPr/>
          </p:nvSpPr>
          <p:spPr>
            <a:xfrm>
              <a:off x="3840480" y="3849624"/>
              <a:ext cx="175260" cy="108585"/>
            </a:xfrm>
            <a:custGeom>
              <a:avLst/>
              <a:gdLst/>
              <a:ahLst/>
              <a:cxnLst/>
              <a:rect l="l" t="t" r="r" b="b"/>
              <a:pathLst>
                <a:path w="175260" h="108585">
                  <a:moveTo>
                    <a:pt x="175260" y="0"/>
                  </a:moveTo>
                  <a:lnTo>
                    <a:pt x="0" y="0"/>
                  </a:lnTo>
                  <a:lnTo>
                    <a:pt x="0" y="108203"/>
                  </a:lnTo>
                  <a:lnTo>
                    <a:pt x="175260" y="108203"/>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40" name="object 40"/>
            <p:cNvSpPr/>
            <p:nvPr/>
          </p:nvSpPr>
          <p:spPr>
            <a:xfrm>
              <a:off x="3840480" y="4145280"/>
              <a:ext cx="175260" cy="335280"/>
            </a:xfrm>
            <a:custGeom>
              <a:avLst/>
              <a:gdLst/>
              <a:ahLst/>
              <a:cxnLst/>
              <a:rect l="l" t="t" r="r" b="b"/>
              <a:pathLst>
                <a:path w="175260" h="335279">
                  <a:moveTo>
                    <a:pt x="175260" y="0"/>
                  </a:moveTo>
                  <a:lnTo>
                    <a:pt x="0" y="0"/>
                  </a:lnTo>
                  <a:lnTo>
                    <a:pt x="0" y="335280"/>
                  </a:lnTo>
                  <a:lnTo>
                    <a:pt x="175260" y="335280"/>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41" name="object 41"/>
            <p:cNvSpPr/>
            <p:nvPr/>
          </p:nvSpPr>
          <p:spPr>
            <a:xfrm>
              <a:off x="3840480" y="4480560"/>
              <a:ext cx="175260" cy="59690"/>
            </a:xfrm>
            <a:custGeom>
              <a:avLst/>
              <a:gdLst/>
              <a:ahLst/>
              <a:cxnLst/>
              <a:rect l="l" t="t" r="r" b="b"/>
              <a:pathLst>
                <a:path w="175260" h="59689">
                  <a:moveTo>
                    <a:pt x="175260" y="0"/>
                  </a:moveTo>
                  <a:lnTo>
                    <a:pt x="0" y="0"/>
                  </a:lnTo>
                  <a:lnTo>
                    <a:pt x="0" y="59435"/>
                  </a:lnTo>
                  <a:lnTo>
                    <a:pt x="175260" y="59435"/>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42" name="object 42"/>
            <p:cNvSpPr/>
            <p:nvPr/>
          </p:nvSpPr>
          <p:spPr>
            <a:xfrm>
              <a:off x="4155948" y="3829812"/>
              <a:ext cx="175260" cy="315595"/>
            </a:xfrm>
            <a:custGeom>
              <a:avLst/>
              <a:gdLst/>
              <a:ahLst/>
              <a:cxnLst/>
              <a:rect l="l" t="t" r="r" b="b"/>
              <a:pathLst>
                <a:path w="175260" h="315595">
                  <a:moveTo>
                    <a:pt x="175260" y="0"/>
                  </a:moveTo>
                  <a:lnTo>
                    <a:pt x="0" y="0"/>
                  </a:lnTo>
                  <a:lnTo>
                    <a:pt x="0" y="315468"/>
                  </a:lnTo>
                  <a:lnTo>
                    <a:pt x="175260" y="315468"/>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43" name="object 43"/>
            <p:cNvSpPr/>
            <p:nvPr/>
          </p:nvSpPr>
          <p:spPr>
            <a:xfrm>
              <a:off x="4155948" y="3715512"/>
              <a:ext cx="175260" cy="114300"/>
            </a:xfrm>
            <a:custGeom>
              <a:avLst/>
              <a:gdLst/>
              <a:ahLst/>
              <a:cxnLst/>
              <a:rect l="l" t="t" r="r" b="b"/>
              <a:pathLst>
                <a:path w="175260" h="114300">
                  <a:moveTo>
                    <a:pt x="175260" y="0"/>
                  </a:moveTo>
                  <a:lnTo>
                    <a:pt x="0" y="0"/>
                  </a:lnTo>
                  <a:lnTo>
                    <a:pt x="0" y="114300"/>
                  </a:lnTo>
                  <a:lnTo>
                    <a:pt x="175260" y="114300"/>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44" name="object 44"/>
            <p:cNvSpPr/>
            <p:nvPr/>
          </p:nvSpPr>
          <p:spPr>
            <a:xfrm>
              <a:off x="4155948" y="4145280"/>
              <a:ext cx="175260" cy="238125"/>
            </a:xfrm>
            <a:custGeom>
              <a:avLst/>
              <a:gdLst/>
              <a:ahLst/>
              <a:cxnLst/>
              <a:rect l="l" t="t" r="r" b="b"/>
              <a:pathLst>
                <a:path w="175260" h="238125">
                  <a:moveTo>
                    <a:pt x="175260" y="0"/>
                  </a:moveTo>
                  <a:lnTo>
                    <a:pt x="0" y="0"/>
                  </a:lnTo>
                  <a:lnTo>
                    <a:pt x="0" y="237744"/>
                  </a:lnTo>
                  <a:lnTo>
                    <a:pt x="175260" y="237744"/>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45" name="object 45"/>
            <p:cNvSpPr/>
            <p:nvPr/>
          </p:nvSpPr>
          <p:spPr>
            <a:xfrm>
              <a:off x="4155948" y="4383024"/>
              <a:ext cx="175260" cy="99060"/>
            </a:xfrm>
            <a:custGeom>
              <a:avLst/>
              <a:gdLst/>
              <a:ahLst/>
              <a:cxnLst/>
              <a:rect l="l" t="t" r="r" b="b"/>
              <a:pathLst>
                <a:path w="175260" h="99060">
                  <a:moveTo>
                    <a:pt x="175260" y="0"/>
                  </a:moveTo>
                  <a:lnTo>
                    <a:pt x="0" y="0"/>
                  </a:lnTo>
                  <a:lnTo>
                    <a:pt x="0" y="99059"/>
                  </a:lnTo>
                  <a:lnTo>
                    <a:pt x="175260" y="99059"/>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46" name="object 46"/>
            <p:cNvSpPr/>
            <p:nvPr/>
          </p:nvSpPr>
          <p:spPr>
            <a:xfrm>
              <a:off x="4471416" y="3846576"/>
              <a:ext cx="175260" cy="299085"/>
            </a:xfrm>
            <a:custGeom>
              <a:avLst/>
              <a:gdLst/>
              <a:ahLst/>
              <a:cxnLst/>
              <a:rect l="l" t="t" r="r" b="b"/>
              <a:pathLst>
                <a:path w="175260" h="299085">
                  <a:moveTo>
                    <a:pt x="175260" y="0"/>
                  </a:moveTo>
                  <a:lnTo>
                    <a:pt x="0" y="0"/>
                  </a:lnTo>
                  <a:lnTo>
                    <a:pt x="0" y="298704"/>
                  </a:lnTo>
                  <a:lnTo>
                    <a:pt x="175260" y="298704"/>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47" name="object 47"/>
            <p:cNvSpPr/>
            <p:nvPr/>
          </p:nvSpPr>
          <p:spPr>
            <a:xfrm>
              <a:off x="4471416" y="3744468"/>
              <a:ext cx="175260" cy="102235"/>
            </a:xfrm>
            <a:custGeom>
              <a:avLst/>
              <a:gdLst/>
              <a:ahLst/>
              <a:cxnLst/>
              <a:rect l="l" t="t" r="r" b="b"/>
              <a:pathLst>
                <a:path w="175260" h="102235">
                  <a:moveTo>
                    <a:pt x="175260" y="0"/>
                  </a:moveTo>
                  <a:lnTo>
                    <a:pt x="0" y="0"/>
                  </a:lnTo>
                  <a:lnTo>
                    <a:pt x="0" y="102107"/>
                  </a:lnTo>
                  <a:lnTo>
                    <a:pt x="175260" y="102107"/>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48" name="object 48"/>
            <p:cNvSpPr/>
            <p:nvPr/>
          </p:nvSpPr>
          <p:spPr>
            <a:xfrm>
              <a:off x="4471416" y="4145280"/>
              <a:ext cx="175260" cy="73660"/>
            </a:xfrm>
            <a:custGeom>
              <a:avLst/>
              <a:gdLst/>
              <a:ahLst/>
              <a:cxnLst/>
              <a:rect l="l" t="t" r="r" b="b"/>
              <a:pathLst>
                <a:path w="175260" h="73660">
                  <a:moveTo>
                    <a:pt x="175260" y="0"/>
                  </a:moveTo>
                  <a:lnTo>
                    <a:pt x="0" y="0"/>
                  </a:lnTo>
                  <a:lnTo>
                    <a:pt x="0" y="73152"/>
                  </a:lnTo>
                  <a:lnTo>
                    <a:pt x="175260" y="73152"/>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49" name="object 49"/>
            <p:cNvSpPr/>
            <p:nvPr/>
          </p:nvSpPr>
          <p:spPr>
            <a:xfrm>
              <a:off x="4471416" y="4218432"/>
              <a:ext cx="175260" cy="70485"/>
            </a:xfrm>
            <a:custGeom>
              <a:avLst/>
              <a:gdLst/>
              <a:ahLst/>
              <a:cxnLst/>
              <a:rect l="l" t="t" r="r" b="b"/>
              <a:pathLst>
                <a:path w="175260" h="70485">
                  <a:moveTo>
                    <a:pt x="175260" y="0"/>
                  </a:moveTo>
                  <a:lnTo>
                    <a:pt x="0" y="0"/>
                  </a:lnTo>
                  <a:lnTo>
                    <a:pt x="0" y="70104"/>
                  </a:lnTo>
                  <a:lnTo>
                    <a:pt x="175260" y="70104"/>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50" name="object 50"/>
            <p:cNvSpPr/>
            <p:nvPr/>
          </p:nvSpPr>
          <p:spPr>
            <a:xfrm>
              <a:off x="4785360" y="3899916"/>
              <a:ext cx="175260" cy="245745"/>
            </a:xfrm>
            <a:custGeom>
              <a:avLst/>
              <a:gdLst/>
              <a:ahLst/>
              <a:cxnLst/>
              <a:rect l="l" t="t" r="r" b="b"/>
              <a:pathLst>
                <a:path w="175260" h="245745">
                  <a:moveTo>
                    <a:pt x="175260" y="0"/>
                  </a:moveTo>
                  <a:lnTo>
                    <a:pt x="0" y="0"/>
                  </a:lnTo>
                  <a:lnTo>
                    <a:pt x="0" y="245363"/>
                  </a:lnTo>
                  <a:lnTo>
                    <a:pt x="175260" y="245363"/>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51" name="object 51"/>
            <p:cNvSpPr/>
            <p:nvPr/>
          </p:nvSpPr>
          <p:spPr>
            <a:xfrm>
              <a:off x="4785360" y="3788664"/>
              <a:ext cx="175260" cy="111760"/>
            </a:xfrm>
            <a:custGeom>
              <a:avLst/>
              <a:gdLst/>
              <a:ahLst/>
              <a:cxnLst/>
              <a:rect l="l" t="t" r="r" b="b"/>
              <a:pathLst>
                <a:path w="175260" h="111760">
                  <a:moveTo>
                    <a:pt x="175260" y="0"/>
                  </a:moveTo>
                  <a:lnTo>
                    <a:pt x="0" y="0"/>
                  </a:lnTo>
                  <a:lnTo>
                    <a:pt x="0" y="111252"/>
                  </a:lnTo>
                  <a:lnTo>
                    <a:pt x="175260" y="111252"/>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52" name="object 52"/>
            <p:cNvSpPr/>
            <p:nvPr/>
          </p:nvSpPr>
          <p:spPr>
            <a:xfrm>
              <a:off x="4785360" y="4145280"/>
              <a:ext cx="175260" cy="91440"/>
            </a:xfrm>
            <a:custGeom>
              <a:avLst/>
              <a:gdLst/>
              <a:ahLst/>
              <a:cxnLst/>
              <a:rect l="l" t="t" r="r" b="b"/>
              <a:pathLst>
                <a:path w="175260" h="91439">
                  <a:moveTo>
                    <a:pt x="175260" y="0"/>
                  </a:moveTo>
                  <a:lnTo>
                    <a:pt x="0" y="0"/>
                  </a:lnTo>
                  <a:lnTo>
                    <a:pt x="0" y="91440"/>
                  </a:lnTo>
                  <a:lnTo>
                    <a:pt x="175260" y="91440"/>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53" name="object 53"/>
            <p:cNvSpPr/>
            <p:nvPr/>
          </p:nvSpPr>
          <p:spPr>
            <a:xfrm>
              <a:off x="691896" y="4107179"/>
              <a:ext cx="4269105" cy="157480"/>
            </a:xfrm>
            <a:custGeom>
              <a:avLst/>
              <a:gdLst/>
              <a:ahLst/>
              <a:cxnLst/>
              <a:rect l="l" t="t" r="r" b="b"/>
              <a:pathLst>
                <a:path w="4269105" h="157479">
                  <a:moveTo>
                    <a:pt x="175260" y="0"/>
                  </a:moveTo>
                  <a:lnTo>
                    <a:pt x="0" y="0"/>
                  </a:lnTo>
                  <a:lnTo>
                    <a:pt x="0" y="38100"/>
                  </a:lnTo>
                  <a:lnTo>
                    <a:pt x="175260" y="38100"/>
                  </a:lnTo>
                  <a:lnTo>
                    <a:pt x="175260" y="0"/>
                  </a:lnTo>
                  <a:close/>
                </a:path>
                <a:path w="4269105" h="157479">
                  <a:moveTo>
                    <a:pt x="4268724" y="129540"/>
                  </a:moveTo>
                  <a:lnTo>
                    <a:pt x="4093464" y="129540"/>
                  </a:lnTo>
                  <a:lnTo>
                    <a:pt x="4093464" y="156972"/>
                  </a:lnTo>
                  <a:lnTo>
                    <a:pt x="4268724" y="156972"/>
                  </a:lnTo>
                  <a:lnTo>
                    <a:pt x="4268724" y="129540"/>
                  </a:lnTo>
                  <a:close/>
                </a:path>
              </a:pathLst>
            </a:custGeom>
            <a:solidFill>
              <a:srgbClr val="808080"/>
            </a:solidFill>
          </p:spPr>
          <p:txBody>
            <a:bodyPr wrap="square" lIns="0" tIns="0" rIns="0" bIns="0" rtlCol="0"/>
            <a:lstStyle/>
            <a:p>
              <a:endParaRPr smtClean="0">
                <a:solidFill>
                  <a:prstClr val="black"/>
                </a:solidFill>
              </a:endParaRPr>
            </a:p>
          </p:txBody>
        </p:sp>
        <p:sp>
          <p:nvSpPr>
            <p:cNvPr id="54" name="object 54"/>
            <p:cNvSpPr/>
            <p:nvPr/>
          </p:nvSpPr>
          <p:spPr>
            <a:xfrm>
              <a:off x="691896" y="3944112"/>
              <a:ext cx="175260" cy="163195"/>
            </a:xfrm>
            <a:custGeom>
              <a:avLst/>
              <a:gdLst/>
              <a:ahLst/>
              <a:cxnLst/>
              <a:rect l="l" t="t" r="r" b="b"/>
              <a:pathLst>
                <a:path w="175259" h="163195">
                  <a:moveTo>
                    <a:pt x="175260" y="0"/>
                  </a:moveTo>
                  <a:lnTo>
                    <a:pt x="0" y="0"/>
                  </a:lnTo>
                  <a:lnTo>
                    <a:pt x="0" y="163068"/>
                  </a:lnTo>
                  <a:lnTo>
                    <a:pt x="175260" y="163068"/>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55" name="object 55"/>
            <p:cNvSpPr/>
            <p:nvPr/>
          </p:nvSpPr>
          <p:spPr>
            <a:xfrm>
              <a:off x="691896" y="4145280"/>
              <a:ext cx="175260" cy="238125"/>
            </a:xfrm>
            <a:custGeom>
              <a:avLst/>
              <a:gdLst/>
              <a:ahLst/>
              <a:cxnLst/>
              <a:rect l="l" t="t" r="r" b="b"/>
              <a:pathLst>
                <a:path w="175259" h="238125">
                  <a:moveTo>
                    <a:pt x="175260" y="0"/>
                  </a:moveTo>
                  <a:lnTo>
                    <a:pt x="0" y="0"/>
                  </a:lnTo>
                  <a:lnTo>
                    <a:pt x="0" y="237744"/>
                  </a:lnTo>
                  <a:lnTo>
                    <a:pt x="175260" y="237744"/>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56" name="object 56"/>
            <p:cNvSpPr/>
            <p:nvPr/>
          </p:nvSpPr>
          <p:spPr>
            <a:xfrm>
              <a:off x="691896" y="4383024"/>
              <a:ext cx="175260" cy="59690"/>
            </a:xfrm>
            <a:custGeom>
              <a:avLst/>
              <a:gdLst/>
              <a:ahLst/>
              <a:cxnLst/>
              <a:rect l="l" t="t" r="r" b="b"/>
              <a:pathLst>
                <a:path w="175259" h="59689">
                  <a:moveTo>
                    <a:pt x="175260" y="0"/>
                  </a:moveTo>
                  <a:lnTo>
                    <a:pt x="0" y="0"/>
                  </a:lnTo>
                  <a:lnTo>
                    <a:pt x="0" y="59436"/>
                  </a:lnTo>
                  <a:lnTo>
                    <a:pt x="175260" y="59436"/>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57" name="object 57"/>
            <p:cNvSpPr/>
            <p:nvPr/>
          </p:nvSpPr>
          <p:spPr>
            <a:xfrm>
              <a:off x="1007363" y="4111752"/>
              <a:ext cx="175260" cy="33655"/>
            </a:xfrm>
            <a:custGeom>
              <a:avLst/>
              <a:gdLst/>
              <a:ahLst/>
              <a:cxnLst/>
              <a:rect l="l" t="t" r="r" b="b"/>
              <a:pathLst>
                <a:path w="175259" h="33654">
                  <a:moveTo>
                    <a:pt x="175260" y="0"/>
                  </a:moveTo>
                  <a:lnTo>
                    <a:pt x="0" y="0"/>
                  </a:lnTo>
                  <a:lnTo>
                    <a:pt x="0" y="33528"/>
                  </a:lnTo>
                  <a:lnTo>
                    <a:pt x="175260" y="33528"/>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58" name="object 58"/>
            <p:cNvSpPr/>
            <p:nvPr/>
          </p:nvSpPr>
          <p:spPr>
            <a:xfrm>
              <a:off x="1007363" y="3951732"/>
              <a:ext cx="175260" cy="160020"/>
            </a:xfrm>
            <a:custGeom>
              <a:avLst/>
              <a:gdLst/>
              <a:ahLst/>
              <a:cxnLst/>
              <a:rect l="l" t="t" r="r" b="b"/>
              <a:pathLst>
                <a:path w="175259" h="160020">
                  <a:moveTo>
                    <a:pt x="175260" y="0"/>
                  </a:moveTo>
                  <a:lnTo>
                    <a:pt x="0" y="0"/>
                  </a:lnTo>
                  <a:lnTo>
                    <a:pt x="0" y="160020"/>
                  </a:lnTo>
                  <a:lnTo>
                    <a:pt x="175260" y="160020"/>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59" name="object 59"/>
            <p:cNvSpPr/>
            <p:nvPr/>
          </p:nvSpPr>
          <p:spPr>
            <a:xfrm>
              <a:off x="1007363" y="4145280"/>
              <a:ext cx="175260" cy="254635"/>
            </a:xfrm>
            <a:custGeom>
              <a:avLst/>
              <a:gdLst/>
              <a:ahLst/>
              <a:cxnLst/>
              <a:rect l="l" t="t" r="r" b="b"/>
              <a:pathLst>
                <a:path w="175259" h="254635">
                  <a:moveTo>
                    <a:pt x="175260" y="0"/>
                  </a:moveTo>
                  <a:lnTo>
                    <a:pt x="0" y="0"/>
                  </a:lnTo>
                  <a:lnTo>
                    <a:pt x="0" y="254508"/>
                  </a:lnTo>
                  <a:lnTo>
                    <a:pt x="175260" y="254508"/>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60" name="object 60"/>
            <p:cNvSpPr/>
            <p:nvPr/>
          </p:nvSpPr>
          <p:spPr>
            <a:xfrm>
              <a:off x="1007363" y="4399787"/>
              <a:ext cx="175260" cy="7620"/>
            </a:xfrm>
            <a:custGeom>
              <a:avLst/>
              <a:gdLst/>
              <a:ahLst/>
              <a:cxnLst/>
              <a:rect l="l" t="t" r="r" b="b"/>
              <a:pathLst>
                <a:path w="175259" h="7620">
                  <a:moveTo>
                    <a:pt x="175259" y="0"/>
                  </a:moveTo>
                  <a:lnTo>
                    <a:pt x="0" y="0"/>
                  </a:lnTo>
                  <a:lnTo>
                    <a:pt x="0" y="7620"/>
                  </a:lnTo>
                  <a:lnTo>
                    <a:pt x="175259" y="7620"/>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61" name="object 61"/>
            <p:cNvSpPr/>
            <p:nvPr/>
          </p:nvSpPr>
          <p:spPr>
            <a:xfrm>
              <a:off x="5100827" y="4014216"/>
              <a:ext cx="175260" cy="131445"/>
            </a:xfrm>
            <a:custGeom>
              <a:avLst/>
              <a:gdLst/>
              <a:ahLst/>
              <a:cxnLst/>
              <a:rect l="l" t="t" r="r" b="b"/>
              <a:pathLst>
                <a:path w="175260" h="131445">
                  <a:moveTo>
                    <a:pt x="175260" y="0"/>
                  </a:moveTo>
                  <a:lnTo>
                    <a:pt x="0" y="0"/>
                  </a:lnTo>
                  <a:lnTo>
                    <a:pt x="0" y="131063"/>
                  </a:lnTo>
                  <a:lnTo>
                    <a:pt x="175260" y="131063"/>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62" name="object 62"/>
            <p:cNvSpPr/>
            <p:nvPr/>
          </p:nvSpPr>
          <p:spPr>
            <a:xfrm>
              <a:off x="5100827" y="3691128"/>
              <a:ext cx="175260" cy="323215"/>
            </a:xfrm>
            <a:custGeom>
              <a:avLst/>
              <a:gdLst/>
              <a:ahLst/>
              <a:cxnLst/>
              <a:rect l="l" t="t" r="r" b="b"/>
              <a:pathLst>
                <a:path w="175260" h="323214">
                  <a:moveTo>
                    <a:pt x="175260" y="0"/>
                  </a:moveTo>
                  <a:lnTo>
                    <a:pt x="0" y="0"/>
                  </a:lnTo>
                  <a:lnTo>
                    <a:pt x="0" y="323088"/>
                  </a:lnTo>
                  <a:lnTo>
                    <a:pt x="175260" y="323088"/>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63" name="object 63"/>
            <p:cNvSpPr/>
            <p:nvPr/>
          </p:nvSpPr>
          <p:spPr>
            <a:xfrm>
              <a:off x="5100827" y="3590544"/>
              <a:ext cx="175260" cy="100965"/>
            </a:xfrm>
            <a:custGeom>
              <a:avLst/>
              <a:gdLst/>
              <a:ahLst/>
              <a:cxnLst/>
              <a:rect l="l" t="t" r="r" b="b"/>
              <a:pathLst>
                <a:path w="175260" h="100964">
                  <a:moveTo>
                    <a:pt x="175260" y="0"/>
                  </a:moveTo>
                  <a:lnTo>
                    <a:pt x="0" y="0"/>
                  </a:lnTo>
                  <a:lnTo>
                    <a:pt x="0" y="100584"/>
                  </a:lnTo>
                  <a:lnTo>
                    <a:pt x="175260" y="100584"/>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64" name="object 64"/>
            <p:cNvSpPr/>
            <p:nvPr/>
          </p:nvSpPr>
          <p:spPr>
            <a:xfrm>
              <a:off x="5100827" y="4145280"/>
              <a:ext cx="175260" cy="104139"/>
            </a:xfrm>
            <a:custGeom>
              <a:avLst/>
              <a:gdLst/>
              <a:ahLst/>
              <a:cxnLst/>
              <a:rect l="l" t="t" r="r" b="b"/>
              <a:pathLst>
                <a:path w="175260" h="104139">
                  <a:moveTo>
                    <a:pt x="175260" y="0"/>
                  </a:moveTo>
                  <a:lnTo>
                    <a:pt x="0" y="0"/>
                  </a:lnTo>
                  <a:lnTo>
                    <a:pt x="0" y="103632"/>
                  </a:lnTo>
                  <a:lnTo>
                    <a:pt x="175260" y="103632"/>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65" name="object 65"/>
            <p:cNvSpPr/>
            <p:nvPr/>
          </p:nvSpPr>
          <p:spPr>
            <a:xfrm>
              <a:off x="5416295" y="3998976"/>
              <a:ext cx="173990" cy="146685"/>
            </a:xfrm>
            <a:custGeom>
              <a:avLst/>
              <a:gdLst/>
              <a:ahLst/>
              <a:cxnLst/>
              <a:rect l="l" t="t" r="r" b="b"/>
              <a:pathLst>
                <a:path w="173989" h="146685">
                  <a:moveTo>
                    <a:pt x="173736" y="0"/>
                  </a:moveTo>
                  <a:lnTo>
                    <a:pt x="0" y="0"/>
                  </a:lnTo>
                  <a:lnTo>
                    <a:pt x="0" y="146304"/>
                  </a:lnTo>
                  <a:lnTo>
                    <a:pt x="173736" y="146304"/>
                  </a:lnTo>
                  <a:lnTo>
                    <a:pt x="173736" y="0"/>
                  </a:lnTo>
                  <a:close/>
                </a:path>
              </a:pathLst>
            </a:custGeom>
            <a:solidFill>
              <a:srgbClr val="808080"/>
            </a:solidFill>
          </p:spPr>
          <p:txBody>
            <a:bodyPr wrap="square" lIns="0" tIns="0" rIns="0" bIns="0" rtlCol="0"/>
            <a:lstStyle/>
            <a:p>
              <a:endParaRPr smtClean="0">
                <a:solidFill>
                  <a:prstClr val="black"/>
                </a:solidFill>
              </a:endParaRPr>
            </a:p>
          </p:txBody>
        </p:sp>
        <p:sp>
          <p:nvSpPr>
            <p:cNvPr id="66" name="object 66"/>
            <p:cNvSpPr/>
            <p:nvPr/>
          </p:nvSpPr>
          <p:spPr>
            <a:xfrm>
              <a:off x="5416295" y="3660648"/>
              <a:ext cx="173990" cy="338455"/>
            </a:xfrm>
            <a:custGeom>
              <a:avLst/>
              <a:gdLst/>
              <a:ahLst/>
              <a:cxnLst/>
              <a:rect l="l" t="t" r="r" b="b"/>
              <a:pathLst>
                <a:path w="173989" h="338454">
                  <a:moveTo>
                    <a:pt x="173736" y="0"/>
                  </a:moveTo>
                  <a:lnTo>
                    <a:pt x="0" y="0"/>
                  </a:lnTo>
                  <a:lnTo>
                    <a:pt x="0" y="338327"/>
                  </a:lnTo>
                  <a:lnTo>
                    <a:pt x="173736" y="338327"/>
                  </a:lnTo>
                  <a:lnTo>
                    <a:pt x="173736" y="0"/>
                  </a:lnTo>
                  <a:close/>
                </a:path>
              </a:pathLst>
            </a:custGeom>
            <a:solidFill>
              <a:srgbClr val="92C400"/>
            </a:solidFill>
          </p:spPr>
          <p:txBody>
            <a:bodyPr wrap="square" lIns="0" tIns="0" rIns="0" bIns="0" rtlCol="0"/>
            <a:lstStyle/>
            <a:p>
              <a:endParaRPr smtClean="0">
                <a:solidFill>
                  <a:prstClr val="black"/>
                </a:solidFill>
              </a:endParaRPr>
            </a:p>
          </p:txBody>
        </p:sp>
        <p:sp>
          <p:nvSpPr>
            <p:cNvPr id="67" name="object 67"/>
            <p:cNvSpPr/>
            <p:nvPr/>
          </p:nvSpPr>
          <p:spPr>
            <a:xfrm>
              <a:off x="5416295" y="3560064"/>
              <a:ext cx="173990" cy="100965"/>
            </a:xfrm>
            <a:custGeom>
              <a:avLst/>
              <a:gdLst/>
              <a:ahLst/>
              <a:cxnLst/>
              <a:rect l="l" t="t" r="r" b="b"/>
              <a:pathLst>
                <a:path w="173989" h="100964">
                  <a:moveTo>
                    <a:pt x="173736" y="0"/>
                  </a:moveTo>
                  <a:lnTo>
                    <a:pt x="0" y="0"/>
                  </a:lnTo>
                  <a:lnTo>
                    <a:pt x="0" y="100584"/>
                  </a:lnTo>
                  <a:lnTo>
                    <a:pt x="173736" y="100584"/>
                  </a:lnTo>
                  <a:lnTo>
                    <a:pt x="173736" y="0"/>
                  </a:lnTo>
                  <a:close/>
                </a:path>
              </a:pathLst>
            </a:custGeom>
            <a:solidFill>
              <a:srgbClr val="001F5F"/>
            </a:solidFill>
          </p:spPr>
          <p:txBody>
            <a:bodyPr wrap="square" lIns="0" tIns="0" rIns="0" bIns="0" rtlCol="0"/>
            <a:lstStyle/>
            <a:p>
              <a:endParaRPr smtClean="0">
                <a:solidFill>
                  <a:prstClr val="black"/>
                </a:solidFill>
              </a:endParaRPr>
            </a:p>
          </p:txBody>
        </p:sp>
        <p:sp>
          <p:nvSpPr>
            <p:cNvPr id="68" name="object 68"/>
            <p:cNvSpPr/>
            <p:nvPr/>
          </p:nvSpPr>
          <p:spPr>
            <a:xfrm>
              <a:off x="5416295" y="4145280"/>
              <a:ext cx="173990" cy="38100"/>
            </a:xfrm>
            <a:custGeom>
              <a:avLst/>
              <a:gdLst/>
              <a:ahLst/>
              <a:cxnLst/>
              <a:rect l="l" t="t" r="r" b="b"/>
              <a:pathLst>
                <a:path w="173989" h="38100">
                  <a:moveTo>
                    <a:pt x="173736" y="0"/>
                  </a:moveTo>
                  <a:lnTo>
                    <a:pt x="0" y="0"/>
                  </a:lnTo>
                  <a:lnTo>
                    <a:pt x="0" y="38100"/>
                  </a:lnTo>
                  <a:lnTo>
                    <a:pt x="173736" y="38100"/>
                  </a:lnTo>
                  <a:lnTo>
                    <a:pt x="173736" y="0"/>
                  </a:lnTo>
                  <a:close/>
                </a:path>
              </a:pathLst>
            </a:custGeom>
            <a:solidFill>
              <a:srgbClr val="A30000"/>
            </a:solidFill>
          </p:spPr>
          <p:txBody>
            <a:bodyPr wrap="square" lIns="0" tIns="0" rIns="0" bIns="0" rtlCol="0"/>
            <a:lstStyle/>
            <a:p>
              <a:endParaRPr smtClean="0">
                <a:solidFill>
                  <a:prstClr val="black"/>
                </a:solidFill>
              </a:endParaRPr>
            </a:p>
          </p:txBody>
        </p:sp>
        <p:sp>
          <p:nvSpPr>
            <p:cNvPr id="69" name="object 69"/>
            <p:cNvSpPr/>
            <p:nvPr/>
          </p:nvSpPr>
          <p:spPr>
            <a:xfrm>
              <a:off x="5730239" y="3938016"/>
              <a:ext cx="175260" cy="207645"/>
            </a:xfrm>
            <a:custGeom>
              <a:avLst/>
              <a:gdLst/>
              <a:ahLst/>
              <a:cxnLst/>
              <a:rect l="l" t="t" r="r" b="b"/>
              <a:pathLst>
                <a:path w="175260" h="207645">
                  <a:moveTo>
                    <a:pt x="175260" y="0"/>
                  </a:moveTo>
                  <a:lnTo>
                    <a:pt x="0" y="0"/>
                  </a:lnTo>
                  <a:lnTo>
                    <a:pt x="0" y="207263"/>
                  </a:lnTo>
                  <a:lnTo>
                    <a:pt x="175260" y="207263"/>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70" name="object 70"/>
            <p:cNvSpPr/>
            <p:nvPr/>
          </p:nvSpPr>
          <p:spPr>
            <a:xfrm>
              <a:off x="5730239" y="3805428"/>
              <a:ext cx="175260" cy="132715"/>
            </a:xfrm>
            <a:custGeom>
              <a:avLst/>
              <a:gdLst/>
              <a:ahLst/>
              <a:cxnLst/>
              <a:rect l="l" t="t" r="r" b="b"/>
              <a:pathLst>
                <a:path w="175260" h="132714">
                  <a:moveTo>
                    <a:pt x="175260" y="0"/>
                  </a:moveTo>
                  <a:lnTo>
                    <a:pt x="0" y="0"/>
                  </a:lnTo>
                  <a:lnTo>
                    <a:pt x="0" y="132588"/>
                  </a:lnTo>
                  <a:lnTo>
                    <a:pt x="175260" y="132588"/>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71" name="object 71"/>
            <p:cNvSpPr/>
            <p:nvPr/>
          </p:nvSpPr>
          <p:spPr>
            <a:xfrm>
              <a:off x="5730239" y="3752088"/>
              <a:ext cx="175260" cy="53340"/>
            </a:xfrm>
            <a:custGeom>
              <a:avLst/>
              <a:gdLst/>
              <a:ahLst/>
              <a:cxnLst/>
              <a:rect l="l" t="t" r="r" b="b"/>
              <a:pathLst>
                <a:path w="175260" h="53339">
                  <a:moveTo>
                    <a:pt x="175260" y="0"/>
                  </a:moveTo>
                  <a:lnTo>
                    <a:pt x="0" y="0"/>
                  </a:lnTo>
                  <a:lnTo>
                    <a:pt x="0" y="53339"/>
                  </a:lnTo>
                  <a:lnTo>
                    <a:pt x="175260" y="53339"/>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72" name="object 72"/>
            <p:cNvSpPr/>
            <p:nvPr/>
          </p:nvSpPr>
          <p:spPr>
            <a:xfrm>
              <a:off x="5730239" y="3648456"/>
              <a:ext cx="175260" cy="104139"/>
            </a:xfrm>
            <a:custGeom>
              <a:avLst/>
              <a:gdLst/>
              <a:ahLst/>
              <a:cxnLst/>
              <a:rect l="l" t="t" r="r" b="b"/>
              <a:pathLst>
                <a:path w="175260" h="104139">
                  <a:moveTo>
                    <a:pt x="175260" y="0"/>
                  </a:moveTo>
                  <a:lnTo>
                    <a:pt x="0" y="0"/>
                  </a:lnTo>
                  <a:lnTo>
                    <a:pt x="0" y="103632"/>
                  </a:lnTo>
                  <a:lnTo>
                    <a:pt x="175260" y="103632"/>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73" name="object 73"/>
            <p:cNvSpPr/>
            <p:nvPr/>
          </p:nvSpPr>
          <p:spPr>
            <a:xfrm>
              <a:off x="6045707" y="3906012"/>
              <a:ext cx="175260" cy="239395"/>
            </a:xfrm>
            <a:custGeom>
              <a:avLst/>
              <a:gdLst/>
              <a:ahLst/>
              <a:cxnLst/>
              <a:rect l="l" t="t" r="r" b="b"/>
              <a:pathLst>
                <a:path w="175260" h="239395">
                  <a:moveTo>
                    <a:pt x="175259" y="0"/>
                  </a:moveTo>
                  <a:lnTo>
                    <a:pt x="0" y="0"/>
                  </a:lnTo>
                  <a:lnTo>
                    <a:pt x="0" y="239268"/>
                  </a:lnTo>
                  <a:lnTo>
                    <a:pt x="175259" y="239268"/>
                  </a:lnTo>
                  <a:lnTo>
                    <a:pt x="175259" y="0"/>
                  </a:lnTo>
                  <a:close/>
                </a:path>
              </a:pathLst>
            </a:custGeom>
            <a:solidFill>
              <a:srgbClr val="808080"/>
            </a:solidFill>
          </p:spPr>
          <p:txBody>
            <a:bodyPr wrap="square" lIns="0" tIns="0" rIns="0" bIns="0" rtlCol="0"/>
            <a:lstStyle/>
            <a:p>
              <a:endParaRPr smtClean="0">
                <a:solidFill>
                  <a:prstClr val="black"/>
                </a:solidFill>
              </a:endParaRPr>
            </a:p>
          </p:txBody>
        </p:sp>
        <p:sp>
          <p:nvSpPr>
            <p:cNvPr id="74" name="object 74"/>
            <p:cNvSpPr/>
            <p:nvPr/>
          </p:nvSpPr>
          <p:spPr>
            <a:xfrm>
              <a:off x="6045707" y="3573780"/>
              <a:ext cx="175260" cy="332740"/>
            </a:xfrm>
            <a:custGeom>
              <a:avLst/>
              <a:gdLst/>
              <a:ahLst/>
              <a:cxnLst/>
              <a:rect l="l" t="t" r="r" b="b"/>
              <a:pathLst>
                <a:path w="175260" h="332739">
                  <a:moveTo>
                    <a:pt x="175260" y="0"/>
                  </a:moveTo>
                  <a:lnTo>
                    <a:pt x="0" y="0"/>
                  </a:lnTo>
                  <a:lnTo>
                    <a:pt x="0" y="332232"/>
                  </a:lnTo>
                  <a:lnTo>
                    <a:pt x="175260" y="332232"/>
                  </a:lnTo>
                  <a:lnTo>
                    <a:pt x="175260" y="0"/>
                  </a:lnTo>
                  <a:close/>
                </a:path>
              </a:pathLst>
            </a:custGeom>
            <a:solidFill>
              <a:srgbClr val="92C400"/>
            </a:solidFill>
          </p:spPr>
          <p:txBody>
            <a:bodyPr wrap="square" lIns="0" tIns="0" rIns="0" bIns="0" rtlCol="0"/>
            <a:lstStyle/>
            <a:p>
              <a:endParaRPr smtClean="0">
                <a:solidFill>
                  <a:prstClr val="black"/>
                </a:solidFill>
              </a:endParaRPr>
            </a:p>
          </p:txBody>
        </p:sp>
        <p:sp>
          <p:nvSpPr>
            <p:cNvPr id="75" name="object 75"/>
            <p:cNvSpPr/>
            <p:nvPr/>
          </p:nvSpPr>
          <p:spPr>
            <a:xfrm>
              <a:off x="6045707" y="3406140"/>
              <a:ext cx="175260" cy="167640"/>
            </a:xfrm>
            <a:custGeom>
              <a:avLst/>
              <a:gdLst/>
              <a:ahLst/>
              <a:cxnLst/>
              <a:rect l="l" t="t" r="r" b="b"/>
              <a:pathLst>
                <a:path w="175260" h="167639">
                  <a:moveTo>
                    <a:pt x="175259" y="0"/>
                  </a:moveTo>
                  <a:lnTo>
                    <a:pt x="0" y="0"/>
                  </a:lnTo>
                  <a:lnTo>
                    <a:pt x="0" y="167639"/>
                  </a:lnTo>
                  <a:lnTo>
                    <a:pt x="175259" y="167639"/>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76" name="object 76"/>
            <p:cNvSpPr/>
            <p:nvPr/>
          </p:nvSpPr>
          <p:spPr>
            <a:xfrm>
              <a:off x="6045707" y="3281172"/>
              <a:ext cx="175260" cy="125095"/>
            </a:xfrm>
            <a:custGeom>
              <a:avLst/>
              <a:gdLst/>
              <a:ahLst/>
              <a:cxnLst/>
              <a:rect l="l" t="t" r="r" b="b"/>
              <a:pathLst>
                <a:path w="175260" h="125095">
                  <a:moveTo>
                    <a:pt x="175260" y="0"/>
                  </a:moveTo>
                  <a:lnTo>
                    <a:pt x="0" y="0"/>
                  </a:lnTo>
                  <a:lnTo>
                    <a:pt x="0" y="124967"/>
                  </a:lnTo>
                  <a:lnTo>
                    <a:pt x="175260" y="124967"/>
                  </a:lnTo>
                  <a:lnTo>
                    <a:pt x="175260" y="0"/>
                  </a:lnTo>
                  <a:close/>
                </a:path>
              </a:pathLst>
            </a:custGeom>
            <a:solidFill>
              <a:srgbClr val="001F5F"/>
            </a:solidFill>
          </p:spPr>
          <p:txBody>
            <a:bodyPr wrap="square" lIns="0" tIns="0" rIns="0" bIns="0" rtlCol="0"/>
            <a:lstStyle/>
            <a:p>
              <a:endParaRPr smtClean="0">
                <a:solidFill>
                  <a:prstClr val="black"/>
                </a:solidFill>
              </a:endParaRPr>
            </a:p>
          </p:txBody>
        </p:sp>
        <p:sp>
          <p:nvSpPr>
            <p:cNvPr id="77" name="object 77"/>
            <p:cNvSpPr/>
            <p:nvPr/>
          </p:nvSpPr>
          <p:spPr>
            <a:xfrm>
              <a:off x="6361175" y="3832860"/>
              <a:ext cx="173990" cy="312420"/>
            </a:xfrm>
            <a:custGeom>
              <a:avLst/>
              <a:gdLst/>
              <a:ahLst/>
              <a:cxnLst/>
              <a:rect l="l" t="t" r="r" b="b"/>
              <a:pathLst>
                <a:path w="173990" h="312420">
                  <a:moveTo>
                    <a:pt x="173735" y="0"/>
                  </a:moveTo>
                  <a:lnTo>
                    <a:pt x="0" y="0"/>
                  </a:lnTo>
                  <a:lnTo>
                    <a:pt x="0" y="312419"/>
                  </a:lnTo>
                  <a:lnTo>
                    <a:pt x="173735" y="312419"/>
                  </a:lnTo>
                  <a:lnTo>
                    <a:pt x="173735" y="0"/>
                  </a:lnTo>
                  <a:close/>
                </a:path>
              </a:pathLst>
            </a:custGeom>
            <a:solidFill>
              <a:srgbClr val="808080"/>
            </a:solidFill>
          </p:spPr>
          <p:txBody>
            <a:bodyPr wrap="square" lIns="0" tIns="0" rIns="0" bIns="0" rtlCol="0"/>
            <a:lstStyle/>
            <a:p>
              <a:endParaRPr smtClean="0">
                <a:solidFill>
                  <a:prstClr val="black"/>
                </a:solidFill>
              </a:endParaRPr>
            </a:p>
          </p:txBody>
        </p:sp>
        <p:sp>
          <p:nvSpPr>
            <p:cNvPr id="78" name="object 78"/>
            <p:cNvSpPr/>
            <p:nvPr/>
          </p:nvSpPr>
          <p:spPr>
            <a:xfrm>
              <a:off x="6361175" y="3496056"/>
              <a:ext cx="173990" cy="337185"/>
            </a:xfrm>
            <a:custGeom>
              <a:avLst/>
              <a:gdLst/>
              <a:ahLst/>
              <a:cxnLst/>
              <a:rect l="l" t="t" r="r" b="b"/>
              <a:pathLst>
                <a:path w="173990" h="337185">
                  <a:moveTo>
                    <a:pt x="173735" y="0"/>
                  </a:moveTo>
                  <a:lnTo>
                    <a:pt x="0" y="0"/>
                  </a:lnTo>
                  <a:lnTo>
                    <a:pt x="0" y="336803"/>
                  </a:lnTo>
                  <a:lnTo>
                    <a:pt x="173735" y="336803"/>
                  </a:lnTo>
                  <a:lnTo>
                    <a:pt x="173735" y="0"/>
                  </a:lnTo>
                  <a:close/>
                </a:path>
              </a:pathLst>
            </a:custGeom>
            <a:solidFill>
              <a:srgbClr val="92C400"/>
            </a:solidFill>
          </p:spPr>
          <p:txBody>
            <a:bodyPr wrap="square" lIns="0" tIns="0" rIns="0" bIns="0" rtlCol="0"/>
            <a:lstStyle/>
            <a:p>
              <a:endParaRPr smtClean="0">
                <a:solidFill>
                  <a:prstClr val="black"/>
                </a:solidFill>
              </a:endParaRPr>
            </a:p>
          </p:txBody>
        </p:sp>
        <p:sp>
          <p:nvSpPr>
            <p:cNvPr id="79" name="object 79"/>
            <p:cNvSpPr/>
            <p:nvPr/>
          </p:nvSpPr>
          <p:spPr>
            <a:xfrm>
              <a:off x="6361175" y="3264408"/>
              <a:ext cx="173990" cy="231775"/>
            </a:xfrm>
            <a:custGeom>
              <a:avLst/>
              <a:gdLst/>
              <a:ahLst/>
              <a:cxnLst/>
              <a:rect l="l" t="t" r="r" b="b"/>
              <a:pathLst>
                <a:path w="173990" h="231775">
                  <a:moveTo>
                    <a:pt x="173735" y="0"/>
                  </a:moveTo>
                  <a:lnTo>
                    <a:pt x="0" y="0"/>
                  </a:lnTo>
                  <a:lnTo>
                    <a:pt x="0" y="231647"/>
                  </a:lnTo>
                  <a:lnTo>
                    <a:pt x="173735" y="231647"/>
                  </a:lnTo>
                  <a:lnTo>
                    <a:pt x="173735" y="0"/>
                  </a:lnTo>
                  <a:close/>
                </a:path>
              </a:pathLst>
            </a:custGeom>
            <a:solidFill>
              <a:srgbClr val="A30000"/>
            </a:solidFill>
          </p:spPr>
          <p:txBody>
            <a:bodyPr wrap="square" lIns="0" tIns="0" rIns="0" bIns="0" rtlCol="0"/>
            <a:lstStyle/>
            <a:p>
              <a:endParaRPr smtClean="0">
                <a:solidFill>
                  <a:prstClr val="black"/>
                </a:solidFill>
              </a:endParaRPr>
            </a:p>
          </p:txBody>
        </p:sp>
        <p:sp>
          <p:nvSpPr>
            <p:cNvPr id="80" name="object 80"/>
            <p:cNvSpPr/>
            <p:nvPr/>
          </p:nvSpPr>
          <p:spPr>
            <a:xfrm>
              <a:off x="6361175" y="3116580"/>
              <a:ext cx="173990" cy="147955"/>
            </a:xfrm>
            <a:custGeom>
              <a:avLst/>
              <a:gdLst/>
              <a:ahLst/>
              <a:cxnLst/>
              <a:rect l="l" t="t" r="r" b="b"/>
              <a:pathLst>
                <a:path w="173990" h="147954">
                  <a:moveTo>
                    <a:pt x="173735" y="0"/>
                  </a:moveTo>
                  <a:lnTo>
                    <a:pt x="0" y="0"/>
                  </a:lnTo>
                  <a:lnTo>
                    <a:pt x="0" y="147827"/>
                  </a:lnTo>
                  <a:lnTo>
                    <a:pt x="173735" y="147827"/>
                  </a:lnTo>
                  <a:lnTo>
                    <a:pt x="173735" y="0"/>
                  </a:lnTo>
                  <a:close/>
                </a:path>
              </a:pathLst>
            </a:custGeom>
            <a:solidFill>
              <a:srgbClr val="001F5F"/>
            </a:solidFill>
          </p:spPr>
          <p:txBody>
            <a:bodyPr wrap="square" lIns="0" tIns="0" rIns="0" bIns="0" rtlCol="0"/>
            <a:lstStyle/>
            <a:p>
              <a:endParaRPr smtClean="0">
                <a:solidFill>
                  <a:prstClr val="black"/>
                </a:solidFill>
              </a:endParaRPr>
            </a:p>
          </p:txBody>
        </p:sp>
        <p:sp>
          <p:nvSpPr>
            <p:cNvPr id="81" name="object 81"/>
            <p:cNvSpPr/>
            <p:nvPr/>
          </p:nvSpPr>
          <p:spPr>
            <a:xfrm>
              <a:off x="6675119" y="3703320"/>
              <a:ext cx="175260" cy="441959"/>
            </a:xfrm>
            <a:custGeom>
              <a:avLst/>
              <a:gdLst/>
              <a:ahLst/>
              <a:cxnLst/>
              <a:rect l="l" t="t" r="r" b="b"/>
              <a:pathLst>
                <a:path w="175259" h="441960">
                  <a:moveTo>
                    <a:pt x="175259" y="0"/>
                  </a:moveTo>
                  <a:lnTo>
                    <a:pt x="0" y="0"/>
                  </a:lnTo>
                  <a:lnTo>
                    <a:pt x="0" y="441959"/>
                  </a:lnTo>
                  <a:lnTo>
                    <a:pt x="175259" y="441959"/>
                  </a:lnTo>
                  <a:lnTo>
                    <a:pt x="175259" y="0"/>
                  </a:lnTo>
                  <a:close/>
                </a:path>
              </a:pathLst>
            </a:custGeom>
            <a:solidFill>
              <a:srgbClr val="808080"/>
            </a:solidFill>
          </p:spPr>
          <p:txBody>
            <a:bodyPr wrap="square" lIns="0" tIns="0" rIns="0" bIns="0" rtlCol="0"/>
            <a:lstStyle/>
            <a:p>
              <a:endParaRPr smtClean="0">
                <a:solidFill>
                  <a:prstClr val="black"/>
                </a:solidFill>
              </a:endParaRPr>
            </a:p>
          </p:txBody>
        </p:sp>
        <p:sp>
          <p:nvSpPr>
            <p:cNvPr id="82" name="object 82"/>
            <p:cNvSpPr/>
            <p:nvPr/>
          </p:nvSpPr>
          <p:spPr>
            <a:xfrm>
              <a:off x="6675119" y="3201924"/>
              <a:ext cx="175260" cy="501650"/>
            </a:xfrm>
            <a:custGeom>
              <a:avLst/>
              <a:gdLst/>
              <a:ahLst/>
              <a:cxnLst/>
              <a:rect l="l" t="t" r="r" b="b"/>
              <a:pathLst>
                <a:path w="175259" h="501650">
                  <a:moveTo>
                    <a:pt x="175259" y="0"/>
                  </a:moveTo>
                  <a:lnTo>
                    <a:pt x="0" y="0"/>
                  </a:lnTo>
                  <a:lnTo>
                    <a:pt x="0" y="501395"/>
                  </a:lnTo>
                  <a:lnTo>
                    <a:pt x="175259" y="501395"/>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83" name="object 83"/>
            <p:cNvSpPr/>
            <p:nvPr/>
          </p:nvSpPr>
          <p:spPr>
            <a:xfrm>
              <a:off x="6675119" y="2884932"/>
              <a:ext cx="175260" cy="317500"/>
            </a:xfrm>
            <a:custGeom>
              <a:avLst/>
              <a:gdLst/>
              <a:ahLst/>
              <a:cxnLst/>
              <a:rect l="l" t="t" r="r" b="b"/>
              <a:pathLst>
                <a:path w="175259" h="317500">
                  <a:moveTo>
                    <a:pt x="175259" y="0"/>
                  </a:moveTo>
                  <a:lnTo>
                    <a:pt x="0" y="0"/>
                  </a:lnTo>
                  <a:lnTo>
                    <a:pt x="0" y="316991"/>
                  </a:lnTo>
                  <a:lnTo>
                    <a:pt x="175259" y="316991"/>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84" name="object 84"/>
            <p:cNvSpPr/>
            <p:nvPr/>
          </p:nvSpPr>
          <p:spPr>
            <a:xfrm>
              <a:off x="6675119" y="2718816"/>
              <a:ext cx="175260" cy="166370"/>
            </a:xfrm>
            <a:custGeom>
              <a:avLst/>
              <a:gdLst/>
              <a:ahLst/>
              <a:cxnLst/>
              <a:rect l="l" t="t" r="r" b="b"/>
              <a:pathLst>
                <a:path w="175259" h="166369">
                  <a:moveTo>
                    <a:pt x="175259" y="0"/>
                  </a:moveTo>
                  <a:lnTo>
                    <a:pt x="0" y="0"/>
                  </a:lnTo>
                  <a:lnTo>
                    <a:pt x="0" y="166115"/>
                  </a:lnTo>
                  <a:lnTo>
                    <a:pt x="175259" y="166115"/>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85" name="object 85"/>
            <p:cNvSpPr/>
            <p:nvPr/>
          </p:nvSpPr>
          <p:spPr>
            <a:xfrm>
              <a:off x="6990587" y="3663696"/>
              <a:ext cx="175260" cy="481965"/>
            </a:xfrm>
            <a:custGeom>
              <a:avLst/>
              <a:gdLst/>
              <a:ahLst/>
              <a:cxnLst/>
              <a:rect l="l" t="t" r="r" b="b"/>
              <a:pathLst>
                <a:path w="175259" h="481964">
                  <a:moveTo>
                    <a:pt x="175259" y="0"/>
                  </a:moveTo>
                  <a:lnTo>
                    <a:pt x="0" y="0"/>
                  </a:lnTo>
                  <a:lnTo>
                    <a:pt x="0" y="481583"/>
                  </a:lnTo>
                  <a:lnTo>
                    <a:pt x="175259" y="481583"/>
                  </a:lnTo>
                  <a:lnTo>
                    <a:pt x="175259" y="0"/>
                  </a:lnTo>
                  <a:close/>
                </a:path>
              </a:pathLst>
            </a:custGeom>
            <a:solidFill>
              <a:srgbClr val="808080"/>
            </a:solidFill>
          </p:spPr>
          <p:txBody>
            <a:bodyPr wrap="square" lIns="0" tIns="0" rIns="0" bIns="0" rtlCol="0"/>
            <a:lstStyle/>
            <a:p>
              <a:endParaRPr smtClean="0">
                <a:solidFill>
                  <a:prstClr val="black"/>
                </a:solidFill>
              </a:endParaRPr>
            </a:p>
          </p:txBody>
        </p:sp>
        <p:sp>
          <p:nvSpPr>
            <p:cNvPr id="86" name="object 86"/>
            <p:cNvSpPr/>
            <p:nvPr/>
          </p:nvSpPr>
          <p:spPr>
            <a:xfrm>
              <a:off x="6990587" y="3113532"/>
              <a:ext cx="175260" cy="550545"/>
            </a:xfrm>
            <a:custGeom>
              <a:avLst/>
              <a:gdLst/>
              <a:ahLst/>
              <a:cxnLst/>
              <a:rect l="l" t="t" r="r" b="b"/>
              <a:pathLst>
                <a:path w="175259" h="550545">
                  <a:moveTo>
                    <a:pt x="175259" y="0"/>
                  </a:moveTo>
                  <a:lnTo>
                    <a:pt x="0" y="0"/>
                  </a:lnTo>
                  <a:lnTo>
                    <a:pt x="0" y="550164"/>
                  </a:lnTo>
                  <a:lnTo>
                    <a:pt x="175259" y="550164"/>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87" name="object 87"/>
            <p:cNvSpPr/>
            <p:nvPr/>
          </p:nvSpPr>
          <p:spPr>
            <a:xfrm>
              <a:off x="6990587" y="2770632"/>
              <a:ext cx="175260" cy="342900"/>
            </a:xfrm>
            <a:custGeom>
              <a:avLst/>
              <a:gdLst/>
              <a:ahLst/>
              <a:cxnLst/>
              <a:rect l="l" t="t" r="r" b="b"/>
              <a:pathLst>
                <a:path w="175259" h="342900">
                  <a:moveTo>
                    <a:pt x="175259" y="0"/>
                  </a:moveTo>
                  <a:lnTo>
                    <a:pt x="0" y="0"/>
                  </a:lnTo>
                  <a:lnTo>
                    <a:pt x="0" y="342900"/>
                  </a:lnTo>
                  <a:lnTo>
                    <a:pt x="175259" y="342900"/>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88" name="object 88"/>
            <p:cNvSpPr/>
            <p:nvPr/>
          </p:nvSpPr>
          <p:spPr>
            <a:xfrm>
              <a:off x="6990587" y="2595372"/>
              <a:ext cx="175260" cy="175260"/>
            </a:xfrm>
            <a:custGeom>
              <a:avLst/>
              <a:gdLst/>
              <a:ahLst/>
              <a:cxnLst/>
              <a:rect l="l" t="t" r="r" b="b"/>
              <a:pathLst>
                <a:path w="175259" h="175260">
                  <a:moveTo>
                    <a:pt x="175259" y="0"/>
                  </a:moveTo>
                  <a:lnTo>
                    <a:pt x="0" y="0"/>
                  </a:lnTo>
                  <a:lnTo>
                    <a:pt x="0" y="175260"/>
                  </a:lnTo>
                  <a:lnTo>
                    <a:pt x="175259" y="175260"/>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89" name="object 89"/>
            <p:cNvSpPr/>
            <p:nvPr/>
          </p:nvSpPr>
          <p:spPr>
            <a:xfrm>
              <a:off x="7304531" y="3573780"/>
              <a:ext cx="175260" cy="571500"/>
            </a:xfrm>
            <a:custGeom>
              <a:avLst/>
              <a:gdLst/>
              <a:ahLst/>
              <a:cxnLst/>
              <a:rect l="l" t="t" r="r" b="b"/>
              <a:pathLst>
                <a:path w="175259" h="571500">
                  <a:moveTo>
                    <a:pt x="175260" y="0"/>
                  </a:moveTo>
                  <a:lnTo>
                    <a:pt x="0" y="0"/>
                  </a:lnTo>
                  <a:lnTo>
                    <a:pt x="0" y="571500"/>
                  </a:lnTo>
                  <a:lnTo>
                    <a:pt x="175260" y="571500"/>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90" name="object 90"/>
            <p:cNvSpPr/>
            <p:nvPr/>
          </p:nvSpPr>
          <p:spPr>
            <a:xfrm>
              <a:off x="7304531" y="3150108"/>
              <a:ext cx="175260" cy="424180"/>
            </a:xfrm>
            <a:custGeom>
              <a:avLst/>
              <a:gdLst/>
              <a:ahLst/>
              <a:cxnLst/>
              <a:rect l="l" t="t" r="r" b="b"/>
              <a:pathLst>
                <a:path w="175259" h="424179">
                  <a:moveTo>
                    <a:pt x="175259" y="0"/>
                  </a:moveTo>
                  <a:lnTo>
                    <a:pt x="0" y="0"/>
                  </a:lnTo>
                  <a:lnTo>
                    <a:pt x="0" y="423672"/>
                  </a:lnTo>
                  <a:lnTo>
                    <a:pt x="175259" y="423672"/>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91" name="object 91"/>
            <p:cNvSpPr/>
            <p:nvPr/>
          </p:nvSpPr>
          <p:spPr>
            <a:xfrm>
              <a:off x="7304531" y="2926080"/>
              <a:ext cx="175260" cy="224154"/>
            </a:xfrm>
            <a:custGeom>
              <a:avLst/>
              <a:gdLst/>
              <a:ahLst/>
              <a:cxnLst/>
              <a:rect l="l" t="t" r="r" b="b"/>
              <a:pathLst>
                <a:path w="175259" h="224155">
                  <a:moveTo>
                    <a:pt x="175260" y="0"/>
                  </a:moveTo>
                  <a:lnTo>
                    <a:pt x="0" y="0"/>
                  </a:lnTo>
                  <a:lnTo>
                    <a:pt x="0" y="224028"/>
                  </a:lnTo>
                  <a:lnTo>
                    <a:pt x="175260" y="224028"/>
                  </a:lnTo>
                  <a:lnTo>
                    <a:pt x="175260" y="0"/>
                  </a:lnTo>
                  <a:close/>
                </a:path>
              </a:pathLst>
            </a:custGeom>
            <a:solidFill>
              <a:srgbClr val="A30000"/>
            </a:solidFill>
          </p:spPr>
          <p:txBody>
            <a:bodyPr wrap="square" lIns="0" tIns="0" rIns="0" bIns="0" rtlCol="0"/>
            <a:lstStyle/>
            <a:p>
              <a:endParaRPr smtClean="0">
                <a:solidFill>
                  <a:prstClr val="black"/>
                </a:solidFill>
              </a:endParaRPr>
            </a:p>
          </p:txBody>
        </p:sp>
        <p:sp>
          <p:nvSpPr>
            <p:cNvPr id="92" name="object 92"/>
            <p:cNvSpPr/>
            <p:nvPr/>
          </p:nvSpPr>
          <p:spPr>
            <a:xfrm>
              <a:off x="7304531" y="2740152"/>
              <a:ext cx="175260" cy="186055"/>
            </a:xfrm>
            <a:custGeom>
              <a:avLst/>
              <a:gdLst/>
              <a:ahLst/>
              <a:cxnLst/>
              <a:rect l="l" t="t" r="r" b="b"/>
              <a:pathLst>
                <a:path w="175259" h="186055">
                  <a:moveTo>
                    <a:pt x="175259" y="0"/>
                  </a:moveTo>
                  <a:lnTo>
                    <a:pt x="0" y="0"/>
                  </a:lnTo>
                  <a:lnTo>
                    <a:pt x="0" y="185927"/>
                  </a:lnTo>
                  <a:lnTo>
                    <a:pt x="175259" y="185927"/>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93" name="object 93"/>
            <p:cNvSpPr/>
            <p:nvPr/>
          </p:nvSpPr>
          <p:spPr>
            <a:xfrm>
              <a:off x="7620000" y="3616452"/>
              <a:ext cx="175260" cy="528955"/>
            </a:xfrm>
            <a:custGeom>
              <a:avLst/>
              <a:gdLst/>
              <a:ahLst/>
              <a:cxnLst/>
              <a:rect l="l" t="t" r="r" b="b"/>
              <a:pathLst>
                <a:path w="175259" h="528954">
                  <a:moveTo>
                    <a:pt x="175259" y="0"/>
                  </a:moveTo>
                  <a:lnTo>
                    <a:pt x="0" y="0"/>
                  </a:lnTo>
                  <a:lnTo>
                    <a:pt x="0" y="528828"/>
                  </a:lnTo>
                  <a:lnTo>
                    <a:pt x="175259" y="528828"/>
                  </a:lnTo>
                  <a:lnTo>
                    <a:pt x="175259" y="0"/>
                  </a:lnTo>
                  <a:close/>
                </a:path>
              </a:pathLst>
            </a:custGeom>
            <a:solidFill>
              <a:srgbClr val="808080"/>
            </a:solidFill>
          </p:spPr>
          <p:txBody>
            <a:bodyPr wrap="square" lIns="0" tIns="0" rIns="0" bIns="0" rtlCol="0"/>
            <a:lstStyle/>
            <a:p>
              <a:endParaRPr smtClean="0">
                <a:solidFill>
                  <a:prstClr val="black"/>
                </a:solidFill>
              </a:endParaRPr>
            </a:p>
          </p:txBody>
        </p:sp>
        <p:sp>
          <p:nvSpPr>
            <p:cNvPr id="94" name="object 94"/>
            <p:cNvSpPr/>
            <p:nvPr/>
          </p:nvSpPr>
          <p:spPr>
            <a:xfrm>
              <a:off x="7620000" y="3022092"/>
              <a:ext cx="175260" cy="594360"/>
            </a:xfrm>
            <a:custGeom>
              <a:avLst/>
              <a:gdLst/>
              <a:ahLst/>
              <a:cxnLst/>
              <a:rect l="l" t="t" r="r" b="b"/>
              <a:pathLst>
                <a:path w="175259" h="594360">
                  <a:moveTo>
                    <a:pt x="175259" y="0"/>
                  </a:moveTo>
                  <a:lnTo>
                    <a:pt x="0" y="0"/>
                  </a:lnTo>
                  <a:lnTo>
                    <a:pt x="0" y="594360"/>
                  </a:lnTo>
                  <a:lnTo>
                    <a:pt x="175259" y="594360"/>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95" name="object 95"/>
            <p:cNvSpPr/>
            <p:nvPr/>
          </p:nvSpPr>
          <p:spPr>
            <a:xfrm>
              <a:off x="7620000" y="2869692"/>
              <a:ext cx="175260" cy="152400"/>
            </a:xfrm>
            <a:custGeom>
              <a:avLst/>
              <a:gdLst/>
              <a:ahLst/>
              <a:cxnLst/>
              <a:rect l="l" t="t" r="r" b="b"/>
              <a:pathLst>
                <a:path w="175259" h="152400">
                  <a:moveTo>
                    <a:pt x="175259" y="0"/>
                  </a:moveTo>
                  <a:lnTo>
                    <a:pt x="0" y="0"/>
                  </a:lnTo>
                  <a:lnTo>
                    <a:pt x="0" y="152400"/>
                  </a:lnTo>
                  <a:lnTo>
                    <a:pt x="175259" y="152400"/>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96" name="object 96"/>
            <p:cNvSpPr/>
            <p:nvPr/>
          </p:nvSpPr>
          <p:spPr>
            <a:xfrm>
              <a:off x="7620000" y="2683764"/>
              <a:ext cx="175260" cy="186055"/>
            </a:xfrm>
            <a:custGeom>
              <a:avLst/>
              <a:gdLst/>
              <a:ahLst/>
              <a:cxnLst/>
              <a:rect l="l" t="t" r="r" b="b"/>
              <a:pathLst>
                <a:path w="175259" h="186055">
                  <a:moveTo>
                    <a:pt x="175259" y="0"/>
                  </a:moveTo>
                  <a:lnTo>
                    <a:pt x="0" y="0"/>
                  </a:lnTo>
                  <a:lnTo>
                    <a:pt x="0" y="185927"/>
                  </a:lnTo>
                  <a:lnTo>
                    <a:pt x="175259" y="185927"/>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97" name="object 97"/>
            <p:cNvSpPr/>
            <p:nvPr/>
          </p:nvSpPr>
          <p:spPr>
            <a:xfrm>
              <a:off x="7935467" y="3889248"/>
              <a:ext cx="173990" cy="256540"/>
            </a:xfrm>
            <a:custGeom>
              <a:avLst/>
              <a:gdLst/>
              <a:ahLst/>
              <a:cxnLst/>
              <a:rect l="l" t="t" r="r" b="b"/>
              <a:pathLst>
                <a:path w="173990" h="256539">
                  <a:moveTo>
                    <a:pt x="173735" y="0"/>
                  </a:moveTo>
                  <a:lnTo>
                    <a:pt x="0" y="0"/>
                  </a:lnTo>
                  <a:lnTo>
                    <a:pt x="0" y="256031"/>
                  </a:lnTo>
                  <a:lnTo>
                    <a:pt x="173735" y="256031"/>
                  </a:lnTo>
                  <a:lnTo>
                    <a:pt x="173735" y="0"/>
                  </a:lnTo>
                  <a:close/>
                </a:path>
              </a:pathLst>
            </a:custGeom>
            <a:solidFill>
              <a:srgbClr val="808080"/>
            </a:solidFill>
          </p:spPr>
          <p:txBody>
            <a:bodyPr wrap="square" lIns="0" tIns="0" rIns="0" bIns="0" rtlCol="0"/>
            <a:lstStyle/>
            <a:p>
              <a:endParaRPr smtClean="0">
                <a:solidFill>
                  <a:prstClr val="black"/>
                </a:solidFill>
              </a:endParaRPr>
            </a:p>
          </p:txBody>
        </p:sp>
        <p:sp>
          <p:nvSpPr>
            <p:cNvPr id="98" name="object 98"/>
            <p:cNvSpPr/>
            <p:nvPr/>
          </p:nvSpPr>
          <p:spPr>
            <a:xfrm>
              <a:off x="7935467" y="3386328"/>
              <a:ext cx="173990" cy="502920"/>
            </a:xfrm>
            <a:custGeom>
              <a:avLst/>
              <a:gdLst/>
              <a:ahLst/>
              <a:cxnLst/>
              <a:rect l="l" t="t" r="r" b="b"/>
              <a:pathLst>
                <a:path w="173990" h="502920">
                  <a:moveTo>
                    <a:pt x="173735" y="0"/>
                  </a:moveTo>
                  <a:lnTo>
                    <a:pt x="0" y="0"/>
                  </a:lnTo>
                  <a:lnTo>
                    <a:pt x="0" y="502920"/>
                  </a:lnTo>
                  <a:lnTo>
                    <a:pt x="173735" y="502920"/>
                  </a:lnTo>
                  <a:lnTo>
                    <a:pt x="173735" y="0"/>
                  </a:lnTo>
                  <a:close/>
                </a:path>
              </a:pathLst>
            </a:custGeom>
            <a:solidFill>
              <a:srgbClr val="92C400"/>
            </a:solidFill>
          </p:spPr>
          <p:txBody>
            <a:bodyPr wrap="square" lIns="0" tIns="0" rIns="0" bIns="0" rtlCol="0"/>
            <a:lstStyle/>
            <a:p>
              <a:endParaRPr smtClean="0">
                <a:solidFill>
                  <a:prstClr val="black"/>
                </a:solidFill>
              </a:endParaRPr>
            </a:p>
          </p:txBody>
        </p:sp>
        <p:sp>
          <p:nvSpPr>
            <p:cNvPr id="99" name="object 99"/>
            <p:cNvSpPr/>
            <p:nvPr/>
          </p:nvSpPr>
          <p:spPr>
            <a:xfrm>
              <a:off x="7935467" y="3366516"/>
              <a:ext cx="173990" cy="20320"/>
            </a:xfrm>
            <a:custGeom>
              <a:avLst/>
              <a:gdLst/>
              <a:ahLst/>
              <a:cxnLst/>
              <a:rect l="l" t="t" r="r" b="b"/>
              <a:pathLst>
                <a:path w="173990" h="20320">
                  <a:moveTo>
                    <a:pt x="173735" y="0"/>
                  </a:moveTo>
                  <a:lnTo>
                    <a:pt x="0" y="0"/>
                  </a:lnTo>
                  <a:lnTo>
                    <a:pt x="0" y="19812"/>
                  </a:lnTo>
                  <a:lnTo>
                    <a:pt x="173735" y="19812"/>
                  </a:lnTo>
                  <a:lnTo>
                    <a:pt x="173735" y="0"/>
                  </a:lnTo>
                  <a:close/>
                </a:path>
              </a:pathLst>
            </a:custGeom>
            <a:solidFill>
              <a:srgbClr val="A30000"/>
            </a:solidFill>
          </p:spPr>
          <p:txBody>
            <a:bodyPr wrap="square" lIns="0" tIns="0" rIns="0" bIns="0" rtlCol="0"/>
            <a:lstStyle/>
            <a:p>
              <a:endParaRPr smtClean="0">
                <a:solidFill>
                  <a:prstClr val="black"/>
                </a:solidFill>
              </a:endParaRPr>
            </a:p>
          </p:txBody>
        </p:sp>
        <p:sp>
          <p:nvSpPr>
            <p:cNvPr id="100" name="object 100"/>
            <p:cNvSpPr/>
            <p:nvPr/>
          </p:nvSpPr>
          <p:spPr>
            <a:xfrm>
              <a:off x="7935467" y="3186684"/>
              <a:ext cx="173990" cy="180340"/>
            </a:xfrm>
            <a:custGeom>
              <a:avLst/>
              <a:gdLst/>
              <a:ahLst/>
              <a:cxnLst/>
              <a:rect l="l" t="t" r="r" b="b"/>
              <a:pathLst>
                <a:path w="173990" h="180339">
                  <a:moveTo>
                    <a:pt x="173735" y="0"/>
                  </a:moveTo>
                  <a:lnTo>
                    <a:pt x="0" y="0"/>
                  </a:lnTo>
                  <a:lnTo>
                    <a:pt x="0" y="179832"/>
                  </a:lnTo>
                  <a:lnTo>
                    <a:pt x="173735" y="179832"/>
                  </a:lnTo>
                  <a:lnTo>
                    <a:pt x="173735" y="0"/>
                  </a:lnTo>
                  <a:close/>
                </a:path>
              </a:pathLst>
            </a:custGeom>
            <a:solidFill>
              <a:srgbClr val="001F5F"/>
            </a:solidFill>
          </p:spPr>
          <p:txBody>
            <a:bodyPr wrap="square" lIns="0" tIns="0" rIns="0" bIns="0" rtlCol="0"/>
            <a:lstStyle/>
            <a:p>
              <a:endParaRPr smtClean="0">
                <a:solidFill>
                  <a:prstClr val="black"/>
                </a:solidFill>
              </a:endParaRPr>
            </a:p>
          </p:txBody>
        </p:sp>
        <p:sp>
          <p:nvSpPr>
            <p:cNvPr id="101" name="object 101"/>
            <p:cNvSpPr/>
            <p:nvPr/>
          </p:nvSpPr>
          <p:spPr>
            <a:xfrm>
              <a:off x="8249412" y="3922776"/>
              <a:ext cx="175260" cy="222885"/>
            </a:xfrm>
            <a:custGeom>
              <a:avLst/>
              <a:gdLst/>
              <a:ahLst/>
              <a:cxnLst/>
              <a:rect l="l" t="t" r="r" b="b"/>
              <a:pathLst>
                <a:path w="175259" h="222885">
                  <a:moveTo>
                    <a:pt x="175260" y="0"/>
                  </a:moveTo>
                  <a:lnTo>
                    <a:pt x="0" y="0"/>
                  </a:lnTo>
                  <a:lnTo>
                    <a:pt x="0" y="222504"/>
                  </a:lnTo>
                  <a:lnTo>
                    <a:pt x="175260" y="222504"/>
                  </a:lnTo>
                  <a:lnTo>
                    <a:pt x="175260" y="0"/>
                  </a:lnTo>
                  <a:close/>
                </a:path>
              </a:pathLst>
            </a:custGeom>
            <a:solidFill>
              <a:srgbClr val="808080"/>
            </a:solidFill>
          </p:spPr>
          <p:txBody>
            <a:bodyPr wrap="square" lIns="0" tIns="0" rIns="0" bIns="0" rtlCol="0"/>
            <a:lstStyle/>
            <a:p>
              <a:endParaRPr smtClean="0">
                <a:solidFill>
                  <a:prstClr val="black"/>
                </a:solidFill>
              </a:endParaRPr>
            </a:p>
          </p:txBody>
        </p:sp>
        <p:sp>
          <p:nvSpPr>
            <p:cNvPr id="102" name="object 102"/>
            <p:cNvSpPr/>
            <p:nvPr/>
          </p:nvSpPr>
          <p:spPr>
            <a:xfrm>
              <a:off x="8249412" y="3227832"/>
              <a:ext cx="175260" cy="695325"/>
            </a:xfrm>
            <a:custGeom>
              <a:avLst/>
              <a:gdLst/>
              <a:ahLst/>
              <a:cxnLst/>
              <a:rect l="l" t="t" r="r" b="b"/>
              <a:pathLst>
                <a:path w="175259" h="695325">
                  <a:moveTo>
                    <a:pt x="175259" y="0"/>
                  </a:moveTo>
                  <a:lnTo>
                    <a:pt x="0" y="0"/>
                  </a:lnTo>
                  <a:lnTo>
                    <a:pt x="0" y="694944"/>
                  </a:lnTo>
                  <a:lnTo>
                    <a:pt x="175259" y="694944"/>
                  </a:lnTo>
                  <a:lnTo>
                    <a:pt x="175259" y="0"/>
                  </a:lnTo>
                  <a:close/>
                </a:path>
              </a:pathLst>
            </a:custGeom>
            <a:solidFill>
              <a:srgbClr val="92C400"/>
            </a:solidFill>
          </p:spPr>
          <p:txBody>
            <a:bodyPr wrap="square" lIns="0" tIns="0" rIns="0" bIns="0" rtlCol="0"/>
            <a:lstStyle/>
            <a:p>
              <a:endParaRPr smtClean="0">
                <a:solidFill>
                  <a:prstClr val="black"/>
                </a:solidFill>
              </a:endParaRPr>
            </a:p>
          </p:txBody>
        </p:sp>
        <p:sp>
          <p:nvSpPr>
            <p:cNvPr id="103" name="object 103"/>
            <p:cNvSpPr/>
            <p:nvPr/>
          </p:nvSpPr>
          <p:spPr>
            <a:xfrm>
              <a:off x="8249412" y="3041904"/>
              <a:ext cx="175260" cy="186055"/>
            </a:xfrm>
            <a:custGeom>
              <a:avLst/>
              <a:gdLst/>
              <a:ahLst/>
              <a:cxnLst/>
              <a:rect l="l" t="t" r="r" b="b"/>
              <a:pathLst>
                <a:path w="175259" h="186055">
                  <a:moveTo>
                    <a:pt x="175259" y="0"/>
                  </a:moveTo>
                  <a:lnTo>
                    <a:pt x="0" y="0"/>
                  </a:lnTo>
                  <a:lnTo>
                    <a:pt x="0" y="185927"/>
                  </a:lnTo>
                  <a:lnTo>
                    <a:pt x="175259" y="185927"/>
                  </a:lnTo>
                  <a:lnTo>
                    <a:pt x="175259" y="0"/>
                  </a:lnTo>
                  <a:close/>
                </a:path>
              </a:pathLst>
            </a:custGeom>
            <a:solidFill>
              <a:srgbClr val="001F5F"/>
            </a:solidFill>
          </p:spPr>
          <p:txBody>
            <a:bodyPr wrap="square" lIns="0" tIns="0" rIns="0" bIns="0" rtlCol="0"/>
            <a:lstStyle/>
            <a:p>
              <a:endParaRPr smtClean="0">
                <a:solidFill>
                  <a:prstClr val="black"/>
                </a:solidFill>
              </a:endParaRPr>
            </a:p>
          </p:txBody>
        </p:sp>
        <p:sp>
          <p:nvSpPr>
            <p:cNvPr id="104" name="object 104"/>
            <p:cNvSpPr/>
            <p:nvPr/>
          </p:nvSpPr>
          <p:spPr>
            <a:xfrm>
              <a:off x="8249412" y="4145280"/>
              <a:ext cx="175260" cy="125095"/>
            </a:xfrm>
            <a:custGeom>
              <a:avLst/>
              <a:gdLst/>
              <a:ahLst/>
              <a:cxnLst/>
              <a:rect l="l" t="t" r="r" b="b"/>
              <a:pathLst>
                <a:path w="175259" h="125095">
                  <a:moveTo>
                    <a:pt x="175259" y="0"/>
                  </a:moveTo>
                  <a:lnTo>
                    <a:pt x="0" y="0"/>
                  </a:lnTo>
                  <a:lnTo>
                    <a:pt x="0" y="124968"/>
                  </a:lnTo>
                  <a:lnTo>
                    <a:pt x="175259" y="124968"/>
                  </a:lnTo>
                  <a:lnTo>
                    <a:pt x="175259" y="0"/>
                  </a:lnTo>
                  <a:close/>
                </a:path>
              </a:pathLst>
            </a:custGeom>
            <a:solidFill>
              <a:srgbClr val="A30000"/>
            </a:solidFill>
          </p:spPr>
          <p:txBody>
            <a:bodyPr wrap="square" lIns="0" tIns="0" rIns="0" bIns="0" rtlCol="0"/>
            <a:lstStyle/>
            <a:p>
              <a:endParaRPr smtClean="0">
                <a:solidFill>
                  <a:prstClr val="black"/>
                </a:solidFill>
              </a:endParaRPr>
            </a:p>
          </p:txBody>
        </p:sp>
        <p:sp>
          <p:nvSpPr>
            <p:cNvPr id="105" name="object 105"/>
            <p:cNvSpPr/>
            <p:nvPr/>
          </p:nvSpPr>
          <p:spPr>
            <a:xfrm>
              <a:off x="576072" y="2394204"/>
              <a:ext cx="7919084" cy="2750820"/>
            </a:xfrm>
            <a:custGeom>
              <a:avLst/>
              <a:gdLst/>
              <a:ahLst/>
              <a:cxnLst/>
              <a:rect l="l" t="t" r="r" b="b"/>
              <a:pathLst>
                <a:path w="7919084" h="2750820">
                  <a:moveTo>
                    <a:pt x="45720" y="2750820"/>
                  </a:moveTo>
                  <a:lnTo>
                    <a:pt x="45720" y="0"/>
                  </a:lnTo>
                </a:path>
                <a:path w="7919084" h="2750820">
                  <a:moveTo>
                    <a:pt x="0" y="2750820"/>
                  </a:moveTo>
                  <a:lnTo>
                    <a:pt x="45720" y="2750820"/>
                  </a:lnTo>
                </a:path>
                <a:path w="7919084" h="2750820">
                  <a:moveTo>
                    <a:pt x="0" y="2500884"/>
                  </a:moveTo>
                  <a:lnTo>
                    <a:pt x="45720" y="2500884"/>
                  </a:lnTo>
                </a:path>
                <a:path w="7919084" h="2750820">
                  <a:moveTo>
                    <a:pt x="0" y="2250948"/>
                  </a:moveTo>
                  <a:lnTo>
                    <a:pt x="45720" y="2250948"/>
                  </a:lnTo>
                </a:path>
                <a:path w="7919084" h="2750820">
                  <a:moveTo>
                    <a:pt x="0" y="2001012"/>
                  </a:moveTo>
                  <a:lnTo>
                    <a:pt x="45720" y="2001012"/>
                  </a:lnTo>
                </a:path>
                <a:path w="7919084" h="2750820">
                  <a:moveTo>
                    <a:pt x="0" y="1751076"/>
                  </a:moveTo>
                  <a:lnTo>
                    <a:pt x="45720" y="1751076"/>
                  </a:lnTo>
                </a:path>
                <a:path w="7919084" h="2750820">
                  <a:moveTo>
                    <a:pt x="0" y="1499616"/>
                  </a:moveTo>
                  <a:lnTo>
                    <a:pt x="45720" y="1499616"/>
                  </a:lnTo>
                </a:path>
                <a:path w="7919084" h="2750820">
                  <a:moveTo>
                    <a:pt x="0" y="1249680"/>
                  </a:moveTo>
                  <a:lnTo>
                    <a:pt x="45720" y="1249680"/>
                  </a:lnTo>
                </a:path>
                <a:path w="7919084" h="2750820">
                  <a:moveTo>
                    <a:pt x="0" y="999744"/>
                  </a:moveTo>
                  <a:lnTo>
                    <a:pt x="45720" y="999744"/>
                  </a:lnTo>
                </a:path>
                <a:path w="7919084" h="2750820">
                  <a:moveTo>
                    <a:pt x="0" y="749808"/>
                  </a:moveTo>
                  <a:lnTo>
                    <a:pt x="45720" y="749808"/>
                  </a:lnTo>
                </a:path>
                <a:path w="7919084" h="2750820">
                  <a:moveTo>
                    <a:pt x="0" y="499872"/>
                  </a:moveTo>
                  <a:lnTo>
                    <a:pt x="45720" y="499872"/>
                  </a:lnTo>
                </a:path>
                <a:path w="7919084" h="2750820">
                  <a:moveTo>
                    <a:pt x="0" y="249936"/>
                  </a:moveTo>
                  <a:lnTo>
                    <a:pt x="45720" y="249936"/>
                  </a:lnTo>
                </a:path>
                <a:path w="7919084" h="2750820">
                  <a:moveTo>
                    <a:pt x="0" y="0"/>
                  </a:moveTo>
                  <a:lnTo>
                    <a:pt x="45720" y="0"/>
                  </a:lnTo>
                </a:path>
                <a:path w="7919084" h="2750820">
                  <a:moveTo>
                    <a:pt x="45720" y="1751076"/>
                  </a:moveTo>
                  <a:lnTo>
                    <a:pt x="7918704" y="1751076"/>
                  </a:lnTo>
                </a:path>
              </a:pathLst>
            </a:custGeom>
            <a:ln w="9144">
              <a:solidFill>
                <a:srgbClr val="000000"/>
              </a:solidFill>
            </a:ln>
          </p:spPr>
          <p:txBody>
            <a:bodyPr wrap="square" lIns="0" tIns="0" rIns="0" bIns="0" rtlCol="0"/>
            <a:lstStyle/>
            <a:p>
              <a:endParaRPr smtClean="0">
                <a:solidFill>
                  <a:prstClr val="black"/>
                </a:solidFill>
              </a:endParaRPr>
            </a:p>
          </p:txBody>
        </p:sp>
        <p:sp>
          <p:nvSpPr>
            <p:cNvPr id="106" name="object 106"/>
            <p:cNvSpPr/>
            <p:nvPr/>
          </p:nvSpPr>
          <p:spPr>
            <a:xfrm>
              <a:off x="779526" y="4046982"/>
              <a:ext cx="7557770" cy="1019810"/>
            </a:xfrm>
            <a:custGeom>
              <a:avLst/>
              <a:gdLst/>
              <a:ahLst/>
              <a:cxnLst/>
              <a:rect l="l" t="t" r="r" b="b"/>
              <a:pathLst>
                <a:path w="7557770" h="1019810">
                  <a:moveTo>
                    <a:pt x="0" y="0"/>
                  </a:moveTo>
                  <a:lnTo>
                    <a:pt x="315467" y="19812"/>
                  </a:lnTo>
                  <a:lnTo>
                    <a:pt x="629411" y="140208"/>
                  </a:lnTo>
                  <a:lnTo>
                    <a:pt x="944880" y="249936"/>
                  </a:lnTo>
                  <a:lnTo>
                    <a:pt x="1260348" y="367284"/>
                  </a:lnTo>
                  <a:lnTo>
                    <a:pt x="1574292" y="429768"/>
                  </a:lnTo>
                  <a:lnTo>
                    <a:pt x="1889760" y="519684"/>
                  </a:lnTo>
                  <a:lnTo>
                    <a:pt x="2205228" y="697992"/>
                  </a:lnTo>
                  <a:lnTo>
                    <a:pt x="2519172" y="822960"/>
                  </a:lnTo>
                  <a:lnTo>
                    <a:pt x="2834640" y="890016"/>
                  </a:lnTo>
                  <a:lnTo>
                    <a:pt x="3148584" y="973836"/>
                  </a:lnTo>
                  <a:lnTo>
                    <a:pt x="3464052" y="986028"/>
                  </a:lnTo>
                  <a:lnTo>
                    <a:pt x="3779520" y="987552"/>
                  </a:lnTo>
                  <a:lnTo>
                    <a:pt x="4093464" y="1019556"/>
                  </a:lnTo>
                  <a:lnTo>
                    <a:pt x="4408932" y="970788"/>
                  </a:lnTo>
                  <a:lnTo>
                    <a:pt x="4724400" y="882396"/>
                  </a:lnTo>
                  <a:lnTo>
                    <a:pt x="5038344" y="868680"/>
                  </a:lnTo>
                  <a:lnTo>
                    <a:pt x="5353812" y="822960"/>
                  </a:lnTo>
                  <a:lnTo>
                    <a:pt x="5667756" y="787908"/>
                  </a:lnTo>
                  <a:lnTo>
                    <a:pt x="5983224" y="662940"/>
                  </a:lnTo>
                  <a:lnTo>
                    <a:pt x="6298692" y="554736"/>
                  </a:lnTo>
                  <a:lnTo>
                    <a:pt x="6612635" y="478536"/>
                  </a:lnTo>
                  <a:lnTo>
                    <a:pt x="6928104" y="460248"/>
                  </a:lnTo>
                  <a:lnTo>
                    <a:pt x="7243572" y="469392"/>
                  </a:lnTo>
                  <a:lnTo>
                    <a:pt x="7557516" y="603504"/>
                  </a:lnTo>
                </a:path>
              </a:pathLst>
            </a:custGeom>
            <a:ln w="38100">
              <a:solidFill>
                <a:srgbClr val="000000"/>
              </a:solidFill>
            </a:ln>
          </p:spPr>
          <p:txBody>
            <a:bodyPr wrap="square" lIns="0" tIns="0" rIns="0" bIns="0" rtlCol="0"/>
            <a:lstStyle/>
            <a:p>
              <a:endParaRPr smtClean="0">
                <a:solidFill>
                  <a:prstClr val="black"/>
                </a:solidFill>
              </a:endParaRPr>
            </a:p>
          </p:txBody>
        </p:sp>
      </p:grpSp>
      <p:sp>
        <p:nvSpPr>
          <p:cNvPr id="107" name="object 107"/>
          <p:cNvSpPr txBox="1"/>
          <p:nvPr/>
        </p:nvSpPr>
        <p:spPr>
          <a:xfrm>
            <a:off x="258267" y="2211197"/>
            <a:ext cx="247015" cy="3027680"/>
          </a:xfrm>
          <a:prstGeom prst="rect">
            <a:avLst/>
          </a:prstGeom>
        </p:spPr>
        <p:txBody>
          <a:bodyPr vert="horz" wrap="square" lIns="0" tIns="80010" rIns="0" bIns="0" rtlCol="0">
            <a:spAutoFit/>
          </a:bodyPr>
          <a:lstStyle/>
          <a:p>
            <a:pPr marL="62865">
              <a:spcBef>
                <a:spcPts val="630"/>
              </a:spcBef>
            </a:pPr>
            <a:r>
              <a:rPr sz="1200" spc="-5" dirty="0">
                <a:solidFill>
                  <a:prstClr val="black"/>
                </a:solidFill>
                <a:latin typeface="Arial"/>
                <a:cs typeface="Arial"/>
              </a:rPr>
              <a:t>70</a:t>
            </a:r>
            <a:endParaRPr sz="1200">
              <a:solidFill>
                <a:prstClr val="black"/>
              </a:solidFill>
              <a:latin typeface="Arial"/>
              <a:cs typeface="Arial"/>
            </a:endParaRPr>
          </a:p>
          <a:p>
            <a:pPr marL="62865">
              <a:spcBef>
                <a:spcPts val="530"/>
              </a:spcBef>
            </a:pPr>
            <a:r>
              <a:rPr sz="1200" spc="-5" dirty="0">
                <a:solidFill>
                  <a:prstClr val="black"/>
                </a:solidFill>
                <a:latin typeface="Arial"/>
                <a:cs typeface="Arial"/>
              </a:rPr>
              <a:t>60</a:t>
            </a:r>
            <a:endParaRPr sz="1200">
              <a:solidFill>
                <a:prstClr val="black"/>
              </a:solidFill>
              <a:latin typeface="Arial"/>
              <a:cs typeface="Arial"/>
            </a:endParaRPr>
          </a:p>
          <a:p>
            <a:pPr marL="62865">
              <a:spcBef>
                <a:spcPts val="525"/>
              </a:spcBef>
            </a:pPr>
            <a:r>
              <a:rPr sz="1200" dirty="0">
                <a:solidFill>
                  <a:prstClr val="black"/>
                </a:solidFill>
                <a:latin typeface="Arial"/>
                <a:cs typeface="Arial"/>
              </a:rPr>
              <a:t>50</a:t>
            </a:r>
            <a:endParaRPr sz="1200">
              <a:solidFill>
                <a:prstClr val="black"/>
              </a:solidFill>
              <a:latin typeface="Arial"/>
              <a:cs typeface="Arial"/>
            </a:endParaRPr>
          </a:p>
          <a:p>
            <a:pPr marL="62865">
              <a:spcBef>
                <a:spcPts val="530"/>
              </a:spcBef>
            </a:pPr>
            <a:r>
              <a:rPr sz="1200" spc="-5" dirty="0">
                <a:solidFill>
                  <a:prstClr val="black"/>
                </a:solidFill>
                <a:latin typeface="Arial"/>
                <a:cs typeface="Arial"/>
              </a:rPr>
              <a:t>40</a:t>
            </a:r>
            <a:endParaRPr sz="1200">
              <a:solidFill>
                <a:prstClr val="black"/>
              </a:solidFill>
              <a:latin typeface="Arial"/>
              <a:cs typeface="Arial"/>
            </a:endParaRPr>
          </a:p>
          <a:p>
            <a:pPr marL="62865">
              <a:spcBef>
                <a:spcPts val="530"/>
              </a:spcBef>
            </a:pPr>
            <a:r>
              <a:rPr sz="1200" spc="-5" dirty="0">
                <a:solidFill>
                  <a:prstClr val="black"/>
                </a:solidFill>
                <a:latin typeface="Arial"/>
                <a:cs typeface="Arial"/>
              </a:rPr>
              <a:t>30</a:t>
            </a:r>
            <a:endParaRPr sz="1200">
              <a:solidFill>
                <a:prstClr val="black"/>
              </a:solidFill>
              <a:latin typeface="Arial"/>
              <a:cs typeface="Arial"/>
            </a:endParaRPr>
          </a:p>
          <a:p>
            <a:pPr marL="62865">
              <a:spcBef>
                <a:spcPts val="530"/>
              </a:spcBef>
            </a:pPr>
            <a:r>
              <a:rPr sz="1200" spc="-5" dirty="0">
                <a:solidFill>
                  <a:prstClr val="black"/>
                </a:solidFill>
                <a:latin typeface="Arial"/>
                <a:cs typeface="Arial"/>
              </a:rPr>
              <a:t>20</a:t>
            </a:r>
            <a:endParaRPr sz="1200">
              <a:solidFill>
                <a:prstClr val="black"/>
              </a:solidFill>
              <a:latin typeface="Arial"/>
              <a:cs typeface="Arial"/>
            </a:endParaRPr>
          </a:p>
          <a:p>
            <a:pPr marL="62865">
              <a:spcBef>
                <a:spcPts val="530"/>
              </a:spcBef>
            </a:pPr>
            <a:r>
              <a:rPr sz="1200" dirty="0">
                <a:solidFill>
                  <a:prstClr val="black"/>
                </a:solidFill>
                <a:latin typeface="Arial"/>
                <a:cs typeface="Arial"/>
              </a:rPr>
              <a:t>10</a:t>
            </a:r>
            <a:endParaRPr sz="1200">
              <a:solidFill>
                <a:prstClr val="black"/>
              </a:solidFill>
              <a:latin typeface="Arial"/>
              <a:cs typeface="Arial"/>
            </a:endParaRPr>
          </a:p>
          <a:p>
            <a:pPr marL="147955">
              <a:spcBef>
                <a:spcPts val="530"/>
              </a:spcBef>
            </a:pPr>
            <a:r>
              <a:rPr sz="1200" spc="-5" dirty="0">
                <a:solidFill>
                  <a:prstClr val="black"/>
                </a:solidFill>
                <a:latin typeface="Arial"/>
                <a:cs typeface="Arial"/>
              </a:rPr>
              <a:t>0</a:t>
            </a:r>
            <a:endParaRPr sz="1200">
              <a:solidFill>
                <a:prstClr val="black"/>
              </a:solidFill>
              <a:latin typeface="Arial"/>
              <a:cs typeface="Arial"/>
            </a:endParaRPr>
          </a:p>
          <a:p>
            <a:pPr marL="12700">
              <a:spcBef>
                <a:spcPts val="530"/>
              </a:spcBef>
            </a:pPr>
            <a:r>
              <a:rPr sz="1200" spc="-5" dirty="0">
                <a:solidFill>
                  <a:prstClr val="black"/>
                </a:solidFill>
                <a:latin typeface="Arial"/>
                <a:cs typeface="Arial"/>
              </a:rPr>
              <a:t>-10</a:t>
            </a:r>
            <a:endParaRPr sz="1200">
              <a:solidFill>
                <a:prstClr val="black"/>
              </a:solidFill>
              <a:latin typeface="Arial"/>
              <a:cs typeface="Arial"/>
            </a:endParaRPr>
          </a:p>
          <a:p>
            <a:pPr marL="12700">
              <a:spcBef>
                <a:spcPts val="530"/>
              </a:spcBef>
            </a:pPr>
            <a:r>
              <a:rPr sz="1200" spc="-5" dirty="0">
                <a:solidFill>
                  <a:prstClr val="black"/>
                </a:solidFill>
                <a:latin typeface="Arial"/>
                <a:cs typeface="Arial"/>
              </a:rPr>
              <a:t>-20</a:t>
            </a:r>
            <a:endParaRPr sz="1200">
              <a:solidFill>
                <a:prstClr val="black"/>
              </a:solidFill>
              <a:latin typeface="Arial"/>
              <a:cs typeface="Arial"/>
            </a:endParaRPr>
          </a:p>
          <a:p>
            <a:pPr marL="12700">
              <a:spcBef>
                <a:spcPts val="530"/>
              </a:spcBef>
            </a:pPr>
            <a:r>
              <a:rPr sz="1200" spc="-5" dirty="0">
                <a:solidFill>
                  <a:prstClr val="black"/>
                </a:solidFill>
                <a:latin typeface="Arial"/>
                <a:cs typeface="Arial"/>
              </a:rPr>
              <a:t>-30</a:t>
            </a:r>
            <a:endParaRPr sz="1200">
              <a:solidFill>
                <a:prstClr val="black"/>
              </a:solidFill>
              <a:latin typeface="Arial"/>
              <a:cs typeface="Arial"/>
            </a:endParaRPr>
          </a:p>
          <a:p>
            <a:pPr marL="12700">
              <a:spcBef>
                <a:spcPts val="530"/>
              </a:spcBef>
            </a:pPr>
            <a:r>
              <a:rPr sz="1200" spc="-5" dirty="0">
                <a:solidFill>
                  <a:prstClr val="black"/>
                </a:solidFill>
                <a:latin typeface="Arial"/>
                <a:cs typeface="Arial"/>
              </a:rPr>
              <a:t>-40</a:t>
            </a:r>
            <a:endParaRPr sz="1200">
              <a:solidFill>
                <a:prstClr val="black"/>
              </a:solidFill>
              <a:latin typeface="Arial"/>
              <a:cs typeface="Arial"/>
            </a:endParaRPr>
          </a:p>
        </p:txBody>
      </p:sp>
      <p:sp>
        <p:nvSpPr>
          <p:cNvPr id="108" name="object 108"/>
          <p:cNvSpPr txBox="1"/>
          <p:nvPr/>
        </p:nvSpPr>
        <p:spPr>
          <a:xfrm>
            <a:off x="2891494" y="5185409"/>
            <a:ext cx="1140460"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104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p:txBody>
      </p:sp>
      <p:sp>
        <p:nvSpPr>
          <p:cNvPr id="109" name="object 109"/>
          <p:cNvSpPr txBox="1"/>
          <p:nvPr/>
        </p:nvSpPr>
        <p:spPr>
          <a:xfrm>
            <a:off x="686012"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110" name="object 110"/>
          <p:cNvSpPr txBox="1"/>
          <p:nvPr/>
        </p:nvSpPr>
        <p:spPr>
          <a:xfrm>
            <a:off x="1000565"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p:txBody>
      </p:sp>
      <p:sp>
        <p:nvSpPr>
          <p:cNvPr id="111" name="object 111"/>
          <p:cNvSpPr txBox="1"/>
          <p:nvPr/>
        </p:nvSpPr>
        <p:spPr>
          <a:xfrm>
            <a:off x="4464897" y="5185409"/>
            <a:ext cx="114109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105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103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104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p:txBody>
      </p:sp>
      <p:sp>
        <p:nvSpPr>
          <p:cNvPr id="112" name="object 112"/>
          <p:cNvSpPr txBox="1"/>
          <p:nvPr/>
        </p:nvSpPr>
        <p:spPr>
          <a:xfrm>
            <a:off x="1316313" y="5185409"/>
            <a:ext cx="114109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105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p:txBody>
      </p:sp>
      <p:sp>
        <p:nvSpPr>
          <p:cNvPr id="113" name="object 113"/>
          <p:cNvSpPr txBox="1"/>
          <p:nvPr/>
        </p:nvSpPr>
        <p:spPr>
          <a:xfrm>
            <a:off x="2575518"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p:txBody>
      </p:sp>
      <p:sp>
        <p:nvSpPr>
          <p:cNvPr id="114" name="object 114"/>
          <p:cNvSpPr txBox="1"/>
          <p:nvPr/>
        </p:nvSpPr>
        <p:spPr>
          <a:xfrm>
            <a:off x="4150699"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p:txBody>
      </p:sp>
      <p:sp>
        <p:nvSpPr>
          <p:cNvPr id="115" name="object 115"/>
          <p:cNvSpPr txBox="1"/>
          <p:nvPr/>
        </p:nvSpPr>
        <p:spPr>
          <a:xfrm>
            <a:off x="6040078" y="5185409"/>
            <a:ext cx="1140460"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104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p:txBody>
      </p:sp>
      <p:sp>
        <p:nvSpPr>
          <p:cNvPr id="116" name="object 116"/>
          <p:cNvSpPr txBox="1"/>
          <p:nvPr/>
        </p:nvSpPr>
        <p:spPr>
          <a:xfrm>
            <a:off x="5725626"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p:txBody>
      </p:sp>
      <p:sp>
        <p:nvSpPr>
          <p:cNvPr id="117" name="object 117"/>
          <p:cNvSpPr txBox="1"/>
          <p:nvPr/>
        </p:nvSpPr>
        <p:spPr>
          <a:xfrm>
            <a:off x="7615004" y="5185409"/>
            <a:ext cx="82613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1045"/>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118" name="object 118"/>
          <p:cNvSpPr txBox="1"/>
          <p:nvPr/>
        </p:nvSpPr>
        <p:spPr>
          <a:xfrm>
            <a:off x="7300807" y="51854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p:txBody>
      </p:sp>
      <p:sp>
        <p:nvSpPr>
          <p:cNvPr id="119" name="object 119"/>
          <p:cNvSpPr txBox="1"/>
          <p:nvPr/>
        </p:nvSpPr>
        <p:spPr>
          <a:xfrm>
            <a:off x="8151621" y="4394961"/>
            <a:ext cx="373380" cy="208279"/>
          </a:xfrm>
          <a:prstGeom prst="rect">
            <a:avLst/>
          </a:prstGeom>
        </p:spPr>
        <p:txBody>
          <a:bodyPr vert="horz" wrap="square" lIns="0" tIns="12700" rIns="0" bIns="0" rtlCol="0">
            <a:spAutoFit/>
          </a:bodyPr>
          <a:lstStyle/>
          <a:p>
            <a:pPr marL="12700">
              <a:spcBef>
                <a:spcPts val="100"/>
              </a:spcBef>
            </a:pPr>
            <a:r>
              <a:rPr sz="1200" b="1" spc="-5" dirty="0">
                <a:solidFill>
                  <a:prstClr val="black"/>
                </a:solidFill>
                <a:latin typeface="Arial"/>
                <a:cs typeface="Arial"/>
              </a:rPr>
              <a:t>-20</a:t>
            </a:r>
            <a:r>
              <a:rPr sz="1200" b="1" dirty="0">
                <a:solidFill>
                  <a:prstClr val="black"/>
                </a:solidFill>
                <a:latin typeface="Arial"/>
                <a:cs typeface="Arial"/>
              </a:rPr>
              <a:t>,2</a:t>
            </a:r>
            <a:endParaRPr sz="1200">
              <a:solidFill>
                <a:prstClr val="black"/>
              </a:solidFill>
              <a:latin typeface="Arial"/>
              <a:cs typeface="Arial"/>
            </a:endParaRPr>
          </a:p>
        </p:txBody>
      </p:sp>
      <p:sp>
        <p:nvSpPr>
          <p:cNvPr id="120" name="object 120"/>
          <p:cNvSpPr/>
          <p:nvPr/>
        </p:nvSpPr>
        <p:spPr>
          <a:xfrm>
            <a:off x="3625596" y="6138671"/>
            <a:ext cx="215265" cy="160020"/>
          </a:xfrm>
          <a:custGeom>
            <a:avLst/>
            <a:gdLst/>
            <a:ahLst/>
            <a:cxnLst/>
            <a:rect l="l" t="t" r="r" b="b"/>
            <a:pathLst>
              <a:path w="215264" h="160020">
                <a:moveTo>
                  <a:pt x="214884" y="0"/>
                </a:moveTo>
                <a:lnTo>
                  <a:pt x="0" y="0"/>
                </a:lnTo>
                <a:lnTo>
                  <a:pt x="0" y="160019"/>
                </a:lnTo>
                <a:lnTo>
                  <a:pt x="214884" y="160019"/>
                </a:lnTo>
                <a:lnTo>
                  <a:pt x="214884" y="0"/>
                </a:lnTo>
                <a:close/>
              </a:path>
            </a:pathLst>
          </a:custGeom>
          <a:solidFill>
            <a:srgbClr val="92C400"/>
          </a:solidFill>
        </p:spPr>
        <p:txBody>
          <a:bodyPr wrap="square" lIns="0" tIns="0" rIns="0" bIns="0" rtlCol="0"/>
          <a:lstStyle/>
          <a:p>
            <a:endParaRPr smtClean="0">
              <a:solidFill>
                <a:prstClr val="black"/>
              </a:solidFill>
            </a:endParaRPr>
          </a:p>
        </p:txBody>
      </p:sp>
      <p:sp>
        <p:nvSpPr>
          <p:cNvPr id="121" name="object 121"/>
          <p:cNvSpPr/>
          <p:nvPr/>
        </p:nvSpPr>
        <p:spPr>
          <a:xfrm>
            <a:off x="1555241" y="5985509"/>
            <a:ext cx="176530" cy="0"/>
          </a:xfrm>
          <a:custGeom>
            <a:avLst/>
            <a:gdLst/>
            <a:ahLst/>
            <a:cxnLst/>
            <a:rect l="l" t="t" r="r" b="b"/>
            <a:pathLst>
              <a:path w="176530">
                <a:moveTo>
                  <a:pt x="0" y="0"/>
                </a:moveTo>
                <a:lnTo>
                  <a:pt x="176276" y="0"/>
                </a:lnTo>
              </a:path>
            </a:pathLst>
          </a:custGeom>
          <a:ln w="38100">
            <a:solidFill>
              <a:srgbClr val="000000"/>
            </a:solidFill>
          </a:ln>
        </p:spPr>
        <p:txBody>
          <a:bodyPr wrap="square" lIns="0" tIns="0" rIns="0" bIns="0" rtlCol="0"/>
          <a:lstStyle/>
          <a:p>
            <a:endParaRPr smtClean="0">
              <a:solidFill>
                <a:prstClr val="black"/>
              </a:solidFill>
            </a:endParaRPr>
          </a:p>
        </p:txBody>
      </p:sp>
      <p:sp>
        <p:nvSpPr>
          <p:cNvPr id="122" name="object 122"/>
          <p:cNvSpPr/>
          <p:nvPr/>
        </p:nvSpPr>
        <p:spPr>
          <a:xfrm>
            <a:off x="1534667" y="6138671"/>
            <a:ext cx="215265" cy="160020"/>
          </a:xfrm>
          <a:custGeom>
            <a:avLst/>
            <a:gdLst/>
            <a:ahLst/>
            <a:cxnLst/>
            <a:rect l="l" t="t" r="r" b="b"/>
            <a:pathLst>
              <a:path w="215264" h="160020">
                <a:moveTo>
                  <a:pt x="214883" y="0"/>
                </a:moveTo>
                <a:lnTo>
                  <a:pt x="0" y="0"/>
                </a:lnTo>
                <a:lnTo>
                  <a:pt x="0" y="160019"/>
                </a:lnTo>
                <a:lnTo>
                  <a:pt x="214883" y="160019"/>
                </a:lnTo>
                <a:lnTo>
                  <a:pt x="214883" y="0"/>
                </a:lnTo>
                <a:close/>
              </a:path>
            </a:pathLst>
          </a:custGeom>
          <a:solidFill>
            <a:srgbClr val="001F5F"/>
          </a:solidFill>
        </p:spPr>
        <p:txBody>
          <a:bodyPr wrap="square" lIns="0" tIns="0" rIns="0" bIns="0" rtlCol="0"/>
          <a:lstStyle/>
          <a:p>
            <a:endParaRPr smtClean="0">
              <a:solidFill>
                <a:prstClr val="black"/>
              </a:solidFill>
            </a:endParaRPr>
          </a:p>
        </p:txBody>
      </p:sp>
      <p:sp>
        <p:nvSpPr>
          <p:cNvPr id="123" name="object 123"/>
          <p:cNvSpPr/>
          <p:nvPr/>
        </p:nvSpPr>
        <p:spPr>
          <a:xfrm>
            <a:off x="3625596" y="5905500"/>
            <a:ext cx="215265" cy="160020"/>
          </a:xfrm>
          <a:custGeom>
            <a:avLst/>
            <a:gdLst/>
            <a:ahLst/>
            <a:cxnLst/>
            <a:rect l="l" t="t" r="r" b="b"/>
            <a:pathLst>
              <a:path w="215264" h="160020">
                <a:moveTo>
                  <a:pt x="214884" y="0"/>
                </a:moveTo>
                <a:lnTo>
                  <a:pt x="0" y="0"/>
                </a:lnTo>
                <a:lnTo>
                  <a:pt x="0" y="160020"/>
                </a:lnTo>
                <a:lnTo>
                  <a:pt x="214884" y="160020"/>
                </a:lnTo>
                <a:lnTo>
                  <a:pt x="214884" y="0"/>
                </a:lnTo>
                <a:close/>
              </a:path>
            </a:pathLst>
          </a:custGeom>
          <a:solidFill>
            <a:srgbClr val="A30000"/>
          </a:solidFill>
        </p:spPr>
        <p:txBody>
          <a:bodyPr wrap="square" lIns="0" tIns="0" rIns="0" bIns="0" rtlCol="0"/>
          <a:lstStyle/>
          <a:p>
            <a:endParaRPr smtClean="0">
              <a:solidFill>
                <a:prstClr val="black"/>
              </a:solidFill>
            </a:endParaRPr>
          </a:p>
        </p:txBody>
      </p:sp>
      <p:sp>
        <p:nvSpPr>
          <p:cNvPr id="124" name="object 124"/>
          <p:cNvSpPr/>
          <p:nvPr/>
        </p:nvSpPr>
        <p:spPr>
          <a:xfrm>
            <a:off x="5576315" y="5905500"/>
            <a:ext cx="215265" cy="160020"/>
          </a:xfrm>
          <a:custGeom>
            <a:avLst/>
            <a:gdLst/>
            <a:ahLst/>
            <a:cxnLst/>
            <a:rect l="l" t="t" r="r" b="b"/>
            <a:pathLst>
              <a:path w="215264" h="160020">
                <a:moveTo>
                  <a:pt x="214884" y="0"/>
                </a:moveTo>
                <a:lnTo>
                  <a:pt x="0" y="0"/>
                </a:lnTo>
                <a:lnTo>
                  <a:pt x="0" y="160020"/>
                </a:lnTo>
                <a:lnTo>
                  <a:pt x="214884" y="160020"/>
                </a:lnTo>
                <a:lnTo>
                  <a:pt x="214884" y="0"/>
                </a:lnTo>
                <a:close/>
              </a:path>
            </a:pathLst>
          </a:custGeom>
          <a:solidFill>
            <a:srgbClr val="808080"/>
          </a:solidFill>
        </p:spPr>
        <p:txBody>
          <a:bodyPr wrap="square" lIns="0" tIns="0" rIns="0" bIns="0" rtlCol="0"/>
          <a:lstStyle/>
          <a:p>
            <a:endParaRPr smtClean="0">
              <a:solidFill>
                <a:prstClr val="black"/>
              </a:solidFill>
            </a:endParaRPr>
          </a:p>
        </p:txBody>
      </p:sp>
      <p:sp>
        <p:nvSpPr>
          <p:cNvPr id="125" name="object 125"/>
          <p:cNvSpPr txBox="1"/>
          <p:nvPr/>
        </p:nvSpPr>
        <p:spPr>
          <a:xfrm>
            <a:off x="1787779" y="5833628"/>
            <a:ext cx="1750060" cy="492759"/>
          </a:xfrm>
          <a:prstGeom prst="rect">
            <a:avLst/>
          </a:prstGeom>
        </p:spPr>
        <p:txBody>
          <a:bodyPr vert="horz" wrap="square" lIns="0" tIns="63500" rIns="0" bIns="0" rtlCol="0">
            <a:spAutoFit/>
          </a:bodyPr>
          <a:lstStyle/>
          <a:p>
            <a:pPr marL="12700">
              <a:spcBef>
                <a:spcPts val="500"/>
              </a:spcBef>
            </a:pPr>
            <a:r>
              <a:rPr sz="1200" spc="-5" dirty="0">
                <a:solidFill>
                  <a:prstClr val="black"/>
                </a:solidFill>
                <a:latin typeface="Arial"/>
                <a:cs typeface="Arial"/>
              </a:rPr>
              <a:t>Cari </a:t>
            </a:r>
            <a:r>
              <a:rPr sz="1200" dirty="0">
                <a:solidFill>
                  <a:prstClr val="black"/>
                </a:solidFill>
                <a:latin typeface="Arial"/>
                <a:cs typeface="Arial"/>
              </a:rPr>
              <a:t>İşlemler</a:t>
            </a:r>
            <a:r>
              <a:rPr sz="1200" spc="-60" dirty="0">
                <a:solidFill>
                  <a:prstClr val="black"/>
                </a:solidFill>
                <a:latin typeface="Arial"/>
                <a:cs typeface="Arial"/>
              </a:rPr>
              <a:t> </a:t>
            </a:r>
            <a:r>
              <a:rPr sz="1200" spc="-5" dirty="0">
                <a:solidFill>
                  <a:prstClr val="black"/>
                </a:solidFill>
                <a:latin typeface="Arial"/>
                <a:cs typeface="Arial"/>
              </a:rPr>
              <a:t>Dengesi</a:t>
            </a:r>
            <a:endParaRPr sz="1200">
              <a:solidFill>
                <a:prstClr val="black"/>
              </a:solidFill>
              <a:latin typeface="Arial"/>
              <a:cs typeface="Arial"/>
            </a:endParaRPr>
          </a:p>
          <a:p>
            <a:pPr marL="12700">
              <a:spcBef>
                <a:spcPts val="400"/>
              </a:spcBef>
            </a:pPr>
            <a:r>
              <a:rPr sz="1200" spc="-5" dirty="0">
                <a:solidFill>
                  <a:prstClr val="black"/>
                </a:solidFill>
                <a:latin typeface="Arial"/>
                <a:cs typeface="Arial"/>
              </a:rPr>
              <a:t>Doğrudan Yatırımlar</a:t>
            </a:r>
            <a:r>
              <a:rPr sz="1200" spc="-75" dirty="0">
                <a:solidFill>
                  <a:prstClr val="black"/>
                </a:solidFill>
                <a:latin typeface="Arial"/>
                <a:cs typeface="Arial"/>
              </a:rPr>
              <a:t> </a:t>
            </a:r>
            <a:r>
              <a:rPr sz="1200" dirty="0">
                <a:solidFill>
                  <a:prstClr val="black"/>
                </a:solidFill>
                <a:latin typeface="Arial"/>
                <a:cs typeface="Arial"/>
              </a:rPr>
              <a:t>(net)</a:t>
            </a:r>
            <a:endParaRPr sz="1200">
              <a:solidFill>
                <a:prstClr val="black"/>
              </a:solidFill>
              <a:latin typeface="Arial"/>
              <a:cs typeface="Arial"/>
            </a:endParaRPr>
          </a:p>
        </p:txBody>
      </p:sp>
      <p:sp>
        <p:nvSpPr>
          <p:cNvPr id="129" name="object 129"/>
          <p:cNvSpPr txBox="1"/>
          <p:nvPr/>
        </p:nvSpPr>
        <p:spPr>
          <a:xfrm>
            <a:off x="68681" y="6644667"/>
            <a:ext cx="2609215"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3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126" name="object 126"/>
          <p:cNvSpPr txBox="1"/>
          <p:nvPr/>
        </p:nvSpPr>
        <p:spPr>
          <a:xfrm>
            <a:off x="3878960" y="5833628"/>
            <a:ext cx="1609725" cy="492759"/>
          </a:xfrm>
          <a:prstGeom prst="rect">
            <a:avLst/>
          </a:prstGeom>
        </p:spPr>
        <p:txBody>
          <a:bodyPr vert="horz" wrap="square" lIns="0" tIns="63500" rIns="0" bIns="0" rtlCol="0">
            <a:spAutoFit/>
          </a:bodyPr>
          <a:lstStyle/>
          <a:p>
            <a:pPr marL="12700">
              <a:spcBef>
                <a:spcPts val="500"/>
              </a:spcBef>
            </a:pPr>
            <a:r>
              <a:rPr sz="1200" dirty="0">
                <a:solidFill>
                  <a:prstClr val="black"/>
                </a:solidFill>
                <a:latin typeface="Arial"/>
                <a:cs typeface="Arial"/>
              </a:rPr>
              <a:t>Portföy </a:t>
            </a:r>
            <a:r>
              <a:rPr sz="1200" spc="-5" dirty="0">
                <a:solidFill>
                  <a:prstClr val="black"/>
                </a:solidFill>
                <a:latin typeface="Arial"/>
                <a:cs typeface="Arial"/>
              </a:rPr>
              <a:t>Yatırımları</a:t>
            </a:r>
            <a:r>
              <a:rPr sz="1200" spc="-85" dirty="0">
                <a:solidFill>
                  <a:prstClr val="black"/>
                </a:solidFill>
                <a:latin typeface="Arial"/>
                <a:cs typeface="Arial"/>
              </a:rPr>
              <a:t> </a:t>
            </a:r>
            <a:r>
              <a:rPr sz="1200" dirty="0">
                <a:solidFill>
                  <a:prstClr val="black"/>
                </a:solidFill>
                <a:latin typeface="Arial"/>
                <a:cs typeface="Arial"/>
              </a:rPr>
              <a:t>(net)</a:t>
            </a:r>
            <a:endParaRPr sz="1200">
              <a:solidFill>
                <a:prstClr val="black"/>
              </a:solidFill>
              <a:latin typeface="Arial"/>
              <a:cs typeface="Arial"/>
            </a:endParaRPr>
          </a:p>
          <a:p>
            <a:pPr marL="12700">
              <a:spcBef>
                <a:spcPts val="400"/>
              </a:spcBef>
            </a:pPr>
            <a:r>
              <a:rPr sz="1200" spc="-5" dirty="0">
                <a:solidFill>
                  <a:prstClr val="black"/>
                </a:solidFill>
                <a:latin typeface="Arial"/>
                <a:cs typeface="Arial"/>
              </a:rPr>
              <a:t>Diğer Yatırımlar</a:t>
            </a:r>
            <a:r>
              <a:rPr sz="1200" spc="-15" dirty="0">
                <a:solidFill>
                  <a:prstClr val="black"/>
                </a:solidFill>
                <a:latin typeface="Arial"/>
                <a:cs typeface="Arial"/>
              </a:rPr>
              <a:t> </a:t>
            </a:r>
            <a:r>
              <a:rPr sz="1200" dirty="0">
                <a:solidFill>
                  <a:prstClr val="black"/>
                </a:solidFill>
                <a:latin typeface="Arial"/>
                <a:cs typeface="Arial"/>
              </a:rPr>
              <a:t>(net)</a:t>
            </a:r>
            <a:endParaRPr sz="1200">
              <a:solidFill>
                <a:prstClr val="black"/>
              </a:solidFill>
              <a:latin typeface="Arial"/>
              <a:cs typeface="Arial"/>
            </a:endParaRPr>
          </a:p>
        </p:txBody>
      </p:sp>
      <p:sp>
        <p:nvSpPr>
          <p:cNvPr id="127" name="object 127"/>
          <p:cNvSpPr txBox="1"/>
          <p:nvPr/>
        </p:nvSpPr>
        <p:spPr>
          <a:xfrm>
            <a:off x="5830315" y="5884265"/>
            <a:ext cx="1388745" cy="20891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Net Hata </a:t>
            </a:r>
            <a:r>
              <a:rPr sz="1200" spc="-10" dirty="0">
                <a:solidFill>
                  <a:prstClr val="black"/>
                </a:solidFill>
                <a:latin typeface="Arial"/>
                <a:cs typeface="Arial"/>
              </a:rPr>
              <a:t>ve</a:t>
            </a:r>
            <a:r>
              <a:rPr sz="1200" spc="-65" dirty="0">
                <a:solidFill>
                  <a:prstClr val="black"/>
                </a:solidFill>
                <a:latin typeface="Arial"/>
                <a:cs typeface="Arial"/>
              </a:rPr>
              <a:t> </a:t>
            </a:r>
            <a:r>
              <a:rPr sz="1200" dirty="0">
                <a:solidFill>
                  <a:prstClr val="black"/>
                </a:solidFill>
                <a:latin typeface="Arial"/>
                <a:cs typeface="Arial"/>
              </a:rPr>
              <a:t>Noksan</a:t>
            </a:r>
            <a:endParaRPr sz="1200">
              <a:solidFill>
                <a:prstClr val="black"/>
              </a:solidFill>
              <a:latin typeface="Arial"/>
              <a:cs typeface="Arial"/>
            </a:endParaRPr>
          </a:p>
        </p:txBody>
      </p:sp>
      <p:sp>
        <p:nvSpPr>
          <p:cNvPr id="128" name="object 128"/>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26</a:t>
            </a:r>
            <a:endParaRPr sz="1400">
              <a:solidFill>
                <a:prstClr val="black"/>
              </a:solidFill>
              <a:latin typeface="Tahoma"/>
              <a:cs typeface="Tahoma"/>
            </a:endParaRPr>
          </a:p>
        </p:txBody>
      </p:sp>
    </p:spTree>
    <p:extLst>
      <p:ext uri="{BB962C8B-B14F-4D97-AF65-F5344CB8AC3E}">
        <p14:creationId xmlns:p14="http://schemas.microsoft.com/office/powerpoint/2010/main" val="2044280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671" y="701802"/>
            <a:ext cx="8843645" cy="574675"/>
          </a:xfrm>
          <a:prstGeom prst="rect">
            <a:avLst/>
          </a:prstGeom>
        </p:spPr>
        <p:txBody>
          <a:bodyPr vert="horz" wrap="square" lIns="0" tIns="12700" rIns="0" bIns="0" rtlCol="0">
            <a:spAutoFit/>
          </a:bodyPr>
          <a:lstStyle/>
          <a:p>
            <a:pPr marL="12700">
              <a:lnSpc>
                <a:spcPct val="100000"/>
              </a:lnSpc>
              <a:spcBef>
                <a:spcPts val="100"/>
              </a:spcBef>
            </a:pPr>
            <a:r>
              <a:rPr spc="-5" dirty="0"/>
              <a:t>Şubat ayında </a:t>
            </a:r>
            <a:r>
              <a:rPr dirty="0"/>
              <a:t>Merkez </a:t>
            </a:r>
            <a:r>
              <a:rPr spc="-5" dirty="0"/>
              <a:t>Bankası </a:t>
            </a:r>
            <a:r>
              <a:rPr dirty="0"/>
              <a:t>rezervleri 2,9 </a:t>
            </a:r>
            <a:r>
              <a:rPr spc="-5" dirty="0"/>
              <a:t>milyar dolar </a:t>
            </a:r>
            <a:r>
              <a:rPr dirty="0"/>
              <a:t>artarak 113,1</a:t>
            </a:r>
            <a:r>
              <a:rPr spc="-25" dirty="0"/>
              <a:t> </a:t>
            </a:r>
            <a:r>
              <a:rPr spc="-5" dirty="0"/>
              <a:t>milyar</a:t>
            </a:r>
          </a:p>
          <a:p>
            <a:pPr marL="12700">
              <a:lnSpc>
                <a:spcPct val="100000"/>
              </a:lnSpc>
            </a:pPr>
            <a:r>
              <a:rPr spc="-5" dirty="0"/>
              <a:t>dolar</a:t>
            </a:r>
            <a:r>
              <a:rPr spc="-20" dirty="0"/>
              <a:t> </a:t>
            </a:r>
            <a:r>
              <a:rPr spc="-5" dirty="0"/>
              <a:t>olmuştur.</a:t>
            </a:r>
          </a:p>
        </p:txBody>
      </p:sp>
      <p:sp>
        <p:nvSpPr>
          <p:cNvPr id="3" name="object 3"/>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61671" y="1250696"/>
            <a:ext cx="8387080" cy="1007110"/>
          </a:xfrm>
          <a:prstGeom prst="rect">
            <a:avLst/>
          </a:prstGeom>
        </p:spPr>
        <p:txBody>
          <a:bodyPr vert="horz" wrap="square" lIns="0" tIns="12700" rIns="0" bIns="0" rtlCol="0">
            <a:spAutoFit/>
          </a:bodyPr>
          <a:lstStyle/>
          <a:p>
            <a:pPr marL="12700" marR="5080">
              <a:spcBef>
                <a:spcPts val="100"/>
              </a:spcBef>
            </a:pPr>
            <a:r>
              <a:rPr spc="-5" dirty="0">
                <a:solidFill>
                  <a:srgbClr val="1F308D"/>
                </a:solidFill>
                <a:latin typeface="Tahoma"/>
                <a:cs typeface="Tahoma"/>
              </a:rPr>
              <a:t>Net rezervler 8,4 milyar dolar </a:t>
            </a:r>
            <a:r>
              <a:rPr dirty="0">
                <a:solidFill>
                  <a:srgbClr val="1F308D"/>
                </a:solidFill>
                <a:latin typeface="Tahoma"/>
                <a:cs typeface="Tahoma"/>
              </a:rPr>
              <a:t>artarak 19 </a:t>
            </a:r>
            <a:r>
              <a:rPr spc="-5" dirty="0">
                <a:solidFill>
                  <a:srgbClr val="1F308D"/>
                </a:solidFill>
                <a:latin typeface="Tahoma"/>
                <a:cs typeface="Tahoma"/>
              </a:rPr>
              <a:t>milyar dolara yükselmiş, swaplar </a:t>
            </a:r>
            <a:r>
              <a:rPr dirty="0">
                <a:solidFill>
                  <a:srgbClr val="1F308D"/>
                </a:solidFill>
                <a:latin typeface="Tahoma"/>
                <a:cs typeface="Tahoma"/>
              </a:rPr>
              <a:t>dahil net  </a:t>
            </a:r>
            <a:r>
              <a:rPr spc="-5" dirty="0">
                <a:solidFill>
                  <a:srgbClr val="1F308D"/>
                </a:solidFill>
                <a:latin typeface="Tahoma"/>
                <a:cs typeface="Tahoma"/>
              </a:rPr>
              <a:t>rezervler </a:t>
            </a:r>
            <a:r>
              <a:rPr dirty="0">
                <a:solidFill>
                  <a:srgbClr val="1F308D"/>
                </a:solidFill>
                <a:latin typeface="Tahoma"/>
                <a:cs typeface="Tahoma"/>
              </a:rPr>
              <a:t>de </a:t>
            </a:r>
            <a:r>
              <a:rPr spc="-5" dirty="0">
                <a:solidFill>
                  <a:srgbClr val="1F308D"/>
                </a:solidFill>
                <a:latin typeface="Tahoma"/>
                <a:cs typeface="Tahoma"/>
              </a:rPr>
              <a:t>12,2 milyar dolar</a:t>
            </a:r>
            <a:r>
              <a:rPr spc="90" dirty="0">
                <a:solidFill>
                  <a:srgbClr val="1F308D"/>
                </a:solidFill>
                <a:latin typeface="Tahoma"/>
                <a:cs typeface="Tahoma"/>
              </a:rPr>
              <a:t> </a:t>
            </a:r>
            <a:r>
              <a:rPr spc="-5" dirty="0">
                <a:solidFill>
                  <a:srgbClr val="1F308D"/>
                </a:solidFill>
                <a:latin typeface="Tahoma"/>
                <a:cs typeface="Tahoma"/>
              </a:rPr>
              <a:t>iyileşmiştir.</a:t>
            </a:r>
            <a:endParaRPr>
              <a:solidFill>
                <a:prstClr val="black"/>
              </a:solidFill>
              <a:latin typeface="Tahoma"/>
              <a:cs typeface="Tahoma"/>
            </a:endParaRPr>
          </a:p>
          <a:p>
            <a:pPr marL="1521460">
              <a:spcBef>
                <a:spcPts val="1485"/>
              </a:spcBef>
            </a:pPr>
            <a:r>
              <a:rPr sz="1600" spc="-5" dirty="0">
                <a:solidFill>
                  <a:srgbClr val="FFFFFF"/>
                </a:solidFill>
                <a:latin typeface="Arial"/>
                <a:cs typeface="Arial"/>
              </a:rPr>
              <a:t>Merkez Bankası Rezervleri (milyar dolar) </a:t>
            </a:r>
            <a:r>
              <a:rPr sz="1600" spc="-10" dirty="0">
                <a:solidFill>
                  <a:srgbClr val="FFFFFF"/>
                </a:solidFill>
                <a:latin typeface="Arial"/>
                <a:cs typeface="Arial"/>
              </a:rPr>
              <a:t>Ocak </a:t>
            </a:r>
            <a:r>
              <a:rPr sz="1600" spc="-5" dirty="0">
                <a:solidFill>
                  <a:srgbClr val="FFFFFF"/>
                </a:solidFill>
                <a:latin typeface="Arial"/>
                <a:cs typeface="Arial"/>
              </a:rPr>
              <a:t>2020 – Şubat</a:t>
            </a:r>
            <a:r>
              <a:rPr sz="1600" spc="11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606361" y="2500693"/>
            <a:ext cx="8214995" cy="2851785"/>
            <a:chOff x="606361" y="2500693"/>
            <a:chExt cx="8214995" cy="2851785"/>
          </a:xfrm>
        </p:grpSpPr>
        <p:sp>
          <p:nvSpPr>
            <p:cNvPr id="6" name="object 6"/>
            <p:cNvSpPr/>
            <p:nvPr/>
          </p:nvSpPr>
          <p:spPr>
            <a:xfrm>
              <a:off x="702563" y="3038855"/>
              <a:ext cx="111760" cy="1457325"/>
            </a:xfrm>
            <a:custGeom>
              <a:avLst/>
              <a:gdLst/>
              <a:ahLst/>
              <a:cxnLst/>
              <a:rect l="l" t="t" r="r" b="b"/>
              <a:pathLst>
                <a:path w="111759" h="1457325">
                  <a:moveTo>
                    <a:pt x="111251" y="0"/>
                  </a:moveTo>
                  <a:lnTo>
                    <a:pt x="0" y="0"/>
                  </a:lnTo>
                  <a:lnTo>
                    <a:pt x="0" y="1456944"/>
                  </a:lnTo>
                  <a:lnTo>
                    <a:pt x="111251" y="1456944"/>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813815" y="3968495"/>
              <a:ext cx="113030" cy="527685"/>
            </a:xfrm>
            <a:custGeom>
              <a:avLst/>
              <a:gdLst/>
              <a:ahLst/>
              <a:cxnLst/>
              <a:rect l="l" t="t" r="r" b="b"/>
              <a:pathLst>
                <a:path w="113030" h="527685">
                  <a:moveTo>
                    <a:pt x="112775" y="0"/>
                  </a:moveTo>
                  <a:lnTo>
                    <a:pt x="0" y="0"/>
                  </a:lnTo>
                  <a:lnTo>
                    <a:pt x="0" y="527303"/>
                  </a:lnTo>
                  <a:lnTo>
                    <a:pt x="112775" y="527303"/>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8" name="object 8"/>
            <p:cNvSpPr/>
            <p:nvPr/>
          </p:nvSpPr>
          <p:spPr>
            <a:xfrm>
              <a:off x="611123" y="2505455"/>
              <a:ext cx="45720" cy="2842260"/>
            </a:xfrm>
            <a:custGeom>
              <a:avLst/>
              <a:gdLst/>
              <a:ahLst/>
              <a:cxnLst/>
              <a:rect l="l" t="t" r="r" b="b"/>
              <a:pathLst>
                <a:path w="45720" h="2842260">
                  <a:moveTo>
                    <a:pt x="45720" y="2842260"/>
                  </a:moveTo>
                  <a:lnTo>
                    <a:pt x="45720" y="0"/>
                  </a:lnTo>
                </a:path>
                <a:path w="45720" h="2842260">
                  <a:moveTo>
                    <a:pt x="0" y="2842260"/>
                  </a:moveTo>
                  <a:lnTo>
                    <a:pt x="45720" y="2842260"/>
                  </a:lnTo>
                </a:path>
                <a:path w="45720" h="2842260">
                  <a:moveTo>
                    <a:pt x="0" y="2558796"/>
                  </a:moveTo>
                  <a:lnTo>
                    <a:pt x="45720" y="2558796"/>
                  </a:lnTo>
                </a:path>
                <a:path w="45720" h="2842260">
                  <a:moveTo>
                    <a:pt x="0" y="2273808"/>
                  </a:moveTo>
                  <a:lnTo>
                    <a:pt x="45720" y="2273808"/>
                  </a:lnTo>
                </a:path>
                <a:path w="45720" h="2842260">
                  <a:moveTo>
                    <a:pt x="0" y="1990344"/>
                  </a:moveTo>
                  <a:lnTo>
                    <a:pt x="45720" y="1990344"/>
                  </a:lnTo>
                </a:path>
                <a:path w="45720" h="2842260">
                  <a:moveTo>
                    <a:pt x="0" y="1705356"/>
                  </a:moveTo>
                  <a:lnTo>
                    <a:pt x="45720" y="1705356"/>
                  </a:lnTo>
                </a:path>
                <a:path w="45720" h="2842260">
                  <a:moveTo>
                    <a:pt x="0" y="1421892"/>
                  </a:moveTo>
                  <a:lnTo>
                    <a:pt x="45720" y="1421892"/>
                  </a:lnTo>
                </a:path>
                <a:path w="45720" h="2842260">
                  <a:moveTo>
                    <a:pt x="0" y="1136904"/>
                  </a:moveTo>
                  <a:lnTo>
                    <a:pt x="45720" y="1136904"/>
                  </a:lnTo>
                </a:path>
                <a:path w="45720" h="2842260">
                  <a:moveTo>
                    <a:pt x="0" y="851916"/>
                  </a:moveTo>
                  <a:lnTo>
                    <a:pt x="45720" y="851916"/>
                  </a:lnTo>
                </a:path>
                <a:path w="45720" h="2842260">
                  <a:moveTo>
                    <a:pt x="0" y="568452"/>
                  </a:moveTo>
                  <a:lnTo>
                    <a:pt x="45720" y="568452"/>
                  </a:lnTo>
                </a:path>
                <a:path w="45720" h="2842260">
                  <a:moveTo>
                    <a:pt x="0" y="283464"/>
                  </a:moveTo>
                  <a:lnTo>
                    <a:pt x="45720" y="283464"/>
                  </a:lnTo>
                </a:path>
                <a:path w="45720" h="2842260">
                  <a:moveTo>
                    <a:pt x="0" y="0"/>
                  </a:moveTo>
                  <a:lnTo>
                    <a:pt x="45720" y="0"/>
                  </a:lnTo>
                </a:path>
              </a:pathLst>
            </a:custGeom>
            <a:ln w="9144">
              <a:solidFill>
                <a:srgbClr val="000000"/>
              </a:solidFill>
            </a:ln>
          </p:spPr>
          <p:txBody>
            <a:bodyPr wrap="square" lIns="0" tIns="0" rIns="0" bIns="0" rtlCol="0"/>
            <a:lstStyle/>
            <a:p>
              <a:endParaRPr smtClean="0">
                <a:solidFill>
                  <a:prstClr val="black"/>
                </a:solidFill>
              </a:endParaRPr>
            </a:p>
          </p:txBody>
        </p:sp>
        <p:sp>
          <p:nvSpPr>
            <p:cNvPr id="9" name="object 9"/>
            <p:cNvSpPr/>
            <p:nvPr/>
          </p:nvSpPr>
          <p:spPr>
            <a:xfrm>
              <a:off x="1016507" y="2962655"/>
              <a:ext cx="111760" cy="1533525"/>
            </a:xfrm>
            <a:custGeom>
              <a:avLst/>
              <a:gdLst/>
              <a:ahLst/>
              <a:cxnLst/>
              <a:rect l="l" t="t" r="r" b="b"/>
              <a:pathLst>
                <a:path w="111759" h="1533525">
                  <a:moveTo>
                    <a:pt x="111251" y="0"/>
                  </a:moveTo>
                  <a:lnTo>
                    <a:pt x="0" y="0"/>
                  </a:lnTo>
                  <a:lnTo>
                    <a:pt x="0" y="1533144"/>
                  </a:lnTo>
                  <a:lnTo>
                    <a:pt x="111251" y="1533144"/>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10" name="object 10"/>
            <p:cNvSpPr/>
            <p:nvPr/>
          </p:nvSpPr>
          <p:spPr>
            <a:xfrm>
              <a:off x="1127759" y="3945636"/>
              <a:ext cx="113030" cy="550545"/>
            </a:xfrm>
            <a:custGeom>
              <a:avLst/>
              <a:gdLst/>
              <a:ahLst/>
              <a:cxnLst/>
              <a:rect l="l" t="t" r="r" b="b"/>
              <a:pathLst>
                <a:path w="113030" h="550545">
                  <a:moveTo>
                    <a:pt x="112776" y="0"/>
                  </a:moveTo>
                  <a:lnTo>
                    <a:pt x="0" y="0"/>
                  </a:lnTo>
                  <a:lnTo>
                    <a:pt x="0" y="550163"/>
                  </a:lnTo>
                  <a:lnTo>
                    <a:pt x="112776" y="550163"/>
                  </a:lnTo>
                  <a:lnTo>
                    <a:pt x="112776" y="0"/>
                  </a:lnTo>
                  <a:close/>
                </a:path>
              </a:pathLst>
            </a:custGeom>
            <a:solidFill>
              <a:srgbClr val="A30000"/>
            </a:solidFill>
          </p:spPr>
          <p:txBody>
            <a:bodyPr wrap="square" lIns="0" tIns="0" rIns="0" bIns="0" rtlCol="0"/>
            <a:lstStyle/>
            <a:p>
              <a:endParaRPr smtClean="0">
                <a:solidFill>
                  <a:prstClr val="black"/>
                </a:solidFill>
              </a:endParaRPr>
            </a:p>
          </p:txBody>
        </p:sp>
        <p:sp>
          <p:nvSpPr>
            <p:cNvPr id="11" name="object 11"/>
            <p:cNvSpPr/>
            <p:nvPr/>
          </p:nvSpPr>
          <p:spPr>
            <a:xfrm>
              <a:off x="1330451" y="3139439"/>
              <a:ext cx="111760" cy="1356360"/>
            </a:xfrm>
            <a:custGeom>
              <a:avLst/>
              <a:gdLst/>
              <a:ahLst/>
              <a:cxnLst/>
              <a:rect l="l" t="t" r="r" b="b"/>
              <a:pathLst>
                <a:path w="111759" h="1356360">
                  <a:moveTo>
                    <a:pt x="111251" y="0"/>
                  </a:moveTo>
                  <a:lnTo>
                    <a:pt x="0" y="0"/>
                  </a:lnTo>
                  <a:lnTo>
                    <a:pt x="0" y="1356360"/>
                  </a:lnTo>
                  <a:lnTo>
                    <a:pt x="111251" y="1356360"/>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12" name="object 12"/>
            <p:cNvSpPr/>
            <p:nvPr/>
          </p:nvSpPr>
          <p:spPr>
            <a:xfrm>
              <a:off x="1441704" y="4021836"/>
              <a:ext cx="113030" cy="474345"/>
            </a:xfrm>
            <a:custGeom>
              <a:avLst/>
              <a:gdLst/>
              <a:ahLst/>
              <a:cxnLst/>
              <a:rect l="l" t="t" r="r" b="b"/>
              <a:pathLst>
                <a:path w="113030" h="474345">
                  <a:moveTo>
                    <a:pt x="112776" y="0"/>
                  </a:moveTo>
                  <a:lnTo>
                    <a:pt x="0" y="0"/>
                  </a:lnTo>
                  <a:lnTo>
                    <a:pt x="0" y="473963"/>
                  </a:lnTo>
                  <a:lnTo>
                    <a:pt x="112776" y="473963"/>
                  </a:lnTo>
                  <a:lnTo>
                    <a:pt x="112776" y="0"/>
                  </a:lnTo>
                  <a:close/>
                </a:path>
              </a:pathLst>
            </a:custGeom>
            <a:solidFill>
              <a:srgbClr val="A30000"/>
            </a:solidFill>
          </p:spPr>
          <p:txBody>
            <a:bodyPr wrap="square" lIns="0" tIns="0" rIns="0" bIns="0" rtlCol="0"/>
            <a:lstStyle/>
            <a:p>
              <a:endParaRPr smtClean="0">
                <a:solidFill>
                  <a:prstClr val="black"/>
                </a:solidFill>
              </a:endParaRPr>
            </a:p>
          </p:txBody>
        </p:sp>
        <p:sp>
          <p:nvSpPr>
            <p:cNvPr id="13" name="object 13"/>
            <p:cNvSpPr/>
            <p:nvPr/>
          </p:nvSpPr>
          <p:spPr>
            <a:xfrm>
              <a:off x="1642871" y="3270504"/>
              <a:ext cx="113030" cy="1225550"/>
            </a:xfrm>
            <a:custGeom>
              <a:avLst/>
              <a:gdLst/>
              <a:ahLst/>
              <a:cxnLst/>
              <a:rect l="l" t="t" r="r" b="b"/>
              <a:pathLst>
                <a:path w="113030" h="1225550">
                  <a:moveTo>
                    <a:pt x="112775" y="0"/>
                  </a:moveTo>
                  <a:lnTo>
                    <a:pt x="0" y="0"/>
                  </a:lnTo>
                  <a:lnTo>
                    <a:pt x="0" y="1225296"/>
                  </a:lnTo>
                  <a:lnTo>
                    <a:pt x="112775" y="1225296"/>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14" name="object 14"/>
            <p:cNvSpPr/>
            <p:nvPr/>
          </p:nvSpPr>
          <p:spPr>
            <a:xfrm>
              <a:off x="1755648" y="4088891"/>
              <a:ext cx="113030" cy="407034"/>
            </a:xfrm>
            <a:custGeom>
              <a:avLst/>
              <a:gdLst/>
              <a:ahLst/>
              <a:cxnLst/>
              <a:rect l="l" t="t" r="r" b="b"/>
              <a:pathLst>
                <a:path w="113030" h="407035">
                  <a:moveTo>
                    <a:pt x="112775" y="0"/>
                  </a:moveTo>
                  <a:lnTo>
                    <a:pt x="0" y="0"/>
                  </a:lnTo>
                  <a:lnTo>
                    <a:pt x="0" y="406907"/>
                  </a:lnTo>
                  <a:lnTo>
                    <a:pt x="112775" y="406907"/>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15" name="object 15"/>
            <p:cNvSpPr/>
            <p:nvPr/>
          </p:nvSpPr>
          <p:spPr>
            <a:xfrm>
              <a:off x="1956815" y="3201923"/>
              <a:ext cx="113030" cy="1294130"/>
            </a:xfrm>
            <a:custGeom>
              <a:avLst/>
              <a:gdLst/>
              <a:ahLst/>
              <a:cxnLst/>
              <a:rect l="l" t="t" r="r" b="b"/>
              <a:pathLst>
                <a:path w="113030" h="1294129">
                  <a:moveTo>
                    <a:pt x="112775" y="0"/>
                  </a:moveTo>
                  <a:lnTo>
                    <a:pt x="0" y="0"/>
                  </a:lnTo>
                  <a:lnTo>
                    <a:pt x="0" y="1293876"/>
                  </a:lnTo>
                  <a:lnTo>
                    <a:pt x="112775" y="1293876"/>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2069591" y="4035552"/>
              <a:ext cx="111760" cy="460375"/>
            </a:xfrm>
            <a:custGeom>
              <a:avLst/>
              <a:gdLst/>
              <a:ahLst/>
              <a:cxnLst/>
              <a:rect l="l" t="t" r="r" b="b"/>
              <a:pathLst>
                <a:path w="111760" h="460375">
                  <a:moveTo>
                    <a:pt x="111251" y="0"/>
                  </a:moveTo>
                  <a:lnTo>
                    <a:pt x="0" y="0"/>
                  </a:lnTo>
                  <a:lnTo>
                    <a:pt x="0" y="460248"/>
                  </a:lnTo>
                  <a:lnTo>
                    <a:pt x="111251" y="460248"/>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17" name="object 17"/>
            <p:cNvSpPr/>
            <p:nvPr/>
          </p:nvSpPr>
          <p:spPr>
            <a:xfrm>
              <a:off x="2270759" y="3212591"/>
              <a:ext cx="113030" cy="1283335"/>
            </a:xfrm>
            <a:custGeom>
              <a:avLst/>
              <a:gdLst/>
              <a:ahLst/>
              <a:cxnLst/>
              <a:rect l="l" t="t" r="r" b="b"/>
              <a:pathLst>
                <a:path w="113030" h="1283335">
                  <a:moveTo>
                    <a:pt x="112775" y="0"/>
                  </a:moveTo>
                  <a:lnTo>
                    <a:pt x="0" y="0"/>
                  </a:lnTo>
                  <a:lnTo>
                    <a:pt x="0" y="1283208"/>
                  </a:lnTo>
                  <a:lnTo>
                    <a:pt x="112775" y="1283208"/>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18" name="object 18"/>
            <p:cNvSpPr/>
            <p:nvPr/>
          </p:nvSpPr>
          <p:spPr>
            <a:xfrm>
              <a:off x="2383535" y="4079747"/>
              <a:ext cx="111760" cy="416559"/>
            </a:xfrm>
            <a:custGeom>
              <a:avLst/>
              <a:gdLst/>
              <a:ahLst/>
              <a:cxnLst/>
              <a:rect l="l" t="t" r="r" b="b"/>
              <a:pathLst>
                <a:path w="111760" h="416560">
                  <a:moveTo>
                    <a:pt x="111251" y="0"/>
                  </a:moveTo>
                  <a:lnTo>
                    <a:pt x="0" y="0"/>
                  </a:lnTo>
                  <a:lnTo>
                    <a:pt x="0" y="416051"/>
                  </a:lnTo>
                  <a:lnTo>
                    <a:pt x="111251" y="416051"/>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19" name="object 19"/>
            <p:cNvSpPr/>
            <p:nvPr/>
          </p:nvSpPr>
          <p:spPr>
            <a:xfrm>
              <a:off x="2584703" y="3212591"/>
              <a:ext cx="113030" cy="1283335"/>
            </a:xfrm>
            <a:custGeom>
              <a:avLst/>
              <a:gdLst/>
              <a:ahLst/>
              <a:cxnLst/>
              <a:rect l="l" t="t" r="r" b="b"/>
              <a:pathLst>
                <a:path w="113030" h="1283335">
                  <a:moveTo>
                    <a:pt x="112775" y="0"/>
                  </a:moveTo>
                  <a:lnTo>
                    <a:pt x="0" y="0"/>
                  </a:lnTo>
                  <a:lnTo>
                    <a:pt x="0" y="1283208"/>
                  </a:lnTo>
                  <a:lnTo>
                    <a:pt x="112775" y="1283208"/>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20" name="object 20"/>
            <p:cNvSpPr/>
            <p:nvPr/>
          </p:nvSpPr>
          <p:spPr>
            <a:xfrm>
              <a:off x="2697479" y="4114800"/>
              <a:ext cx="111760" cy="381000"/>
            </a:xfrm>
            <a:custGeom>
              <a:avLst/>
              <a:gdLst/>
              <a:ahLst/>
              <a:cxnLst/>
              <a:rect l="l" t="t" r="r" b="b"/>
              <a:pathLst>
                <a:path w="111760" h="381000">
                  <a:moveTo>
                    <a:pt x="111251" y="0"/>
                  </a:moveTo>
                  <a:lnTo>
                    <a:pt x="0" y="0"/>
                  </a:lnTo>
                  <a:lnTo>
                    <a:pt x="0" y="381000"/>
                  </a:lnTo>
                  <a:lnTo>
                    <a:pt x="111251" y="381000"/>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21" name="object 21"/>
            <p:cNvSpPr/>
            <p:nvPr/>
          </p:nvSpPr>
          <p:spPr>
            <a:xfrm>
              <a:off x="2898647" y="3293363"/>
              <a:ext cx="113030" cy="1202690"/>
            </a:xfrm>
            <a:custGeom>
              <a:avLst/>
              <a:gdLst/>
              <a:ahLst/>
              <a:cxnLst/>
              <a:rect l="l" t="t" r="r" b="b"/>
              <a:pathLst>
                <a:path w="113030" h="1202689">
                  <a:moveTo>
                    <a:pt x="112775" y="0"/>
                  </a:moveTo>
                  <a:lnTo>
                    <a:pt x="0" y="0"/>
                  </a:lnTo>
                  <a:lnTo>
                    <a:pt x="0" y="1202436"/>
                  </a:lnTo>
                  <a:lnTo>
                    <a:pt x="112775" y="1202436"/>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22" name="object 22"/>
            <p:cNvSpPr/>
            <p:nvPr/>
          </p:nvSpPr>
          <p:spPr>
            <a:xfrm>
              <a:off x="3011423" y="4162044"/>
              <a:ext cx="111760" cy="334010"/>
            </a:xfrm>
            <a:custGeom>
              <a:avLst/>
              <a:gdLst/>
              <a:ahLst/>
              <a:cxnLst/>
              <a:rect l="l" t="t" r="r" b="b"/>
              <a:pathLst>
                <a:path w="111760" h="334010">
                  <a:moveTo>
                    <a:pt x="111251" y="0"/>
                  </a:moveTo>
                  <a:lnTo>
                    <a:pt x="0" y="0"/>
                  </a:lnTo>
                  <a:lnTo>
                    <a:pt x="0" y="333755"/>
                  </a:lnTo>
                  <a:lnTo>
                    <a:pt x="111251" y="333755"/>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23" name="object 23"/>
            <p:cNvSpPr/>
            <p:nvPr/>
          </p:nvSpPr>
          <p:spPr>
            <a:xfrm>
              <a:off x="3212591" y="3308604"/>
              <a:ext cx="113030" cy="1187450"/>
            </a:xfrm>
            <a:custGeom>
              <a:avLst/>
              <a:gdLst/>
              <a:ahLst/>
              <a:cxnLst/>
              <a:rect l="l" t="t" r="r" b="b"/>
              <a:pathLst>
                <a:path w="113029" h="1187450">
                  <a:moveTo>
                    <a:pt x="112775" y="0"/>
                  </a:moveTo>
                  <a:lnTo>
                    <a:pt x="0" y="0"/>
                  </a:lnTo>
                  <a:lnTo>
                    <a:pt x="0" y="1187196"/>
                  </a:lnTo>
                  <a:lnTo>
                    <a:pt x="112775" y="1187196"/>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24" name="object 24"/>
            <p:cNvSpPr/>
            <p:nvPr/>
          </p:nvSpPr>
          <p:spPr>
            <a:xfrm>
              <a:off x="3325368" y="4248911"/>
              <a:ext cx="111760" cy="247015"/>
            </a:xfrm>
            <a:custGeom>
              <a:avLst/>
              <a:gdLst/>
              <a:ahLst/>
              <a:cxnLst/>
              <a:rect l="l" t="t" r="r" b="b"/>
              <a:pathLst>
                <a:path w="111760" h="247014">
                  <a:moveTo>
                    <a:pt x="111252" y="0"/>
                  </a:moveTo>
                  <a:lnTo>
                    <a:pt x="0" y="0"/>
                  </a:lnTo>
                  <a:lnTo>
                    <a:pt x="0" y="246887"/>
                  </a:lnTo>
                  <a:lnTo>
                    <a:pt x="111252" y="246887"/>
                  </a:lnTo>
                  <a:lnTo>
                    <a:pt x="111252" y="0"/>
                  </a:lnTo>
                  <a:close/>
                </a:path>
              </a:pathLst>
            </a:custGeom>
            <a:solidFill>
              <a:srgbClr val="A30000"/>
            </a:solidFill>
          </p:spPr>
          <p:txBody>
            <a:bodyPr wrap="square" lIns="0" tIns="0" rIns="0" bIns="0" rtlCol="0"/>
            <a:lstStyle/>
            <a:p>
              <a:endParaRPr smtClean="0">
                <a:solidFill>
                  <a:prstClr val="black"/>
                </a:solidFill>
              </a:endParaRPr>
            </a:p>
          </p:txBody>
        </p:sp>
        <p:sp>
          <p:nvSpPr>
            <p:cNvPr id="25" name="object 25"/>
            <p:cNvSpPr/>
            <p:nvPr/>
          </p:nvSpPr>
          <p:spPr>
            <a:xfrm>
              <a:off x="3526535" y="3294887"/>
              <a:ext cx="113030" cy="1201420"/>
            </a:xfrm>
            <a:custGeom>
              <a:avLst/>
              <a:gdLst/>
              <a:ahLst/>
              <a:cxnLst/>
              <a:rect l="l" t="t" r="r" b="b"/>
              <a:pathLst>
                <a:path w="113029" h="1201420">
                  <a:moveTo>
                    <a:pt x="112775" y="0"/>
                  </a:moveTo>
                  <a:lnTo>
                    <a:pt x="0" y="0"/>
                  </a:lnTo>
                  <a:lnTo>
                    <a:pt x="0" y="1200912"/>
                  </a:lnTo>
                  <a:lnTo>
                    <a:pt x="112775" y="1200912"/>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26" name="object 26"/>
            <p:cNvSpPr/>
            <p:nvPr/>
          </p:nvSpPr>
          <p:spPr>
            <a:xfrm>
              <a:off x="3639312" y="4218432"/>
              <a:ext cx="111760" cy="277495"/>
            </a:xfrm>
            <a:custGeom>
              <a:avLst/>
              <a:gdLst/>
              <a:ahLst/>
              <a:cxnLst/>
              <a:rect l="l" t="t" r="r" b="b"/>
              <a:pathLst>
                <a:path w="111760" h="277495">
                  <a:moveTo>
                    <a:pt x="111251" y="0"/>
                  </a:moveTo>
                  <a:lnTo>
                    <a:pt x="0" y="0"/>
                  </a:lnTo>
                  <a:lnTo>
                    <a:pt x="0" y="277368"/>
                  </a:lnTo>
                  <a:lnTo>
                    <a:pt x="111251" y="277368"/>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27" name="object 27"/>
            <p:cNvSpPr/>
            <p:nvPr/>
          </p:nvSpPr>
          <p:spPr>
            <a:xfrm>
              <a:off x="3840479" y="3297936"/>
              <a:ext cx="113030" cy="1198245"/>
            </a:xfrm>
            <a:custGeom>
              <a:avLst/>
              <a:gdLst/>
              <a:ahLst/>
              <a:cxnLst/>
              <a:rect l="l" t="t" r="r" b="b"/>
              <a:pathLst>
                <a:path w="113029" h="1198245">
                  <a:moveTo>
                    <a:pt x="112775" y="0"/>
                  </a:moveTo>
                  <a:lnTo>
                    <a:pt x="0" y="0"/>
                  </a:lnTo>
                  <a:lnTo>
                    <a:pt x="0" y="1197864"/>
                  </a:lnTo>
                  <a:lnTo>
                    <a:pt x="112775" y="1197864"/>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28" name="object 28"/>
            <p:cNvSpPr/>
            <p:nvPr/>
          </p:nvSpPr>
          <p:spPr>
            <a:xfrm>
              <a:off x="3953256" y="4303776"/>
              <a:ext cx="111760" cy="192405"/>
            </a:xfrm>
            <a:custGeom>
              <a:avLst/>
              <a:gdLst/>
              <a:ahLst/>
              <a:cxnLst/>
              <a:rect l="l" t="t" r="r" b="b"/>
              <a:pathLst>
                <a:path w="111760" h="192404">
                  <a:moveTo>
                    <a:pt x="111252" y="0"/>
                  </a:moveTo>
                  <a:lnTo>
                    <a:pt x="0" y="0"/>
                  </a:lnTo>
                  <a:lnTo>
                    <a:pt x="0" y="192024"/>
                  </a:lnTo>
                  <a:lnTo>
                    <a:pt x="111252" y="192024"/>
                  </a:lnTo>
                  <a:lnTo>
                    <a:pt x="111252" y="0"/>
                  </a:lnTo>
                  <a:close/>
                </a:path>
              </a:pathLst>
            </a:custGeom>
            <a:solidFill>
              <a:srgbClr val="A30000"/>
            </a:solidFill>
          </p:spPr>
          <p:txBody>
            <a:bodyPr wrap="square" lIns="0" tIns="0" rIns="0" bIns="0" rtlCol="0"/>
            <a:lstStyle/>
            <a:p>
              <a:endParaRPr smtClean="0">
                <a:solidFill>
                  <a:prstClr val="black"/>
                </a:solidFill>
              </a:endParaRPr>
            </a:p>
          </p:txBody>
        </p:sp>
        <p:sp>
          <p:nvSpPr>
            <p:cNvPr id="29" name="object 29"/>
            <p:cNvSpPr/>
            <p:nvPr/>
          </p:nvSpPr>
          <p:spPr>
            <a:xfrm>
              <a:off x="4154423" y="3169919"/>
              <a:ext cx="111760" cy="1325880"/>
            </a:xfrm>
            <a:custGeom>
              <a:avLst/>
              <a:gdLst/>
              <a:ahLst/>
              <a:cxnLst/>
              <a:rect l="l" t="t" r="r" b="b"/>
              <a:pathLst>
                <a:path w="111760" h="1325879">
                  <a:moveTo>
                    <a:pt x="111251" y="0"/>
                  </a:moveTo>
                  <a:lnTo>
                    <a:pt x="0" y="0"/>
                  </a:lnTo>
                  <a:lnTo>
                    <a:pt x="0" y="1325879"/>
                  </a:lnTo>
                  <a:lnTo>
                    <a:pt x="111251" y="1325879"/>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30" name="object 30"/>
            <p:cNvSpPr/>
            <p:nvPr/>
          </p:nvSpPr>
          <p:spPr>
            <a:xfrm>
              <a:off x="4265676" y="4309872"/>
              <a:ext cx="113030" cy="186055"/>
            </a:xfrm>
            <a:custGeom>
              <a:avLst/>
              <a:gdLst/>
              <a:ahLst/>
              <a:cxnLst/>
              <a:rect l="l" t="t" r="r" b="b"/>
              <a:pathLst>
                <a:path w="113029" h="186054">
                  <a:moveTo>
                    <a:pt x="112775" y="0"/>
                  </a:moveTo>
                  <a:lnTo>
                    <a:pt x="0" y="0"/>
                  </a:lnTo>
                  <a:lnTo>
                    <a:pt x="0" y="185927"/>
                  </a:lnTo>
                  <a:lnTo>
                    <a:pt x="112775" y="185927"/>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31" name="object 31"/>
            <p:cNvSpPr/>
            <p:nvPr/>
          </p:nvSpPr>
          <p:spPr>
            <a:xfrm>
              <a:off x="4468368" y="3137915"/>
              <a:ext cx="111760" cy="1358265"/>
            </a:xfrm>
            <a:custGeom>
              <a:avLst/>
              <a:gdLst/>
              <a:ahLst/>
              <a:cxnLst/>
              <a:rect l="l" t="t" r="r" b="b"/>
              <a:pathLst>
                <a:path w="111760" h="1358264">
                  <a:moveTo>
                    <a:pt x="111252" y="0"/>
                  </a:moveTo>
                  <a:lnTo>
                    <a:pt x="0" y="0"/>
                  </a:lnTo>
                  <a:lnTo>
                    <a:pt x="0" y="1357884"/>
                  </a:lnTo>
                  <a:lnTo>
                    <a:pt x="111252" y="1357884"/>
                  </a:lnTo>
                  <a:lnTo>
                    <a:pt x="111252" y="0"/>
                  </a:lnTo>
                  <a:close/>
                </a:path>
              </a:pathLst>
            </a:custGeom>
            <a:solidFill>
              <a:srgbClr val="001F5F"/>
            </a:solidFill>
          </p:spPr>
          <p:txBody>
            <a:bodyPr wrap="square" lIns="0" tIns="0" rIns="0" bIns="0" rtlCol="0"/>
            <a:lstStyle/>
            <a:p>
              <a:endParaRPr smtClean="0">
                <a:solidFill>
                  <a:prstClr val="black"/>
                </a:solidFill>
              </a:endParaRPr>
            </a:p>
          </p:txBody>
        </p:sp>
        <p:sp>
          <p:nvSpPr>
            <p:cNvPr id="32" name="object 32"/>
            <p:cNvSpPr/>
            <p:nvPr/>
          </p:nvSpPr>
          <p:spPr>
            <a:xfrm>
              <a:off x="4579620" y="4300727"/>
              <a:ext cx="113030" cy="195580"/>
            </a:xfrm>
            <a:custGeom>
              <a:avLst/>
              <a:gdLst/>
              <a:ahLst/>
              <a:cxnLst/>
              <a:rect l="l" t="t" r="r" b="b"/>
              <a:pathLst>
                <a:path w="113029" h="195579">
                  <a:moveTo>
                    <a:pt x="112775" y="0"/>
                  </a:moveTo>
                  <a:lnTo>
                    <a:pt x="0" y="0"/>
                  </a:lnTo>
                  <a:lnTo>
                    <a:pt x="0" y="195072"/>
                  </a:lnTo>
                  <a:lnTo>
                    <a:pt x="112775" y="195072"/>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33" name="object 33"/>
            <p:cNvSpPr/>
            <p:nvPr/>
          </p:nvSpPr>
          <p:spPr>
            <a:xfrm>
              <a:off x="4782312" y="3142487"/>
              <a:ext cx="111760" cy="1353820"/>
            </a:xfrm>
            <a:custGeom>
              <a:avLst/>
              <a:gdLst/>
              <a:ahLst/>
              <a:cxnLst/>
              <a:rect l="l" t="t" r="r" b="b"/>
              <a:pathLst>
                <a:path w="111760" h="1353820">
                  <a:moveTo>
                    <a:pt x="111251" y="0"/>
                  </a:moveTo>
                  <a:lnTo>
                    <a:pt x="0" y="0"/>
                  </a:lnTo>
                  <a:lnTo>
                    <a:pt x="0" y="1353312"/>
                  </a:lnTo>
                  <a:lnTo>
                    <a:pt x="111251" y="1353312"/>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34" name="object 34"/>
            <p:cNvSpPr/>
            <p:nvPr/>
          </p:nvSpPr>
          <p:spPr>
            <a:xfrm>
              <a:off x="4893564" y="4294632"/>
              <a:ext cx="113030" cy="201295"/>
            </a:xfrm>
            <a:custGeom>
              <a:avLst/>
              <a:gdLst/>
              <a:ahLst/>
              <a:cxnLst/>
              <a:rect l="l" t="t" r="r" b="b"/>
              <a:pathLst>
                <a:path w="113029" h="201295">
                  <a:moveTo>
                    <a:pt x="112775" y="0"/>
                  </a:moveTo>
                  <a:lnTo>
                    <a:pt x="0" y="0"/>
                  </a:lnTo>
                  <a:lnTo>
                    <a:pt x="0" y="201168"/>
                  </a:lnTo>
                  <a:lnTo>
                    <a:pt x="112775" y="201168"/>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35" name="object 35"/>
            <p:cNvSpPr/>
            <p:nvPr/>
          </p:nvSpPr>
          <p:spPr>
            <a:xfrm>
              <a:off x="5096256" y="3208019"/>
              <a:ext cx="111760" cy="1287780"/>
            </a:xfrm>
            <a:custGeom>
              <a:avLst/>
              <a:gdLst/>
              <a:ahLst/>
              <a:cxnLst/>
              <a:rect l="l" t="t" r="r" b="b"/>
              <a:pathLst>
                <a:path w="111760" h="1287779">
                  <a:moveTo>
                    <a:pt x="111252" y="0"/>
                  </a:moveTo>
                  <a:lnTo>
                    <a:pt x="0" y="0"/>
                  </a:lnTo>
                  <a:lnTo>
                    <a:pt x="0" y="1287779"/>
                  </a:lnTo>
                  <a:lnTo>
                    <a:pt x="111252" y="1287779"/>
                  </a:lnTo>
                  <a:lnTo>
                    <a:pt x="111252" y="0"/>
                  </a:lnTo>
                  <a:close/>
                </a:path>
              </a:pathLst>
            </a:custGeom>
            <a:solidFill>
              <a:srgbClr val="001F5F"/>
            </a:solidFill>
          </p:spPr>
          <p:txBody>
            <a:bodyPr wrap="square" lIns="0" tIns="0" rIns="0" bIns="0" rtlCol="0"/>
            <a:lstStyle/>
            <a:p>
              <a:endParaRPr smtClean="0">
                <a:solidFill>
                  <a:prstClr val="black"/>
                </a:solidFill>
              </a:endParaRPr>
            </a:p>
          </p:txBody>
        </p:sp>
        <p:sp>
          <p:nvSpPr>
            <p:cNvPr id="36" name="object 36"/>
            <p:cNvSpPr/>
            <p:nvPr/>
          </p:nvSpPr>
          <p:spPr>
            <a:xfrm>
              <a:off x="5207508" y="4306823"/>
              <a:ext cx="113030" cy="189230"/>
            </a:xfrm>
            <a:custGeom>
              <a:avLst/>
              <a:gdLst/>
              <a:ahLst/>
              <a:cxnLst/>
              <a:rect l="l" t="t" r="r" b="b"/>
              <a:pathLst>
                <a:path w="113029" h="189229">
                  <a:moveTo>
                    <a:pt x="112775" y="0"/>
                  </a:moveTo>
                  <a:lnTo>
                    <a:pt x="0" y="0"/>
                  </a:lnTo>
                  <a:lnTo>
                    <a:pt x="0" y="188975"/>
                  </a:lnTo>
                  <a:lnTo>
                    <a:pt x="112775" y="188975"/>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37" name="object 37"/>
            <p:cNvSpPr/>
            <p:nvPr/>
          </p:nvSpPr>
          <p:spPr>
            <a:xfrm>
              <a:off x="5410200" y="3246119"/>
              <a:ext cx="111760" cy="1249680"/>
            </a:xfrm>
            <a:custGeom>
              <a:avLst/>
              <a:gdLst/>
              <a:ahLst/>
              <a:cxnLst/>
              <a:rect l="l" t="t" r="r" b="b"/>
              <a:pathLst>
                <a:path w="111760" h="1249679">
                  <a:moveTo>
                    <a:pt x="111251" y="0"/>
                  </a:moveTo>
                  <a:lnTo>
                    <a:pt x="0" y="0"/>
                  </a:lnTo>
                  <a:lnTo>
                    <a:pt x="0" y="1249679"/>
                  </a:lnTo>
                  <a:lnTo>
                    <a:pt x="111251" y="1249679"/>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38" name="object 38"/>
            <p:cNvSpPr/>
            <p:nvPr/>
          </p:nvSpPr>
          <p:spPr>
            <a:xfrm>
              <a:off x="5521452" y="4325111"/>
              <a:ext cx="113030" cy="170815"/>
            </a:xfrm>
            <a:custGeom>
              <a:avLst/>
              <a:gdLst/>
              <a:ahLst/>
              <a:cxnLst/>
              <a:rect l="l" t="t" r="r" b="b"/>
              <a:pathLst>
                <a:path w="113029" h="170814">
                  <a:moveTo>
                    <a:pt x="112775" y="0"/>
                  </a:moveTo>
                  <a:lnTo>
                    <a:pt x="0" y="0"/>
                  </a:lnTo>
                  <a:lnTo>
                    <a:pt x="0" y="170687"/>
                  </a:lnTo>
                  <a:lnTo>
                    <a:pt x="112775" y="170687"/>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39" name="object 39"/>
            <p:cNvSpPr/>
            <p:nvPr/>
          </p:nvSpPr>
          <p:spPr>
            <a:xfrm>
              <a:off x="5724144" y="3179063"/>
              <a:ext cx="111760" cy="1316990"/>
            </a:xfrm>
            <a:custGeom>
              <a:avLst/>
              <a:gdLst/>
              <a:ahLst/>
              <a:cxnLst/>
              <a:rect l="l" t="t" r="r" b="b"/>
              <a:pathLst>
                <a:path w="111760" h="1316989">
                  <a:moveTo>
                    <a:pt x="111251" y="0"/>
                  </a:moveTo>
                  <a:lnTo>
                    <a:pt x="0" y="0"/>
                  </a:lnTo>
                  <a:lnTo>
                    <a:pt x="0" y="1316736"/>
                  </a:lnTo>
                  <a:lnTo>
                    <a:pt x="111251" y="1316736"/>
                  </a:lnTo>
                  <a:lnTo>
                    <a:pt x="111251" y="0"/>
                  </a:lnTo>
                  <a:close/>
                </a:path>
              </a:pathLst>
            </a:custGeom>
            <a:solidFill>
              <a:srgbClr val="001F5F"/>
            </a:solidFill>
          </p:spPr>
          <p:txBody>
            <a:bodyPr wrap="square" lIns="0" tIns="0" rIns="0" bIns="0" rtlCol="0"/>
            <a:lstStyle/>
            <a:p>
              <a:endParaRPr smtClean="0">
                <a:solidFill>
                  <a:prstClr val="black"/>
                </a:solidFill>
              </a:endParaRPr>
            </a:p>
          </p:txBody>
        </p:sp>
        <p:sp>
          <p:nvSpPr>
            <p:cNvPr id="40" name="object 40"/>
            <p:cNvSpPr/>
            <p:nvPr/>
          </p:nvSpPr>
          <p:spPr>
            <a:xfrm>
              <a:off x="5835395" y="4315967"/>
              <a:ext cx="113030" cy="180340"/>
            </a:xfrm>
            <a:custGeom>
              <a:avLst/>
              <a:gdLst/>
              <a:ahLst/>
              <a:cxnLst/>
              <a:rect l="l" t="t" r="r" b="b"/>
              <a:pathLst>
                <a:path w="113029" h="180339">
                  <a:moveTo>
                    <a:pt x="112775" y="0"/>
                  </a:moveTo>
                  <a:lnTo>
                    <a:pt x="0" y="0"/>
                  </a:lnTo>
                  <a:lnTo>
                    <a:pt x="0" y="179831"/>
                  </a:lnTo>
                  <a:lnTo>
                    <a:pt x="112775" y="179831"/>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41" name="object 41"/>
            <p:cNvSpPr/>
            <p:nvPr/>
          </p:nvSpPr>
          <p:spPr>
            <a:xfrm>
              <a:off x="6036564" y="3070859"/>
              <a:ext cx="113030" cy="1424940"/>
            </a:xfrm>
            <a:custGeom>
              <a:avLst/>
              <a:gdLst/>
              <a:ahLst/>
              <a:cxnLst/>
              <a:rect l="l" t="t" r="r" b="b"/>
              <a:pathLst>
                <a:path w="113029" h="1424939">
                  <a:moveTo>
                    <a:pt x="112775" y="0"/>
                  </a:moveTo>
                  <a:lnTo>
                    <a:pt x="0" y="0"/>
                  </a:lnTo>
                  <a:lnTo>
                    <a:pt x="0" y="1424939"/>
                  </a:lnTo>
                  <a:lnTo>
                    <a:pt x="112775" y="1424939"/>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42" name="object 42"/>
            <p:cNvSpPr/>
            <p:nvPr/>
          </p:nvSpPr>
          <p:spPr>
            <a:xfrm>
              <a:off x="6149339" y="4197095"/>
              <a:ext cx="113030" cy="299085"/>
            </a:xfrm>
            <a:custGeom>
              <a:avLst/>
              <a:gdLst/>
              <a:ahLst/>
              <a:cxnLst/>
              <a:rect l="l" t="t" r="r" b="b"/>
              <a:pathLst>
                <a:path w="113029" h="299085">
                  <a:moveTo>
                    <a:pt x="112775" y="0"/>
                  </a:moveTo>
                  <a:lnTo>
                    <a:pt x="0" y="0"/>
                  </a:lnTo>
                  <a:lnTo>
                    <a:pt x="0" y="298703"/>
                  </a:lnTo>
                  <a:lnTo>
                    <a:pt x="112775" y="298703"/>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43" name="object 43"/>
            <p:cNvSpPr/>
            <p:nvPr/>
          </p:nvSpPr>
          <p:spPr>
            <a:xfrm>
              <a:off x="6350508" y="2993136"/>
              <a:ext cx="113030" cy="1503045"/>
            </a:xfrm>
            <a:custGeom>
              <a:avLst/>
              <a:gdLst/>
              <a:ahLst/>
              <a:cxnLst/>
              <a:rect l="l" t="t" r="r" b="b"/>
              <a:pathLst>
                <a:path w="113029" h="1503045">
                  <a:moveTo>
                    <a:pt x="112775" y="0"/>
                  </a:moveTo>
                  <a:lnTo>
                    <a:pt x="0" y="0"/>
                  </a:lnTo>
                  <a:lnTo>
                    <a:pt x="0" y="1502664"/>
                  </a:lnTo>
                  <a:lnTo>
                    <a:pt x="112775" y="1502664"/>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44" name="object 44"/>
            <p:cNvSpPr/>
            <p:nvPr/>
          </p:nvSpPr>
          <p:spPr>
            <a:xfrm>
              <a:off x="6463283" y="4149851"/>
              <a:ext cx="111760" cy="346075"/>
            </a:xfrm>
            <a:custGeom>
              <a:avLst/>
              <a:gdLst/>
              <a:ahLst/>
              <a:cxnLst/>
              <a:rect l="l" t="t" r="r" b="b"/>
              <a:pathLst>
                <a:path w="111759" h="346075">
                  <a:moveTo>
                    <a:pt x="111251" y="0"/>
                  </a:moveTo>
                  <a:lnTo>
                    <a:pt x="0" y="0"/>
                  </a:lnTo>
                  <a:lnTo>
                    <a:pt x="0" y="345948"/>
                  </a:lnTo>
                  <a:lnTo>
                    <a:pt x="111251" y="345948"/>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45" name="object 45"/>
            <p:cNvSpPr/>
            <p:nvPr/>
          </p:nvSpPr>
          <p:spPr>
            <a:xfrm>
              <a:off x="6664452" y="2813303"/>
              <a:ext cx="113030" cy="1682750"/>
            </a:xfrm>
            <a:custGeom>
              <a:avLst/>
              <a:gdLst/>
              <a:ahLst/>
              <a:cxnLst/>
              <a:rect l="l" t="t" r="r" b="b"/>
              <a:pathLst>
                <a:path w="113029" h="1682750">
                  <a:moveTo>
                    <a:pt x="112775" y="0"/>
                  </a:moveTo>
                  <a:lnTo>
                    <a:pt x="0" y="0"/>
                  </a:lnTo>
                  <a:lnTo>
                    <a:pt x="0" y="1682496"/>
                  </a:lnTo>
                  <a:lnTo>
                    <a:pt x="112775" y="1682496"/>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46" name="object 46"/>
            <p:cNvSpPr/>
            <p:nvPr/>
          </p:nvSpPr>
          <p:spPr>
            <a:xfrm>
              <a:off x="6777227" y="4123944"/>
              <a:ext cx="111760" cy="372110"/>
            </a:xfrm>
            <a:custGeom>
              <a:avLst/>
              <a:gdLst/>
              <a:ahLst/>
              <a:cxnLst/>
              <a:rect l="l" t="t" r="r" b="b"/>
              <a:pathLst>
                <a:path w="111759" h="372110">
                  <a:moveTo>
                    <a:pt x="111251" y="0"/>
                  </a:moveTo>
                  <a:lnTo>
                    <a:pt x="0" y="0"/>
                  </a:lnTo>
                  <a:lnTo>
                    <a:pt x="0" y="371855"/>
                  </a:lnTo>
                  <a:lnTo>
                    <a:pt x="111251" y="371855"/>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47" name="object 47"/>
            <p:cNvSpPr/>
            <p:nvPr/>
          </p:nvSpPr>
          <p:spPr>
            <a:xfrm>
              <a:off x="6978395" y="2761487"/>
              <a:ext cx="113030" cy="1734820"/>
            </a:xfrm>
            <a:custGeom>
              <a:avLst/>
              <a:gdLst/>
              <a:ahLst/>
              <a:cxnLst/>
              <a:rect l="l" t="t" r="r" b="b"/>
              <a:pathLst>
                <a:path w="113029" h="1734820">
                  <a:moveTo>
                    <a:pt x="112775" y="0"/>
                  </a:moveTo>
                  <a:lnTo>
                    <a:pt x="0" y="0"/>
                  </a:lnTo>
                  <a:lnTo>
                    <a:pt x="0" y="1734312"/>
                  </a:lnTo>
                  <a:lnTo>
                    <a:pt x="112775" y="1734312"/>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48" name="object 48"/>
            <p:cNvSpPr/>
            <p:nvPr/>
          </p:nvSpPr>
          <p:spPr>
            <a:xfrm>
              <a:off x="7091171" y="4055363"/>
              <a:ext cx="111760" cy="440690"/>
            </a:xfrm>
            <a:custGeom>
              <a:avLst/>
              <a:gdLst/>
              <a:ahLst/>
              <a:cxnLst/>
              <a:rect l="l" t="t" r="r" b="b"/>
              <a:pathLst>
                <a:path w="111759" h="440689">
                  <a:moveTo>
                    <a:pt x="111251" y="0"/>
                  </a:moveTo>
                  <a:lnTo>
                    <a:pt x="0" y="0"/>
                  </a:lnTo>
                  <a:lnTo>
                    <a:pt x="0" y="440436"/>
                  </a:lnTo>
                  <a:lnTo>
                    <a:pt x="111251" y="440436"/>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49" name="object 49"/>
            <p:cNvSpPr/>
            <p:nvPr/>
          </p:nvSpPr>
          <p:spPr>
            <a:xfrm>
              <a:off x="7292340" y="2735579"/>
              <a:ext cx="113030" cy="1760220"/>
            </a:xfrm>
            <a:custGeom>
              <a:avLst/>
              <a:gdLst/>
              <a:ahLst/>
              <a:cxnLst/>
              <a:rect l="l" t="t" r="r" b="b"/>
              <a:pathLst>
                <a:path w="113029" h="1760220">
                  <a:moveTo>
                    <a:pt x="112775" y="0"/>
                  </a:moveTo>
                  <a:lnTo>
                    <a:pt x="0" y="0"/>
                  </a:lnTo>
                  <a:lnTo>
                    <a:pt x="0" y="1760220"/>
                  </a:lnTo>
                  <a:lnTo>
                    <a:pt x="112775" y="1760220"/>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50" name="object 50"/>
            <p:cNvSpPr/>
            <p:nvPr/>
          </p:nvSpPr>
          <p:spPr>
            <a:xfrm>
              <a:off x="7405116" y="4014216"/>
              <a:ext cx="111760" cy="481965"/>
            </a:xfrm>
            <a:custGeom>
              <a:avLst/>
              <a:gdLst/>
              <a:ahLst/>
              <a:cxnLst/>
              <a:rect l="l" t="t" r="r" b="b"/>
              <a:pathLst>
                <a:path w="111759" h="481964">
                  <a:moveTo>
                    <a:pt x="111251" y="0"/>
                  </a:moveTo>
                  <a:lnTo>
                    <a:pt x="0" y="0"/>
                  </a:lnTo>
                  <a:lnTo>
                    <a:pt x="0" y="481583"/>
                  </a:lnTo>
                  <a:lnTo>
                    <a:pt x="111251" y="481583"/>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51" name="object 51"/>
            <p:cNvSpPr/>
            <p:nvPr/>
          </p:nvSpPr>
          <p:spPr>
            <a:xfrm>
              <a:off x="7606283" y="2702051"/>
              <a:ext cx="113030" cy="1793875"/>
            </a:xfrm>
            <a:custGeom>
              <a:avLst/>
              <a:gdLst/>
              <a:ahLst/>
              <a:cxnLst/>
              <a:rect l="l" t="t" r="r" b="b"/>
              <a:pathLst>
                <a:path w="113029" h="1793875">
                  <a:moveTo>
                    <a:pt x="112775" y="0"/>
                  </a:moveTo>
                  <a:lnTo>
                    <a:pt x="0" y="0"/>
                  </a:lnTo>
                  <a:lnTo>
                    <a:pt x="0" y="1793748"/>
                  </a:lnTo>
                  <a:lnTo>
                    <a:pt x="112775" y="1793748"/>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52" name="object 52"/>
            <p:cNvSpPr/>
            <p:nvPr/>
          </p:nvSpPr>
          <p:spPr>
            <a:xfrm>
              <a:off x="7719059" y="4096511"/>
              <a:ext cx="111760" cy="399415"/>
            </a:xfrm>
            <a:custGeom>
              <a:avLst/>
              <a:gdLst/>
              <a:ahLst/>
              <a:cxnLst/>
              <a:rect l="l" t="t" r="r" b="b"/>
              <a:pathLst>
                <a:path w="111759" h="399414">
                  <a:moveTo>
                    <a:pt x="111251" y="0"/>
                  </a:moveTo>
                  <a:lnTo>
                    <a:pt x="0" y="0"/>
                  </a:lnTo>
                  <a:lnTo>
                    <a:pt x="0" y="399288"/>
                  </a:lnTo>
                  <a:lnTo>
                    <a:pt x="111251" y="399288"/>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53" name="object 53"/>
            <p:cNvSpPr/>
            <p:nvPr/>
          </p:nvSpPr>
          <p:spPr>
            <a:xfrm>
              <a:off x="7920228" y="2915411"/>
              <a:ext cx="113030" cy="1580515"/>
            </a:xfrm>
            <a:custGeom>
              <a:avLst/>
              <a:gdLst/>
              <a:ahLst/>
              <a:cxnLst/>
              <a:rect l="l" t="t" r="r" b="b"/>
              <a:pathLst>
                <a:path w="113029" h="1580514">
                  <a:moveTo>
                    <a:pt x="112775" y="0"/>
                  </a:moveTo>
                  <a:lnTo>
                    <a:pt x="0" y="0"/>
                  </a:lnTo>
                  <a:lnTo>
                    <a:pt x="0" y="1580388"/>
                  </a:lnTo>
                  <a:lnTo>
                    <a:pt x="112775" y="1580388"/>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54" name="object 54"/>
            <p:cNvSpPr/>
            <p:nvPr/>
          </p:nvSpPr>
          <p:spPr>
            <a:xfrm>
              <a:off x="8033004" y="4381500"/>
              <a:ext cx="111760" cy="114300"/>
            </a:xfrm>
            <a:custGeom>
              <a:avLst/>
              <a:gdLst/>
              <a:ahLst/>
              <a:cxnLst/>
              <a:rect l="l" t="t" r="r" b="b"/>
              <a:pathLst>
                <a:path w="111759" h="114300">
                  <a:moveTo>
                    <a:pt x="111251" y="0"/>
                  </a:moveTo>
                  <a:lnTo>
                    <a:pt x="0" y="0"/>
                  </a:lnTo>
                  <a:lnTo>
                    <a:pt x="0" y="114300"/>
                  </a:lnTo>
                  <a:lnTo>
                    <a:pt x="111251" y="114300"/>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55" name="object 55"/>
            <p:cNvSpPr/>
            <p:nvPr/>
          </p:nvSpPr>
          <p:spPr>
            <a:xfrm>
              <a:off x="8234171" y="2929127"/>
              <a:ext cx="113030" cy="1567180"/>
            </a:xfrm>
            <a:custGeom>
              <a:avLst/>
              <a:gdLst/>
              <a:ahLst/>
              <a:cxnLst/>
              <a:rect l="l" t="t" r="r" b="b"/>
              <a:pathLst>
                <a:path w="113029" h="1567179">
                  <a:moveTo>
                    <a:pt x="112775" y="0"/>
                  </a:moveTo>
                  <a:lnTo>
                    <a:pt x="0" y="0"/>
                  </a:lnTo>
                  <a:lnTo>
                    <a:pt x="0" y="1566672"/>
                  </a:lnTo>
                  <a:lnTo>
                    <a:pt x="112775" y="1566672"/>
                  </a:lnTo>
                  <a:lnTo>
                    <a:pt x="112775" y="0"/>
                  </a:lnTo>
                  <a:close/>
                </a:path>
              </a:pathLst>
            </a:custGeom>
            <a:solidFill>
              <a:srgbClr val="001F5F"/>
            </a:solidFill>
          </p:spPr>
          <p:txBody>
            <a:bodyPr wrap="square" lIns="0" tIns="0" rIns="0" bIns="0" rtlCol="0"/>
            <a:lstStyle/>
            <a:p>
              <a:endParaRPr smtClean="0">
                <a:solidFill>
                  <a:prstClr val="black"/>
                </a:solidFill>
              </a:endParaRPr>
            </a:p>
          </p:txBody>
        </p:sp>
        <p:sp>
          <p:nvSpPr>
            <p:cNvPr id="56" name="object 56"/>
            <p:cNvSpPr/>
            <p:nvPr/>
          </p:nvSpPr>
          <p:spPr>
            <a:xfrm>
              <a:off x="8346947" y="4344923"/>
              <a:ext cx="111760" cy="151130"/>
            </a:xfrm>
            <a:custGeom>
              <a:avLst/>
              <a:gdLst/>
              <a:ahLst/>
              <a:cxnLst/>
              <a:rect l="l" t="t" r="r" b="b"/>
              <a:pathLst>
                <a:path w="111759" h="151129">
                  <a:moveTo>
                    <a:pt x="111251" y="0"/>
                  </a:moveTo>
                  <a:lnTo>
                    <a:pt x="0" y="0"/>
                  </a:lnTo>
                  <a:lnTo>
                    <a:pt x="0" y="150875"/>
                  </a:lnTo>
                  <a:lnTo>
                    <a:pt x="111251" y="150875"/>
                  </a:lnTo>
                  <a:lnTo>
                    <a:pt x="111251" y="0"/>
                  </a:lnTo>
                  <a:close/>
                </a:path>
              </a:pathLst>
            </a:custGeom>
            <a:solidFill>
              <a:srgbClr val="A30000"/>
            </a:solidFill>
          </p:spPr>
          <p:txBody>
            <a:bodyPr wrap="square" lIns="0" tIns="0" rIns="0" bIns="0" rtlCol="0"/>
            <a:lstStyle/>
            <a:p>
              <a:endParaRPr smtClean="0">
                <a:solidFill>
                  <a:prstClr val="black"/>
                </a:solidFill>
              </a:endParaRPr>
            </a:p>
          </p:txBody>
        </p:sp>
        <p:sp>
          <p:nvSpPr>
            <p:cNvPr id="57" name="object 57"/>
            <p:cNvSpPr/>
            <p:nvPr/>
          </p:nvSpPr>
          <p:spPr>
            <a:xfrm>
              <a:off x="8548116" y="2887979"/>
              <a:ext cx="111760" cy="1607820"/>
            </a:xfrm>
            <a:custGeom>
              <a:avLst/>
              <a:gdLst/>
              <a:ahLst/>
              <a:cxnLst/>
              <a:rect l="l" t="t" r="r" b="b"/>
              <a:pathLst>
                <a:path w="111759" h="1607820">
                  <a:moveTo>
                    <a:pt x="111252" y="1565148"/>
                  </a:moveTo>
                  <a:lnTo>
                    <a:pt x="0" y="1565148"/>
                  </a:lnTo>
                  <a:lnTo>
                    <a:pt x="0" y="1607820"/>
                  </a:lnTo>
                  <a:lnTo>
                    <a:pt x="111252" y="1607820"/>
                  </a:lnTo>
                  <a:lnTo>
                    <a:pt x="111252" y="1565148"/>
                  </a:lnTo>
                  <a:close/>
                </a:path>
                <a:path w="111759" h="1607820">
                  <a:moveTo>
                    <a:pt x="111252" y="0"/>
                  </a:moveTo>
                  <a:lnTo>
                    <a:pt x="0" y="0"/>
                  </a:lnTo>
                  <a:lnTo>
                    <a:pt x="0" y="1382268"/>
                  </a:lnTo>
                  <a:lnTo>
                    <a:pt x="111252" y="1382268"/>
                  </a:lnTo>
                  <a:lnTo>
                    <a:pt x="111252" y="0"/>
                  </a:lnTo>
                  <a:close/>
                </a:path>
              </a:pathLst>
            </a:custGeom>
            <a:solidFill>
              <a:srgbClr val="001F5F"/>
            </a:solidFill>
          </p:spPr>
          <p:txBody>
            <a:bodyPr wrap="square" lIns="0" tIns="0" rIns="0" bIns="0" rtlCol="0"/>
            <a:lstStyle/>
            <a:p>
              <a:endParaRPr smtClean="0">
                <a:solidFill>
                  <a:prstClr val="black"/>
                </a:solidFill>
              </a:endParaRPr>
            </a:p>
          </p:txBody>
        </p:sp>
        <p:sp>
          <p:nvSpPr>
            <p:cNvPr id="58" name="object 58"/>
            <p:cNvSpPr/>
            <p:nvPr/>
          </p:nvSpPr>
          <p:spPr>
            <a:xfrm>
              <a:off x="8659367" y="4224527"/>
              <a:ext cx="113030" cy="271780"/>
            </a:xfrm>
            <a:custGeom>
              <a:avLst/>
              <a:gdLst/>
              <a:ahLst/>
              <a:cxnLst/>
              <a:rect l="l" t="t" r="r" b="b"/>
              <a:pathLst>
                <a:path w="113029" h="271779">
                  <a:moveTo>
                    <a:pt x="112775" y="0"/>
                  </a:moveTo>
                  <a:lnTo>
                    <a:pt x="0" y="0"/>
                  </a:lnTo>
                  <a:lnTo>
                    <a:pt x="0" y="271272"/>
                  </a:lnTo>
                  <a:lnTo>
                    <a:pt x="112775" y="271272"/>
                  </a:lnTo>
                  <a:lnTo>
                    <a:pt x="112775" y="0"/>
                  </a:lnTo>
                  <a:close/>
                </a:path>
              </a:pathLst>
            </a:custGeom>
            <a:solidFill>
              <a:srgbClr val="A30000"/>
            </a:solidFill>
          </p:spPr>
          <p:txBody>
            <a:bodyPr wrap="square" lIns="0" tIns="0" rIns="0" bIns="0" rtlCol="0"/>
            <a:lstStyle/>
            <a:p>
              <a:endParaRPr smtClean="0">
                <a:solidFill>
                  <a:prstClr val="black"/>
                </a:solidFill>
              </a:endParaRPr>
            </a:p>
          </p:txBody>
        </p:sp>
        <p:sp>
          <p:nvSpPr>
            <p:cNvPr id="59" name="object 59"/>
            <p:cNvSpPr/>
            <p:nvPr/>
          </p:nvSpPr>
          <p:spPr>
            <a:xfrm>
              <a:off x="656843" y="4495800"/>
              <a:ext cx="8159750" cy="0"/>
            </a:xfrm>
            <a:custGeom>
              <a:avLst/>
              <a:gdLst/>
              <a:ahLst/>
              <a:cxnLst/>
              <a:rect l="l" t="t" r="r" b="b"/>
              <a:pathLst>
                <a:path w="8159750">
                  <a:moveTo>
                    <a:pt x="0" y="0"/>
                  </a:moveTo>
                  <a:lnTo>
                    <a:pt x="8159496" y="0"/>
                  </a:lnTo>
                </a:path>
              </a:pathLst>
            </a:custGeom>
            <a:ln w="9144">
              <a:solidFill>
                <a:srgbClr val="000000"/>
              </a:solidFill>
            </a:ln>
          </p:spPr>
          <p:txBody>
            <a:bodyPr wrap="square" lIns="0" tIns="0" rIns="0" bIns="0" rtlCol="0"/>
            <a:lstStyle/>
            <a:p>
              <a:endParaRPr smtClean="0">
                <a:solidFill>
                  <a:prstClr val="black"/>
                </a:solidFill>
              </a:endParaRPr>
            </a:p>
          </p:txBody>
        </p:sp>
        <p:sp>
          <p:nvSpPr>
            <p:cNvPr id="60" name="object 60"/>
            <p:cNvSpPr/>
            <p:nvPr/>
          </p:nvSpPr>
          <p:spPr>
            <a:xfrm>
              <a:off x="814577" y="4249673"/>
              <a:ext cx="7846059" cy="1051560"/>
            </a:xfrm>
            <a:custGeom>
              <a:avLst/>
              <a:gdLst/>
              <a:ahLst/>
              <a:cxnLst/>
              <a:rect l="l" t="t" r="r" b="b"/>
              <a:pathLst>
                <a:path w="7846059" h="1051560">
                  <a:moveTo>
                    <a:pt x="0" y="0"/>
                  </a:moveTo>
                  <a:lnTo>
                    <a:pt x="313944" y="77724"/>
                  </a:lnTo>
                  <a:lnTo>
                    <a:pt x="627888" y="213359"/>
                  </a:lnTo>
                  <a:lnTo>
                    <a:pt x="941832" y="376427"/>
                  </a:lnTo>
                  <a:lnTo>
                    <a:pt x="1254252" y="573024"/>
                  </a:lnTo>
                  <a:lnTo>
                    <a:pt x="1568196" y="667512"/>
                  </a:lnTo>
                  <a:lnTo>
                    <a:pt x="1882139" y="693419"/>
                  </a:lnTo>
                  <a:lnTo>
                    <a:pt x="2196084" y="822959"/>
                  </a:lnTo>
                  <a:lnTo>
                    <a:pt x="2510028" y="894588"/>
                  </a:lnTo>
                  <a:lnTo>
                    <a:pt x="2823972" y="917448"/>
                  </a:lnTo>
                  <a:lnTo>
                    <a:pt x="3137916" y="955548"/>
                  </a:lnTo>
                  <a:lnTo>
                    <a:pt x="3451860" y="940307"/>
                  </a:lnTo>
                  <a:lnTo>
                    <a:pt x="3765804" y="893063"/>
                  </a:lnTo>
                  <a:lnTo>
                    <a:pt x="4079748" y="870203"/>
                  </a:lnTo>
                  <a:lnTo>
                    <a:pt x="4393692" y="906780"/>
                  </a:lnTo>
                  <a:lnTo>
                    <a:pt x="4707636" y="937259"/>
                  </a:lnTo>
                  <a:lnTo>
                    <a:pt x="5021580" y="920495"/>
                  </a:lnTo>
                  <a:lnTo>
                    <a:pt x="5335524" y="873251"/>
                  </a:lnTo>
                  <a:lnTo>
                    <a:pt x="5647944" y="838200"/>
                  </a:lnTo>
                  <a:lnTo>
                    <a:pt x="5961888" y="830580"/>
                  </a:lnTo>
                  <a:lnTo>
                    <a:pt x="6275832" y="780288"/>
                  </a:lnTo>
                  <a:lnTo>
                    <a:pt x="6589776" y="736092"/>
                  </a:lnTo>
                  <a:lnTo>
                    <a:pt x="6903720" y="707136"/>
                  </a:lnTo>
                  <a:lnTo>
                    <a:pt x="7217664" y="1051560"/>
                  </a:lnTo>
                  <a:lnTo>
                    <a:pt x="7531608" y="1019556"/>
                  </a:lnTo>
                  <a:lnTo>
                    <a:pt x="7845552" y="841248"/>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61" name="object 61"/>
          <p:cNvSpPr txBox="1"/>
          <p:nvPr/>
        </p:nvSpPr>
        <p:spPr>
          <a:xfrm>
            <a:off x="236626" y="2296160"/>
            <a:ext cx="281940" cy="2869565"/>
          </a:xfrm>
          <a:prstGeom prst="rect">
            <a:avLst/>
          </a:prstGeom>
        </p:spPr>
        <p:txBody>
          <a:bodyPr vert="horz" wrap="square" lIns="0" tIns="113664" rIns="0" bIns="0" rtlCol="0">
            <a:spAutoFit/>
          </a:bodyPr>
          <a:lstStyle/>
          <a:p>
            <a:pPr marR="5080" algn="r">
              <a:spcBef>
                <a:spcPts val="894"/>
              </a:spcBef>
            </a:pPr>
            <a:r>
              <a:rPr sz="1200" spc="-5" dirty="0">
                <a:solidFill>
                  <a:prstClr val="black"/>
                </a:solidFill>
                <a:latin typeface="Arial"/>
                <a:cs typeface="Arial"/>
              </a:rPr>
              <a:t>140</a:t>
            </a:r>
            <a:endParaRPr sz="1200">
              <a:solidFill>
                <a:prstClr val="black"/>
              </a:solidFill>
              <a:latin typeface="Arial"/>
              <a:cs typeface="Arial"/>
            </a:endParaRPr>
          </a:p>
          <a:p>
            <a:pPr marR="5080" algn="r">
              <a:spcBef>
                <a:spcPts val="800"/>
              </a:spcBef>
            </a:pPr>
            <a:r>
              <a:rPr sz="1200" spc="-5" dirty="0">
                <a:solidFill>
                  <a:prstClr val="black"/>
                </a:solidFill>
                <a:latin typeface="Arial"/>
                <a:cs typeface="Arial"/>
              </a:rPr>
              <a:t>120</a:t>
            </a:r>
            <a:endParaRPr sz="1200">
              <a:solidFill>
                <a:prstClr val="black"/>
              </a:solidFill>
              <a:latin typeface="Arial"/>
              <a:cs typeface="Arial"/>
            </a:endParaRPr>
          </a:p>
          <a:p>
            <a:pPr marR="5080" algn="r">
              <a:spcBef>
                <a:spcPts val="800"/>
              </a:spcBef>
            </a:pPr>
            <a:r>
              <a:rPr sz="1200" spc="-5" dirty="0">
                <a:solidFill>
                  <a:prstClr val="black"/>
                </a:solidFill>
                <a:latin typeface="Arial"/>
                <a:cs typeface="Arial"/>
              </a:rPr>
              <a:t>100</a:t>
            </a:r>
            <a:endParaRPr sz="1200">
              <a:solidFill>
                <a:prstClr val="black"/>
              </a:solidFill>
              <a:latin typeface="Arial"/>
              <a:cs typeface="Arial"/>
            </a:endParaRPr>
          </a:p>
          <a:p>
            <a:pPr marR="5715" algn="r">
              <a:spcBef>
                <a:spcPts val="795"/>
              </a:spcBef>
            </a:pPr>
            <a:r>
              <a:rPr sz="1200" spc="-5" dirty="0">
                <a:solidFill>
                  <a:prstClr val="black"/>
                </a:solidFill>
                <a:latin typeface="Arial"/>
                <a:cs typeface="Arial"/>
              </a:rPr>
              <a:t>80</a:t>
            </a:r>
            <a:endParaRPr sz="1200">
              <a:solidFill>
                <a:prstClr val="black"/>
              </a:solidFill>
              <a:latin typeface="Arial"/>
              <a:cs typeface="Arial"/>
            </a:endParaRPr>
          </a:p>
          <a:p>
            <a:pPr marR="5715" algn="r">
              <a:spcBef>
                <a:spcPts val="800"/>
              </a:spcBef>
            </a:pPr>
            <a:r>
              <a:rPr sz="1200" spc="-5" dirty="0">
                <a:solidFill>
                  <a:prstClr val="black"/>
                </a:solidFill>
                <a:latin typeface="Arial"/>
                <a:cs typeface="Arial"/>
              </a:rPr>
              <a:t>60</a:t>
            </a:r>
            <a:endParaRPr sz="1200">
              <a:solidFill>
                <a:prstClr val="black"/>
              </a:solidFill>
              <a:latin typeface="Arial"/>
              <a:cs typeface="Arial"/>
            </a:endParaRPr>
          </a:p>
          <a:p>
            <a:pPr marR="5715" algn="r">
              <a:spcBef>
                <a:spcPts val="810"/>
              </a:spcBef>
            </a:pPr>
            <a:r>
              <a:rPr sz="1200" spc="-5" dirty="0">
                <a:solidFill>
                  <a:prstClr val="black"/>
                </a:solidFill>
                <a:latin typeface="Arial"/>
                <a:cs typeface="Arial"/>
              </a:rPr>
              <a:t>40</a:t>
            </a:r>
            <a:endParaRPr sz="1200">
              <a:solidFill>
                <a:prstClr val="black"/>
              </a:solidFill>
              <a:latin typeface="Arial"/>
              <a:cs typeface="Arial"/>
            </a:endParaRPr>
          </a:p>
          <a:p>
            <a:pPr marR="5715" algn="r">
              <a:spcBef>
                <a:spcPts val="800"/>
              </a:spcBef>
            </a:pPr>
            <a:r>
              <a:rPr sz="1200" spc="-5" dirty="0">
                <a:solidFill>
                  <a:prstClr val="black"/>
                </a:solidFill>
                <a:latin typeface="Arial"/>
                <a:cs typeface="Arial"/>
              </a:rPr>
              <a:t>20</a:t>
            </a:r>
            <a:endParaRPr sz="1200">
              <a:solidFill>
                <a:prstClr val="black"/>
              </a:solidFill>
              <a:latin typeface="Arial"/>
              <a:cs typeface="Arial"/>
            </a:endParaRPr>
          </a:p>
          <a:p>
            <a:pPr marR="6350" algn="r">
              <a:spcBef>
                <a:spcPts val="795"/>
              </a:spcBef>
            </a:pPr>
            <a:r>
              <a:rPr sz="1200" spc="-5" dirty="0">
                <a:solidFill>
                  <a:prstClr val="black"/>
                </a:solidFill>
                <a:latin typeface="Arial"/>
                <a:cs typeface="Arial"/>
              </a:rPr>
              <a:t>0</a:t>
            </a:r>
            <a:endParaRPr sz="1200">
              <a:solidFill>
                <a:prstClr val="black"/>
              </a:solidFill>
              <a:latin typeface="Arial"/>
              <a:cs typeface="Arial"/>
            </a:endParaRPr>
          </a:p>
          <a:p>
            <a:pPr marR="5080" algn="r">
              <a:spcBef>
                <a:spcPts val="800"/>
              </a:spcBef>
            </a:pPr>
            <a:r>
              <a:rPr sz="1200" spc="-5" dirty="0">
                <a:solidFill>
                  <a:prstClr val="black"/>
                </a:solidFill>
                <a:latin typeface="Arial"/>
                <a:cs typeface="Arial"/>
              </a:rPr>
              <a:t>-20</a:t>
            </a:r>
            <a:endParaRPr sz="1200">
              <a:solidFill>
                <a:prstClr val="black"/>
              </a:solidFill>
              <a:latin typeface="Arial"/>
              <a:cs typeface="Arial"/>
            </a:endParaRPr>
          </a:p>
          <a:p>
            <a:pPr marR="5080" algn="r">
              <a:spcBef>
                <a:spcPts val="795"/>
              </a:spcBef>
            </a:pPr>
            <a:r>
              <a:rPr sz="1200" spc="-5" dirty="0">
                <a:solidFill>
                  <a:prstClr val="black"/>
                </a:solidFill>
                <a:latin typeface="Arial"/>
                <a:cs typeface="Arial"/>
              </a:rPr>
              <a:t>-40</a:t>
            </a:r>
            <a:endParaRPr sz="1200">
              <a:solidFill>
                <a:prstClr val="black"/>
              </a:solidFill>
              <a:latin typeface="Arial"/>
              <a:cs typeface="Arial"/>
            </a:endParaRPr>
          </a:p>
        </p:txBody>
      </p:sp>
      <p:sp>
        <p:nvSpPr>
          <p:cNvPr id="62" name="object 62"/>
          <p:cNvSpPr txBox="1"/>
          <p:nvPr/>
        </p:nvSpPr>
        <p:spPr>
          <a:xfrm>
            <a:off x="5114502" y="5388609"/>
            <a:ext cx="113728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1019"/>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p:txBody>
      </p:sp>
      <p:sp>
        <p:nvSpPr>
          <p:cNvPr id="63" name="object 63"/>
          <p:cNvSpPr txBox="1"/>
          <p:nvPr/>
        </p:nvSpPr>
        <p:spPr>
          <a:xfrm>
            <a:off x="8473820" y="4836667"/>
            <a:ext cx="373380" cy="208279"/>
          </a:xfrm>
          <a:prstGeom prst="rect">
            <a:avLst/>
          </a:prstGeom>
        </p:spPr>
        <p:txBody>
          <a:bodyPr vert="horz" wrap="square" lIns="0" tIns="12700" rIns="0" bIns="0" rtlCol="0">
            <a:spAutoFit/>
          </a:bodyPr>
          <a:lstStyle/>
          <a:p>
            <a:pPr marL="12700">
              <a:spcBef>
                <a:spcPts val="100"/>
              </a:spcBef>
            </a:pPr>
            <a:r>
              <a:rPr sz="1200" b="1" spc="-5" dirty="0">
                <a:solidFill>
                  <a:srgbClr val="808080"/>
                </a:solidFill>
                <a:latin typeface="Arial"/>
                <a:cs typeface="Arial"/>
              </a:rPr>
              <a:t>-41</a:t>
            </a:r>
            <a:r>
              <a:rPr sz="1200" b="1" dirty="0">
                <a:solidFill>
                  <a:srgbClr val="808080"/>
                </a:solidFill>
                <a:latin typeface="Arial"/>
                <a:cs typeface="Arial"/>
              </a:rPr>
              <a:t>,9</a:t>
            </a:r>
            <a:endParaRPr sz="1200">
              <a:solidFill>
                <a:prstClr val="black"/>
              </a:solidFill>
              <a:latin typeface="Arial"/>
              <a:cs typeface="Arial"/>
            </a:endParaRPr>
          </a:p>
        </p:txBody>
      </p:sp>
      <p:sp>
        <p:nvSpPr>
          <p:cNvPr id="64" name="object 64"/>
          <p:cNvSpPr txBox="1"/>
          <p:nvPr/>
        </p:nvSpPr>
        <p:spPr>
          <a:xfrm>
            <a:off x="721064" y="5388609"/>
            <a:ext cx="113728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1019"/>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a:p>
            <a:pPr marL="12700">
              <a:spcBef>
                <a:spcPts val="104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04</a:t>
            </a:r>
            <a:endParaRPr sz="1200">
              <a:solidFill>
                <a:prstClr val="black"/>
              </a:solidFill>
              <a:latin typeface="Arial"/>
              <a:cs typeface="Arial"/>
            </a:endParaRPr>
          </a:p>
        </p:txBody>
      </p:sp>
      <p:sp>
        <p:nvSpPr>
          <p:cNvPr id="65" name="object 65"/>
          <p:cNvSpPr txBox="1"/>
          <p:nvPr/>
        </p:nvSpPr>
        <p:spPr>
          <a:xfrm>
            <a:off x="1975316" y="5388609"/>
            <a:ext cx="82486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06</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p:txBody>
      </p:sp>
      <p:sp>
        <p:nvSpPr>
          <p:cNvPr id="66" name="object 66"/>
          <p:cNvSpPr txBox="1"/>
          <p:nvPr/>
        </p:nvSpPr>
        <p:spPr>
          <a:xfrm>
            <a:off x="6370278" y="5388609"/>
            <a:ext cx="2078989"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1019"/>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104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103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1025"/>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67" name="object 67"/>
          <p:cNvSpPr txBox="1"/>
          <p:nvPr/>
        </p:nvSpPr>
        <p:spPr>
          <a:xfrm>
            <a:off x="2918142" y="5388608"/>
            <a:ext cx="1137920" cy="584835"/>
          </a:xfrm>
          <a:prstGeom prst="rect">
            <a:avLst/>
          </a:prstGeom>
        </p:spPr>
        <p:txBody>
          <a:bodyPr vert="vert270" wrap="square" lIns="0" tIns="0" rIns="0" bIns="0" rtlCol="0">
            <a:spAutoFit/>
          </a:bodyPr>
          <a:lstStyle/>
          <a:p>
            <a:pPr marL="12700">
              <a:lnSpc>
                <a:spcPts val="1430"/>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08</a:t>
            </a:r>
            <a:endParaRPr sz="1200">
              <a:solidFill>
                <a:prstClr val="black"/>
              </a:solidFill>
              <a:latin typeface="Arial"/>
              <a:cs typeface="Arial"/>
            </a:endParaRPr>
          </a:p>
          <a:p>
            <a:pPr marL="12700">
              <a:spcBef>
                <a:spcPts val="1019"/>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103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10</a:t>
            </a:r>
            <a:endParaRPr sz="1200">
              <a:solidFill>
                <a:prstClr val="black"/>
              </a:solidFill>
              <a:latin typeface="Arial"/>
              <a:cs typeface="Arial"/>
            </a:endParaRPr>
          </a:p>
          <a:p>
            <a:pPr marL="12700">
              <a:spcBef>
                <a:spcPts val="104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p:txBody>
      </p:sp>
      <p:sp>
        <p:nvSpPr>
          <p:cNvPr id="68" name="object 68"/>
          <p:cNvSpPr txBox="1"/>
          <p:nvPr/>
        </p:nvSpPr>
        <p:spPr>
          <a:xfrm>
            <a:off x="4172924" y="5388609"/>
            <a:ext cx="82486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12</a:t>
            </a:r>
            <a:endParaRPr sz="1200">
              <a:solidFill>
                <a:prstClr val="black"/>
              </a:solidFill>
              <a:latin typeface="Arial"/>
              <a:cs typeface="Arial"/>
            </a:endParaRPr>
          </a:p>
          <a:p>
            <a:pPr marL="12700">
              <a:spcBef>
                <a:spcPts val="103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104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p:txBody>
      </p:sp>
      <p:sp>
        <p:nvSpPr>
          <p:cNvPr id="69" name="object 69"/>
          <p:cNvSpPr/>
          <p:nvPr/>
        </p:nvSpPr>
        <p:spPr>
          <a:xfrm>
            <a:off x="8391143" y="3601211"/>
            <a:ext cx="424180" cy="181610"/>
          </a:xfrm>
          <a:custGeom>
            <a:avLst/>
            <a:gdLst/>
            <a:ahLst/>
            <a:cxnLst/>
            <a:rect l="l" t="t" r="r" b="b"/>
            <a:pathLst>
              <a:path w="424179" h="181610">
                <a:moveTo>
                  <a:pt x="423672" y="0"/>
                </a:moveTo>
                <a:lnTo>
                  <a:pt x="0" y="0"/>
                </a:lnTo>
                <a:lnTo>
                  <a:pt x="0" y="181356"/>
                </a:lnTo>
                <a:lnTo>
                  <a:pt x="423672" y="181356"/>
                </a:lnTo>
                <a:lnTo>
                  <a:pt x="423672" y="0"/>
                </a:lnTo>
                <a:close/>
              </a:path>
            </a:pathLst>
          </a:custGeom>
          <a:solidFill>
            <a:srgbClr val="001F5F"/>
          </a:solidFill>
        </p:spPr>
        <p:txBody>
          <a:bodyPr wrap="square" lIns="0" tIns="0" rIns="0" bIns="0" rtlCol="0"/>
          <a:lstStyle/>
          <a:p>
            <a:endParaRPr smtClean="0">
              <a:solidFill>
                <a:prstClr val="black"/>
              </a:solidFill>
            </a:endParaRPr>
          </a:p>
        </p:txBody>
      </p:sp>
      <p:sp>
        <p:nvSpPr>
          <p:cNvPr id="70" name="object 70"/>
          <p:cNvSpPr txBox="1"/>
          <p:nvPr/>
        </p:nvSpPr>
        <p:spPr>
          <a:xfrm>
            <a:off x="8401050" y="3583940"/>
            <a:ext cx="408305" cy="208279"/>
          </a:xfrm>
          <a:prstGeom prst="rect">
            <a:avLst/>
          </a:prstGeom>
        </p:spPr>
        <p:txBody>
          <a:bodyPr vert="horz" wrap="square" lIns="0" tIns="12700" rIns="0" bIns="0" rtlCol="0">
            <a:spAutoFit/>
          </a:bodyPr>
          <a:lstStyle/>
          <a:p>
            <a:pPr marL="12700">
              <a:spcBef>
                <a:spcPts val="100"/>
              </a:spcBef>
            </a:pPr>
            <a:r>
              <a:rPr sz="1200" spc="-5" dirty="0">
                <a:solidFill>
                  <a:srgbClr val="FFFFFF"/>
                </a:solidFill>
                <a:latin typeface="Arial"/>
                <a:cs typeface="Arial"/>
              </a:rPr>
              <a:t>113</a:t>
            </a:r>
            <a:r>
              <a:rPr sz="1200" dirty="0">
                <a:solidFill>
                  <a:srgbClr val="FFFFFF"/>
                </a:solidFill>
                <a:latin typeface="Arial"/>
                <a:cs typeface="Arial"/>
              </a:rPr>
              <a:t>,1</a:t>
            </a:r>
            <a:endParaRPr sz="1200">
              <a:solidFill>
                <a:prstClr val="black"/>
              </a:solidFill>
              <a:latin typeface="Arial"/>
              <a:cs typeface="Arial"/>
            </a:endParaRPr>
          </a:p>
        </p:txBody>
      </p:sp>
      <p:sp>
        <p:nvSpPr>
          <p:cNvPr id="71" name="object 71"/>
          <p:cNvSpPr/>
          <p:nvPr/>
        </p:nvSpPr>
        <p:spPr>
          <a:xfrm>
            <a:off x="8545068" y="4270247"/>
            <a:ext cx="340360" cy="182880"/>
          </a:xfrm>
          <a:custGeom>
            <a:avLst/>
            <a:gdLst/>
            <a:ahLst/>
            <a:cxnLst/>
            <a:rect l="l" t="t" r="r" b="b"/>
            <a:pathLst>
              <a:path w="340359" h="182879">
                <a:moveTo>
                  <a:pt x="339851" y="0"/>
                </a:moveTo>
                <a:lnTo>
                  <a:pt x="0" y="0"/>
                </a:lnTo>
                <a:lnTo>
                  <a:pt x="0" y="182879"/>
                </a:lnTo>
                <a:lnTo>
                  <a:pt x="339851" y="182879"/>
                </a:lnTo>
                <a:lnTo>
                  <a:pt x="339851" y="0"/>
                </a:lnTo>
                <a:close/>
              </a:path>
            </a:pathLst>
          </a:custGeom>
          <a:solidFill>
            <a:srgbClr val="A30000"/>
          </a:solidFill>
        </p:spPr>
        <p:txBody>
          <a:bodyPr wrap="square" lIns="0" tIns="0" rIns="0" bIns="0" rtlCol="0"/>
          <a:lstStyle/>
          <a:p>
            <a:endParaRPr smtClean="0">
              <a:solidFill>
                <a:prstClr val="black"/>
              </a:solidFill>
            </a:endParaRPr>
          </a:p>
        </p:txBody>
      </p:sp>
      <p:sp>
        <p:nvSpPr>
          <p:cNvPr id="72" name="object 72"/>
          <p:cNvSpPr txBox="1"/>
          <p:nvPr/>
        </p:nvSpPr>
        <p:spPr>
          <a:xfrm>
            <a:off x="8554973" y="4253865"/>
            <a:ext cx="323215" cy="208279"/>
          </a:xfrm>
          <a:prstGeom prst="rect">
            <a:avLst/>
          </a:prstGeom>
        </p:spPr>
        <p:txBody>
          <a:bodyPr vert="horz" wrap="square" lIns="0" tIns="12700" rIns="0" bIns="0" rtlCol="0">
            <a:spAutoFit/>
          </a:bodyPr>
          <a:lstStyle/>
          <a:p>
            <a:pPr marL="12700">
              <a:spcBef>
                <a:spcPts val="100"/>
              </a:spcBef>
            </a:pPr>
            <a:r>
              <a:rPr sz="1200" spc="-5" dirty="0">
                <a:solidFill>
                  <a:srgbClr val="FFFFFF"/>
                </a:solidFill>
                <a:latin typeface="Arial"/>
                <a:cs typeface="Arial"/>
              </a:rPr>
              <a:t>19</a:t>
            </a:r>
            <a:r>
              <a:rPr sz="1200" dirty="0">
                <a:solidFill>
                  <a:srgbClr val="FFFFFF"/>
                </a:solidFill>
                <a:latin typeface="Arial"/>
                <a:cs typeface="Arial"/>
              </a:rPr>
              <a:t>,0</a:t>
            </a:r>
            <a:endParaRPr sz="1200">
              <a:solidFill>
                <a:prstClr val="black"/>
              </a:solidFill>
              <a:latin typeface="Arial"/>
              <a:cs typeface="Arial"/>
            </a:endParaRPr>
          </a:p>
        </p:txBody>
      </p:sp>
      <p:sp>
        <p:nvSpPr>
          <p:cNvPr id="73" name="object 73"/>
          <p:cNvSpPr txBox="1"/>
          <p:nvPr/>
        </p:nvSpPr>
        <p:spPr>
          <a:xfrm>
            <a:off x="8567886" y="5388609"/>
            <a:ext cx="19621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02</a:t>
            </a:r>
            <a:endParaRPr sz="1200">
              <a:solidFill>
                <a:prstClr val="black"/>
              </a:solidFill>
              <a:latin typeface="Arial"/>
              <a:cs typeface="Arial"/>
            </a:endParaRPr>
          </a:p>
        </p:txBody>
      </p:sp>
      <p:sp>
        <p:nvSpPr>
          <p:cNvPr id="74" name="object 74"/>
          <p:cNvSpPr/>
          <p:nvPr/>
        </p:nvSpPr>
        <p:spPr>
          <a:xfrm>
            <a:off x="1697735" y="6219444"/>
            <a:ext cx="213360" cy="160020"/>
          </a:xfrm>
          <a:custGeom>
            <a:avLst/>
            <a:gdLst/>
            <a:ahLst/>
            <a:cxnLst/>
            <a:rect l="l" t="t" r="r" b="b"/>
            <a:pathLst>
              <a:path w="213360" h="160020">
                <a:moveTo>
                  <a:pt x="213360" y="0"/>
                </a:moveTo>
                <a:lnTo>
                  <a:pt x="0" y="0"/>
                </a:lnTo>
                <a:lnTo>
                  <a:pt x="0" y="160019"/>
                </a:lnTo>
                <a:lnTo>
                  <a:pt x="213360" y="160019"/>
                </a:lnTo>
                <a:lnTo>
                  <a:pt x="213360" y="0"/>
                </a:lnTo>
                <a:close/>
              </a:path>
            </a:pathLst>
          </a:custGeom>
          <a:solidFill>
            <a:srgbClr val="001F5F"/>
          </a:solidFill>
        </p:spPr>
        <p:txBody>
          <a:bodyPr wrap="square" lIns="0" tIns="0" rIns="0" bIns="0" rtlCol="0"/>
          <a:lstStyle/>
          <a:p>
            <a:endParaRPr smtClean="0">
              <a:solidFill>
                <a:prstClr val="black"/>
              </a:solidFill>
            </a:endParaRPr>
          </a:p>
        </p:txBody>
      </p:sp>
      <p:sp>
        <p:nvSpPr>
          <p:cNvPr id="75" name="object 75"/>
          <p:cNvSpPr/>
          <p:nvPr/>
        </p:nvSpPr>
        <p:spPr>
          <a:xfrm>
            <a:off x="3078479" y="6219444"/>
            <a:ext cx="213360" cy="160020"/>
          </a:xfrm>
          <a:custGeom>
            <a:avLst/>
            <a:gdLst/>
            <a:ahLst/>
            <a:cxnLst/>
            <a:rect l="l" t="t" r="r" b="b"/>
            <a:pathLst>
              <a:path w="213360" h="160020">
                <a:moveTo>
                  <a:pt x="213359" y="0"/>
                </a:moveTo>
                <a:lnTo>
                  <a:pt x="0" y="0"/>
                </a:lnTo>
                <a:lnTo>
                  <a:pt x="0" y="160019"/>
                </a:lnTo>
                <a:lnTo>
                  <a:pt x="213359" y="160019"/>
                </a:lnTo>
                <a:lnTo>
                  <a:pt x="213359" y="0"/>
                </a:lnTo>
                <a:close/>
              </a:path>
            </a:pathLst>
          </a:custGeom>
          <a:solidFill>
            <a:srgbClr val="A30000"/>
          </a:solidFill>
        </p:spPr>
        <p:txBody>
          <a:bodyPr wrap="square" lIns="0" tIns="0" rIns="0" bIns="0" rtlCol="0"/>
          <a:lstStyle/>
          <a:p>
            <a:endParaRPr smtClean="0">
              <a:solidFill>
                <a:prstClr val="black"/>
              </a:solidFill>
            </a:endParaRPr>
          </a:p>
        </p:txBody>
      </p:sp>
      <p:sp>
        <p:nvSpPr>
          <p:cNvPr id="76" name="object 76"/>
          <p:cNvSpPr/>
          <p:nvPr/>
        </p:nvSpPr>
        <p:spPr>
          <a:xfrm>
            <a:off x="4392929" y="6299453"/>
            <a:ext cx="176530" cy="0"/>
          </a:xfrm>
          <a:custGeom>
            <a:avLst/>
            <a:gdLst/>
            <a:ahLst/>
            <a:cxnLst/>
            <a:rect l="l" t="t" r="r" b="b"/>
            <a:pathLst>
              <a:path w="176529">
                <a:moveTo>
                  <a:pt x="0" y="0"/>
                </a:moveTo>
                <a:lnTo>
                  <a:pt x="176149" y="0"/>
                </a:lnTo>
              </a:path>
            </a:pathLst>
          </a:custGeom>
          <a:ln w="38100">
            <a:solidFill>
              <a:srgbClr val="808080"/>
            </a:solidFill>
          </a:ln>
        </p:spPr>
        <p:txBody>
          <a:bodyPr wrap="square" lIns="0" tIns="0" rIns="0" bIns="0" rtlCol="0"/>
          <a:lstStyle/>
          <a:p>
            <a:endParaRPr smtClean="0">
              <a:solidFill>
                <a:prstClr val="black"/>
              </a:solidFill>
            </a:endParaRPr>
          </a:p>
        </p:txBody>
      </p:sp>
      <p:sp>
        <p:nvSpPr>
          <p:cNvPr id="77" name="object 77"/>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27</a:t>
            </a:r>
            <a:endParaRPr sz="1400">
              <a:solidFill>
                <a:prstClr val="black"/>
              </a:solidFill>
              <a:latin typeface="Tahoma"/>
              <a:cs typeface="Tahoma"/>
            </a:endParaRPr>
          </a:p>
        </p:txBody>
      </p:sp>
      <p:sp>
        <p:nvSpPr>
          <p:cNvPr id="78" name="object 78"/>
          <p:cNvSpPr txBox="1"/>
          <p:nvPr/>
        </p:nvSpPr>
        <p:spPr>
          <a:xfrm>
            <a:off x="1949957" y="6213560"/>
            <a:ext cx="996315" cy="196215"/>
          </a:xfrm>
          <a:prstGeom prst="rect">
            <a:avLst/>
          </a:prstGeom>
        </p:spPr>
        <p:txBody>
          <a:bodyPr vert="horz" wrap="square" lIns="0" tIns="0" rIns="0" bIns="0" rtlCol="0">
            <a:spAutoFit/>
          </a:bodyPr>
          <a:lstStyle/>
          <a:p>
            <a:pPr marL="12700">
              <a:lnSpc>
                <a:spcPts val="1425"/>
              </a:lnSpc>
            </a:pPr>
            <a:r>
              <a:rPr sz="1200" dirty="0">
                <a:solidFill>
                  <a:prstClr val="black"/>
                </a:solidFill>
                <a:latin typeface="Arial"/>
                <a:cs typeface="Arial"/>
              </a:rPr>
              <a:t>Brüt</a:t>
            </a:r>
            <a:r>
              <a:rPr sz="1200" spc="-60" dirty="0">
                <a:solidFill>
                  <a:prstClr val="black"/>
                </a:solidFill>
                <a:latin typeface="Arial"/>
                <a:cs typeface="Arial"/>
              </a:rPr>
              <a:t> </a:t>
            </a:r>
            <a:r>
              <a:rPr sz="1200" spc="-10" dirty="0">
                <a:solidFill>
                  <a:prstClr val="black"/>
                </a:solidFill>
                <a:latin typeface="Arial"/>
                <a:cs typeface="Arial"/>
              </a:rPr>
              <a:t>Rezervler</a:t>
            </a:r>
            <a:endParaRPr sz="1200">
              <a:solidFill>
                <a:prstClr val="black"/>
              </a:solidFill>
              <a:latin typeface="Arial"/>
              <a:cs typeface="Arial"/>
            </a:endParaRPr>
          </a:p>
        </p:txBody>
      </p:sp>
      <p:sp>
        <p:nvSpPr>
          <p:cNvPr id="79" name="object 79"/>
          <p:cNvSpPr txBox="1"/>
          <p:nvPr/>
        </p:nvSpPr>
        <p:spPr>
          <a:xfrm>
            <a:off x="3331209" y="6213560"/>
            <a:ext cx="953769"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Net</a:t>
            </a:r>
            <a:r>
              <a:rPr sz="1200" spc="-65" dirty="0">
                <a:solidFill>
                  <a:prstClr val="black"/>
                </a:solidFill>
                <a:latin typeface="Arial"/>
                <a:cs typeface="Arial"/>
              </a:rPr>
              <a:t> </a:t>
            </a:r>
            <a:r>
              <a:rPr sz="1200" spc="-5" dirty="0">
                <a:solidFill>
                  <a:prstClr val="black"/>
                </a:solidFill>
                <a:latin typeface="Arial"/>
                <a:cs typeface="Arial"/>
              </a:rPr>
              <a:t>Rezervler</a:t>
            </a:r>
            <a:endParaRPr sz="1200">
              <a:solidFill>
                <a:prstClr val="black"/>
              </a:solidFill>
              <a:latin typeface="Arial"/>
              <a:cs typeface="Arial"/>
            </a:endParaRPr>
          </a:p>
        </p:txBody>
      </p:sp>
      <p:sp>
        <p:nvSpPr>
          <p:cNvPr id="80" name="object 80"/>
          <p:cNvSpPr txBox="1"/>
          <p:nvPr/>
        </p:nvSpPr>
        <p:spPr>
          <a:xfrm>
            <a:off x="4626609" y="6213560"/>
            <a:ext cx="198628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Net Rezervler (swaplar</a:t>
            </a:r>
            <a:r>
              <a:rPr sz="1200" spc="-25" dirty="0">
                <a:solidFill>
                  <a:prstClr val="black"/>
                </a:solidFill>
                <a:latin typeface="Arial"/>
                <a:cs typeface="Arial"/>
              </a:rPr>
              <a:t> </a:t>
            </a:r>
            <a:r>
              <a:rPr sz="1200" spc="-5" dirty="0">
                <a:solidFill>
                  <a:prstClr val="black"/>
                </a:solidFill>
                <a:latin typeface="Arial"/>
                <a:cs typeface="Arial"/>
              </a:rPr>
              <a:t>dahil)</a:t>
            </a:r>
            <a:endParaRPr sz="1200">
              <a:solidFill>
                <a:prstClr val="black"/>
              </a:solidFill>
              <a:latin typeface="Arial"/>
              <a:cs typeface="Arial"/>
            </a:endParaRPr>
          </a:p>
        </p:txBody>
      </p:sp>
      <p:sp>
        <p:nvSpPr>
          <p:cNvPr id="81" name="object 81"/>
          <p:cNvSpPr txBox="1"/>
          <p:nvPr/>
        </p:nvSpPr>
        <p:spPr>
          <a:xfrm>
            <a:off x="97027" y="6665578"/>
            <a:ext cx="270764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TCMB, </a:t>
            </a:r>
            <a:r>
              <a:rPr sz="1200" spc="-35" dirty="0">
                <a:solidFill>
                  <a:prstClr val="black"/>
                </a:solidFill>
                <a:latin typeface="Arial"/>
                <a:cs typeface="Arial"/>
              </a:rPr>
              <a:t>TEPAV</a:t>
            </a:r>
            <a:r>
              <a:rPr sz="1200" spc="-8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Tree>
    <p:extLst>
      <p:ext uri="{BB962C8B-B14F-4D97-AF65-F5344CB8AC3E}">
        <p14:creationId xmlns:p14="http://schemas.microsoft.com/office/powerpoint/2010/main" val="2146691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4022090" cy="513715"/>
          </a:xfrm>
          <a:prstGeom prst="rect">
            <a:avLst/>
          </a:prstGeom>
        </p:spPr>
        <p:txBody>
          <a:bodyPr vert="horz" wrap="square" lIns="0" tIns="13335" rIns="0" bIns="0" rtlCol="0">
            <a:spAutoFit/>
          </a:bodyPr>
          <a:lstStyle/>
          <a:p>
            <a:pPr marL="12700">
              <a:lnSpc>
                <a:spcPct val="100000"/>
              </a:lnSpc>
              <a:spcBef>
                <a:spcPts val="105"/>
              </a:spcBef>
            </a:pPr>
            <a:r>
              <a:rPr sz="3200" spc="-5" dirty="0"/>
              <a:t>İstihdam </a:t>
            </a:r>
            <a:r>
              <a:rPr sz="3200" dirty="0"/>
              <a:t>ve</a:t>
            </a:r>
            <a:r>
              <a:rPr sz="3200" spc="-85" dirty="0"/>
              <a:t> </a:t>
            </a:r>
            <a:r>
              <a:rPr sz="3200" spc="5" dirty="0"/>
              <a:t>İşsizlik</a:t>
            </a:r>
            <a:endParaRPr sz="3200"/>
          </a:p>
        </p:txBody>
      </p:sp>
      <p:sp>
        <p:nvSpPr>
          <p:cNvPr id="3" name="object 3"/>
          <p:cNvSpPr txBox="1"/>
          <p:nvPr/>
        </p:nvSpPr>
        <p:spPr>
          <a:xfrm>
            <a:off x="383540" y="1632940"/>
            <a:ext cx="6521450" cy="3134995"/>
          </a:xfrm>
          <a:prstGeom prst="rect">
            <a:avLst/>
          </a:prstGeom>
        </p:spPr>
        <p:txBody>
          <a:bodyPr vert="horz" wrap="square" lIns="0" tIns="165100" rIns="0" bIns="0" rtlCol="0">
            <a:spAutoFit/>
          </a:bodyPr>
          <a:lstStyle/>
          <a:p>
            <a:pPr marL="355600" indent="-342900">
              <a:spcBef>
                <a:spcPts val="1300"/>
              </a:spcBef>
              <a:buClr>
                <a:srgbClr val="C00000"/>
              </a:buClr>
              <a:buSzPct val="85000"/>
              <a:buFont typeface="Wingdings"/>
              <a:buChar char=""/>
              <a:tabLst>
                <a:tab pos="354965" algn="l"/>
                <a:tab pos="355600" algn="l"/>
              </a:tabLst>
            </a:pPr>
            <a:r>
              <a:rPr sz="2000" dirty="0">
                <a:solidFill>
                  <a:prstClr val="black"/>
                </a:solidFill>
                <a:latin typeface="Tahoma"/>
                <a:cs typeface="Tahoma"/>
              </a:rPr>
              <a:t>Toplam ve </a:t>
            </a:r>
            <a:r>
              <a:rPr sz="2000" spc="-5" dirty="0">
                <a:solidFill>
                  <a:prstClr val="black"/>
                </a:solidFill>
                <a:latin typeface="Tahoma"/>
                <a:cs typeface="Tahoma"/>
              </a:rPr>
              <a:t>tarım dışı</a:t>
            </a:r>
            <a:r>
              <a:rPr sz="2000" spc="-25" dirty="0">
                <a:solidFill>
                  <a:prstClr val="black"/>
                </a:solidFill>
                <a:latin typeface="Tahoma"/>
                <a:cs typeface="Tahoma"/>
              </a:rPr>
              <a:t> </a:t>
            </a:r>
            <a:r>
              <a:rPr sz="2000" dirty="0">
                <a:solidFill>
                  <a:prstClr val="black"/>
                </a:solidFill>
                <a:latin typeface="Tahoma"/>
                <a:cs typeface="Tahoma"/>
              </a:rPr>
              <a:t>istihdam</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spc="-5" dirty="0">
                <a:solidFill>
                  <a:prstClr val="black"/>
                </a:solidFill>
                <a:latin typeface="Tahoma"/>
                <a:cs typeface="Tahoma"/>
              </a:rPr>
              <a:t>İşgücüne katılım </a:t>
            </a:r>
            <a:r>
              <a:rPr sz="2000" dirty="0">
                <a:solidFill>
                  <a:prstClr val="black"/>
                </a:solidFill>
                <a:latin typeface="Tahoma"/>
                <a:cs typeface="Tahoma"/>
              </a:rPr>
              <a:t>ve</a:t>
            </a:r>
            <a:r>
              <a:rPr sz="2000" spc="-20" dirty="0">
                <a:solidFill>
                  <a:prstClr val="black"/>
                </a:solidFill>
                <a:latin typeface="Tahoma"/>
                <a:cs typeface="Tahoma"/>
              </a:rPr>
              <a:t> </a:t>
            </a:r>
            <a:r>
              <a:rPr sz="2000" dirty="0">
                <a:solidFill>
                  <a:prstClr val="black"/>
                </a:solidFill>
                <a:latin typeface="Tahoma"/>
                <a:cs typeface="Tahoma"/>
              </a:rPr>
              <a:t>işsizlik</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spc="-5" dirty="0">
                <a:solidFill>
                  <a:prstClr val="black"/>
                </a:solidFill>
                <a:latin typeface="Tahoma"/>
                <a:cs typeface="Tahoma"/>
              </a:rPr>
              <a:t>Geniş tanımlı </a:t>
            </a:r>
            <a:r>
              <a:rPr sz="2000" dirty="0">
                <a:solidFill>
                  <a:prstClr val="black"/>
                </a:solidFill>
                <a:latin typeface="Tahoma"/>
                <a:cs typeface="Tahoma"/>
              </a:rPr>
              <a:t>işsizlik</a:t>
            </a:r>
            <a:r>
              <a:rPr sz="2000" spc="-5" dirty="0">
                <a:solidFill>
                  <a:prstClr val="black"/>
                </a:solidFill>
                <a:latin typeface="Tahoma"/>
                <a:cs typeface="Tahoma"/>
              </a:rPr>
              <a:t> </a:t>
            </a:r>
            <a:r>
              <a:rPr sz="2000" dirty="0">
                <a:solidFill>
                  <a:prstClr val="black"/>
                </a:solidFill>
                <a:latin typeface="Tahoma"/>
                <a:cs typeface="Tahoma"/>
              </a:rPr>
              <a:t>oranları</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Zamana bağlı eksik istihdam ve işsizlerin bütünleşik</a:t>
            </a:r>
            <a:r>
              <a:rPr spc="114" dirty="0">
                <a:solidFill>
                  <a:prstClr val="black"/>
                </a:solidFill>
                <a:latin typeface="Tahoma"/>
                <a:cs typeface="Tahoma"/>
              </a:rPr>
              <a:t> </a:t>
            </a:r>
            <a:r>
              <a:rPr spc="-5" dirty="0">
                <a:solidFill>
                  <a:prstClr val="black"/>
                </a:solidFill>
                <a:latin typeface="Tahoma"/>
                <a:cs typeface="Tahoma"/>
              </a:rPr>
              <a:t>oranı</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İşsiz ve potansiyel işgücünün </a:t>
            </a:r>
            <a:r>
              <a:rPr dirty="0">
                <a:solidFill>
                  <a:prstClr val="black"/>
                </a:solidFill>
                <a:latin typeface="Tahoma"/>
                <a:cs typeface="Tahoma"/>
              </a:rPr>
              <a:t>bütünleşik</a:t>
            </a:r>
            <a:r>
              <a:rPr spc="-20" dirty="0">
                <a:solidFill>
                  <a:prstClr val="black"/>
                </a:solidFill>
                <a:latin typeface="Tahoma"/>
                <a:cs typeface="Tahoma"/>
              </a:rPr>
              <a:t> </a:t>
            </a:r>
            <a:r>
              <a:rPr spc="-5" dirty="0">
                <a:solidFill>
                  <a:prstClr val="black"/>
                </a:solidFill>
                <a:latin typeface="Tahoma"/>
                <a:cs typeface="Tahoma"/>
              </a:rPr>
              <a:t>oranı</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Atıl işgücü</a:t>
            </a:r>
            <a:r>
              <a:rPr spc="-15" dirty="0">
                <a:solidFill>
                  <a:prstClr val="black"/>
                </a:solidFill>
                <a:latin typeface="Tahoma"/>
                <a:cs typeface="Tahoma"/>
              </a:rPr>
              <a:t> </a:t>
            </a:r>
            <a:r>
              <a:rPr spc="-5" dirty="0">
                <a:solidFill>
                  <a:prstClr val="black"/>
                </a:solidFill>
                <a:latin typeface="Tahoma"/>
                <a:cs typeface="Tahoma"/>
              </a:rPr>
              <a:t>oranı</a:t>
            </a:r>
            <a:endParaRPr>
              <a:solidFill>
                <a:prstClr val="black"/>
              </a:solidFill>
              <a:latin typeface="Tahoma"/>
              <a:cs typeface="Tahoma"/>
            </a:endParaRPr>
          </a:p>
          <a:p>
            <a:pPr marL="355600" indent="-342900">
              <a:spcBef>
                <a:spcPts val="1210"/>
              </a:spcBef>
              <a:buClr>
                <a:srgbClr val="C00000"/>
              </a:buClr>
              <a:buSzPct val="85000"/>
              <a:buFont typeface="Wingdings"/>
              <a:buChar char=""/>
              <a:tabLst>
                <a:tab pos="354965" algn="l"/>
                <a:tab pos="355600" algn="l"/>
              </a:tabLst>
            </a:pPr>
            <a:r>
              <a:rPr sz="2000" dirty="0">
                <a:solidFill>
                  <a:prstClr val="black"/>
                </a:solidFill>
                <a:latin typeface="Tahoma"/>
                <a:cs typeface="Tahoma"/>
              </a:rPr>
              <a:t>Kadın ve </a:t>
            </a:r>
            <a:r>
              <a:rPr sz="2000" spc="-5" dirty="0">
                <a:solidFill>
                  <a:prstClr val="black"/>
                </a:solidFill>
                <a:latin typeface="Tahoma"/>
                <a:cs typeface="Tahoma"/>
              </a:rPr>
              <a:t>genç </a:t>
            </a:r>
            <a:r>
              <a:rPr sz="2000" dirty="0">
                <a:solidFill>
                  <a:prstClr val="black"/>
                </a:solidFill>
                <a:latin typeface="Tahoma"/>
                <a:cs typeface="Tahoma"/>
              </a:rPr>
              <a:t>işsizlik</a:t>
            </a:r>
            <a:r>
              <a:rPr sz="2000" spc="-40" dirty="0">
                <a:solidFill>
                  <a:prstClr val="black"/>
                </a:solidFill>
                <a:latin typeface="Tahoma"/>
                <a:cs typeface="Tahoma"/>
              </a:rPr>
              <a:t> </a:t>
            </a:r>
            <a:r>
              <a:rPr sz="2000" spc="-5" dirty="0">
                <a:solidFill>
                  <a:prstClr val="black"/>
                </a:solidFill>
                <a:latin typeface="Tahoma"/>
                <a:cs typeface="Tahoma"/>
              </a:rPr>
              <a:t>oranları</a:t>
            </a:r>
            <a:endParaRPr sz="2000">
              <a:solidFill>
                <a:prstClr val="black"/>
              </a:solidFill>
              <a:latin typeface="Tahoma"/>
              <a:cs typeface="Tahoma"/>
            </a:endParaRPr>
          </a:p>
        </p:txBody>
      </p:sp>
      <p:sp>
        <p:nvSpPr>
          <p:cNvPr id="4" name="object 4"/>
          <p:cNvSpPr txBox="1"/>
          <p:nvPr/>
        </p:nvSpPr>
        <p:spPr>
          <a:xfrm>
            <a:off x="8385809" y="147015"/>
            <a:ext cx="656590" cy="228909"/>
          </a:xfrm>
          <a:prstGeom prst="rect">
            <a:avLst/>
          </a:prstGeom>
        </p:spPr>
        <p:txBody>
          <a:bodyPr vert="horz" wrap="square" lIns="0" tIns="13335" rIns="0" bIns="0" rtlCol="0">
            <a:spAutoFit/>
          </a:bodyPr>
          <a:lstStyle/>
          <a:p>
            <a:pPr marL="12700">
              <a:spcBef>
                <a:spcPts val="105"/>
              </a:spcBef>
            </a:pPr>
            <a:r>
              <a:rPr sz="1400" spc="-5" dirty="0" err="1">
                <a:solidFill>
                  <a:srgbClr val="CADDEB"/>
                </a:solidFill>
                <a:latin typeface="Tahoma"/>
                <a:cs typeface="Tahoma"/>
              </a:rPr>
              <a:t>Slayt</a:t>
            </a:r>
            <a:r>
              <a:rPr sz="1400" spc="-75" dirty="0">
                <a:solidFill>
                  <a:srgbClr val="CADDEB"/>
                </a:solidFill>
                <a:latin typeface="Tahoma"/>
                <a:cs typeface="Tahoma"/>
              </a:rPr>
              <a:t> </a:t>
            </a:r>
            <a:r>
              <a:rPr sz="1400" dirty="0" smtClean="0">
                <a:solidFill>
                  <a:srgbClr val="CADDEB"/>
                </a:solidFill>
                <a:latin typeface="Tahoma"/>
                <a:cs typeface="Tahoma"/>
              </a:rPr>
              <a:t>2</a:t>
            </a:r>
            <a:r>
              <a:rPr lang="tr-TR" sz="1400" dirty="0" smtClean="0">
                <a:solidFill>
                  <a:srgbClr val="CADDEB"/>
                </a:solidFill>
                <a:latin typeface="Tahoma"/>
                <a:cs typeface="Tahoma"/>
              </a:rPr>
              <a:t>8</a:t>
            </a:r>
            <a:endParaRPr sz="1400" dirty="0">
              <a:solidFill>
                <a:prstClr val="black"/>
              </a:solidFill>
              <a:latin typeface="Tahoma"/>
              <a:cs typeface="Tahoma"/>
            </a:endParaRPr>
          </a:p>
        </p:txBody>
      </p:sp>
    </p:spTree>
    <p:extLst>
      <p:ext uri="{BB962C8B-B14F-4D97-AF65-F5344CB8AC3E}">
        <p14:creationId xmlns:p14="http://schemas.microsoft.com/office/powerpoint/2010/main" val="2410183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579" y="918717"/>
            <a:ext cx="7052309" cy="574040"/>
          </a:xfrm>
          <a:prstGeom prst="rect">
            <a:avLst/>
          </a:prstGeom>
        </p:spPr>
        <p:txBody>
          <a:bodyPr vert="horz" wrap="square" lIns="0" tIns="12700" rIns="0" bIns="0" rtlCol="0">
            <a:spAutoFit/>
          </a:bodyPr>
          <a:lstStyle/>
          <a:p>
            <a:pPr marL="12700">
              <a:lnSpc>
                <a:spcPct val="100000"/>
              </a:lnSpc>
              <a:spcBef>
                <a:spcPts val="100"/>
              </a:spcBef>
            </a:pPr>
            <a:r>
              <a:rPr spc="-5" dirty="0"/>
              <a:t>Ocak ayında istihdam </a:t>
            </a:r>
            <a:r>
              <a:rPr dirty="0"/>
              <a:t>43 bin </a:t>
            </a:r>
            <a:r>
              <a:rPr spc="-5" dirty="0"/>
              <a:t>gerilemiş, </a:t>
            </a:r>
            <a:r>
              <a:rPr dirty="0"/>
              <a:t>29,9 </a:t>
            </a:r>
            <a:r>
              <a:rPr spc="-5" dirty="0"/>
              <a:t>milyon</a:t>
            </a:r>
            <a:r>
              <a:rPr spc="-15" dirty="0"/>
              <a:t> </a:t>
            </a:r>
            <a:r>
              <a:rPr spc="-5" dirty="0"/>
              <a:t>olmuştur.</a:t>
            </a:r>
          </a:p>
          <a:p>
            <a:pPr marL="12700">
              <a:lnSpc>
                <a:spcPct val="100000"/>
              </a:lnSpc>
            </a:pPr>
            <a:r>
              <a:rPr b="0" spc="-5" dirty="0">
                <a:latin typeface="Tahoma"/>
                <a:cs typeface="Tahoma"/>
              </a:rPr>
              <a:t>İşsizlerin sayısındaki </a:t>
            </a:r>
            <a:r>
              <a:rPr b="0" dirty="0">
                <a:latin typeface="Tahoma"/>
                <a:cs typeface="Tahoma"/>
              </a:rPr>
              <a:t>artış ise 21</a:t>
            </a:r>
            <a:r>
              <a:rPr b="0" spc="15" dirty="0">
                <a:latin typeface="Tahoma"/>
                <a:cs typeface="Tahoma"/>
              </a:rPr>
              <a:t> </a:t>
            </a:r>
            <a:r>
              <a:rPr b="0" spc="-5" dirty="0">
                <a:latin typeface="Tahoma"/>
                <a:cs typeface="Tahoma"/>
              </a:rPr>
              <a:t>bindir.</a:t>
            </a:r>
          </a:p>
        </p:txBody>
      </p:sp>
      <p:sp>
        <p:nvSpPr>
          <p:cNvPr id="3" name="object 3"/>
          <p:cNvSpPr/>
          <p:nvPr/>
        </p:nvSpPr>
        <p:spPr>
          <a:xfrm>
            <a:off x="9144" y="1719072"/>
            <a:ext cx="9135110" cy="338455"/>
          </a:xfrm>
          <a:custGeom>
            <a:avLst/>
            <a:gdLst/>
            <a:ahLst/>
            <a:cxnLst/>
            <a:rect l="l" t="t" r="r" b="b"/>
            <a:pathLst>
              <a:path w="9135110" h="338455">
                <a:moveTo>
                  <a:pt x="0" y="338327"/>
                </a:moveTo>
                <a:lnTo>
                  <a:pt x="9134856" y="338327"/>
                </a:lnTo>
                <a:lnTo>
                  <a:pt x="9134856" y="0"/>
                </a:lnTo>
                <a:lnTo>
                  <a:pt x="0" y="0"/>
                </a:lnTo>
                <a:lnTo>
                  <a:pt x="0" y="338327"/>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396951" y="1752092"/>
            <a:ext cx="8366125" cy="269240"/>
          </a:xfrm>
          <a:prstGeom prst="rect">
            <a:avLst/>
          </a:prstGeom>
        </p:spPr>
        <p:txBody>
          <a:bodyPr vert="horz" wrap="square" lIns="0" tIns="12065" rIns="0" bIns="0" rtlCol="0">
            <a:spAutoFit/>
          </a:bodyPr>
          <a:lstStyle/>
          <a:p>
            <a:pPr marL="12700">
              <a:spcBef>
                <a:spcPts val="95"/>
              </a:spcBef>
            </a:pPr>
            <a:r>
              <a:rPr sz="1600" spc="-30" dirty="0">
                <a:solidFill>
                  <a:srgbClr val="FFFFFF"/>
                </a:solidFill>
                <a:latin typeface="Tahoma"/>
                <a:cs typeface="Tahoma"/>
              </a:rPr>
              <a:t>Toplam </a:t>
            </a:r>
            <a:r>
              <a:rPr sz="1600" spc="-10" dirty="0">
                <a:solidFill>
                  <a:srgbClr val="FFFFFF"/>
                </a:solidFill>
                <a:latin typeface="Tahoma"/>
                <a:cs typeface="Tahoma"/>
              </a:rPr>
              <a:t>istihdam ve işsiz </a:t>
            </a:r>
            <a:r>
              <a:rPr sz="1600" spc="-5" dirty="0">
                <a:solidFill>
                  <a:srgbClr val="FFFFFF"/>
                </a:solidFill>
                <a:latin typeface="Tahoma"/>
                <a:cs typeface="Tahoma"/>
              </a:rPr>
              <a:t>(mevsim </a:t>
            </a:r>
            <a:r>
              <a:rPr sz="1600" spc="-10" dirty="0">
                <a:solidFill>
                  <a:srgbClr val="FFFFFF"/>
                </a:solidFill>
                <a:latin typeface="Tahoma"/>
                <a:cs typeface="Tahoma"/>
              </a:rPr>
              <a:t>etkisinden </a:t>
            </a:r>
            <a:r>
              <a:rPr sz="1600" spc="-5" dirty="0">
                <a:solidFill>
                  <a:srgbClr val="FFFFFF"/>
                </a:solidFill>
                <a:latin typeface="Tahoma"/>
                <a:cs typeface="Tahoma"/>
              </a:rPr>
              <a:t>arındırılmış, </a:t>
            </a:r>
            <a:r>
              <a:rPr sz="1600" spc="-10" dirty="0">
                <a:solidFill>
                  <a:srgbClr val="FFFFFF"/>
                </a:solidFill>
                <a:latin typeface="Tahoma"/>
                <a:cs typeface="Tahoma"/>
              </a:rPr>
              <a:t>milyon kişi) </a:t>
            </a:r>
            <a:r>
              <a:rPr sz="1600" spc="-5" dirty="0">
                <a:solidFill>
                  <a:srgbClr val="FFFFFF"/>
                </a:solidFill>
                <a:latin typeface="Tahoma"/>
                <a:cs typeface="Tahoma"/>
              </a:rPr>
              <a:t>Ocak 2020 – Ocak</a:t>
            </a:r>
            <a:r>
              <a:rPr sz="1600" spc="365" dirty="0">
                <a:solidFill>
                  <a:srgbClr val="FFFFFF"/>
                </a:solidFill>
                <a:latin typeface="Tahoma"/>
                <a:cs typeface="Tahoma"/>
              </a:rPr>
              <a:t> </a:t>
            </a:r>
            <a:r>
              <a:rPr sz="1600"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583501" y="2482405"/>
            <a:ext cx="7777480" cy="3013710"/>
            <a:chOff x="583501" y="2482405"/>
            <a:chExt cx="7777480" cy="3013710"/>
          </a:xfrm>
        </p:grpSpPr>
        <p:sp>
          <p:nvSpPr>
            <p:cNvPr id="6" name="object 6"/>
            <p:cNvSpPr/>
            <p:nvPr/>
          </p:nvSpPr>
          <p:spPr>
            <a:xfrm>
              <a:off x="708660" y="2516123"/>
              <a:ext cx="7528559" cy="2974975"/>
            </a:xfrm>
            <a:custGeom>
              <a:avLst/>
              <a:gdLst/>
              <a:ahLst/>
              <a:cxnLst/>
              <a:rect l="l" t="t" r="r" b="b"/>
              <a:pathLst>
                <a:path w="7528559" h="2974975">
                  <a:moveTo>
                    <a:pt x="169164" y="1420368"/>
                  </a:moveTo>
                  <a:lnTo>
                    <a:pt x="0" y="1420368"/>
                  </a:lnTo>
                  <a:lnTo>
                    <a:pt x="0" y="2974848"/>
                  </a:lnTo>
                  <a:lnTo>
                    <a:pt x="169164" y="2974848"/>
                  </a:lnTo>
                  <a:lnTo>
                    <a:pt x="169164" y="1420368"/>
                  </a:lnTo>
                  <a:close/>
                </a:path>
                <a:path w="7528559" h="2974975">
                  <a:moveTo>
                    <a:pt x="475488" y="1409700"/>
                  </a:moveTo>
                  <a:lnTo>
                    <a:pt x="306324" y="1409700"/>
                  </a:lnTo>
                  <a:lnTo>
                    <a:pt x="306324" y="2974848"/>
                  </a:lnTo>
                  <a:lnTo>
                    <a:pt x="475488" y="2974848"/>
                  </a:lnTo>
                  <a:lnTo>
                    <a:pt x="475488" y="1409700"/>
                  </a:lnTo>
                  <a:close/>
                </a:path>
                <a:path w="7528559" h="2974975">
                  <a:moveTo>
                    <a:pt x="783336" y="2080260"/>
                  </a:moveTo>
                  <a:lnTo>
                    <a:pt x="612648" y="2080260"/>
                  </a:lnTo>
                  <a:lnTo>
                    <a:pt x="612648" y="2974848"/>
                  </a:lnTo>
                  <a:lnTo>
                    <a:pt x="783336" y="2974848"/>
                  </a:lnTo>
                  <a:lnTo>
                    <a:pt x="783336" y="2080260"/>
                  </a:lnTo>
                  <a:close/>
                </a:path>
                <a:path w="7528559" h="2974975">
                  <a:moveTo>
                    <a:pt x="1089660" y="2779776"/>
                  </a:moveTo>
                  <a:lnTo>
                    <a:pt x="918972" y="2779776"/>
                  </a:lnTo>
                  <a:lnTo>
                    <a:pt x="918972" y="2974848"/>
                  </a:lnTo>
                  <a:lnTo>
                    <a:pt x="1089660" y="2974848"/>
                  </a:lnTo>
                  <a:lnTo>
                    <a:pt x="1089660" y="2779776"/>
                  </a:lnTo>
                  <a:close/>
                </a:path>
                <a:path w="7528559" h="2974975">
                  <a:moveTo>
                    <a:pt x="1395984" y="2519172"/>
                  </a:moveTo>
                  <a:lnTo>
                    <a:pt x="1225296" y="2519172"/>
                  </a:lnTo>
                  <a:lnTo>
                    <a:pt x="1225296" y="2974848"/>
                  </a:lnTo>
                  <a:lnTo>
                    <a:pt x="1395984" y="2974848"/>
                  </a:lnTo>
                  <a:lnTo>
                    <a:pt x="1395984" y="2519172"/>
                  </a:lnTo>
                  <a:close/>
                </a:path>
                <a:path w="7528559" h="2974975">
                  <a:moveTo>
                    <a:pt x="1702308" y="2089404"/>
                  </a:moveTo>
                  <a:lnTo>
                    <a:pt x="1533144" y="2089404"/>
                  </a:lnTo>
                  <a:lnTo>
                    <a:pt x="1533144" y="2974848"/>
                  </a:lnTo>
                  <a:lnTo>
                    <a:pt x="1702308" y="2974848"/>
                  </a:lnTo>
                  <a:lnTo>
                    <a:pt x="1702308" y="2089404"/>
                  </a:lnTo>
                  <a:close/>
                </a:path>
                <a:path w="7528559" h="2974975">
                  <a:moveTo>
                    <a:pt x="2010156" y="2252472"/>
                  </a:moveTo>
                  <a:lnTo>
                    <a:pt x="1839468" y="2252472"/>
                  </a:lnTo>
                  <a:lnTo>
                    <a:pt x="1839468" y="2974848"/>
                  </a:lnTo>
                  <a:lnTo>
                    <a:pt x="2010156" y="2974848"/>
                  </a:lnTo>
                  <a:lnTo>
                    <a:pt x="2010156" y="2252472"/>
                  </a:lnTo>
                  <a:close/>
                </a:path>
                <a:path w="7528559" h="2974975">
                  <a:moveTo>
                    <a:pt x="2316480" y="1818132"/>
                  </a:moveTo>
                  <a:lnTo>
                    <a:pt x="2145792" y="1818132"/>
                  </a:lnTo>
                  <a:lnTo>
                    <a:pt x="2145792" y="2974848"/>
                  </a:lnTo>
                  <a:lnTo>
                    <a:pt x="2316480" y="2974848"/>
                  </a:lnTo>
                  <a:lnTo>
                    <a:pt x="2316480" y="1818132"/>
                  </a:lnTo>
                  <a:close/>
                </a:path>
                <a:path w="7528559" h="2974975">
                  <a:moveTo>
                    <a:pt x="2622804" y="1709928"/>
                  </a:moveTo>
                  <a:lnTo>
                    <a:pt x="2452116" y="1709928"/>
                  </a:lnTo>
                  <a:lnTo>
                    <a:pt x="2452116" y="2974848"/>
                  </a:lnTo>
                  <a:lnTo>
                    <a:pt x="2622804" y="2974848"/>
                  </a:lnTo>
                  <a:lnTo>
                    <a:pt x="2622804" y="1709928"/>
                  </a:lnTo>
                  <a:close/>
                </a:path>
                <a:path w="7528559" h="2974975">
                  <a:moveTo>
                    <a:pt x="2929128" y="1729740"/>
                  </a:moveTo>
                  <a:lnTo>
                    <a:pt x="2758440" y="1729740"/>
                  </a:lnTo>
                  <a:lnTo>
                    <a:pt x="2758440" y="2974848"/>
                  </a:lnTo>
                  <a:lnTo>
                    <a:pt x="2929128" y="2974848"/>
                  </a:lnTo>
                  <a:lnTo>
                    <a:pt x="2929128" y="1729740"/>
                  </a:lnTo>
                  <a:close/>
                </a:path>
                <a:path w="7528559" h="2974975">
                  <a:moveTo>
                    <a:pt x="3235452" y="1641348"/>
                  </a:moveTo>
                  <a:lnTo>
                    <a:pt x="3066288" y="1641348"/>
                  </a:lnTo>
                  <a:lnTo>
                    <a:pt x="3066288" y="2974848"/>
                  </a:lnTo>
                  <a:lnTo>
                    <a:pt x="3235452" y="2974848"/>
                  </a:lnTo>
                  <a:lnTo>
                    <a:pt x="3235452" y="1641348"/>
                  </a:lnTo>
                  <a:close/>
                </a:path>
                <a:path w="7528559" h="2974975">
                  <a:moveTo>
                    <a:pt x="3543300" y="1738884"/>
                  </a:moveTo>
                  <a:lnTo>
                    <a:pt x="3372612" y="1738884"/>
                  </a:lnTo>
                  <a:lnTo>
                    <a:pt x="3372612" y="2974848"/>
                  </a:lnTo>
                  <a:lnTo>
                    <a:pt x="3543300" y="2974848"/>
                  </a:lnTo>
                  <a:lnTo>
                    <a:pt x="3543300" y="1738884"/>
                  </a:lnTo>
                  <a:close/>
                </a:path>
                <a:path w="7528559" h="2974975">
                  <a:moveTo>
                    <a:pt x="3849624" y="1476756"/>
                  </a:moveTo>
                  <a:lnTo>
                    <a:pt x="3678936" y="1476756"/>
                  </a:lnTo>
                  <a:lnTo>
                    <a:pt x="3678936" y="2974848"/>
                  </a:lnTo>
                  <a:lnTo>
                    <a:pt x="3849624" y="2974848"/>
                  </a:lnTo>
                  <a:lnTo>
                    <a:pt x="3849624" y="1476756"/>
                  </a:lnTo>
                  <a:close/>
                </a:path>
                <a:path w="7528559" h="2974975">
                  <a:moveTo>
                    <a:pt x="4155948" y="1420368"/>
                  </a:moveTo>
                  <a:lnTo>
                    <a:pt x="3985260" y="1420368"/>
                  </a:lnTo>
                  <a:lnTo>
                    <a:pt x="3985260" y="2974848"/>
                  </a:lnTo>
                  <a:lnTo>
                    <a:pt x="4155948" y="2974848"/>
                  </a:lnTo>
                  <a:lnTo>
                    <a:pt x="4155948" y="1420368"/>
                  </a:lnTo>
                  <a:close/>
                </a:path>
                <a:path w="7528559" h="2974975">
                  <a:moveTo>
                    <a:pt x="4462272" y="1022604"/>
                  </a:moveTo>
                  <a:lnTo>
                    <a:pt x="4291584" y="1022604"/>
                  </a:lnTo>
                  <a:lnTo>
                    <a:pt x="4291584" y="2974848"/>
                  </a:lnTo>
                  <a:lnTo>
                    <a:pt x="4462272" y="2974860"/>
                  </a:lnTo>
                  <a:lnTo>
                    <a:pt x="4462272" y="1022604"/>
                  </a:lnTo>
                  <a:close/>
                </a:path>
                <a:path w="7528559" h="2974975">
                  <a:moveTo>
                    <a:pt x="4768596" y="1068324"/>
                  </a:moveTo>
                  <a:lnTo>
                    <a:pt x="4599432" y="1068324"/>
                  </a:lnTo>
                  <a:lnTo>
                    <a:pt x="4599432" y="2974848"/>
                  </a:lnTo>
                  <a:lnTo>
                    <a:pt x="4768596" y="2974860"/>
                  </a:lnTo>
                  <a:lnTo>
                    <a:pt x="4768596" y="1068324"/>
                  </a:lnTo>
                  <a:close/>
                </a:path>
                <a:path w="7528559" h="2974975">
                  <a:moveTo>
                    <a:pt x="5076444" y="1100328"/>
                  </a:moveTo>
                  <a:lnTo>
                    <a:pt x="4905756" y="1100328"/>
                  </a:lnTo>
                  <a:lnTo>
                    <a:pt x="4905756" y="2974848"/>
                  </a:lnTo>
                  <a:lnTo>
                    <a:pt x="5076444" y="2974860"/>
                  </a:lnTo>
                  <a:lnTo>
                    <a:pt x="5076444" y="1100328"/>
                  </a:lnTo>
                  <a:close/>
                </a:path>
                <a:path w="7528559" h="2974975">
                  <a:moveTo>
                    <a:pt x="5382768" y="696468"/>
                  </a:moveTo>
                  <a:lnTo>
                    <a:pt x="5212080" y="696468"/>
                  </a:lnTo>
                  <a:lnTo>
                    <a:pt x="5212080" y="2974848"/>
                  </a:lnTo>
                  <a:lnTo>
                    <a:pt x="5382768" y="2974860"/>
                  </a:lnTo>
                  <a:lnTo>
                    <a:pt x="5382768" y="696468"/>
                  </a:lnTo>
                  <a:close/>
                </a:path>
                <a:path w="7528559" h="2974975">
                  <a:moveTo>
                    <a:pt x="5689092" y="609600"/>
                  </a:moveTo>
                  <a:lnTo>
                    <a:pt x="5518404" y="609600"/>
                  </a:lnTo>
                  <a:lnTo>
                    <a:pt x="5518404" y="2974848"/>
                  </a:lnTo>
                  <a:lnTo>
                    <a:pt x="5689092" y="2974860"/>
                  </a:lnTo>
                  <a:lnTo>
                    <a:pt x="5689092" y="609600"/>
                  </a:lnTo>
                  <a:close/>
                </a:path>
                <a:path w="7528559" h="2974975">
                  <a:moveTo>
                    <a:pt x="5995416" y="579120"/>
                  </a:moveTo>
                  <a:lnTo>
                    <a:pt x="5824728" y="579120"/>
                  </a:lnTo>
                  <a:lnTo>
                    <a:pt x="5824728" y="2974848"/>
                  </a:lnTo>
                  <a:lnTo>
                    <a:pt x="5995416" y="2974860"/>
                  </a:lnTo>
                  <a:lnTo>
                    <a:pt x="5995416" y="579120"/>
                  </a:lnTo>
                  <a:close/>
                </a:path>
                <a:path w="7528559" h="2974975">
                  <a:moveTo>
                    <a:pt x="6301740" y="320040"/>
                  </a:moveTo>
                  <a:lnTo>
                    <a:pt x="6132576" y="320040"/>
                  </a:lnTo>
                  <a:lnTo>
                    <a:pt x="6132576" y="2974848"/>
                  </a:lnTo>
                  <a:lnTo>
                    <a:pt x="6301740" y="2974860"/>
                  </a:lnTo>
                  <a:lnTo>
                    <a:pt x="6301740" y="320040"/>
                  </a:lnTo>
                  <a:close/>
                </a:path>
                <a:path w="7528559" h="2974975">
                  <a:moveTo>
                    <a:pt x="6609588" y="237744"/>
                  </a:moveTo>
                  <a:lnTo>
                    <a:pt x="6438900" y="237744"/>
                  </a:lnTo>
                  <a:lnTo>
                    <a:pt x="6438900" y="2974848"/>
                  </a:lnTo>
                  <a:lnTo>
                    <a:pt x="6609588" y="2974860"/>
                  </a:lnTo>
                  <a:lnTo>
                    <a:pt x="6609588" y="237744"/>
                  </a:lnTo>
                  <a:close/>
                </a:path>
                <a:path w="7528559" h="2974975">
                  <a:moveTo>
                    <a:pt x="6915912" y="131064"/>
                  </a:moveTo>
                  <a:lnTo>
                    <a:pt x="6745224" y="131064"/>
                  </a:lnTo>
                  <a:lnTo>
                    <a:pt x="6745224" y="2974848"/>
                  </a:lnTo>
                  <a:lnTo>
                    <a:pt x="6915912" y="2974860"/>
                  </a:lnTo>
                  <a:lnTo>
                    <a:pt x="6915912" y="131064"/>
                  </a:lnTo>
                  <a:close/>
                </a:path>
                <a:path w="7528559" h="2974975">
                  <a:moveTo>
                    <a:pt x="7222236" y="0"/>
                  </a:moveTo>
                  <a:lnTo>
                    <a:pt x="7051548" y="0"/>
                  </a:lnTo>
                  <a:lnTo>
                    <a:pt x="7051548" y="2974848"/>
                  </a:lnTo>
                  <a:lnTo>
                    <a:pt x="7222236" y="2974860"/>
                  </a:lnTo>
                  <a:lnTo>
                    <a:pt x="7222236" y="0"/>
                  </a:lnTo>
                  <a:close/>
                </a:path>
                <a:path w="7528559" h="2974975">
                  <a:moveTo>
                    <a:pt x="7528560" y="1682496"/>
                  </a:moveTo>
                  <a:lnTo>
                    <a:pt x="7359396" y="1682496"/>
                  </a:lnTo>
                  <a:lnTo>
                    <a:pt x="7359396" y="2974860"/>
                  </a:lnTo>
                  <a:lnTo>
                    <a:pt x="7528560" y="2974860"/>
                  </a:lnTo>
                  <a:lnTo>
                    <a:pt x="7528560" y="1682496"/>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588263" y="2487167"/>
              <a:ext cx="7767955" cy="3004185"/>
            </a:xfrm>
            <a:custGeom>
              <a:avLst/>
              <a:gdLst/>
              <a:ahLst/>
              <a:cxnLst/>
              <a:rect l="l" t="t" r="r" b="b"/>
              <a:pathLst>
                <a:path w="7767955" h="3004185">
                  <a:moveTo>
                    <a:pt x="7717535" y="3003804"/>
                  </a:moveTo>
                  <a:lnTo>
                    <a:pt x="7717535" y="0"/>
                  </a:lnTo>
                </a:path>
                <a:path w="7767955" h="3004185">
                  <a:moveTo>
                    <a:pt x="7717535" y="3003804"/>
                  </a:moveTo>
                  <a:lnTo>
                    <a:pt x="7767828" y="3003804"/>
                  </a:lnTo>
                </a:path>
                <a:path w="7767955" h="3004185">
                  <a:moveTo>
                    <a:pt x="7717535" y="2252472"/>
                  </a:moveTo>
                  <a:lnTo>
                    <a:pt x="7767828" y="2252472"/>
                  </a:lnTo>
                </a:path>
                <a:path w="7767955" h="3004185">
                  <a:moveTo>
                    <a:pt x="7717535" y="1502664"/>
                  </a:moveTo>
                  <a:lnTo>
                    <a:pt x="7767828" y="1502664"/>
                  </a:lnTo>
                </a:path>
                <a:path w="7767955" h="3004185">
                  <a:moveTo>
                    <a:pt x="7717535" y="751332"/>
                  </a:moveTo>
                  <a:lnTo>
                    <a:pt x="7767828" y="751332"/>
                  </a:lnTo>
                </a:path>
                <a:path w="7767955" h="3004185">
                  <a:moveTo>
                    <a:pt x="7717535" y="0"/>
                  </a:moveTo>
                  <a:lnTo>
                    <a:pt x="7767828" y="0"/>
                  </a:lnTo>
                </a:path>
                <a:path w="7767955" h="3004185">
                  <a:moveTo>
                    <a:pt x="51815" y="3003804"/>
                  </a:moveTo>
                  <a:lnTo>
                    <a:pt x="51815" y="0"/>
                  </a:lnTo>
                </a:path>
                <a:path w="7767955" h="3004185">
                  <a:moveTo>
                    <a:pt x="0" y="3003804"/>
                  </a:moveTo>
                  <a:lnTo>
                    <a:pt x="51815" y="3003804"/>
                  </a:lnTo>
                </a:path>
                <a:path w="7767955" h="3004185">
                  <a:moveTo>
                    <a:pt x="0" y="2403348"/>
                  </a:moveTo>
                  <a:lnTo>
                    <a:pt x="51815" y="2403348"/>
                  </a:lnTo>
                </a:path>
                <a:path w="7767955" h="3004185">
                  <a:moveTo>
                    <a:pt x="0" y="1802892"/>
                  </a:moveTo>
                  <a:lnTo>
                    <a:pt x="51815" y="1802892"/>
                  </a:lnTo>
                </a:path>
                <a:path w="7767955" h="3004185">
                  <a:moveTo>
                    <a:pt x="0" y="1202436"/>
                  </a:moveTo>
                  <a:lnTo>
                    <a:pt x="51815" y="1202436"/>
                  </a:lnTo>
                </a:path>
                <a:path w="7767955" h="3004185">
                  <a:moveTo>
                    <a:pt x="0" y="600456"/>
                  </a:moveTo>
                  <a:lnTo>
                    <a:pt x="51815" y="600456"/>
                  </a:lnTo>
                </a:path>
                <a:path w="7767955" h="3004185">
                  <a:moveTo>
                    <a:pt x="0" y="0"/>
                  </a:moveTo>
                  <a:lnTo>
                    <a:pt x="51815" y="0"/>
                  </a:lnTo>
                </a:path>
                <a:path w="7767955" h="3004185">
                  <a:moveTo>
                    <a:pt x="51815" y="3003804"/>
                  </a:moveTo>
                  <a:lnTo>
                    <a:pt x="7717535" y="3003804"/>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8068056" y="2542031"/>
              <a:ext cx="169545" cy="1473835"/>
            </a:xfrm>
            <a:custGeom>
              <a:avLst/>
              <a:gdLst/>
              <a:ahLst/>
              <a:cxnLst/>
              <a:rect l="l" t="t" r="r" b="b"/>
              <a:pathLst>
                <a:path w="169545" h="1473835">
                  <a:moveTo>
                    <a:pt x="0" y="1473707"/>
                  </a:moveTo>
                  <a:lnTo>
                    <a:pt x="169164" y="1473707"/>
                  </a:lnTo>
                  <a:lnTo>
                    <a:pt x="169164" y="0"/>
                  </a:lnTo>
                  <a:lnTo>
                    <a:pt x="0" y="0"/>
                  </a:lnTo>
                  <a:lnTo>
                    <a:pt x="0" y="1473707"/>
                  </a:lnTo>
                  <a:close/>
                </a:path>
              </a:pathLst>
            </a:custGeom>
            <a:solidFill>
              <a:srgbClr val="001F5F"/>
            </a:solidFill>
          </p:spPr>
          <p:txBody>
            <a:bodyPr wrap="square" lIns="0" tIns="0" rIns="0" bIns="0" rtlCol="0"/>
            <a:lstStyle/>
            <a:p>
              <a:endParaRPr smtClean="0">
                <a:solidFill>
                  <a:prstClr val="black"/>
                </a:solidFill>
              </a:endParaRPr>
            </a:p>
          </p:txBody>
        </p:sp>
        <p:sp>
          <p:nvSpPr>
            <p:cNvPr id="9" name="object 9"/>
            <p:cNvSpPr/>
            <p:nvPr/>
          </p:nvSpPr>
          <p:spPr>
            <a:xfrm>
              <a:off x="793241" y="3054857"/>
              <a:ext cx="7359650" cy="2063750"/>
            </a:xfrm>
            <a:custGeom>
              <a:avLst/>
              <a:gdLst/>
              <a:ahLst/>
              <a:cxnLst/>
              <a:rect l="l" t="t" r="r" b="b"/>
              <a:pathLst>
                <a:path w="7359650" h="2063750">
                  <a:moveTo>
                    <a:pt x="0" y="603503"/>
                  </a:moveTo>
                  <a:lnTo>
                    <a:pt x="306323" y="972311"/>
                  </a:lnTo>
                  <a:lnTo>
                    <a:pt x="612648" y="1059179"/>
                  </a:lnTo>
                  <a:lnTo>
                    <a:pt x="920495" y="984503"/>
                  </a:lnTo>
                  <a:lnTo>
                    <a:pt x="1226820" y="908303"/>
                  </a:lnTo>
                  <a:lnTo>
                    <a:pt x="1533144" y="812291"/>
                  </a:lnTo>
                  <a:lnTo>
                    <a:pt x="1839468" y="374903"/>
                  </a:lnTo>
                  <a:lnTo>
                    <a:pt x="2145791" y="1075943"/>
                  </a:lnTo>
                  <a:lnTo>
                    <a:pt x="2453640" y="1072895"/>
                  </a:lnTo>
                  <a:lnTo>
                    <a:pt x="2759963" y="775715"/>
                  </a:lnTo>
                  <a:lnTo>
                    <a:pt x="3066287" y="760475"/>
                  </a:lnTo>
                  <a:lnTo>
                    <a:pt x="3372612" y="906779"/>
                  </a:lnTo>
                  <a:lnTo>
                    <a:pt x="3678936" y="894587"/>
                  </a:lnTo>
                  <a:lnTo>
                    <a:pt x="3986784" y="598931"/>
                  </a:lnTo>
                  <a:lnTo>
                    <a:pt x="4293108" y="530351"/>
                  </a:lnTo>
                  <a:lnTo>
                    <a:pt x="4599432" y="0"/>
                  </a:lnTo>
                  <a:lnTo>
                    <a:pt x="4905756" y="381000"/>
                  </a:lnTo>
                  <a:lnTo>
                    <a:pt x="5212080" y="2063495"/>
                  </a:lnTo>
                  <a:lnTo>
                    <a:pt x="5519928" y="1575815"/>
                  </a:lnTo>
                  <a:lnTo>
                    <a:pt x="5826252" y="1335023"/>
                  </a:lnTo>
                  <a:lnTo>
                    <a:pt x="6132576" y="1354835"/>
                  </a:lnTo>
                  <a:lnTo>
                    <a:pt x="6438900" y="1444752"/>
                  </a:lnTo>
                  <a:lnTo>
                    <a:pt x="6745224" y="1328927"/>
                  </a:lnTo>
                  <a:lnTo>
                    <a:pt x="7053072" y="1239011"/>
                  </a:lnTo>
                  <a:lnTo>
                    <a:pt x="7359396" y="1199387"/>
                  </a:lnTo>
                </a:path>
              </a:pathLst>
            </a:custGeom>
            <a:ln w="38099">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7982711" y="4015739"/>
              <a:ext cx="285115" cy="182880"/>
            </a:xfrm>
            <a:custGeom>
              <a:avLst/>
              <a:gdLst/>
              <a:ahLst/>
              <a:cxnLst/>
              <a:rect l="l" t="t" r="r" b="b"/>
              <a:pathLst>
                <a:path w="285115" h="182879">
                  <a:moveTo>
                    <a:pt x="284988" y="0"/>
                  </a:moveTo>
                  <a:lnTo>
                    <a:pt x="0" y="0"/>
                  </a:lnTo>
                  <a:lnTo>
                    <a:pt x="0" y="182880"/>
                  </a:lnTo>
                  <a:lnTo>
                    <a:pt x="284988" y="182880"/>
                  </a:lnTo>
                  <a:lnTo>
                    <a:pt x="284988" y="0"/>
                  </a:lnTo>
                  <a:close/>
                </a:path>
              </a:pathLst>
            </a:custGeom>
            <a:solidFill>
              <a:srgbClr val="FFFFFF"/>
            </a:solidFill>
          </p:spPr>
          <p:txBody>
            <a:bodyPr wrap="square" lIns="0" tIns="0" rIns="0" bIns="0" rtlCol="0"/>
            <a:lstStyle/>
            <a:p>
              <a:endParaRPr smtClean="0">
                <a:solidFill>
                  <a:prstClr val="black"/>
                </a:solidFill>
              </a:endParaRPr>
            </a:p>
          </p:txBody>
        </p:sp>
      </p:grpSp>
      <p:sp>
        <p:nvSpPr>
          <p:cNvPr id="11" name="object 11"/>
          <p:cNvSpPr txBox="1"/>
          <p:nvPr/>
        </p:nvSpPr>
        <p:spPr>
          <a:xfrm>
            <a:off x="318008" y="537984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25</a:t>
            </a:r>
            <a:endParaRPr sz="1200">
              <a:solidFill>
                <a:prstClr val="black"/>
              </a:solidFill>
              <a:latin typeface="Tahoma"/>
              <a:cs typeface="Tahoma"/>
            </a:endParaRPr>
          </a:p>
        </p:txBody>
      </p:sp>
      <p:sp>
        <p:nvSpPr>
          <p:cNvPr id="12" name="object 12"/>
          <p:cNvSpPr txBox="1"/>
          <p:nvPr/>
        </p:nvSpPr>
        <p:spPr>
          <a:xfrm>
            <a:off x="318008" y="4779009"/>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26</a:t>
            </a:r>
            <a:endParaRPr sz="1200">
              <a:solidFill>
                <a:prstClr val="black"/>
              </a:solidFill>
              <a:latin typeface="Tahoma"/>
              <a:cs typeface="Tahoma"/>
            </a:endParaRPr>
          </a:p>
        </p:txBody>
      </p:sp>
      <p:sp>
        <p:nvSpPr>
          <p:cNvPr id="13" name="object 13"/>
          <p:cNvSpPr txBox="1"/>
          <p:nvPr/>
        </p:nvSpPr>
        <p:spPr>
          <a:xfrm>
            <a:off x="318008" y="417830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27</a:t>
            </a:r>
            <a:endParaRPr sz="1200">
              <a:solidFill>
                <a:prstClr val="black"/>
              </a:solidFill>
              <a:latin typeface="Tahoma"/>
              <a:cs typeface="Tahoma"/>
            </a:endParaRPr>
          </a:p>
        </p:txBody>
      </p:sp>
      <p:sp>
        <p:nvSpPr>
          <p:cNvPr id="14" name="object 14"/>
          <p:cNvSpPr txBox="1"/>
          <p:nvPr/>
        </p:nvSpPr>
        <p:spPr>
          <a:xfrm>
            <a:off x="318008" y="3577208"/>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28</a:t>
            </a:r>
            <a:endParaRPr sz="1200">
              <a:solidFill>
                <a:prstClr val="black"/>
              </a:solidFill>
              <a:latin typeface="Tahoma"/>
              <a:cs typeface="Tahoma"/>
            </a:endParaRPr>
          </a:p>
        </p:txBody>
      </p:sp>
      <p:sp>
        <p:nvSpPr>
          <p:cNvPr id="15" name="object 15"/>
          <p:cNvSpPr txBox="1"/>
          <p:nvPr/>
        </p:nvSpPr>
        <p:spPr>
          <a:xfrm>
            <a:off x="318008" y="2976498"/>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29</a:t>
            </a:r>
            <a:endParaRPr sz="1200">
              <a:solidFill>
                <a:prstClr val="black"/>
              </a:solidFill>
              <a:latin typeface="Tahoma"/>
              <a:cs typeface="Tahoma"/>
            </a:endParaRPr>
          </a:p>
        </p:txBody>
      </p:sp>
      <p:sp>
        <p:nvSpPr>
          <p:cNvPr id="16" name="object 16"/>
          <p:cNvSpPr txBox="1"/>
          <p:nvPr/>
        </p:nvSpPr>
        <p:spPr>
          <a:xfrm>
            <a:off x="318008" y="2375661"/>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30</a:t>
            </a:r>
            <a:endParaRPr sz="1200">
              <a:solidFill>
                <a:prstClr val="black"/>
              </a:solidFill>
              <a:latin typeface="Tahoma"/>
              <a:cs typeface="Tahoma"/>
            </a:endParaRPr>
          </a:p>
        </p:txBody>
      </p:sp>
      <p:sp>
        <p:nvSpPr>
          <p:cNvPr id="17" name="object 17"/>
          <p:cNvSpPr txBox="1"/>
          <p:nvPr/>
        </p:nvSpPr>
        <p:spPr>
          <a:xfrm>
            <a:off x="8447023" y="2383282"/>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,8</a:t>
            </a:r>
            <a:endParaRPr sz="1200">
              <a:solidFill>
                <a:prstClr val="black"/>
              </a:solidFill>
              <a:latin typeface="Tahoma"/>
              <a:cs typeface="Tahoma"/>
            </a:endParaRPr>
          </a:p>
        </p:txBody>
      </p:sp>
      <p:sp>
        <p:nvSpPr>
          <p:cNvPr id="18" name="object 18"/>
          <p:cNvSpPr txBox="1"/>
          <p:nvPr/>
        </p:nvSpPr>
        <p:spPr>
          <a:xfrm>
            <a:off x="8447023" y="3134359"/>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,4</a:t>
            </a:r>
            <a:endParaRPr sz="1200">
              <a:solidFill>
                <a:prstClr val="black"/>
              </a:solidFill>
              <a:latin typeface="Tahoma"/>
              <a:cs typeface="Tahoma"/>
            </a:endParaRPr>
          </a:p>
        </p:txBody>
      </p:sp>
      <p:sp>
        <p:nvSpPr>
          <p:cNvPr id="19" name="object 19"/>
          <p:cNvSpPr txBox="1"/>
          <p:nvPr/>
        </p:nvSpPr>
        <p:spPr>
          <a:xfrm>
            <a:off x="8447023" y="3885438"/>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,0</a:t>
            </a:r>
            <a:endParaRPr sz="1200">
              <a:solidFill>
                <a:prstClr val="black"/>
              </a:solidFill>
              <a:latin typeface="Tahoma"/>
              <a:cs typeface="Tahoma"/>
            </a:endParaRPr>
          </a:p>
        </p:txBody>
      </p:sp>
      <p:sp>
        <p:nvSpPr>
          <p:cNvPr id="20" name="object 20"/>
          <p:cNvSpPr txBox="1"/>
          <p:nvPr/>
        </p:nvSpPr>
        <p:spPr>
          <a:xfrm>
            <a:off x="8447023" y="4636389"/>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,6</a:t>
            </a:r>
            <a:endParaRPr sz="1200">
              <a:solidFill>
                <a:prstClr val="black"/>
              </a:solidFill>
              <a:latin typeface="Tahoma"/>
              <a:cs typeface="Tahoma"/>
            </a:endParaRPr>
          </a:p>
        </p:txBody>
      </p:sp>
      <p:sp>
        <p:nvSpPr>
          <p:cNvPr id="21" name="object 21"/>
          <p:cNvSpPr txBox="1"/>
          <p:nvPr/>
        </p:nvSpPr>
        <p:spPr>
          <a:xfrm>
            <a:off x="8447023" y="5387162"/>
            <a:ext cx="23876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3,2</a:t>
            </a:r>
            <a:endParaRPr sz="1200">
              <a:solidFill>
                <a:prstClr val="black"/>
              </a:solidFill>
              <a:latin typeface="Tahoma"/>
              <a:cs typeface="Tahoma"/>
            </a:endParaRPr>
          </a:p>
        </p:txBody>
      </p:sp>
      <p:sp>
        <p:nvSpPr>
          <p:cNvPr id="22" name="object 22"/>
          <p:cNvSpPr txBox="1"/>
          <p:nvPr/>
        </p:nvSpPr>
        <p:spPr>
          <a:xfrm>
            <a:off x="687351" y="5531306"/>
            <a:ext cx="757047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969"/>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97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23" name="object 23"/>
          <p:cNvSpPr txBox="1"/>
          <p:nvPr/>
        </p:nvSpPr>
        <p:spPr>
          <a:xfrm>
            <a:off x="7992871" y="4002785"/>
            <a:ext cx="267970" cy="208279"/>
          </a:xfrm>
          <a:prstGeom prst="rect">
            <a:avLst/>
          </a:prstGeom>
        </p:spPr>
        <p:txBody>
          <a:bodyPr vert="horz" wrap="square" lIns="0" tIns="12700" rIns="0" bIns="0" rtlCol="0">
            <a:spAutoFit/>
          </a:bodyPr>
          <a:lstStyle/>
          <a:p>
            <a:pPr marL="12700">
              <a:spcBef>
                <a:spcPts val="100"/>
              </a:spcBef>
            </a:pPr>
            <a:r>
              <a:rPr sz="1200" b="1" dirty="0">
                <a:solidFill>
                  <a:srgbClr val="A80000"/>
                </a:solidFill>
                <a:latin typeface="Tahoma"/>
                <a:cs typeface="Tahoma"/>
              </a:rPr>
              <a:t>3,9</a:t>
            </a:r>
            <a:endParaRPr sz="1200">
              <a:solidFill>
                <a:prstClr val="black"/>
              </a:solidFill>
              <a:latin typeface="Tahoma"/>
              <a:cs typeface="Tahoma"/>
            </a:endParaRPr>
          </a:p>
        </p:txBody>
      </p:sp>
      <p:sp>
        <p:nvSpPr>
          <p:cNvPr id="24" name="object 24"/>
          <p:cNvSpPr txBox="1"/>
          <p:nvPr/>
        </p:nvSpPr>
        <p:spPr>
          <a:xfrm>
            <a:off x="7938896" y="2319654"/>
            <a:ext cx="365125"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29,9</a:t>
            </a:r>
            <a:endParaRPr sz="1200">
              <a:solidFill>
                <a:prstClr val="black"/>
              </a:solidFill>
              <a:latin typeface="Tahoma"/>
              <a:cs typeface="Tahoma"/>
            </a:endParaRPr>
          </a:p>
        </p:txBody>
      </p:sp>
      <p:grpSp>
        <p:nvGrpSpPr>
          <p:cNvPr id="25" name="object 25"/>
          <p:cNvGrpSpPr/>
          <p:nvPr/>
        </p:nvGrpSpPr>
        <p:grpSpPr>
          <a:xfrm>
            <a:off x="1171955" y="2552700"/>
            <a:ext cx="213360" cy="332740"/>
            <a:chOff x="1171955" y="2552700"/>
            <a:chExt cx="213360" cy="332740"/>
          </a:xfrm>
        </p:grpSpPr>
        <p:sp>
          <p:nvSpPr>
            <p:cNvPr id="26" name="object 26"/>
            <p:cNvSpPr/>
            <p:nvPr/>
          </p:nvSpPr>
          <p:spPr>
            <a:xfrm>
              <a:off x="1171955" y="2552700"/>
              <a:ext cx="213360" cy="160020"/>
            </a:xfrm>
            <a:custGeom>
              <a:avLst/>
              <a:gdLst/>
              <a:ahLst/>
              <a:cxnLst/>
              <a:rect l="l" t="t" r="r" b="b"/>
              <a:pathLst>
                <a:path w="213359" h="160019">
                  <a:moveTo>
                    <a:pt x="213359" y="0"/>
                  </a:moveTo>
                  <a:lnTo>
                    <a:pt x="0" y="0"/>
                  </a:lnTo>
                  <a:lnTo>
                    <a:pt x="0" y="160020"/>
                  </a:lnTo>
                  <a:lnTo>
                    <a:pt x="213359" y="160020"/>
                  </a:lnTo>
                  <a:lnTo>
                    <a:pt x="213359" y="0"/>
                  </a:lnTo>
                  <a:close/>
                </a:path>
              </a:pathLst>
            </a:custGeom>
            <a:solidFill>
              <a:srgbClr val="001F5F"/>
            </a:solidFill>
          </p:spPr>
          <p:txBody>
            <a:bodyPr wrap="square" lIns="0" tIns="0" rIns="0" bIns="0" rtlCol="0"/>
            <a:lstStyle/>
            <a:p>
              <a:endParaRPr smtClean="0">
                <a:solidFill>
                  <a:prstClr val="black"/>
                </a:solidFill>
              </a:endParaRPr>
            </a:p>
          </p:txBody>
        </p:sp>
        <p:sp>
          <p:nvSpPr>
            <p:cNvPr id="27" name="object 27"/>
            <p:cNvSpPr/>
            <p:nvPr/>
          </p:nvSpPr>
          <p:spPr>
            <a:xfrm>
              <a:off x="1191005" y="2865881"/>
              <a:ext cx="176530" cy="0"/>
            </a:xfrm>
            <a:custGeom>
              <a:avLst/>
              <a:gdLst/>
              <a:ahLst/>
              <a:cxnLst/>
              <a:rect l="l" t="t" r="r" b="b"/>
              <a:pathLst>
                <a:path w="176530">
                  <a:moveTo>
                    <a:pt x="0" y="0"/>
                  </a:moveTo>
                  <a:lnTo>
                    <a:pt x="176275" y="0"/>
                  </a:lnTo>
                </a:path>
              </a:pathLst>
            </a:custGeom>
            <a:ln w="38100">
              <a:solidFill>
                <a:srgbClr val="A80000"/>
              </a:solidFill>
            </a:ln>
          </p:spPr>
          <p:txBody>
            <a:bodyPr wrap="square" lIns="0" tIns="0" rIns="0" bIns="0" rtlCol="0"/>
            <a:lstStyle/>
            <a:p>
              <a:endParaRPr smtClean="0">
                <a:solidFill>
                  <a:prstClr val="black"/>
                </a:solidFill>
              </a:endParaRPr>
            </a:p>
          </p:txBody>
        </p:sp>
      </p:grpSp>
      <p:sp>
        <p:nvSpPr>
          <p:cNvPr id="28" name="object 28"/>
          <p:cNvSpPr txBox="1"/>
          <p:nvPr/>
        </p:nvSpPr>
        <p:spPr>
          <a:xfrm>
            <a:off x="1424177" y="2483485"/>
            <a:ext cx="1157605" cy="492759"/>
          </a:xfrm>
          <a:prstGeom prst="rect">
            <a:avLst/>
          </a:prstGeom>
        </p:spPr>
        <p:txBody>
          <a:bodyPr vert="horz" wrap="square" lIns="0" tIns="12700" rIns="0" bIns="0" rtlCol="0">
            <a:spAutoFit/>
          </a:bodyPr>
          <a:lstStyle/>
          <a:p>
            <a:pPr marL="12700" marR="5080">
              <a:lnSpc>
                <a:spcPct val="127699"/>
              </a:lnSpc>
              <a:spcBef>
                <a:spcPts val="100"/>
              </a:spcBef>
            </a:pPr>
            <a:r>
              <a:rPr sz="1200" spc="-25" dirty="0">
                <a:solidFill>
                  <a:prstClr val="black"/>
                </a:solidFill>
                <a:latin typeface="Tahoma"/>
                <a:cs typeface="Tahoma"/>
              </a:rPr>
              <a:t>Toplam </a:t>
            </a:r>
            <a:r>
              <a:rPr sz="1200" spc="-5" dirty="0">
                <a:solidFill>
                  <a:prstClr val="black"/>
                </a:solidFill>
                <a:latin typeface="Tahoma"/>
                <a:cs typeface="Tahoma"/>
              </a:rPr>
              <a:t>istihdam  İşsiz (sağ</a:t>
            </a:r>
            <a:r>
              <a:rPr sz="1200" spc="-50" dirty="0">
                <a:solidFill>
                  <a:prstClr val="black"/>
                </a:solidFill>
                <a:latin typeface="Tahoma"/>
                <a:cs typeface="Tahoma"/>
              </a:rPr>
              <a:t> </a:t>
            </a:r>
            <a:r>
              <a:rPr sz="1200" dirty="0">
                <a:solidFill>
                  <a:prstClr val="black"/>
                </a:solidFill>
                <a:latin typeface="Tahoma"/>
                <a:cs typeface="Tahoma"/>
              </a:rPr>
              <a:t>eksen)</a:t>
            </a:r>
            <a:endParaRPr sz="1200">
              <a:solidFill>
                <a:prstClr val="black"/>
              </a:solidFill>
              <a:latin typeface="Tahoma"/>
              <a:cs typeface="Tahoma"/>
            </a:endParaRPr>
          </a:p>
        </p:txBody>
      </p:sp>
      <p:sp>
        <p:nvSpPr>
          <p:cNvPr id="30" name="object 30"/>
          <p:cNvSpPr txBox="1"/>
          <p:nvPr/>
        </p:nvSpPr>
        <p:spPr>
          <a:xfrm>
            <a:off x="87579" y="6591327"/>
            <a:ext cx="2564765"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5" dirty="0">
                <a:solidFill>
                  <a:prstClr val="black"/>
                </a:solidFill>
                <a:latin typeface="Tahoma"/>
                <a:cs typeface="Tahoma"/>
              </a:rPr>
              <a:t> </a:t>
            </a:r>
            <a:r>
              <a:rPr sz="1200" dirty="0">
                <a:solidFill>
                  <a:prstClr val="black"/>
                </a:solidFill>
                <a:latin typeface="Tahoma"/>
                <a:cs typeface="Tahoma"/>
              </a:rPr>
              <a:t>görselleştirmesi</a:t>
            </a:r>
            <a:endParaRPr sz="1200">
              <a:solidFill>
                <a:prstClr val="black"/>
              </a:solidFill>
              <a:latin typeface="Tahoma"/>
              <a:cs typeface="Tahoma"/>
            </a:endParaRPr>
          </a:p>
        </p:txBody>
      </p:sp>
      <p:sp>
        <p:nvSpPr>
          <p:cNvPr id="29" name="object 29"/>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29</a:t>
            </a:r>
            <a:endParaRPr sz="1400">
              <a:solidFill>
                <a:prstClr val="black"/>
              </a:solidFill>
              <a:latin typeface="Tahoma"/>
              <a:cs typeface="Tahoma"/>
            </a:endParaRPr>
          </a:p>
        </p:txBody>
      </p:sp>
    </p:spTree>
    <p:extLst>
      <p:ext uri="{BB962C8B-B14F-4D97-AF65-F5344CB8AC3E}">
        <p14:creationId xmlns:p14="http://schemas.microsoft.com/office/powerpoint/2010/main" val="119030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5588000" cy="513715"/>
          </a:xfrm>
          <a:prstGeom prst="rect">
            <a:avLst/>
          </a:prstGeom>
        </p:spPr>
        <p:txBody>
          <a:bodyPr vert="horz" wrap="square" lIns="0" tIns="13335" rIns="0" bIns="0" rtlCol="0">
            <a:spAutoFit/>
          </a:bodyPr>
          <a:lstStyle/>
          <a:p>
            <a:pPr marL="12700">
              <a:lnSpc>
                <a:spcPct val="100000"/>
              </a:lnSpc>
              <a:spcBef>
                <a:spcPts val="105"/>
              </a:spcBef>
            </a:pPr>
            <a:r>
              <a:rPr sz="3200" spc="-5" dirty="0"/>
              <a:t>Büyüme, </a:t>
            </a:r>
            <a:r>
              <a:rPr sz="3200" dirty="0"/>
              <a:t>Üretim ve</a:t>
            </a:r>
            <a:r>
              <a:rPr sz="3200" spc="-105" dirty="0"/>
              <a:t> </a:t>
            </a:r>
            <a:r>
              <a:rPr sz="3200" spc="-5" dirty="0"/>
              <a:t>Satışlar</a:t>
            </a:r>
            <a:endParaRPr sz="3200"/>
          </a:p>
        </p:txBody>
      </p:sp>
      <p:sp>
        <p:nvSpPr>
          <p:cNvPr id="3" name="object 3"/>
          <p:cNvSpPr txBox="1"/>
          <p:nvPr/>
        </p:nvSpPr>
        <p:spPr>
          <a:xfrm>
            <a:off x="383540" y="1543220"/>
            <a:ext cx="4555490" cy="4859655"/>
          </a:xfrm>
          <a:prstGeom prst="rect">
            <a:avLst/>
          </a:prstGeom>
        </p:spPr>
        <p:txBody>
          <a:bodyPr vert="horz" wrap="square" lIns="0" tIns="182245" rIns="0" bIns="0" rtlCol="0">
            <a:spAutoFit/>
          </a:bodyPr>
          <a:lstStyle/>
          <a:p>
            <a:pPr marL="355600" indent="-342900">
              <a:spcBef>
                <a:spcPts val="1435"/>
              </a:spcBef>
              <a:buClr>
                <a:srgbClr val="C00000"/>
              </a:buClr>
              <a:buSzPct val="85000"/>
              <a:buFont typeface="Wingdings"/>
              <a:buChar char=""/>
              <a:tabLst>
                <a:tab pos="354965" algn="l"/>
                <a:tab pos="355600" algn="l"/>
              </a:tabLst>
            </a:pPr>
            <a:r>
              <a:rPr sz="2000" spc="-5" dirty="0">
                <a:solidFill>
                  <a:prstClr val="black"/>
                </a:solidFill>
                <a:latin typeface="Tahoma"/>
                <a:cs typeface="Tahoma"/>
              </a:rPr>
              <a:t>Gayri Safi Yurt İçi </a:t>
            </a:r>
            <a:r>
              <a:rPr sz="2000" dirty="0">
                <a:solidFill>
                  <a:prstClr val="black"/>
                </a:solidFill>
                <a:latin typeface="Tahoma"/>
                <a:cs typeface="Tahoma"/>
              </a:rPr>
              <a:t>Hasıla </a:t>
            </a:r>
            <a:r>
              <a:rPr sz="2000" spc="-5" dirty="0">
                <a:solidFill>
                  <a:prstClr val="black"/>
                </a:solidFill>
                <a:latin typeface="Tahoma"/>
                <a:cs typeface="Tahoma"/>
              </a:rPr>
              <a:t>(GSYİH)</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GSYİH büyümesi</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Üretim ve </a:t>
            </a:r>
            <a:r>
              <a:rPr dirty="0">
                <a:solidFill>
                  <a:prstClr val="black"/>
                </a:solidFill>
                <a:latin typeface="Tahoma"/>
                <a:cs typeface="Tahoma"/>
              </a:rPr>
              <a:t>harcama </a:t>
            </a:r>
            <a:r>
              <a:rPr spc="-5" dirty="0">
                <a:solidFill>
                  <a:prstClr val="black"/>
                </a:solidFill>
                <a:latin typeface="Tahoma"/>
                <a:cs typeface="Tahoma"/>
              </a:rPr>
              <a:t>yönünden</a:t>
            </a:r>
            <a:r>
              <a:rPr spc="-35" dirty="0">
                <a:solidFill>
                  <a:prstClr val="black"/>
                </a:solidFill>
                <a:latin typeface="Tahoma"/>
                <a:cs typeface="Tahoma"/>
              </a:rPr>
              <a:t> </a:t>
            </a:r>
            <a:r>
              <a:rPr spc="-5" dirty="0">
                <a:solidFill>
                  <a:prstClr val="black"/>
                </a:solidFill>
                <a:latin typeface="Tahoma"/>
                <a:cs typeface="Tahoma"/>
              </a:rPr>
              <a:t>katkılar</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Potansiyel GSYİH</a:t>
            </a:r>
            <a:r>
              <a:rPr spc="-20" dirty="0">
                <a:solidFill>
                  <a:prstClr val="black"/>
                </a:solidFill>
                <a:latin typeface="Tahoma"/>
                <a:cs typeface="Tahoma"/>
              </a:rPr>
              <a:t> </a:t>
            </a:r>
            <a:r>
              <a:rPr spc="-5" dirty="0">
                <a:solidFill>
                  <a:prstClr val="black"/>
                </a:solidFill>
                <a:latin typeface="Tahoma"/>
                <a:cs typeface="Tahoma"/>
              </a:rPr>
              <a:t>Endeksi</a:t>
            </a:r>
            <a:endParaRPr>
              <a:solidFill>
                <a:prstClr val="black"/>
              </a:solidFill>
              <a:latin typeface="Tahoma"/>
              <a:cs typeface="Tahoma"/>
            </a:endParaRPr>
          </a:p>
          <a:p>
            <a:pPr marL="355600" indent="-342900">
              <a:spcBef>
                <a:spcPts val="1205"/>
              </a:spcBef>
              <a:buClr>
                <a:srgbClr val="C00000"/>
              </a:buClr>
              <a:buSzPct val="85000"/>
              <a:buFont typeface="Wingdings"/>
              <a:buChar char=""/>
              <a:tabLst>
                <a:tab pos="354965" algn="l"/>
                <a:tab pos="355600" algn="l"/>
              </a:tabLst>
            </a:pPr>
            <a:r>
              <a:rPr sz="2000" dirty="0">
                <a:solidFill>
                  <a:prstClr val="black"/>
                </a:solidFill>
                <a:latin typeface="Tahoma"/>
                <a:cs typeface="Tahoma"/>
              </a:rPr>
              <a:t>Üretim</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dirty="0">
                <a:solidFill>
                  <a:prstClr val="black"/>
                </a:solidFill>
                <a:latin typeface="Tahoma"/>
                <a:cs typeface="Tahoma"/>
              </a:rPr>
              <a:t>Sanayi </a:t>
            </a:r>
            <a:r>
              <a:rPr spc="-5" dirty="0">
                <a:solidFill>
                  <a:prstClr val="black"/>
                </a:solidFill>
                <a:latin typeface="Tahoma"/>
                <a:cs typeface="Tahoma"/>
              </a:rPr>
              <a:t>Üretim Endeksi</a:t>
            </a:r>
            <a:r>
              <a:rPr spc="-10" dirty="0">
                <a:solidFill>
                  <a:prstClr val="black"/>
                </a:solidFill>
                <a:latin typeface="Tahoma"/>
                <a:cs typeface="Tahoma"/>
              </a:rPr>
              <a:t> </a:t>
            </a:r>
            <a:r>
              <a:rPr spc="-5" dirty="0">
                <a:solidFill>
                  <a:prstClr val="black"/>
                </a:solidFill>
                <a:latin typeface="Tahoma"/>
                <a:cs typeface="Tahoma"/>
              </a:rPr>
              <a:t>(SÜE)</a:t>
            </a:r>
            <a:endParaRPr>
              <a:solidFill>
                <a:prstClr val="black"/>
              </a:solidFill>
              <a:latin typeface="Tahoma"/>
              <a:cs typeface="Tahoma"/>
            </a:endParaRPr>
          </a:p>
          <a:p>
            <a:pPr marL="756285" lvl="1" indent="-287020">
              <a:spcBef>
                <a:spcPts val="1205"/>
              </a:spcBef>
              <a:buClr>
                <a:srgbClr val="C00000"/>
              </a:buClr>
              <a:buSzPct val="88888"/>
              <a:buFont typeface="Wingdings"/>
              <a:buChar char=""/>
              <a:tabLst>
                <a:tab pos="756285" algn="l"/>
                <a:tab pos="756920" algn="l"/>
              </a:tabLst>
            </a:pPr>
            <a:r>
              <a:rPr spc="-5" dirty="0">
                <a:solidFill>
                  <a:prstClr val="black"/>
                </a:solidFill>
                <a:latin typeface="Tahoma"/>
                <a:cs typeface="Tahoma"/>
              </a:rPr>
              <a:t>Öncü</a:t>
            </a:r>
            <a:r>
              <a:rPr spc="-15" dirty="0">
                <a:solidFill>
                  <a:prstClr val="black"/>
                </a:solidFill>
                <a:latin typeface="Tahoma"/>
                <a:cs typeface="Tahoma"/>
              </a:rPr>
              <a:t> </a:t>
            </a:r>
            <a:r>
              <a:rPr spc="-5" dirty="0">
                <a:solidFill>
                  <a:prstClr val="black"/>
                </a:solidFill>
                <a:latin typeface="Tahoma"/>
                <a:cs typeface="Tahoma"/>
              </a:rPr>
              <a:t>göstergeler</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dirty="0">
                <a:solidFill>
                  <a:prstClr val="black"/>
                </a:solidFill>
                <a:latin typeface="Tahoma"/>
                <a:cs typeface="Tahoma"/>
              </a:rPr>
              <a:t>Kapasite </a:t>
            </a:r>
            <a:r>
              <a:rPr spc="-5" dirty="0">
                <a:solidFill>
                  <a:prstClr val="black"/>
                </a:solidFill>
                <a:latin typeface="Tahoma"/>
                <a:cs typeface="Tahoma"/>
              </a:rPr>
              <a:t>Kullanım Oranı</a:t>
            </a:r>
            <a:r>
              <a:rPr spc="15" dirty="0">
                <a:solidFill>
                  <a:prstClr val="black"/>
                </a:solidFill>
                <a:latin typeface="Tahoma"/>
                <a:cs typeface="Tahoma"/>
              </a:rPr>
              <a:t> </a:t>
            </a:r>
            <a:r>
              <a:rPr spc="-5" dirty="0">
                <a:solidFill>
                  <a:prstClr val="black"/>
                </a:solidFill>
                <a:latin typeface="Tahoma"/>
                <a:cs typeface="Tahoma"/>
              </a:rPr>
              <a:t>(KKO)</a:t>
            </a:r>
            <a:endParaRPr>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dirty="0">
                <a:solidFill>
                  <a:prstClr val="black"/>
                </a:solidFill>
                <a:latin typeface="Tahoma"/>
                <a:cs typeface="Tahoma"/>
              </a:rPr>
              <a:t>Satışlar</a:t>
            </a:r>
            <a:endParaRPr sz="2000">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Perakende </a:t>
            </a:r>
            <a:r>
              <a:rPr dirty="0">
                <a:solidFill>
                  <a:prstClr val="black"/>
                </a:solidFill>
                <a:latin typeface="Tahoma"/>
                <a:cs typeface="Tahoma"/>
              </a:rPr>
              <a:t>Satış </a:t>
            </a:r>
            <a:r>
              <a:rPr spc="-5" dirty="0">
                <a:solidFill>
                  <a:prstClr val="black"/>
                </a:solidFill>
                <a:latin typeface="Tahoma"/>
                <a:cs typeface="Tahoma"/>
              </a:rPr>
              <a:t>Hacim</a:t>
            </a:r>
            <a:r>
              <a:rPr spc="-65" dirty="0">
                <a:solidFill>
                  <a:prstClr val="black"/>
                </a:solidFill>
                <a:latin typeface="Tahoma"/>
                <a:cs typeface="Tahoma"/>
              </a:rPr>
              <a:t> </a:t>
            </a:r>
            <a:r>
              <a:rPr spc="-5" dirty="0">
                <a:solidFill>
                  <a:prstClr val="black"/>
                </a:solidFill>
                <a:latin typeface="Tahoma"/>
                <a:cs typeface="Tahoma"/>
              </a:rPr>
              <a:t>Endeksi</a:t>
            </a:r>
            <a:endParaRPr>
              <a:solidFill>
                <a:prstClr val="black"/>
              </a:solidFill>
              <a:latin typeface="Tahoma"/>
              <a:cs typeface="Tahoma"/>
            </a:endParaRPr>
          </a:p>
          <a:p>
            <a:pPr marL="355600" indent="-342900">
              <a:spcBef>
                <a:spcPts val="1205"/>
              </a:spcBef>
              <a:buClr>
                <a:srgbClr val="C00000"/>
              </a:buClr>
              <a:buSzPct val="85000"/>
              <a:buFont typeface="Wingdings"/>
              <a:buChar char=""/>
              <a:tabLst>
                <a:tab pos="354965" algn="l"/>
                <a:tab pos="355600" algn="l"/>
              </a:tabLst>
            </a:pPr>
            <a:r>
              <a:rPr sz="2000" dirty="0">
                <a:solidFill>
                  <a:prstClr val="black"/>
                </a:solidFill>
                <a:latin typeface="Tahoma"/>
                <a:cs typeface="Tahoma"/>
              </a:rPr>
              <a:t>Ekonomik </a:t>
            </a:r>
            <a:r>
              <a:rPr sz="2000" spc="-5" dirty="0">
                <a:solidFill>
                  <a:prstClr val="black"/>
                </a:solidFill>
                <a:latin typeface="Tahoma"/>
                <a:cs typeface="Tahoma"/>
              </a:rPr>
              <a:t>Güven</a:t>
            </a:r>
            <a:r>
              <a:rPr sz="2000" spc="-35" dirty="0">
                <a:solidFill>
                  <a:prstClr val="black"/>
                </a:solidFill>
                <a:latin typeface="Tahoma"/>
                <a:cs typeface="Tahoma"/>
              </a:rPr>
              <a:t> </a:t>
            </a:r>
            <a:r>
              <a:rPr sz="2000" spc="-5" dirty="0">
                <a:solidFill>
                  <a:prstClr val="black"/>
                </a:solidFill>
                <a:latin typeface="Tahoma"/>
                <a:cs typeface="Tahoma"/>
              </a:rPr>
              <a:t>Endeksi</a:t>
            </a:r>
            <a:endParaRPr sz="2000">
              <a:solidFill>
                <a:prstClr val="black"/>
              </a:solidFill>
              <a:latin typeface="Tahoma"/>
              <a:cs typeface="Tahoma"/>
            </a:endParaRPr>
          </a:p>
        </p:txBody>
      </p:sp>
      <p:sp>
        <p:nvSpPr>
          <p:cNvPr id="4" name="object 4"/>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3</a:t>
            </a:r>
            <a:endParaRPr sz="1400">
              <a:solidFill>
                <a:prstClr val="black"/>
              </a:solidFill>
              <a:latin typeface="Tahoma"/>
              <a:cs typeface="Tahoma"/>
            </a:endParaRPr>
          </a:p>
        </p:txBody>
      </p:sp>
    </p:spTree>
    <p:extLst>
      <p:ext uri="{BB962C8B-B14F-4D97-AF65-F5344CB8AC3E}">
        <p14:creationId xmlns:p14="http://schemas.microsoft.com/office/powerpoint/2010/main" val="3291295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 y="1813560"/>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xfrm>
            <a:off x="90322" y="783463"/>
            <a:ext cx="8225790" cy="574040"/>
          </a:xfrm>
          <a:prstGeom prst="rect">
            <a:avLst/>
          </a:prstGeom>
        </p:spPr>
        <p:txBody>
          <a:bodyPr vert="horz" wrap="square" lIns="0" tIns="12700" rIns="0" bIns="0" rtlCol="0">
            <a:spAutoFit/>
          </a:bodyPr>
          <a:lstStyle/>
          <a:p>
            <a:pPr marL="12700">
              <a:lnSpc>
                <a:spcPct val="100000"/>
              </a:lnSpc>
              <a:spcBef>
                <a:spcPts val="100"/>
              </a:spcBef>
            </a:pPr>
            <a:r>
              <a:rPr spc="-5" dirty="0"/>
              <a:t>İşgücüne katılım </a:t>
            </a:r>
            <a:r>
              <a:rPr dirty="0"/>
              <a:t>oranı </a:t>
            </a:r>
            <a:r>
              <a:rPr spc="-5" dirty="0"/>
              <a:t>gerilemiş, </a:t>
            </a:r>
            <a:r>
              <a:rPr dirty="0"/>
              <a:t>işsizlik oranı </a:t>
            </a:r>
            <a:r>
              <a:rPr spc="-5" dirty="0"/>
              <a:t>ise </a:t>
            </a:r>
            <a:r>
              <a:rPr dirty="0"/>
              <a:t>sabit</a:t>
            </a:r>
            <a:r>
              <a:rPr spc="-60" dirty="0"/>
              <a:t> </a:t>
            </a:r>
            <a:r>
              <a:rPr spc="-5" dirty="0"/>
              <a:t>kalmıştır.</a:t>
            </a:r>
          </a:p>
          <a:p>
            <a:pPr marL="12700">
              <a:lnSpc>
                <a:spcPct val="100000"/>
              </a:lnSpc>
            </a:pPr>
            <a:r>
              <a:rPr b="0" dirty="0">
                <a:latin typeface="Tahoma"/>
                <a:cs typeface="Tahoma"/>
              </a:rPr>
              <a:t>Ocak ayında işgücüne </a:t>
            </a:r>
            <a:r>
              <a:rPr b="0" spc="-5" dirty="0">
                <a:latin typeface="Tahoma"/>
                <a:cs typeface="Tahoma"/>
              </a:rPr>
              <a:t>katılım oranı 52,6, işsizlik oranı </a:t>
            </a:r>
            <a:r>
              <a:rPr b="0" dirty="0">
                <a:latin typeface="Tahoma"/>
                <a:cs typeface="Tahoma"/>
              </a:rPr>
              <a:t>ise </a:t>
            </a:r>
            <a:r>
              <a:rPr b="0" spc="-5" dirty="0">
                <a:latin typeface="Tahoma"/>
                <a:cs typeface="Tahoma"/>
              </a:rPr>
              <a:t>11,4’tür. Her iki </a:t>
            </a:r>
            <a:r>
              <a:rPr b="0" dirty="0">
                <a:latin typeface="Tahoma"/>
                <a:cs typeface="Tahoma"/>
              </a:rPr>
              <a:t>oran</a:t>
            </a:r>
            <a:r>
              <a:rPr b="0" spc="150" dirty="0">
                <a:latin typeface="Tahoma"/>
                <a:cs typeface="Tahoma"/>
              </a:rPr>
              <a:t> </a:t>
            </a:r>
            <a:r>
              <a:rPr b="0" spc="-5" dirty="0">
                <a:latin typeface="Tahoma"/>
                <a:cs typeface="Tahoma"/>
              </a:rPr>
              <a:t>da</a:t>
            </a:r>
          </a:p>
        </p:txBody>
      </p:sp>
      <p:sp>
        <p:nvSpPr>
          <p:cNvPr id="4" name="object 4"/>
          <p:cNvSpPr txBox="1"/>
          <p:nvPr/>
        </p:nvSpPr>
        <p:spPr>
          <a:xfrm>
            <a:off x="90322" y="1331798"/>
            <a:ext cx="8651240" cy="783590"/>
          </a:xfrm>
          <a:prstGeom prst="rect">
            <a:avLst/>
          </a:prstGeom>
        </p:spPr>
        <p:txBody>
          <a:bodyPr vert="horz" wrap="square" lIns="0" tIns="12700" rIns="0" bIns="0" rtlCol="0">
            <a:spAutoFit/>
          </a:bodyPr>
          <a:lstStyle/>
          <a:p>
            <a:pPr marL="12700">
              <a:spcBef>
                <a:spcPts val="100"/>
              </a:spcBef>
            </a:pPr>
            <a:r>
              <a:rPr dirty="0">
                <a:solidFill>
                  <a:srgbClr val="1F308D"/>
                </a:solidFill>
                <a:latin typeface="Tahoma"/>
                <a:cs typeface="Tahoma"/>
              </a:rPr>
              <a:t>pandemi </a:t>
            </a:r>
            <a:r>
              <a:rPr spc="-5" dirty="0">
                <a:solidFill>
                  <a:srgbClr val="1F308D"/>
                </a:solidFill>
                <a:latin typeface="Tahoma"/>
                <a:cs typeface="Tahoma"/>
              </a:rPr>
              <a:t>dönemi </a:t>
            </a:r>
            <a:r>
              <a:rPr dirty="0">
                <a:solidFill>
                  <a:srgbClr val="1F308D"/>
                </a:solidFill>
                <a:latin typeface="Tahoma"/>
                <a:cs typeface="Tahoma"/>
              </a:rPr>
              <a:t>öncesine </a:t>
            </a:r>
            <a:r>
              <a:rPr spc="-5" dirty="0">
                <a:solidFill>
                  <a:srgbClr val="1F308D"/>
                </a:solidFill>
                <a:latin typeface="Tahoma"/>
                <a:cs typeface="Tahoma"/>
              </a:rPr>
              <a:t>göre</a:t>
            </a:r>
            <a:r>
              <a:rPr spc="-10" dirty="0">
                <a:solidFill>
                  <a:srgbClr val="1F308D"/>
                </a:solidFill>
                <a:latin typeface="Tahoma"/>
                <a:cs typeface="Tahoma"/>
              </a:rPr>
              <a:t> </a:t>
            </a:r>
            <a:r>
              <a:rPr spc="-5" dirty="0">
                <a:solidFill>
                  <a:srgbClr val="1F308D"/>
                </a:solidFill>
                <a:latin typeface="Tahoma"/>
                <a:cs typeface="Tahoma"/>
              </a:rPr>
              <a:t>iyileşmiştir.</a:t>
            </a:r>
            <a:endParaRPr>
              <a:solidFill>
                <a:prstClr val="black"/>
              </a:solidFill>
              <a:latin typeface="Tahoma"/>
              <a:cs typeface="Tahoma"/>
            </a:endParaRPr>
          </a:p>
          <a:p>
            <a:pPr marL="329565">
              <a:spcBef>
                <a:spcPts val="1885"/>
              </a:spcBef>
            </a:pPr>
            <a:r>
              <a:rPr sz="1600" spc="-10" dirty="0">
                <a:solidFill>
                  <a:srgbClr val="FFFFFF"/>
                </a:solidFill>
                <a:latin typeface="Tahoma"/>
                <a:cs typeface="Tahoma"/>
              </a:rPr>
              <a:t>İşsizlik ve işgücüne katılım oranı </a:t>
            </a:r>
            <a:r>
              <a:rPr sz="1600" spc="-5" dirty="0">
                <a:solidFill>
                  <a:srgbClr val="FFFFFF"/>
                </a:solidFill>
                <a:latin typeface="Tahoma"/>
                <a:cs typeface="Tahoma"/>
              </a:rPr>
              <a:t>(mevsim </a:t>
            </a:r>
            <a:r>
              <a:rPr sz="1600" spc="-10" dirty="0">
                <a:solidFill>
                  <a:srgbClr val="FFFFFF"/>
                </a:solidFill>
                <a:latin typeface="Tahoma"/>
                <a:cs typeface="Tahoma"/>
              </a:rPr>
              <a:t>etkisinden </a:t>
            </a:r>
            <a:r>
              <a:rPr sz="1600" spc="-15" dirty="0">
                <a:solidFill>
                  <a:srgbClr val="FFFFFF"/>
                </a:solidFill>
                <a:latin typeface="Tahoma"/>
                <a:cs typeface="Tahoma"/>
              </a:rPr>
              <a:t>arındırılmış, </a:t>
            </a:r>
            <a:r>
              <a:rPr sz="1600" spc="-5" dirty="0">
                <a:solidFill>
                  <a:srgbClr val="FFFFFF"/>
                </a:solidFill>
                <a:latin typeface="Tahoma"/>
                <a:cs typeface="Tahoma"/>
              </a:rPr>
              <a:t>%) Ocak 2020 – Ocak</a:t>
            </a:r>
            <a:r>
              <a:rPr sz="1600" spc="41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495109" y="2471737"/>
            <a:ext cx="7865745" cy="3039745"/>
            <a:chOff x="495109" y="2471737"/>
            <a:chExt cx="7865745" cy="3039745"/>
          </a:xfrm>
        </p:grpSpPr>
        <p:sp>
          <p:nvSpPr>
            <p:cNvPr id="6" name="object 6"/>
            <p:cNvSpPr/>
            <p:nvPr/>
          </p:nvSpPr>
          <p:spPr>
            <a:xfrm>
              <a:off x="620268" y="2606039"/>
              <a:ext cx="7617459" cy="2900680"/>
            </a:xfrm>
            <a:custGeom>
              <a:avLst/>
              <a:gdLst/>
              <a:ahLst/>
              <a:cxnLst/>
              <a:rect l="l" t="t" r="r" b="b"/>
              <a:pathLst>
                <a:path w="7617459" h="2900679">
                  <a:moveTo>
                    <a:pt x="172212" y="649224"/>
                  </a:moveTo>
                  <a:lnTo>
                    <a:pt x="0" y="649224"/>
                  </a:lnTo>
                  <a:lnTo>
                    <a:pt x="0" y="2900172"/>
                  </a:lnTo>
                  <a:lnTo>
                    <a:pt x="172212" y="2900172"/>
                  </a:lnTo>
                  <a:lnTo>
                    <a:pt x="172212" y="649224"/>
                  </a:lnTo>
                  <a:close/>
                </a:path>
                <a:path w="7617459" h="2900679">
                  <a:moveTo>
                    <a:pt x="481584" y="822960"/>
                  </a:moveTo>
                  <a:lnTo>
                    <a:pt x="309372" y="822960"/>
                  </a:lnTo>
                  <a:lnTo>
                    <a:pt x="309372" y="2900172"/>
                  </a:lnTo>
                  <a:lnTo>
                    <a:pt x="481584" y="2900172"/>
                  </a:lnTo>
                  <a:lnTo>
                    <a:pt x="481584" y="822960"/>
                  </a:lnTo>
                  <a:close/>
                </a:path>
                <a:path w="7617459" h="2900679">
                  <a:moveTo>
                    <a:pt x="792480" y="1644396"/>
                  </a:moveTo>
                  <a:lnTo>
                    <a:pt x="620268" y="1644396"/>
                  </a:lnTo>
                  <a:lnTo>
                    <a:pt x="620268" y="2900172"/>
                  </a:lnTo>
                  <a:lnTo>
                    <a:pt x="792480" y="2900172"/>
                  </a:lnTo>
                  <a:lnTo>
                    <a:pt x="792480" y="1644396"/>
                  </a:lnTo>
                  <a:close/>
                </a:path>
                <a:path w="7617459" h="2900679">
                  <a:moveTo>
                    <a:pt x="1101852" y="2467356"/>
                  </a:moveTo>
                  <a:lnTo>
                    <a:pt x="929640" y="2467356"/>
                  </a:lnTo>
                  <a:lnTo>
                    <a:pt x="929640" y="2900172"/>
                  </a:lnTo>
                  <a:lnTo>
                    <a:pt x="1101852" y="2900172"/>
                  </a:lnTo>
                  <a:lnTo>
                    <a:pt x="1101852" y="2467356"/>
                  </a:lnTo>
                  <a:close/>
                </a:path>
                <a:path w="7617459" h="2900679">
                  <a:moveTo>
                    <a:pt x="1412748" y="2164080"/>
                  </a:moveTo>
                  <a:lnTo>
                    <a:pt x="1240536" y="2164080"/>
                  </a:lnTo>
                  <a:lnTo>
                    <a:pt x="1240536" y="2900172"/>
                  </a:lnTo>
                  <a:lnTo>
                    <a:pt x="1412748" y="2900172"/>
                  </a:lnTo>
                  <a:lnTo>
                    <a:pt x="1412748" y="2164080"/>
                  </a:lnTo>
                  <a:close/>
                </a:path>
                <a:path w="7617459" h="2900679">
                  <a:moveTo>
                    <a:pt x="1722120" y="1688592"/>
                  </a:moveTo>
                  <a:lnTo>
                    <a:pt x="1549908" y="1688592"/>
                  </a:lnTo>
                  <a:lnTo>
                    <a:pt x="1549908" y="2900172"/>
                  </a:lnTo>
                  <a:lnTo>
                    <a:pt x="1722120" y="2900172"/>
                  </a:lnTo>
                  <a:lnTo>
                    <a:pt x="1722120" y="1688592"/>
                  </a:lnTo>
                  <a:close/>
                </a:path>
                <a:path w="7617459" h="2900679">
                  <a:moveTo>
                    <a:pt x="2033016" y="1731264"/>
                  </a:moveTo>
                  <a:lnTo>
                    <a:pt x="1860804" y="1731264"/>
                  </a:lnTo>
                  <a:lnTo>
                    <a:pt x="1860804" y="2900172"/>
                  </a:lnTo>
                  <a:lnTo>
                    <a:pt x="2033016" y="2900172"/>
                  </a:lnTo>
                  <a:lnTo>
                    <a:pt x="2033016" y="1731264"/>
                  </a:lnTo>
                  <a:close/>
                </a:path>
                <a:path w="7617459" h="2900679">
                  <a:moveTo>
                    <a:pt x="2343912" y="1514856"/>
                  </a:moveTo>
                  <a:lnTo>
                    <a:pt x="2170176" y="1514856"/>
                  </a:lnTo>
                  <a:lnTo>
                    <a:pt x="2170176" y="2900172"/>
                  </a:lnTo>
                  <a:lnTo>
                    <a:pt x="2343912" y="2900172"/>
                  </a:lnTo>
                  <a:lnTo>
                    <a:pt x="2343912" y="1514856"/>
                  </a:lnTo>
                  <a:close/>
                </a:path>
                <a:path w="7617459" h="2900679">
                  <a:moveTo>
                    <a:pt x="2653284" y="1427988"/>
                  </a:moveTo>
                  <a:lnTo>
                    <a:pt x="2481072" y="1427988"/>
                  </a:lnTo>
                  <a:lnTo>
                    <a:pt x="2481072" y="2900172"/>
                  </a:lnTo>
                  <a:lnTo>
                    <a:pt x="2653284" y="2900172"/>
                  </a:lnTo>
                  <a:lnTo>
                    <a:pt x="2653284" y="1427988"/>
                  </a:lnTo>
                  <a:close/>
                </a:path>
                <a:path w="7617459" h="2900679">
                  <a:moveTo>
                    <a:pt x="2964180" y="1385316"/>
                  </a:moveTo>
                  <a:lnTo>
                    <a:pt x="2791968" y="1385316"/>
                  </a:lnTo>
                  <a:lnTo>
                    <a:pt x="2791968" y="2900172"/>
                  </a:lnTo>
                  <a:lnTo>
                    <a:pt x="2964180" y="2900172"/>
                  </a:lnTo>
                  <a:lnTo>
                    <a:pt x="2964180" y="1385316"/>
                  </a:lnTo>
                  <a:close/>
                </a:path>
                <a:path w="7617459" h="2900679">
                  <a:moveTo>
                    <a:pt x="3273552" y="1298448"/>
                  </a:moveTo>
                  <a:lnTo>
                    <a:pt x="3101340" y="1298448"/>
                  </a:lnTo>
                  <a:lnTo>
                    <a:pt x="3101340" y="2900172"/>
                  </a:lnTo>
                  <a:lnTo>
                    <a:pt x="3273552" y="2900172"/>
                  </a:lnTo>
                  <a:lnTo>
                    <a:pt x="3273552" y="1298448"/>
                  </a:lnTo>
                  <a:close/>
                </a:path>
                <a:path w="7617459" h="2900679">
                  <a:moveTo>
                    <a:pt x="3584448" y="1514856"/>
                  </a:moveTo>
                  <a:lnTo>
                    <a:pt x="3412236" y="1514856"/>
                  </a:lnTo>
                  <a:lnTo>
                    <a:pt x="3412236" y="2900172"/>
                  </a:lnTo>
                  <a:lnTo>
                    <a:pt x="3584448" y="2900172"/>
                  </a:lnTo>
                  <a:lnTo>
                    <a:pt x="3584448" y="1514856"/>
                  </a:lnTo>
                  <a:close/>
                </a:path>
                <a:path w="7617459" h="2900679">
                  <a:moveTo>
                    <a:pt x="3893820" y="1255776"/>
                  </a:moveTo>
                  <a:lnTo>
                    <a:pt x="3721608" y="1255776"/>
                  </a:lnTo>
                  <a:lnTo>
                    <a:pt x="3721608" y="2900172"/>
                  </a:lnTo>
                  <a:lnTo>
                    <a:pt x="3893820" y="2900172"/>
                  </a:lnTo>
                  <a:lnTo>
                    <a:pt x="3893820" y="1255776"/>
                  </a:lnTo>
                  <a:close/>
                </a:path>
                <a:path w="7617459" h="2900679">
                  <a:moveTo>
                    <a:pt x="4204716" y="1082040"/>
                  </a:moveTo>
                  <a:lnTo>
                    <a:pt x="4032504" y="1082040"/>
                  </a:lnTo>
                  <a:lnTo>
                    <a:pt x="4032504" y="2900172"/>
                  </a:lnTo>
                  <a:lnTo>
                    <a:pt x="4204716" y="2900172"/>
                  </a:lnTo>
                  <a:lnTo>
                    <a:pt x="4204716" y="1082040"/>
                  </a:lnTo>
                  <a:close/>
                </a:path>
                <a:path w="7617459" h="2900679">
                  <a:moveTo>
                    <a:pt x="4514088" y="649224"/>
                  </a:moveTo>
                  <a:lnTo>
                    <a:pt x="4341876" y="649224"/>
                  </a:lnTo>
                  <a:lnTo>
                    <a:pt x="4341876" y="2900172"/>
                  </a:lnTo>
                  <a:lnTo>
                    <a:pt x="4514088" y="2900172"/>
                  </a:lnTo>
                  <a:lnTo>
                    <a:pt x="4514088" y="649224"/>
                  </a:lnTo>
                  <a:close/>
                </a:path>
                <a:path w="7617459" h="2900679">
                  <a:moveTo>
                    <a:pt x="4824984" y="519684"/>
                  </a:moveTo>
                  <a:lnTo>
                    <a:pt x="4652772" y="519684"/>
                  </a:lnTo>
                  <a:lnTo>
                    <a:pt x="4652772" y="2900172"/>
                  </a:lnTo>
                  <a:lnTo>
                    <a:pt x="4824984" y="2900172"/>
                  </a:lnTo>
                  <a:lnTo>
                    <a:pt x="4824984" y="519684"/>
                  </a:lnTo>
                  <a:close/>
                </a:path>
                <a:path w="7617459" h="2900679">
                  <a:moveTo>
                    <a:pt x="5134356" y="736092"/>
                  </a:moveTo>
                  <a:lnTo>
                    <a:pt x="4962144" y="736092"/>
                  </a:lnTo>
                  <a:lnTo>
                    <a:pt x="4962144" y="2900172"/>
                  </a:lnTo>
                  <a:lnTo>
                    <a:pt x="5134356" y="2900172"/>
                  </a:lnTo>
                  <a:lnTo>
                    <a:pt x="5134356" y="736092"/>
                  </a:lnTo>
                  <a:close/>
                </a:path>
                <a:path w="7617459" h="2900679">
                  <a:moveTo>
                    <a:pt x="5445252" y="908304"/>
                  </a:moveTo>
                  <a:lnTo>
                    <a:pt x="5273040" y="908304"/>
                  </a:lnTo>
                  <a:lnTo>
                    <a:pt x="5273040" y="2900172"/>
                  </a:lnTo>
                  <a:lnTo>
                    <a:pt x="5445252" y="2900172"/>
                  </a:lnTo>
                  <a:lnTo>
                    <a:pt x="5445252" y="908304"/>
                  </a:lnTo>
                  <a:close/>
                </a:path>
                <a:path w="7617459" h="2900679">
                  <a:moveTo>
                    <a:pt x="5756148" y="691896"/>
                  </a:moveTo>
                  <a:lnTo>
                    <a:pt x="5582412" y="691896"/>
                  </a:lnTo>
                  <a:lnTo>
                    <a:pt x="5582412" y="2900172"/>
                  </a:lnTo>
                  <a:lnTo>
                    <a:pt x="5756148" y="2900172"/>
                  </a:lnTo>
                  <a:lnTo>
                    <a:pt x="5756148" y="691896"/>
                  </a:lnTo>
                  <a:close/>
                </a:path>
                <a:path w="7617459" h="2900679">
                  <a:moveTo>
                    <a:pt x="6065520" y="606552"/>
                  </a:moveTo>
                  <a:lnTo>
                    <a:pt x="5893308" y="606552"/>
                  </a:lnTo>
                  <a:lnTo>
                    <a:pt x="5893308" y="2900172"/>
                  </a:lnTo>
                  <a:lnTo>
                    <a:pt x="6065520" y="2900172"/>
                  </a:lnTo>
                  <a:lnTo>
                    <a:pt x="6065520" y="606552"/>
                  </a:lnTo>
                  <a:close/>
                </a:path>
                <a:path w="7617459" h="2900679">
                  <a:moveTo>
                    <a:pt x="6376416" y="345948"/>
                  </a:moveTo>
                  <a:lnTo>
                    <a:pt x="6204204" y="345948"/>
                  </a:lnTo>
                  <a:lnTo>
                    <a:pt x="6204204" y="2900172"/>
                  </a:lnTo>
                  <a:lnTo>
                    <a:pt x="6376416" y="2900172"/>
                  </a:lnTo>
                  <a:lnTo>
                    <a:pt x="6376416" y="345948"/>
                  </a:lnTo>
                  <a:close/>
                </a:path>
                <a:path w="7617459" h="2900679">
                  <a:moveTo>
                    <a:pt x="6685788" y="303276"/>
                  </a:moveTo>
                  <a:lnTo>
                    <a:pt x="6513576" y="303276"/>
                  </a:lnTo>
                  <a:lnTo>
                    <a:pt x="6513576" y="2900172"/>
                  </a:lnTo>
                  <a:lnTo>
                    <a:pt x="6685788" y="2900172"/>
                  </a:lnTo>
                  <a:lnTo>
                    <a:pt x="6685788" y="303276"/>
                  </a:lnTo>
                  <a:close/>
                </a:path>
                <a:path w="7617459" h="2900679">
                  <a:moveTo>
                    <a:pt x="6996684" y="173736"/>
                  </a:moveTo>
                  <a:lnTo>
                    <a:pt x="6824472" y="173736"/>
                  </a:lnTo>
                  <a:lnTo>
                    <a:pt x="6824472" y="2900172"/>
                  </a:lnTo>
                  <a:lnTo>
                    <a:pt x="6996684" y="2900172"/>
                  </a:lnTo>
                  <a:lnTo>
                    <a:pt x="6996684" y="173736"/>
                  </a:lnTo>
                  <a:close/>
                </a:path>
                <a:path w="7617459" h="2900679">
                  <a:moveTo>
                    <a:pt x="7306056" y="0"/>
                  </a:moveTo>
                  <a:lnTo>
                    <a:pt x="7133844" y="0"/>
                  </a:lnTo>
                  <a:lnTo>
                    <a:pt x="7133844" y="2900172"/>
                  </a:lnTo>
                  <a:lnTo>
                    <a:pt x="7306056" y="2900172"/>
                  </a:lnTo>
                  <a:lnTo>
                    <a:pt x="7306056" y="0"/>
                  </a:lnTo>
                  <a:close/>
                </a:path>
                <a:path w="7617459" h="2900679">
                  <a:moveTo>
                    <a:pt x="7616952" y="1798320"/>
                  </a:moveTo>
                  <a:lnTo>
                    <a:pt x="7444740" y="1798320"/>
                  </a:lnTo>
                  <a:lnTo>
                    <a:pt x="7444740" y="2900172"/>
                  </a:lnTo>
                  <a:lnTo>
                    <a:pt x="7616952" y="2900172"/>
                  </a:lnTo>
                  <a:lnTo>
                    <a:pt x="7616952" y="1798320"/>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8305800" y="4404360"/>
              <a:ext cx="0" cy="1102360"/>
            </a:xfrm>
            <a:custGeom>
              <a:avLst/>
              <a:gdLst/>
              <a:ahLst/>
              <a:cxnLst/>
              <a:rect l="l" t="t" r="r" b="b"/>
              <a:pathLst>
                <a:path h="1102360">
                  <a:moveTo>
                    <a:pt x="0" y="0"/>
                  </a:moveTo>
                  <a:lnTo>
                    <a:pt x="0" y="1101852"/>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499872" y="2476500"/>
              <a:ext cx="7856220" cy="3030220"/>
            </a:xfrm>
            <a:custGeom>
              <a:avLst/>
              <a:gdLst/>
              <a:ahLst/>
              <a:cxnLst/>
              <a:rect l="l" t="t" r="r" b="b"/>
              <a:pathLst>
                <a:path w="7856220" h="3030220">
                  <a:moveTo>
                    <a:pt x="7805928" y="3029712"/>
                  </a:moveTo>
                  <a:lnTo>
                    <a:pt x="7856220" y="3029712"/>
                  </a:lnTo>
                </a:path>
                <a:path w="7856220" h="3030220">
                  <a:moveTo>
                    <a:pt x="7805928" y="2272284"/>
                  </a:moveTo>
                  <a:lnTo>
                    <a:pt x="7856220" y="2272284"/>
                  </a:lnTo>
                </a:path>
                <a:path w="7856220" h="3030220">
                  <a:moveTo>
                    <a:pt x="50292" y="3029712"/>
                  </a:moveTo>
                  <a:lnTo>
                    <a:pt x="50292" y="0"/>
                  </a:lnTo>
                </a:path>
                <a:path w="7856220" h="3030220">
                  <a:moveTo>
                    <a:pt x="0" y="3029712"/>
                  </a:moveTo>
                  <a:lnTo>
                    <a:pt x="50292" y="3029712"/>
                  </a:lnTo>
                </a:path>
                <a:path w="7856220" h="3030220">
                  <a:moveTo>
                    <a:pt x="0" y="2596896"/>
                  </a:moveTo>
                  <a:lnTo>
                    <a:pt x="50292" y="2596896"/>
                  </a:lnTo>
                </a:path>
                <a:path w="7856220" h="3030220">
                  <a:moveTo>
                    <a:pt x="0" y="2164080"/>
                  </a:moveTo>
                  <a:lnTo>
                    <a:pt x="50292" y="2164080"/>
                  </a:lnTo>
                </a:path>
                <a:path w="7856220" h="3030220">
                  <a:moveTo>
                    <a:pt x="0" y="1731264"/>
                  </a:moveTo>
                  <a:lnTo>
                    <a:pt x="50292" y="1731264"/>
                  </a:lnTo>
                </a:path>
                <a:path w="7856220" h="3030220">
                  <a:moveTo>
                    <a:pt x="0" y="1298448"/>
                  </a:moveTo>
                  <a:lnTo>
                    <a:pt x="50292" y="1298448"/>
                  </a:lnTo>
                </a:path>
                <a:path w="7856220" h="3030220">
                  <a:moveTo>
                    <a:pt x="0" y="865632"/>
                  </a:moveTo>
                  <a:lnTo>
                    <a:pt x="50292" y="865632"/>
                  </a:lnTo>
                </a:path>
                <a:path w="7856220" h="3030220">
                  <a:moveTo>
                    <a:pt x="0" y="432815"/>
                  </a:moveTo>
                  <a:lnTo>
                    <a:pt x="50292" y="432815"/>
                  </a:lnTo>
                </a:path>
                <a:path w="7856220" h="3030220">
                  <a:moveTo>
                    <a:pt x="0" y="0"/>
                  </a:moveTo>
                  <a:lnTo>
                    <a:pt x="50292" y="0"/>
                  </a:lnTo>
                </a:path>
                <a:path w="7856220" h="3030220">
                  <a:moveTo>
                    <a:pt x="50292" y="3029712"/>
                  </a:moveTo>
                  <a:lnTo>
                    <a:pt x="7805928" y="3029712"/>
                  </a:lnTo>
                </a:path>
              </a:pathLst>
            </a:custGeom>
            <a:ln w="9144">
              <a:solidFill>
                <a:srgbClr val="000000"/>
              </a:solidFill>
            </a:ln>
          </p:spPr>
          <p:txBody>
            <a:bodyPr wrap="square" lIns="0" tIns="0" rIns="0" bIns="0" rtlCol="0"/>
            <a:lstStyle/>
            <a:p>
              <a:endParaRPr smtClean="0">
                <a:solidFill>
                  <a:prstClr val="black"/>
                </a:solidFill>
              </a:endParaRPr>
            </a:p>
          </p:txBody>
        </p:sp>
        <p:sp>
          <p:nvSpPr>
            <p:cNvPr id="9" name="object 9"/>
            <p:cNvSpPr/>
            <p:nvPr/>
          </p:nvSpPr>
          <p:spPr>
            <a:xfrm>
              <a:off x="8065007" y="2650236"/>
              <a:ext cx="172720" cy="1571625"/>
            </a:xfrm>
            <a:custGeom>
              <a:avLst/>
              <a:gdLst/>
              <a:ahLst/>
              <a:cxnLst/>
              <a:rect l="l" t="t" r="r" b="b"/>
              <a:pathLst>
                <a:path w="172720" h="1571625">
                  <a:moveTo>
                    <a:pt x="0" y="1571244"/>
                  </a:moveTo>
                  <a:lnTo>
                    <a:pt x="172212" y="1571244"/>
                  </a:lnTo>
                  <a:lnTo>
                    <a:pt x="172212" y="0"/>
                  </a:lnTo>
                  <a:lnTo>
                    <a:pt x="0" y="0"/>
                  </a:lnTo>
                  <a:lnTo>
                    <a:pt x="0" y="1571244"/>
                  </a:lnTo>
                  <a:close/>
                </a:path>
              </a:pathLst>
            </a:custGeom>
            <a:solidFill>
              <a:srgbClr val="001F5F"/>
            </a:solidFill>
          </p:spPr>
          <p:txBody>
            <a:bodyPr wrap="square" lIns="0" tIns="0" rIns="0" bIns="0" rtlCol="0"/>
            <a:lstStyle/>
            <a:p>
              <a:endParaRPr smtClean="0">
                <a:solidFill>
                  <a:prstClr val="black"/>
                </a:solidFill>
              </a:endParaRPr>
            </a:p>
          </p:txBody>
        </p:sp>
        <p:sp>
          <p:nvSpPr>
            <p:cNvPr id="10" name="object 10"/>
            <p:cNvSpPr/>
            <p:nvPr/>
          </p:nvSpPr>
          <p:spPr>
            <a:xfrm>
              <a:off x="706374" y="3196590"/>
              <a:ext cx="7444740" cy="1324610"/>
            </a:xfrm>
            <a:custGeom>
              <a:avLst/>
              <a:gdLst/>
              <a:ahLst/>
              <a:cxnLst/>
              <a:rect l="l" t="t" r="r" b="b"/>
              <a:pathLst>
                <a:path w="7444740" h="1324610">
                  <a:moveTo>
                    <a:pt x="0" y="377951"/>
                  </a:moveTo>
                  <a:lnTo>
                    <a:pt x="309372" y="566928"/>
                  </a:lnTo>
                  <a:lnTo>
                    <a:pt x="620268" y="454152"/>
                  </a:lnTo>
                  <a:lnTo>
                    <a:pt x="929639" y="188975"/>
                  </a:lnTo>
                  <a:lnTo>
                    <a:pt x="1240536" y="227075"/>
                  </a:lnTo>
                  <a:lnTo>
                    <a:pt x="1549908" y="301751"/>
                  </a:lnTo>
                  <a:lnTo>
                    <a:pt x="1860803" y="0"/>
                  </a:lnTo>
                  <a:lnTo>
                    <a:pt x="2171700" y="528828"/>
                  </a:lnTo>
                  <a:lnTo>
                    <a:pt x="2481072" y="528828"/>
                  </a:lnTo>
                  <a:lnTo>
                    <a:pt x="2791967" y="377951"/>
                  </a:lnTo>
                  <a:lnTo>
                    <a:pt x="3101340" y="377951"/>
                  </a:lnTo>
                  <a:lnTo>
                    <a:pt x="3412236" y="454152"/>
                  </a:lnTo>
                  <a:lnTo>
                    <a:pt x="3721608" y="492252"/>
                  </a:lnTo>
                  <a:lnTo>
                    <a:pt x="4032504" y="339851"/>
                  </a:lnTo>
                  <a:lnTo>
                    <a:pt x="4341876" y="416052"/>
                  </a:lnTo>
                  <a:lnTo>
                    <a:pt x="4652772" y="112775"/>
                  </a:lnTo>
                  <a:lnTo>
                    <a:pt x="4962144" y="301751"/>
                  </a:lnTo>
                  <a:lnTo>
                    <a:pt x="5273040" y="1324356"/>
                  </a:lnTo>
                  <a:lnTo>
                    <a:pt x="5582412" y="1097280"/>
                  </a:lnTo>
                  <a:lnTo>
                    <a:pt x="5893308" y="946404"/>
                  </a:lnTo>
                  <a:lnTo>
                    <a:pt x="6204204" y="1021080"/>
                  </a:lnTo>
                  <a:lnTo>
                    <a:pt x="6513576" y="1097280"/>
                  </a:lnTo>
                  <a:lnTo>
                    <a:pt x="6824472" y="1059180"/>
                  </a:lnTo>
                  <a:lnTo>
                    <a:pt x="7133844" y="1021080"/>
                  </a:lnTo>
                  <a:lnTo>
                    <a:pt x="7444740" y="1021080"/>
                  </a:lnTo>
                </a:path>
              </a:pathLst>
            </a:custGeom>
            <a:ln w="38100">
              <a:solidFill>
                <a:srgbClr val="A80000"/>
              </a:solidFill>
            </a:ln>
          </p:spPr>
          <p:txBody>
            <a:bodyPr wrap="square" lIns="0" tIns="0" rIns="0" bIns="0" rtlCol="0"/>
            <a:lstStyle/>
            <a:p>
              <a:endParaRPr smtClean="0">
                <a:solidFill>
                  <a:prstClr val="black"/>
                </a:solidFill>
              </a:endParaRPr>
            </a:p>
          </p:txBody>
        </p:sp>
        <p:sp>
          <p:nvSpPr>
            <p:cNvPr id="11" name="object 11"/>
            <p:cNvSpPr/>
            <p:nvPr/>
          </p:nvSpPr>
          <p:spPr>
            <a:xfrm>
              <a:off x="8305800" y="2476500"/>
              <a:ext cx="50800" cy="1744980"/>
            </a:xfrm>
            <a:custGeom>
              <a:avLst/>
              <a:gdLst/>
              <a:ahLst/>
              <a:cxnLst/>
              <a:rect l="l" t="t" r="r" b="b"/>
              <a:pathLst>
                <a:path w="50800" h="1744979">
                  <a:moveTo>
                    <a:pt x="0" y="1691639"/>
                  </a:moveTo>
                  <a:lnTo>
                    <a:pt x="0" y="1744980"/>
                  </a:lnTo>
                </a:path>
                <a:path w="50800" h="1744979">
                  <a:moveTo>
                    <a:pt x="0" y="0"/>
                  </a:moveTo>
                  <a:lnTo>
                    <a:pt x="0" y="1510283"/>
                  </a:lnTo>
                </a:path>
                <a:path w="50800" h="1744979">
                  <a:moveTo>
                    <a:pt x="13715" y="1514856"/>
                  </a:moveTo>
                  <a:lnTo>
                    <a:pt x="50292" y="1514856"/>
                  </a:lnTo>
                </a:path>
              </a:pathLst>
            </a:custGeom>
            <a:ln w="9144">
              <a:solidFill>
                <a:srgbClr val="000000"/>
              </a:solidFill>
            </a:ln>
          </p:spPr>
          <p:txBody>
            <a:bodyPr wrap="square" lIns="0" tIns="0" rIns="0" bIns="0" rtlCol="0"/>
            <a:lstStyle/>
            <a:p>
              <a:endParaRPr smtClean="0">
                <a:solidFill>
                  <a:prstClr val="black"/>
                </a:solidFill>
              </a:endParaRPr>
            </a:p>
          </p:txBody>
        </p:sp>
        <p:sp>
          <p:nvSpPr>
            <p:cNvPr id="12" name="object 12"/>
            <p:cNvSpPr/>
            <p:nvPr/>
          </p:nvSpPr>
          <p:spPr>
            <a:xfrm>
              <a:off x="8305800" y="2476500"/>
              <a:ext cx="50800" cy="757555"/>
            </a:xfrm>
            <a:custGeom>
              <a:avLst/>
              <a:gdLst/>
              <a:ahLst/>
              <a:cxnLst/>
              <a:rect l="l" t="t" r="r" b="b"/>
              <a:pathLst>
                <a:path w="50800" h="757555">
                  <a:moveTo>
                    <a:pt x="0" y="757427"/>
                  </a:moveTo>
                  <a:lnTo>
                    <a:pt x="50292" y="757427"/>
                  </a:lnTo>
                </a:path>
                <a:path w="50800" h="757555">
                  <a:moveTo>
                    <a:pt x="0" y="0"/>
                  </a:moveTo>
                  <a:lnTo>
                    <a:pt x="50292" y="0"/>
                  </a:lnTo>
                </a:path>
              </a:pathLst>
            </a:custGeom>
            <a:ln w="9144">
              <a:solidFill>
                <a:srgbClr val="000000"/>
              </a:solidFill>
            </a:ln>
          </p:spPr>
          <p:txBody>
            <a:bodyPr wrap="square" lIns="0" tIns="0" rIns="0" bIns="0" rtlCol="0"/>
            <a:lstStyle/>
            <a:p>
              <a:endParaRPr smtClean="0">
                <a:solidFill>
                  <a:prstClr val="black"/>
                </a:solidFill>
              </a:endParaRPr>
            </a:p>
          </p:txBody>
        </p:sp>
        <p:sp>
          <p:nvSpPr>
            <p:cNvPr id="13" name="object 13"/>
            <p:cNvSpPr/>
            <p:nvPr/>
          </p:nvSpPr>
          <p:spPr>
            <a:xfrm>
              <a:off x="7982712" y="3986783"/>
              <a:ext cx="337185" cy="181610"/>
            </a:xfrm>
            <a:custGeom>
              <a:avLst/>
              <a:gdLst/>
              <a:ahLst/>
              <a:cxnLst/>
              <a:rect l="l" t="t" r="r" b="b"/>
              <a:pathLst>
                <a:path w="337184" h="181610">
                  <a:moveTo>
                    <a:pt x="336803" y="0"/>
                  </a:moveTo>
                  <a:lnTo>
                    <a:pt x="0" y="0"/>
                  </a:lnTo>
                  <a:lnTo>
                    <a:pt x="0" y="181356"/>
                  </a:lnTo>
                  <a:lnTo>
                    <a:pt x="336803" y="181356"/>
                  </a:lnTo>
                  <a:lnTo>
                    <a:pt x="336803" y="0"/>
                  </a:lnTo>
                  <a:close/>
                </a:path>
              </a:pathLst>
            </a:custGeom>
            <a:solidFill>
              <a:srgbClr val="001F5F"/>
            </a:solidFill>
          </p:spPr>
          <p:txBody>
            <a:bodyPr wrap="square" lIns="0" tIns="0" rIns="0" bIns="0" rtlCol="0"/>
            <a:lstStyle/>
            <a:p>
              <a:endParaRPr smtClean="0">
                <a:solidFill>
                  <a:prstClr val="black"/>
                </a:solidFill>
              </a:endParaRPr>
            </a:p>
          </p:txBody>
        </p:sp>
      </p:grpSp>
      <p:sp>
        <p:nvSpPr>
          <p:cNvPr id="14" name="object 14"/>
          <p:cNvSpPr txBox="1"/>
          <p:nvPr/>
        </p:nvSpPr>
        <p:spPr>
          <a:xfrm>
            <a:off x="8437244" y="5394197"/>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a:t>
            </a:r>
            <a:endParaRPr sz="1200">
              <a:solidFill>
                <a:prstClr val="black"/>
              </a:solidFill>
              <a:latin typeface="Tahoma"/>
              <a:cs typeface="Tahoma"/>
            </a:endParaRPr>
          </a:p>
        </p:txBody>
      </p:sp>
      <p:sp>
        <p:nvSpPr>
          <p:cNvPr id="15" name="object 15"/>
          <p:cNvSpPr txBox="1"/>
          <p:nvPr/>
        </p:nvSpPr>
        <p:spPr>
          <a:xfrm>
            <a:off x="8437244" y="463677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10</a:t>
            </a:r>
            <a:endParaRPr sz="1200">
              <a:solidFill>
                <a:prstClr val="black"/>
              </a:solidFill>
              <a:latin typeface="Tahoma"/>
              <a:cs typeface="Tahoma"/>
            </a:endParaRPr>
          </a:p>
        </p:txBody>
      </p:sp>
      <p:sp>
        <p:nvSpPr>
          <p:cNvPr id="16" name="object 16"/>
          <p:cNvSpPr txBox="1"/>
          <p:nvPr/>
        </p:nvSpPr>
        <p:spPr>
          <a:xfrm>
            <a:off x="8437244" y="387934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12</a:t>
            </a:r>
            <a:endParaRPr sz="1200">
              <a:solidFill>
                <a:prstClr val="black"/>
              </a:solidFill>
              <a:latin typeface="Tahoma"/>
              <a:cs typeface="Tahoma"/>
            </a:endParaRPr>
          </a:p>
        </p:txBody>
      </p:sp>
      <p:sp>
        <p:nvSpPr>
          <p:cNvPr id="17" name="object 17"/>
          <p:cNvSpPr txBox="1"/>
          <p:nvPr/>
        </p:nvSpPr>
        <p:spPr>
          <a:xfrm>
            <a:off x="8437244" y="312191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14</a:t>
            </a:r>
            <a:endParaRPr sz="1200">
              <a:solidFill>
                <a:prstClr val="black"/>
              </a:solidFill>
              <a:latin typeface="Tahoma"/>
              <a:cs typeface="Tahoma"/>
            </a:endParaRPr>
          </a:p>
        </p:txBody>
      </p:sp>
      <p:sp>
        <p:nvSpPr>
          <p:cNvPr id="18" name="object 18"/>
          <p:cNvSpPr txBox="1"/>
          <p:nvPr/>
        </p:nvSpPr>
        <p:spPr>
          <a:xfrm>
            <a:off x="8437244" y="236448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16</a:t>
            </a:r>
            <a:endParaRPr sz="1200">
              <a:solidFill>
                <a:prstClr val="black"/>
              </a:solidFill>
              <a:latin typeface="Tahoma"/>
              <a:cs typeface="Tahoma"/>
            </a:endParaRPr>
          </a:p>
        </p:txBody>
      </p:sp>
      <p:sp>
        <p:nvSpPr>
          <p:cNvPr id="19" name="object 19"/>
          <p:cNvSpPr txBox="1"/>
          <p:nvPr/>
        </p:nvSpPr>
        <p:spPr>
          <a:xfrm>
            <a:off x="229006" y="539419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46</a:t>
            </a:r>
            <a:endParaRPr sz="1200">
              <a:solidFill>
                <a:prstClr val="black"/>
              </a:solidFill>
              <a:latin typeface="Tahoma"/>
              <a:cs typeface="Tahoma"/>
            </a:endParaRPr>
          </a:p>
        </p:txBody>
      </p:sp>
      <p:sp>
        <p:nvSpPr>
          <p:cNvPr id="20" name="object 20"/>
          <p:cNvSpPr txBox="1"/>
          <p:nvPr/>
        </p:nvSpPr>
        <p:spPr>
          <a:xfrm>
            <a:off x="229006" y="496138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47</a:t>
            </a:r>
            <a:endParaRPr sz="1200">
              <a:solidFill>
                <a:prstClr val="black"/>
              </a:solidFill>
              <a:latin typeface="Tahoma"/>
              <a:cs typeface="Tahoma"/>
            </a:endParaRPr>
          </a:p>
        </p:txBody>
      </p:sp>
      <p:sp>
        <p:nvSpPr>
          <p:cNvPr id="21" name="object 21"/>
          <p:cNvSpPr txBox="1"/>
          <p:nvPr/>
        </p:nvSpPr>
        <p:spPr>
          <a:xfrm>
            <a:off x="229006" y="452856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48</a:t>
            </a:r>
            <a:endParaRPr sz="1200">
              <a:solidFill>
                <a:prstClr val="black"/>
              </a:solidFill>
              <a:latin typeface="Tahoma"/>
              <a:cs typeface="Tahoma"/>
            </a:endParaRPr>
          </a:p>
        </p:txBody>
      </p:sp>
      <p:sp>
        <p:nvSpPr>
          <p:cNvPr id="22" name="object 22"/>
          <p:cNvSpPr txBox="1"/>
          <p:nvPr/>
        </p:nvSpPr>
        <p:spPr>
          <a:xfrm>
            <a:off x="229006" y="409575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49</a:t>
            </a:r>
            <a:endParaRPr sz="1200">
              <a:solidFill>
                <a:prstClr val="black"/>
              </a:solidFill>
              <a:latin typeface="Tahoma"/>
              <a:cs typeface="Tahoma"/>
            </a:endParaRPr>
          </a:p>
        </p:txBody>
      </p:sp>
      <p:sp>
        <p:nvSpPr>
          <p:cNvPr id="23" name="object 23"/>
          <p:cNvSpPr txBox="1"/>
          <p:nvPr/>
        </p:nvSpPr>
        <p:spPr>
          <a:xfrm>
            <a:off x="229006" y="3662933"/>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50</a:t>
            </a:r>
            <a:endParaRPr sz="1200">
              <a:solidFill>
                <a:prstClr val="black"/>
              </a:solidFill>
              <a:latin typeface="Tahoma"/>
              <a:cs typeface="Tahoma"/>
            </a:endParaRPr>
          </a:p>
        </p:txBody>
      </p:sp>
      <p:sp>
        <p:nvSpPr>
          <p:cNvPr id="24" name="object 24"/>
          <p:cNvSpPr txBox="1"/>
          <p:nvPr/>
        </p:nvSpPr>
        <p:spPr>
          <a:xfrm>
            <a:off x="229006" y="323011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51</a:t>
            </a:r>
            <a:endParaRPr sz="1200">
              <a:solidFill>
                <a:prstClr val="black"/>
              </a:solidFill>
              <a:latin typeface="Tahoma"/>
              <a:cs typeface="Tahoma"/>
            </a:endParaRPr>
          </a:p>
        </p:txBody>
      </p:sp>
      <p:sp>
        <p:nvSpPr>
          <p:cNvPr id="25" name="object 25"/>
          <p:cNvSpPr txBox="1"/>
          <p:nvPr/>
        </p:nvSpPr>
        <p:spPr>
          <a:xfrm>
            <a:off x="229006" y="279730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52</a:t>
            </a:r>
            <a:endParaRPr sz="1200">
              <a:solidFill>
                <a:prstClr val="black"/>
              </a:solidFill>
              <a:latin typeface="Tahoma"/>
              <a:cs typeface="Tahoma"/>
            </a:endParaRPr>
          </a:p>
        </p:txBody>
      </p:sp>
      <p:sp>
        <p:nvSpPr>
          <p:cNvPr id="26" name="object 26"/>
          <p:cNvSpPr txBox="1"/>
          <p:nvPr/>
        </p:nvSpPr>
        <p:spPr>
          <a:xfrm>
            <a:off x="229006" y="236448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53</a:t>
            </a:r>
            <a:endParaRPr sz="1200">
              <a:solidFill>
                <a:prstClr val="black"/>
              </a:solidFill>
              <a:latin typeface="Tahoma"/>
              <a:cs typeface="Tahoma"/>
            </a:endParaRPr>
          </a:p>
        </p:txBody>
      </p:sp>
      <p:sp>
        <p:nvSpPr>
          <p:cNvPr id="27" name="object 27"/>
          <p:cNvSpPr txBox="1"/>
          <p:nvPr/>
        </p:nvSpPr>
        <p:spPr>
          <a:xfrm>
            <a:off x="600178" y="5545632"/>
            <a:ext cx="765619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1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1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28" name="object 28"/>
          <p:cNvSpPr txBox="1"/>
          <p:nvPr/>
        </p:nvSpPr>
        <p:spPr>
          <a:xfrm>
            <a:off x="7982711" y="3972814"/>
            <a:ext cx="318135" cy="208279"/>
          </a:xfrm>
          <a:prstGeom prst="rect">
            <a:avLst/>
          </a:prstGeom>
        </p:spPr>
        <p:txBody>
          <a:bodyPr vert="horz" wrap="square" lIns="0" tIns="12700" rIns="0" bIns="0" rtlCol="0">
            <a:spAutoFit/>
          </a:bodyPr>
          <a:lstStyle/>
          <a:p>
            <a:pPr marL="20955">
              <a:spcBef>
                <a:spcPts val="100"/>
              </a:spcBef>
            </a:pPr>
            <a:r>
              <a:rPr sz="1200" dirty="0">
                <a:solidFill>
                  <a:srgbClr val="FFFFFF"/>
                </a:solidFill>
                <a:latin typeface="Tahoma"/>
                <a:cs typeface="Tahoma"/>
              </a:rPr>
              <a:t>52</a:t>
            </a:r>
            <a:r>
              <a:rPr sz="1200" spc="-5" dirty="0">
                <a:solidFill>
                  <a:srgbClr val="FFFFFF"/>
                </a:solidFill>
                <a:latin typeface="Tahoma"/>
                <a:cs typeface="Tahoma"/>
              </a:rPr>
              <a:t>,6</a:t>
            </a:r>
            <a:endParaRPr sz="1200">
              <a:solidFill>
                <a:prstClr val="black"/>
              </a:solidFill>
              <a:latin typeface="Tahoma"/>
              <a:cs typeface="Tahoma"/>
            </a:endParaRPr>
          </a:p>
        </p:txBody>
      </p:sp>
      <p:sp>
        <p:nvSpPr>
          <p:cNvPr id="29" name="object 29"/>
          <p:cNvSpPr/>
          <p:nvPr/>
        </p:nvSpPr>
        <p:spPr>
          <a:xfrm>
            <a:off x="7964423" y="4221479"/>
            <a:ext cx="382905" cy="182880"/>
          </a:xfrm>
          <a:custGeom>
            <a:avLst/>
            <a:gdLst/>
            <a:ahLst/>
            <a:cxnLst/>
            <a:rect l="l" t="t" r="r" b="b"/>
            <a:pathLst>
              <a:path w="382904" h="182879">
                <a:moveTo>
                  <a:pt x="382524" y="0"/>
                </a:moveTo>
                <a:lnTo>
                  <a:pt x="0" y="0"/>
                </a:lnTo>
                <a:lnTo>
                  <a:pt x="0" y="182880"/>
                </a:lnTo>
                <a:lnTo>
                  <a:pt x="382524" y="182880"/>
                </a:lnTo>
                <a:lnTo>
                  <a:pt x="382524" y="0"/>
                </a:lnTo>
                <a:close/>
              </a:path>
            </a:pathLst>
          </a:custGeom>
          <a:solidFill>
            <a:srgbClr val="FFFFFF"/>
          </a:solidFill>
        </p:spPr>
        <p:txBody>
          <a:bodyPr wrap="square" lIns="0" tIns="0" rIns="0" bIns="0" rtlCol="0"/>
          <a:lstStyle/>
          <a:p>
            <a:endParaRPr smtClean="0">
              <a:solidFill>
                <a:prstClr val="black"/>
              </a:solidFill>
            </a:endParaRPr>
          </a:p>
        </p:txBody>
      </p:sp>
      <p:sp>
        <p:nvSpPr>
          <p:cNvPr id="30" name="object 30"/>
          <p:cNvSpPr txBox="1"/>
          <p:nvPr/>
        </p:nvSpPr>
        <p:spPr>
          <a:xfrm>
            <a:off x="7975218" y="4207891"/>
            <a:ext cx="365125"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11,4</a:t>
            </a:r>
            <a:endParaRPr sz="1200">
              <a:solidFill>
                <a:prstClr val="black"/>
              </a:solidFill>
              <a:latin typeface="Tahoma"/>
              <a:cs typeface="Tahoma"/>
            </a:endParaRPr>
          </a:p>
        </p:txBody>
      </p:sp>
      <p:grpSp>
        <p:nvGrpSpPr>
          <p:cNvPr id="31" name="object 31"/>
          <p:cNvGrpSpPr/>
          <p:nvPr/>
        </p:nvGrpSpPr>
        <p:grpSpPr>
          <a:xfrm>
            <a:off x="1274063" y="2542032"/>
            <a:ext cx="215265" cy="332740"/>
            <a:chOff x="1274063" y="2542032"/>
            <a:chExt cx="215265" cy="332740"/>
          </a:xfrm>
        </p:grpSpPr>
        <p:sp>
          <p:nvSpPr>
            <p:cNvPr id="32" name="object 32"/>
            <p:cNvSpPr/>
            <p:nvPr/>
          </p:nvSpPr>
          <p:spPr>
            <a:xfrm>
              <a:off x="1274063" y="2542032"/>
              <a:ext cx="215265" cy="160020"/>
            </a:xfrm>
            <a:custGeom>
              <a:avLst/>
              <a:gdLst/>
              <a:ahLst/>
              <a:cxnLst/>
              <a:rect l="l" t="t" r="r" b="b"/>
              <a:pathLst>
                <a:path w="215265" h="160019">
                  <a:moveTo>
                    <a:pt x="214884" y="0"/>
                  </a:moveTo>
                  <a:lnTo>
                    <a:pt x="0" y="0"/>
                  </a:lnTo>
                  <a:lnTo>
                    <a:pt x="0" y="160020"/>
                  </a:lnTo>
                  <a:lnTo>
                    <a:pt x="214884" y="160020"/>
                  </a:lnTo>
                  <a:lnTo>
                    <a:pt x="214884" y="0"/>
                  </a:lnTo>
                  <a:close/>
                </a:path>
              </a:pathLst>
            </a:custGeom>
            <a:solidFill>
              <a:srgbClr val="001F5F"/>
            </a:solidFill>
          </p:spPr>
          <p:txBody>
            <a:bodyPr wrap="square" lIns="0" tIns="0" rIns="0" bIns="0" rtlCol="0"/>
            <a:lstStyle/>
            <a:p>
              <a:endParaRPr smtClean="0">
                <a:solidFill>
                  <a:prstClr val="black"/>
                </a:solidFill>
              </a:endParaRPr>
            </a:p>
          </p:txBody>
        </p:sp>
        <p:sp>
          <p:nvSpPr>
            <p:cNvPr id="33" name="object 33"/>
            <p:cNvSpPr/>
            <p:nvPr/>
          </p:nvSpPr>
          <p:spPr>
            <a:xfrm>
              <a:off x="1294637" y="2855214"/>
              <a:ext cx="176530" cy="0"/>
            </a:xfrm>
            <a:custGeom>
              <a:avLst/>
              <a:gdLst/>
              <a:ahLst/>
              <a:cxnLst/>
              <a:rect l="l" t="t" r="r" b="b"/>
              <a:pathLst>
                <a:path w="176530">
                  <a:moveTo>
                    <a:pt x="0" y="0"/>
                  </a:moveTo>
                  <a:lnTo>
                    <a:pt x="176275" y="0"/>
                  </a:lnTo>
                </a:path>
              </a:pathLst>
            </a:custGeom>
            <a:ln w="38100">
              <a:solidFill>
                <a:srgbClr val="A80000"/>
              </a:solidFill>
            </a:ln>
          </p:spPr>
          <p:txBody>
            <a:bodyPr wrap="square" lIns="0" tIns="0" rIns="0" bIns="0" rtlCol="0"/>
            <a:lstStyle/>
            <a:p>
              <a:endParaRPr smtClean="0">
                <a:solidFill>
                  <a:prstClr val="black"/>
                </a:solidFill>
              </a:endParaRPr>
            </a:p>
          </p:txBody>
        </p:sp>
      </p:grpSp>
      <p:sp>
        <p:nvSpPr>
          <p:cNvPr id="34" name="object 34"/>
          <p:cNvSpPr txBox="1"/>
          <p:nvPr/>
        </p:nvSpPr>
        <p:spPr>
          <a:xfrm>
            <a:off x="1527428" y="2472091"/>
            <a:ext cx="1686560" cy="492759"/>
          </a:xfrm>
          <a:prstGeom prst="rect">
            <a:avLst/>
          </a:prstGeom>
        </p:spPr>
        <p:txBody>
          <a:bodyPr vert="horz" wrap="square" lIns="0" tIns="63500" rIns="0" bIns="0" rtlCol="0">
            <a:spAutoFit/>
          </a:bodyPr>
          <a:lstStyle/>
          <a:p>
            <a:pPr marL="12700">
              <a:spcBef>
                <a:spcPts val="500"/>
              </a:spcBef>
            </a:pPr>
            <a:r>
              <a:rPr sz="1200" spc="-5" dirty="0">
                <a:solidFill>
                  <a:prstClr val="black"/>
                </a:solidFill>
                <a:latin typeface="Tahoma"/>
                <a:cs typeface="Tahoma"/>
              </a:rPr>
              <a:t>İşgücüne katılım</a:t>
            </a:r>
            <a:r>
              <a:rPr sz="1200" spc="5"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a:p>
            <a:pPr marL="12700">
              <a:spcBef>
                <a:spcPts val="395"/>
              </a:spcBef>
            </a:pPr>
            <a:r>
              <a:rPr sz="1200" spc="-5" dirty="0">
                <a:solidFill>
                  <a:prstClr val="black"/>
                </a:solidFill>
                <a:latin typeface="Tahoma"/>
                <a:cs typeface="Tahoma"/>
              </a:rPr>
              <a:t>İşsizlik </a:t>
            </a:r>
            <a:r>
              <a:rPr sz="1200" spc="-10" dirty="0">
                <a:solidFill>
                  <a:prstClr val="black"/>
                </a:solidFill>
                <a:latin typeface="Tahoma"/>
                <a:cs typeface="Tahoma"/>
              </a:rPr>
              <a:t>oranı </a:t>
            </a:r>
            <a:r>
              <a:rPr sz="1200" spc="-5" dirty="0">
                <a:solidFill>
                  <a:prstClr val="black"/>
                </a:solidFill>
                <a:latin typeface="Tahoma"/>
                <a:cs typeface="Tahoma"/>
              </a:rPr>
              <a:t>(sağ </a:t>
            </a:r>
            <a:r>
              <a:rPr sz="1200" dirty="0">
                <a:solidFill>
                  <a:prstClr val="black"/>
                </a:solidFill>
                <a:latin typeface="Tahoma"/>
                <a:cs typeface="Tahoma"/>
              </a:rPr>
              <a:t>eksen)</a:t>
            </a:r>
            <a:endParaRPr sz="1200">
              <a:solidFill>
                <a:prstClr val="black"/>
              </a:solidFill>
              <a:latin typeface="Tahoma"/>
              <a:cs typeface="Tahoma"/>
            </a:endParaRPr>
          </a:p>
        </p:txBody>
      </p:sp>
      <p:sp>
        <p:nvSpPr>
          <p:cNvPr id="36" name="object 36"/>
          <p:cNvSpPr txBox="1"/>
          <p:nvPr/>
        </p:nvSpPr>
        <p:spPr>
          <a:xfrm>
            <a:off x="87579" y="6591327"/>
            <a:ext cx="2564765"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5" dirty="0">
                <a:solidFill>
                  <a:prstClr val="black"/>
                </a:solidFill>
                <a:latin typeface="Tahoma"/>
                <a:cs typeface="Tahoma"/>
              </a:rPr>
              <a:t> </a:t>
            </a:r>
            <a:r>
              <a:rPr sz="1200" dirty="0">
                <a:solidFill>
                  <a:prstClr val="black"/>
                </a:solidFill>
                <a:latin typeface="Tahoma"/>
                <a:cs typeface="Tahoma"/>
              </a:rPr>
              <a:t>görselleştirmesi</a:t>
            </a:r>
            <a:endParaRPr sz="1200">
              <a:solidFill>
                <a:prstClr val="black"/>
              </a:solidFill>
              <a:latin typeface="Tahoma"/>
              <a:cs typeface="Tahoma"/>
            </a:endParaRPr>
          </a:p>
        </p:txBody>
      </p:sp>
      <p:sp>
        <p:nvSpPr>
          <p:cNvPr id="35" name="object 3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30</a:t>
            </a:r>
            <a:endParaRPr sz="1400">
              <a:solidFill>
                <a:prstClr val="black"/>
              </a:solidFill>
              <a:latin typeface="Tahoma"/>
              <a:cs typeface="Tahoma"/>
            </a:endParaRPr>
          </a:p>
        </p:txBody>
      </p:sp>
    </p:spTree>
    <p:extLst>
      <p:ext uri="{BB962C8B-B14F-4D97-AF65-F5344CB8AC3E}">
        <p14:creationId xmlns:p14="http://schemas.microsoft.com/office/powerpoint/2010/main" val="3507398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55675"/>
            <a:ext cx="7361555" cy="574040"/>
          </a:xfrm>
          <a:prstGeom prst="rect">
            <a:avLst/>
          </a:prstGeom>
        </p:spPr>
        <p:txBody>
          <a:bodyPr vert="horz" wrap="square" lIns="0" tIns="12700" rIns="0" bIns="0" rtlCol="0">
            <a:spAutoFit/>
          </a:bodyPr>
          <a:lstStyle/>
          <a:p>
            <a:pPr marL="12700">
              <a:lnSpc>
                <a:spcPct val="100000"/>
              </a:lnSpc>
              <a:spcBef>
                <a:spcPts val="100"/>
              </a:spcBef>
            </a:pPr>
            <a:r>
              <a:rPr spc="-5" dirty="0"/>
              <a:t>Kadın </a:t>
            </a:r>
            <a:r>
              <a:rPr spc="5" dirty="0"/>
              <a:t>işsizlik </a:t>
            </a:r>
            <a:r>
              <a:rPr dirty="0"/>
              <a:t>oranı </a:t>
            </a:r>
            <a:r>
              <a:rPr spc="-5" dirty="0"/>
              <a:t>gerilerken, genç </a:t>
            </a:r>
            <a:r>
              <a:rPr dirty="0"/>
              <a:t>işsizlik oranı sabit</a:t>
            </a:r>
            <a:r>
              <a:rPr spc="-114" dirty="0"/>
              <a:t> </a:t>
            </a:r>
            <a:r>
              <a:rPr spc="-5" dirty="0"/>
              <a:t>kalmıştır.</a:t>
            </a:r>
          </a:p>
          <a:p>
            <a:pPr marL="12700">
              <a:lnSpc>
                <a:spcPct val="100000"/>
              </a:lnSpc>
            </a:pPr>
            <a:r>
              <a:rPr b="0" spc="-5" dirty="0">
                <a:latin typeface="Tahoma"/>
                <a:cs typeface="Tahoma"/>
              </a:rPr>
              <a:t>Kadın işsizlik oranında son iki </a:t>
            </a:r>
            <a:r>
              <a:rPr b="0" dirty="0">
                <a:latin typeface="Tahoma"/>
                <a:cs typeface="Tahoma"/>
              </a:rPr>
              <a:t>ayda </a:t>
            </a:r>
            <a:r>
              <a:rPr b="0" spc="-5" dirty="0">
                <a:latin typeface="Tahoma"/>
                <a:cs typeface="Tahoma"/>
              </a:rPr>
              <a:t>0,7 </a:t>
            </a:r>
            <a:r>
              <a:rPr b="0" dirty="0">
                <a:latin typeface="Tahoma"/>
                <a:cs typeface="Tahoma"/>
              </a:rPr>
              <a:t>puan düşüş</a:t>
            </a:r>
            <a:r>
              <a:rPr b="0" spc="100" dirty="0">
                <a:latin typeface="Tahoma"/>
                <a:cs typeface="Tahoma"/>
              </a:rPr>
              <a:t> </a:t>
            </a:r>
            <a:r>
              <a:rPr b="0" spc="-5" dirty="0">
                <a:latin typeface="Tahoma"/>
                <a:cs typeface="Tahoma"/>
              </a:rPr>
              <a:t>gerçekleşmiştir.</a:t>
            </a:r>
          </a:p>
        </p:txBody>
      </p:sp>
      <p:sp>
        <p:nvSpPr>
          <p:cNvPr id="3" name="object 3"/>
          <p:cNvSpPr/>
          <p:nvPr/>
        </p:nvSpPr>
        <p:spPr>
          <a:xfrm>
            <a:off x="1523" y="1801367"/>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73151" y="1835276"/>
            <a:ext cx="8195309"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Genç* ve kadın işsizlik oranları </a:t>
            </a:r>
            <a:r>
              <a:rPr sz="1600" spc="-5" dirty="0">
                <a:solidFill>
                  <a:srgbClr val="FFFFFF"/>
                </a:solidFill>
                <a:latin typeface="Tahoma"/>
                <a:cs typeface="Tahoma"/>
              </a:rPr>
              <a:t>(mevsim </a:t>
            </a:r>
            <a:r>
              <a:rPr sz="1600" spc="-10" dirty="0">
                <a:solidFill>
                  <a:srgbClr val="FFFFFF"/>
                </a:solidFill>
                <a:latin typeface="Tahoma"/>
                <a:cs typeface="Tahoma"/>
              </a:rPr>
              <a:t>etkisinden </a:t>
            </a:r>
            <a:r>
              <a:rPr sz="1600" spc="-5" dirty="0">
                <a:solidFill>
                  <a:srgbClr val="FFFFFF"/>
                </a:solidFill>
                <a:latin typeface="Tahoma"/>
                <a:cs typeface="Tahoma"/>
              </a:rPr>
              <a:t>arındırılmış, %) Ocak 2020 – </a:t>
            </a:r>
            <a:r>
              <a:rPr sz="1600" spc="-10" dirty="0">
                <a:solidFill>
                  <a:srgbClr val="FFFFFF"/>
                </a:solidFill>
                <a:latin typeface="Tahoma"/>
                <a:cs typeface="Tahoma"/>
              </a:rPr>
              <a:t>Ocak</a:t>
            </a:r>
            <a:r>
              <a:rPr sz="1600" spc="29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670369" y="2509837"/>
            <a:ext cx="7655559" cy="2915920"/>
            <a:chOff x="670369" y="2509837"/>
            <a:chExt cx="7655559" cy="2915920"/>
          </a:xfrm>
        </p:grpSpPr>
        <p:sp>
          <p:nvSpPr>
            <p:cNvPr id="6" name="object 6"/>
            <p:cNvSpPr/>
            <p:nvPr/>
          </p:nvSpPr>
          <p:spPr>
            <a:xfrm>
              <a:off x="675131" y="2514600"/>
              <a:ext cx="7630795" cy="2906395"/>
            </a:xfrm>
            <a:custGeom>
              <a:avLst/>
              <a:gdLst/>
              <a:ahLst/>
              <a:cxnLst/>
              <a:rect l="l" t="t" r="r" b="b"/>
              <a:pathLst>
                <a:path w="7630795" h="2906395">
                  <a:moveTo>
                    <a:pt x="50292" y="2906268"/>
                  </a:moveTo>
                  <a:lnTo>
                    <a:pt x="50292" y="0"/>
                  </a:lnTo>
                </a:path>
                <a:path w="7630795" h="2906395">
                  <a:moveTo>
                    <a:pt x="0" y="2906268"/>
                  </a:moveTo>
                  <a:lnTo>
                    <a:pt x="50292" y="2906268"/>
                  </a:lnTo>
                </a:path>
                <a:path w="7630795" h="2906395">
                  <a:moveTo>
                    <a:pt x="0" y="2179320"/>
                  </a:moveTo>
                  <a:lnTo>
                    <a:pt x="50292" y="2179320"/>
                  </a:lnTo>
                </a:path>
                <a:path w="7630795" h="2906395">
                  <a:moveTo>
                    <a:pt x="0" y="1453895"/>
                  </a:moveTo>
                  <a:lnTo>
                    <a:pt x="50292" y="1453895"/>
                  </a:lnTo>
                </a:path>
                <a:path w="7630795" h="2906395">
                  <a:moveTo>
                    <a:pt x="0" y="726948"/>
                  </a:moveTo>
                  <a:lnTo>
                    <a:pt x="50292" y="726948"/>
                  </a:lnTo>
                </a:path>
                <a:path w="7630795" h="2906395">
                  <a:moveTo>
                    <a:pt x="0" y="0"/>
                  </a:moveTo>
                  <a:lnTo>
                    <a:pt x="50292" y="0"/>
                  </a:lnTo>
                </a:path>
                <a:path w="7630795" h="2906395">
                  <a:moveTo>
                    <a:pt x="50292" y="2906268"/>
                  </a:moveTo>
                  <a:lnTo>
                    <a:pt x="7630668" y="2906268"/>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726185" y="2859786"/>
              <a:ext cx="7580630" cy="1018540"/>
            </a:xfrm>
            <a:custGeom>
              <a:avLst/>
              <a:gdLst/>
              <a:ahLst/>
              <a:cxnLst/>
              <a:rect l="l" t="t" r="r" b="b"/>
              <a:pathLst>
                <a:path w="7580630" h="1018539">
                  <a:moveTo>
                    <a:pt x="0" y="291084"/>
                  </a:moveTo>
                  <a:lnTo>
                    <a:pt x="315467" y="454151"/>
                  </a:lnTo>
                  <a:lnTo>
                    <a:pt x="630936" y="545591"/>
                  </a:lnTo>
                  <a:lnTo>
                    <a:pt x="946403" y="381000"/>
                  </a:lnTo>
                  <a:lnTo>
                    <a:pt x="1263395" y="217931"/>
                  </a:lnTo>
                  <a:lnTo>
                    <a:pt x="1578864" y="272796"/>
                  </a:lnTo>
                  <a:lnTo>
                    <a:pt x="1894332" y="199643"/>
                  </a:lnTo>
                  <a:lnTo>
                    <a:pt x="2209800" y="381000"/>
                  </a:lnTo>
                  <a:lnTo>
                    <a:pt x="2526791" y="181355"/>
                  </a:lnTo>
                  <a:lnTo>
                    <a:pt x="2842260" y="144779"/>
                  </a:lnTo>
                  <a:lnTo>
                    <a:pt x="3157728" y="163067"/>
                  </a:lnTo>
                  <a:lnTo>
                    <a:pt x="3473196" y="54863"/>
                  </a:lnTo>
                  <a:lnTo>
                    <a:pt x="3790188" y="217931"/>
                  </a:lnTo>
                  <a:lnTo>
                    <a:pt x="4105655" y="0"/>
                  </a:lnTo>
                  <a:lnTo>
                    <a:pt x="4421124" y="181355"/>
                  </a:lnTo>
                  <a:lnTo>
                    <a:pt x="4736592" y="272796"/>
                  </a:lnTo>
                  <a:lnTo>
                    <a:pt x="5053584" y="327660"/>
                  </a:lnTo>
                  <a:lnTo>
                    <a:pt x="5369052" y="871727"/>
                  </a:lnTo>
                  <a:lnTo>
                    <a:pt x="5684520" y="853439"/>
                  </a:lnTo>
                  <a:lnTo>
                    <a:pt x="5999988" y="781812"/>
                  </a:lnTo>
                  <a:lnTo>
                    <a:pt x="6316980" y="963168"/>
                  </a:lnTo>
                  <a:lnTo>
                    <a:pt x="6632448" y="1018032"/>
                  </a:lnTo>
                  <a:lnTo>
                    <a:pt x="6947916" y="617219"/>
                  </a:lnTo>
                  <a:lnTo>
                    <a:pt x="7263384" y="816863"/>
                  </a:lnTo>
                  <a:lnTo>
                    <a:pt x="7580376" y="816863"/>
                  </a:lnTo>
                </a:path>
              </a:pathLst>
            </a:custGeom>
            <a:ln w="38100">
              <a:solidFill>
                <a:srgbClr val="A30000"/>
              </a:solidFill>
            </a:ln>
          </p:spPr>
          <p:txBody>
            <a:bodyPr wrap="square" lIns="0" tIns="0" rIns="0" bIns="0" rtlCol="0"/>
            <a:lstStyle/>
            <a:p>
              <a:endParaRPr smtClean="0">
                <a:solidFill>
                  <a:prstClr val="black"/>
                </a:solidFill>
              </a:endParaRPr>
            </a:p>
          </p:txBody>
        </p:sp>
        <p:sp>
          <p:nvSpPr>
            <p:cNvPr id="8" name="object 8"/>
            <p:cNvSpPr/>
            <p:nvPr/>
          </p:nvSpPr>
          <p:spPr>
            <a:xfrm>
              <a:off x="726185" y="4694682"/>
              <a:ext cx="7580630" cy="436245"/>
            </a:xfrm>
            <a:custGeom>
              <a:avLst/>
              <a:gdLst/>
              <a:ahLst/>
              <a:cxnLst/>
              <a:rect l="l" t="t" r="r" b="b"/>
              <a:pathLst>
                <a:path w="7580630" h="436245">
                  <a:moveTo>
                    <a:pt x="0" y="0"/>
                  </a:moveTo>
                  <a:lnTo>
                    <a:pt x="315467" y="272796"/>
                  </a:lnTo>
                  <a:lnTo>
                    <a:pt x="630936" y="236220"/>
                  </a:lnTo>
                  <a:lnTo>
                    <a:pt x="946403" y="291084"/>
                  </a:lnTo>
                  <a:lnTo>
                    <a:pt x="1263395" y="254508"/>
                  </a:lnTo>
                  <a:lnTo>
                    <a:pt x="1578864" y="73152"/>
                  </a:lnTo>
                  <a:lnTo>
                    <a:pt x="1894332" y="91440"/>
                  </a:lnTo>
                  <a:lnTo>
                    <a:pt x="2209800" y="254508"/>
                  </a:lnTo>
                  <a:lnTo>
                    <a:pt x="2526791" y="291084"/>
                  </a:lnTo>
                  <a:lnTo>
                    <a:pt x="2842260" y="199644"/>
                  </a:lnTo>
                  <a:lnTo>
                    <a:pt x="3157728" y="309372"/>
                  </a:lnTo>
                  <a:lnTo>
                    <a:pt x="3473196" y="362712"/>
                  </a:lnTo>
                  <a:lnTo>
                    <a:pt x="3790188" y="291084"/>
                  </a:lnTo>
                  <a:lnTo>
                    <a:pt x="4105655" y="126492"/>
                  </a:lnTo>
                  <a:lnTo>
                    <a:pt x="4421124" y="18288"/>
                  </a:lnTo>
                  <a:lnTo>
                    <a:pt x="4736592" y="0"/>
                  </a:lnTo>
                  <a:lnTo>
                    <a:pt x="5053584" y="73152"/>
                  </a:lnTo>
                  <a:lnTo>
                    <a:pt x="5369052" y="327660"/>
                  </a:lnTo>
                  <a:lnTo>
                    <a:pt x="5684520" y="381000"/>
                  </a:lnTo>
                  <a:lnTo>
                    <a:pt x="5999988" y="254508"/>
                  </a:lnTo>
                  <a:lnTo>
                    <a:pt x="6316980" y="309372"/>
                  </a:lnTo>
                  <a:lnTo>
                    <a:pt x="6632448" y="381000"/>
                  </a:lnTo>
                  <a:lnTo>
                    <a:pt x="6947916" y="309372"/>
                  </a:lnTo>
                  <a:lnTo>
                    <a:pt x="7263384" y="381000"/>
                  </a:lnTo>
                  <a:lnTo>
                    <a:pt x="7580376" y="435864"/>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9" name="object 9"/>
          <p:cNvSpPr txBox="1"/>
          <p:nvPr/>
        </p:nvSpPr>
        <p:spPr>
          <a:xfrm>
            <a:off x="403656" y="530999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12</a:t>
            </a:r>
            <a:endParaRPr sz="1200">
              <a:solidFill>
                <a:prstClr val="black"/>
              </a:solidFill>
              <a:latin typeface="Tahoma"/>
              <a:cs typeface="Tahoma"/>
            </a:endParaRPr>
          </a:p>
        </p:txBody>
      </p:sp>
      <p:sp>
        <p:nvSpPr>
          <p:cNvPr id="10" name="object 10"/>
          <p:cNvSpPr txBox="1"/>
          <p:nvPr/>
        </p:nvSpPr>
        <p:spPr>
          <a:xfrm>
            <a:off x="403656" y="4583048"/>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16</a:t>
            </a:r>
            <a:endParaRPr sz="1200">
              <a:solidFill>
                <a:prstClr val="black"/>
              </a:solidFill>
              <a:latin typeface="Tahoma"/>
              <a:cs typeface="Tahoma"/>
            </a:endParaRPr>
          </a:p>
        </p:txBody>
      </p:sp>
      <p:sp>
        <p:nvSpPr>
          <p:cNvPr id="11" name="object 11"/>
          <p:cNvSpPr txBox="1"/>
          <p:nvPr/>
        </p:nvSpPr>
        <p:spPr>
          <a:xfrm>
            <a:off x="403656" y="385648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a:t>
            </a:r>
            <a:endParaRPr sz="1200">
              <a:solidFill>
                <a:prstClr val="black"/>
              </a:solidFill>
              <a:latin typeface="Tahoma"/>
              <a:cs typeface="Tahoma"/>
            </a:endParaRPr>
          </a:p>
        </p:txBody>
      </p:sp>
      <p:sp>
        <p:nvSpPr>
          <p:cNvPr id="12" name="object 12"/>
          <p:cNvSpPr txBox="1"/>
          <p:nvPr/>
        </p:nvSpPr>
        <p:spPr>
          <a:xfrm>
            <a:off x="403656" y="312953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24</a:t>
            </a:r>
            <a:endParaRPr sz="1200">
              <a:solidFill>
                <a:prstClr val="black"/>
              </a:solidFill>
              <a:latin typeface="Tahoma"/>
              <a:cs typeface="Tahoma"/>
            </a:endParaRPr>
          </a:p>
        </p:txBody>
      </p:sp>
      <p:sp>
        <p:nvSpPr>
          <p:cNvPr id="13" name="object 13"/>
          <p:cNvSpPr txBox="1"/>
          <p:nvPr/>
        </p:nvSpPr>
        <p:spPr>
          <a:xfrm>
            <a:off x="403656" y="240258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28</a:t>
            </a:r>
            <a:endParaRPr sz="1200">
              <a:solidFill>
                <a:prstClr val="black"/>
              </a:solidFill>
              <a:latin typeface="Tahoma"/>
              <a:cs typeface="Tahoma"/>
            </a:endParaRPr>
          </a:p>
        </p:txBody>
      </p:sp>
      <p:sp>
        <p:nvSpPr>
          <p:cNvPr id="14" name="object 14"/>
          <p:cNvSpPr txBox="1"/>
          <p:nvPr/>
        </p:nvSpPr>
        <p:spPr>
          <a:xfrm>
            <a:off x="620599" y="5461507"/>
            <a:ext cx="77914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03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0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4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15" name="object 15"/>
          <p:cNvSpPr txBox="1"/>
          <p:nvPr/>
        </p:nvSpPr>
        <p:spPr>
          <a:xfrm>
            <a:off x="8126094" y="4879340"/>
            <a:ext cx="365125"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13,6</a:t>
            </a:r>
            <a:endParaRPr sz="1200">
              <a:solidFill>
                <a:prstClr val="black"/>
              </a:solidFill>
              <a:latin typeface="Tahoma"/>
              <a:cs typeface="Tahoma"/>
            </a:endParaRPr>
          </a:p>
        </p:txBody>
      </p:sp>
      <p:sp>
        <p:nvSpPr>
          <p:cNvPr id="16" name="object 16"/>
          <p:cNvSpPr txBox="1"/>
          <p:nvPr/>
        </p:nvSpPr>
        <p:spPr>
          <a:xfrm>
            <a:off x="8126094" y="3720465"/>
            <a:ext cx="365125"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21,6</a:t>
            </a:r>
            <a:endParaRPr sz="1200">
              <a:solidFill>
                <a:prstClr val="black"/>
              </a:solidFill>
              <a:latin typeface="Tahoma"/>
              <a:cs typeface="Tahoma"/>
            </a:endParaRPr>
          </a:p>
        </p:txBody>
      </p:sp>
      <p:grpSp>
        <p:nvGrpSpPr>
          <p:cNvPr id="17" name="object 17"/>
          <p:cNvGrpSpPr/>
          <p:nvPr/>
        </p:nvGrpSpPr>
        <p:grpSpPr>
          <a:xfrm>
            <a:off x="1226058" y="2529839"/>
            <a:ext cx="176530" cy="271780"/>
            <a:chOff x="1226058" y="2529839"/>
            <a:chExt cx="176530" cy="271780"/>
          </a:xfrm>
        </p:grpSpPr>
        <p:sp>
          <p:nvSpPr>
            <p:cNvPr id="18" name="object 18"/>
            <p:cNvSpPr/>
            <p:nvPr/>
          </p:nvSpPr>
          <p:spPr>
            <a:xfrm>
              <a:off x="1226058" y="2548889"/>
              <a:ext cx="176530" cy="0"/>
            </a:xfrm>
            <a:custGeom>
              <a:avLst/>
              <a:gdLst/>
              <a:ahLst/>
              <a:cxnLst/>
              <a:rect l="l" t="t" r="r" b="b"/>
              <a:pathLst>
                <a:path w="176530">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9" name="object 19"/>
            <p:cNvSpPr/>
            <p:nvPr/>
          </p:nvSpPr>
          <p:spPr>
            <a:xfrm>
              <a:off x="1226058" y="2782061"/>
              <a:ext cx="176530" cy="0"/>
            </a:xfrm>
            <a:custGeom>
              <a:avLst/>
              <a:gdLst/>
              <a:ahLst/>
              <a:cxnLst/>
              <a:rect l="l" t="t" r="r" b="b"/>
              <a:pathLst>
                <a:path w="176530">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20" name="object 20"/>
          <p:cNvSpPr txBox="1"/>
          <p:nvPr/>
        </p:nvSpPr>
        <p:spPr>
          <a:xfrm>
            <a:off x="1459230" y="2399538"/>
            <a:ext cx="1244600" cy="492759"/>
          </a:xfrm>
          <a:prstGeom prst="rect">
            <a:avLst/>
          </a:prstGeom>
        </p:spPr>
        <p:txBody>
          <a:bodyPr vert="horz" wrap="square" lIns="0" tIns="12700" rIns="0" bIns="0" rtlCol="0">
            <a:spAutoFit/>
          </a:bodyPr>
          <a:lstStyle/>
          <a:p>
            <a:pPr marL="12700" marR="5080">
              <a:lnSpc>
                <a:spcPct val="127600"/>
              </a:lnSpc>
              <a:spcBef>
                <a:spcPts val="100"/>
              </a:spcBef>
            </a:pPr>
            <a:r>
              <a:rPr sz="1200" dirty="0">
                <a:solidFill>
                  <a:prstClr val="black"/>
                </a:solidFill>
                <a:latin typeface="Tahoma"/>
                <a:cs typeface="Tahoma"/>
              </a:rPr>
              <a:t>Genç </a:t>
            </a:r>
            <a:r>
              <a:rPr sz="1200" spc="-5" dirty="0">
                <a:solidFill>
                  <a:prstClr val="black"/>
                </a:solidFill>
                <a:latin typeface="Tahoma"/>
                <a:cs typeface="Tahoma"/>
              </a:rPr>
              <a:t>işsizlik </a:t>
            </a:r>
            <a:r>
              <a:rPr sz="1200" spc="-10" dirty="0">
                <a:solidFill>
                  <a:prstClr val="black"/>
                </a:solidFill>
                <a:latin typeface="Tahoma"/>
                <a:cs typeface="Tahoma"/>
              </a:rPr>
              <a:t>oranı  Kadın </a:t>
            </a:r>
            <a:r>
              <a:rPr sz="1200" spc="-5" dirty="0">
                <a:solidFill>
                  <a:prstClr val="black"/>
                </a:solidFill>
                <a:latin typeface="Tahoma"/>
                <a:cs typeface="Tahoma"/>
              </a:rPr>
              <a:t>işsizlik</a:t>
            </a:r>
            <a:r>
              <a:rPr sz="1200" spc="-30"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p:txBody>
      </p:sp>
      <p:sp>
        <p:nvSpPr>
          <p:cNvPr id="22" name="object 22"/>
          <p:cNvSpPr txBox="1"/>
          <p:nvPr/>
        </p:nvSpPr>
        <p:spPr>
          <a:xfrm>
            <a:off x="93065" y="6419115"/>
            <a:ext cx="2560955" cy="3625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3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a:p>
            <a:pPr marL="12700">
              <a:spcBef>
                <a:spcPts val="5"/>
              </a:spcBef>
            </a:pPr>
            <a:r>
              <a:rPr sz="1000" spc="-10" dirty="0">
                <a:solidFill>
                  <a:prstClr val="black"/>
                </a:solidFill>
                <a:latin typeface="Tahoma"/>
                <a:cs typeface="Tahoma"/>
              </a:rPr>
              <a:t>*15-24 </a:t>
            </a:r>
            <a:r>
              <a:rPr sz="1000" spc="-5" dirty="0">
                <a:solidFill>
                  <a:prstClr val="black"/>
                </a:solidFill>
                <a:latin typeface="Tahoma"/>
                <a:cs typeface="Tahoma"/>
              </a:rPr>
              <a:t>yaş grubunu</a:t>
            </a:r>
            <a:r>
              <a:rPr sz="1000" spc="95" dirty="0">
                <a:solidFill>
                  <a:prstClr val="black"/>
                </a:solidFill>
                <a:latin typeface="Tahoma"/>
                <a:cs typeface="Tahoma"/>
              </a:rPr>
              <a:t> </a:t>
            </a:r>
            <a:r>
              <a:rPr sz="1000" spc="-5" dirty="0">
                <a:solidFill>
                  <a:prstClr val="black"/>
                </a:solidFill>
                <a:latin typeface="Tahoma"/>
                <a:cs typeface="Tahoma"/>
              </a:rPr>
              <a:t>kapsamaktadır.</a:t>
            </a:r>
            <a:endParaRPr sz="1000">
              <a:solidFill>
                <a:prstClr val="black"/>
              </a:solidFill>
              <a:latin typeface="Tahoma"/>
              <a:cs typeface="Tahoma"/>
            </a:endParaRPr>
          </a:p>
        </p:txBody>
      </p:sp>
      <p:sp>
        <p:nvSpPr>
          <p:cNvPr id="21" name="object 21"/>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31</a:t>
            </a:r>
            <a:endParaRPr sz="1400">
              <a:solidFill>
                <a:prstClr val="black"/>
              </a:solidFill>
              <a:latin typeface="Tahoma"/>
              <a:cs typeface="Tahoma"/>
            </a:endParaRPr>
          </a:p>
        </p:txBody>
      </p:sp>
    </p:spTree>
    <p:extLst>
      <p:ext uri="{BB962C8B-B14F-4D97-AF65-F5344CB8AC3E}">
        <p14:creationId xmlns:p14="http://schemas.microsoft.com/office/powerpoint/2010/main" val="3044065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721563"/>
            <a:ext cx="7911465" cy="848994"/>
          </a:xfrm>
          <a:prstGeom prst="rect">
            <a:avLst/>
          </a:prstGeom>
        </p:spPr>
        <p:txBody>
          <a:bodyPr vert="horz" wrap="square" lIns="0" tIns="12700" rIns="0" bIns="0" rtlCol="0">
            <a:spAutoFit/>
          </a:bodyPr>
          <a:lstStyle/>
          <a:p>
            <a:pPr marL="12700">
              <a:lnSpc>
                <a:spcPct val="100000"/>
              </a:lnSpc>
              <a:spcBef>
                <a:spcPts val="100"/>
              </a:spcBef>
            </a:pPr>
            <a:r>
              <a:rPr spc="-5" dirty="0"/>
              <a:t>Geniş tanımlı </a:t>
            </a:r>
            <a:r>
              <a:rPr dirty="0"/>
              <a:t>işsizlik </a:t>
            </a:r>
            <a:r>
              <a:rPr spc="-5" dirty="0"/>
              <a:t>göstergelerinde artış devam</a:t>
            </a:r>
            <a:r>
              <a:rPr dirty="0"/>
              <a:t> </a:t>
            </a:r>
            <a:r>
              <a:rPr spc="-5" dirty="0"/>
              <a:t>etmektedir.</a:t>
            </a:r>
          </a:p>
          <a:p>
            <a:pPr marL="12700" marR="5080">
              <a:lnSpc>
                <a:spcPct val="100000"/>
              </a:lnSpc>
              <a:spcBef>
                <a:spcPts val="5"/>
              </a:spcBef>
            </a:pPr>
            <a:r>
              <a:rPr b="0" spc="-5" dirty="0">
                <a:latin typeface="Tahoma"/>
                <a:cs typeface="Tahoma"/>
              </a:rPr>
              <a:t>Atıl işsizlik </a:t>
            </a:r>
            <a:r>
              <a:rPr b="0" dirty="0">
                <a:latin typeface="Tahoma"/>
                <a:cs typeface="Tahoma"/>
              </a:rPr>
              <a:t>oranı </a:t>
            </a:r>
            <a:r>
              <a:rPr b="0" spc="-5" dirty="0">
                <a:latin typeface="Tahoma"/>
                <a:cs typeface="Tahoma"/>
              </a:rPr>
              <a:t>genel tanımlı işsizlik </a:t>
            </a:r>
            <a:r>
              <a:rPr b="0" dirty="0">
                <a:latin typeface="Tahoma"/>
                <a:cs typeface="Tahoma"/>
              </a:rPr>
              <a:t>oranının </a:t>
            </a:r>
            <a:r>
              <a:rPr b="0" spc="-5" dirty="0">
                <a:latin typeface="Tahoma"/>
                <a:cs typeface="Tahoma"/>
              </a:rPr>
              <a:t>iki katıdır; </a:t>
            </a:r>
            <a:r>
              <a:rPr b="0" dirty="0">
                <a:latin typeface="Tahoma"/>
                <a:cs typeface="Tahoma"/>
              </a:rPr>
              <a:t>Ocak ayında </a:t>
            </a:r>
            <a:r>
              <a:rPr b="0" spc="-5" dirty="0">
                <a:latin typeface="Tahoma"/>
                <a:cs typeface="Tahoma"/>
              </a:rPr>
              <a:t>0,1 </a:t>
            </a:r>
            <a:r>
              <a:rPr b="0" dirty="0">
                <a:latin typeface="Tahoma"/>
                <a:cs typeface="Tahoma"/>
              </a:rPr>
              <a:t>puan  </a:t>
            </a:r>
            <a:r>
              <a:rPr b="0" spc="-5" dirty="0">
                <a:latin typeface="Tahoma"/>
                <a:cs typeface="Tahoma"/>
              </a:rPr>
              <a:t>yükselerek </a:t>
            </a:r>
            <a:r>
              <a:rPr b="0" dirty="0">
                <a:latin typeface="Tahoma"/>
                <a:cs typeface="Tahoma"/>
              </a:rPr>
              <a:t>yüzde </a:t>
            </a:r>
            <a:r>
              <a:rPr b="0" spc="-5" dirty="0">
                <a:latin typeface="Tahoma"/>
                <a:cs typeface="Tahoma"/>
              </a:rPr>
              <a:t>22,9 düzeyine</a:t>
            </a:r>
            <a:r>
              <a:rPr b="0" spc="10" dirty="0">
                <a:latin typeface="Tahoma"/>
                <a:cs typeface="Tahoma"/>
              </a:rPr>
              <a:t> </a:t>
            </a:r>
            <a:r>
              <a:rPr b="0" spc="-5" dirty="0">
                <a:latin typeface="Tahoma"/>
                <a:cs typeface="Tahoma"/>
              </a:rPr>
              <a:t>çıkmıştır.</a:t>
            </a:r>
          </a:p>
        </p:txBody>
      </p:sp>
      <p:sp>
        <p:nvSpPr>
          <p:cNvPr id="3" name="object 3"/>
          <p:cNvSpPr/>
          <p:nvPr/>
        </p:nvSpPr>
        <p:spPr>
          <a:xfrm>
            <a:off x="4572" y="1661160"/>
            <a:ext cx="9139555" cy="584200"/>
          </a:xfrm>
          <a:custGeom>
            <a:avLst/>
            <a:gdLst/>
            <a:ahLst/>
            <a:cxnLst/>
            <a:rect l="l" t="t" r="r" b="b"/>
            <a:pathLst>
              <a:path w="9139555" h="584200">
                <a:moveTo>
                  <a:pt x="9139428" y="0"/>
                </a:moveTo>
                <a:lnTo>
                  <a:pt x="0" y="0"/>
                </a:lnTo>
                <a:lnTo>
                  <a:pt x="0" y="583691"/>
                </a:lnTo>
                <a:lnTo>
                  <a:pt x="9139428" y="58369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108049" y="1693925"/>
            <a:ext cx="6930390" cy="513080"/>
          </a:xfrm>
          <a:prstGeom prst="rect">
            <a:avLst/>
          </a:prstGeom>
        </p:spPr>
        <p:txBody>
          <a:bodyPr vert="horz" wrap="square" lIns="0" tIns="12065" rIns="0" bIns="0" rtlCol="0">
            <a:spAutoFit/>
          </a:bodyPr>
          <a:lstStyle/>
          <a:p>
            <a:pPr marL="2393315" marR="5080" indent="-2381250">
              <a:spcBef>
                <a:spcPts val="95"/>
              </a:spcBef>
            </a:pPr>
            <a:r>
              <a:rPr sz="1600" spc="-10" dirty="0">
                <a:solidFill>
                  <a:srgbClr val="FFFFFF"/>
                </a:solidFill>
                <a:latin typeface="Tahoma"/>
                <a:cs typeface="Tahoma"/>
              </a:rPr>
              <a:t>İşgücüne ilişkin tamamlayıcı göstergeler* </a:t>
            </a:r>
            <a:r>
              <a:rPr sz="1600" spc="-5" dirty="0">
                <a:solidFill>
                  <a:srgbClr val="FFFFFF"/>
                </a:solidFill>
                <a:latin typeface="Tahoma"/>
                <a:cs typeface="Tahoma"/>
              </a:rPr>
              <a:t>(mevsim </a:t>
            </a:r>
            <a:r>
              <a:rPr sz="1600" spc="-10" dirty="0">
                <a:solidFill>
                  <a:srgbClr val="FFFFFF"/>
                </a:solidFill>
                <a:latin typeface="Tahoma"/>
                <a:cs typeface="Tahoma"/>
              </a:rPr>
              <a:t>etkisinden </a:t>
            </a:r>
            <a:r>
              <a:rPr sz="1600" spc="-5" dirty="0">
                <a:solidFill>
                  <a:srgbClr val="FFFFFF"/>
                </a:solidFill>
                <a:latin typeface="Tahoma"/>
                <a:cs typeface="Tahoma"/>
              </a:rPr>
              <a:t>arındırılmış, %)  Ocak 2020 – Ocak</a:t>
            </a:r>
            <a:r>
              <a:rPr sz="1600" spc="4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37592" y="5757468"/>
            <a:ext cx="8645525" cy="971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2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a:p>
            <a:pPr marL="12700" marR="5080">
              <a:spcBef>
                <a:spcPts val="5"/>
              </a:spcBef>
            </a:pPr>
            <a:r>
              <a:rPr sz="1000" spc="-5" dirty="0">
                <a:solidFill>
                  <a:prstClr val="black"/>
                </a:solidFill>
                <a:latin typeface="Tahoma"/>
                <a:cs typeface="Tahoma"/>
              </a:rPr>
              <a:t>* Zamana bağlı eksik istihdam: Referans haftasında istihdamda olan, esas işinde ve diğer işinde/işlerinde fiili olarak 40 saatten daha az </a:t>
            </a:r>
            <a:r>
              <a:rPr sz="1000" spc="-10" dirty="0">
                <a:solidFill>
                  <a:prstClr val="black"/>
                </a:solidFill>
                <a:latin typeface="Tahoma"/>
                <a:cs typeface="Tahoma"/>
              </a:rPr>
              <a:t>süre </a:t>
            </a:r>
            <a:r>
              <a:rPr sz="1000" spc="-5" dirty="0">
                <a:solidFill>
                  <a:prstClr val="black"/>
                </a:solidFill>
                <a:latin typeface="Tahoma"/>
                <a:cs typeface="Tahoma"/>
              </a:rPr>
              <a:t>çalışmış </a:t>
            </a:r>
            <a:r>
              <a:rPr sz="1000" spc="5" dirty="0">
                <a:solidFill>
                  <a:prstClr val="black"/>
                </a:solidFill>
                <a:latin typeface="Tahoma"/>
                <a:cs typeface="Tahoma"/>
              </a:rPr>
              <a:t>olup,  </a:t>
            </a:r>
            <a:r>
              <a:rPr sz="1000" spc="-5" dirty="0">
                <a:solidFill>
                  <a:prstClr val="black"/>
                </a:solidFill>
                <a:latin typeface="Tahoma"/>
                <a:cs typeface="Tahoma"/>
              </a:rPr>
              <a:t>daha fazla </a:t>
            </a:r>
            <a:r>
              <a:rPr sz="1000" spc="-10" dirty="0">
                <a:solidFill>
                  <a:prstClr val="black"/>
                </a:solidFill>
                <a:latin typeface="Tahoma"/>
                <a:cs typeface="Tahoma"/>
              </a:rPr>
              <a:t>süre </a:t>
            </a:r>
            <a:r>
              <a:rPr sz="1000" spc="-5" dirty="0">
                <a:solidFill>
                  <a:prstClr val="black"/>
                </a:solidFill>
                <a:latin typeface="Tahoma"/>
                <a:cs typeface="Tahoma"/>
              </a:rPr>
              <a:t>çalışmak istediğini belirten ve </a:t>
            </a:r>
            <a:r>
              <a:rPr sz="1000" spc="-10" dirty="0">
                <a:solidFill>
                  <a:prstClr val="black"/>
                </a:solidFill>
                <a:latin typeface="Tahoma"/>
                <a:cs typeface="Tahoma"/>
              </a:rPr>
              <a:t>mümkün </a:t>
            </a:r>
            <a:r>
              <a:rPr sz="1000" spc="-5" dirty="0">
                <a:solidFill>
                  <a:prstClr val="black"/>
                </a:solidFill>
                <a:latin typeface="Tahoma"/>
                <a:cs typeface="Tahoma"/>
              </a:rPr>
              <a:t>olduğu takdirde daha </a:t>
            </a:r>
            <a:r>
              <a:rPr sz="1000" spc="-10" dirty="0">
                <a:solidFill>
                  <a:prstClr val="black"/>
                </a:solidFill>
                <a:latin typeface="Tahoma"/>
                <a:cs typeface="Tahoma"/>
              </a:rPr>
              <a:t>fazla </a:t>
            </a:r>
            <a:r>
              <a:rPr sz="1000" spc="-5" dirty="0">
                <a:solidFill>
                  <a:prstClr val="black"/>
                </a:solidFill>
                <a:latin typeface="Tahoma"/>
                <a:cs typeface="Tahoma"/>
              </a:rPr>
              <a:t>çalışmaya başlayabilecek olan</a:t>
            </a:r>
            <a:r>
              <a:rPr sz="1000" spc="180" dirty="0">
                <a:solidFill>
                  <a:prstClr val="black"/>
                </a:solidFill>
                <a:latin typeface="Tahoma"/>
                <a:cs typeface="Tahoma"/>
              </a:rPr>
              <a:t> </a:t>
            </a:r>
            <a:r>
              <a:rPr sz="1000" spc="-5" dirty="0">
                <a:solidFill>
                  <a:prstClr val="black"/>
                </a:solidFill>
                <a:latin typeface="Tahoma"/>
                <a:cs typeface="Tahoma"/>
              </a:rPr>
              <a:t>kişilerdir.</a:t>
            </a:r>
            <a:endParaRPr sz="1000">
              <a:solidFill>
                <a:prstClr val="black"/>
              </a:solidFill>
              <a:latin typeface="Tahoma"/>
              <a:cs typeface="Tahoma"/>
            </a:endParaRPr>
          </a:p>
          <a:p>
            <a:pPr marL="12700" marR="114300"/>
            <a:r>
              <a:rPr sz="1000" spc="-5" dirty="0">
                <a:solidFill>
                  <a:prstClr val="black"/>
                </a:solidFill>
                <a:latin typeface="Tahoma"/>
                <a:cs typeface="Tahoma"/>
              </a:rPr>
              <a:t>Potansiyel işgücü: Referans haftasında ne istihdamda ne de işsiz olan </a:t>
            </a:r>
            <a:r>
              <a:rPr sz="1000" spc="-10" dirty="0">
                <a:solidFill>
                  <a:prstClr val="black"/>
                </a:solidFill>
                <a:latin typeface="Tahoma"/>
                <a:cs typeface="Tahoma"/>
              </a:rPr>
              <a:t>çalışma </a:t>
            </a:r>
            <a:r>
              <a:rPr sz="1000" spc="-5" dirty="0">
                <a:solidFill>
                  <a:prstClr val="black"/>
                </a:solidFill>
                <a:latin typeface="Tahoma"/>
                <a:cs typeface="Tahoma"/>
              </a:rPr>
              <a:t>çağındaki kişilerden; iş arayan fakat kısa </a:t>
            </a:r>
            <a:r>
              <a:rPr sz="1000" spc="-10" dirty="0">
                <a:solidFill>
                  <a:prstClr val="black"/>
                </a:solidFill>
                <a:latin typeface="Tahoma"/>
                <a:cs typeface="Tahoma"/>
              </a:rPr>
              <a:t>süre içerisinde </a:t>
            </a:r>
            <a:r>
              <a:rPr sz="1000" spc="-5" dirty="0">
                <a:solidFill>
                  <a:prstClr val="black"/>
                </a:solidFill>
                <a:latin typeface="Tahoma"/>
                <a:cs typeface="Tahoma"/>
              </a:rPr>
              <a:t>işbaşı yapabilecek  durumda olmayanlarla, iş aramadığı halde </a:t>
            </a:r>
            <a:r>
              <a:rPr sz="1000" spc="-10" dirty="0">
                <a:solidFill>
                  <a:prstClr val="black"/>
                </a:solidFill>
                <a:latin typeface="Tahoma"/>
                <a:cs typeface="Tahoma"/>
              </a:rPr>
              <a:t>çalışma </a:t>
            </a:r>
            <a:r>
              <a:rPr sz="1000" spc="-5" dirty="0">
                <a:solidFill>
                  <a:prstClr val="black"/>
                </a:solidFill>
                <a:latin typeface="Tahoma"/>
                <a:cs typeface="Tahoma"/>
              </a:rPr>
              <a:t>isteği olan ve kısa </a:t>
            </a:r>
            <a:r>
              <a:rPr sz="1000" spc="-10" dirty="0">
                <a:solidFill>
                  <a:prstClr val="black"/>
                </a:solidFill>
                <a:latin typeface="Tahoma"/>
                <a:cs typeface="Tahoma"/>
              </a:rPr>
              <a:t>süre içerisinde </a:t>
            </a:r>
            <a:r>
              <a:rPr sz="1000" spc="-5" dirty="0">
                <a:solidFill>
                  <a:prstClr val="black"/>
                </a:solidFill>
                <a:latin typeface="Tahoma"/>
                <a:cs typeface="Tahoma"/>
              </a:rPr>
              <a:t>işbaşı yapabilecek durumda olan</a:t>
            </a:r>
            <a:r>
              <a:rPr sz="1000" spc="195" dirty="0">
                <a:solidFill>
                  <a:prstClr val="black"/>
                </a:solidFill>
                <a:latin typeface="Tahoma"/>
                <a:cs typeface="Tahoma"/>
              </a:rPr>
              <a:t> </a:t>
            </a:r>
            <a:r>
              <a:rPr sz="1000" dirty="0">
                <a:solidFill>
                  <a:prstClr val="black"/>
                </a:solidFill>
                <a:latin typeface="Tahoma"/>
                <a:cs typeface="Tahoma"/>
              </a:rPr>
              <a:t>kişilerdir.</a:t>
            </a:r>
            <a:endParaRPr sz="1000">
              <a:solidFill>
                <a:prstClr val="black"/>
              </a:solidFill>
              <a:latin typeface="Tahoma"/>
              <a:cs typeface="Tahoma"/>
            </a:endParaRPr>
          </a:p>
          <a:p>
            <a:pPr marL="12700"/>
            <a:r>
              <a:rPr sz="1000" spc="-5" dirty="0">
                <a:solidFill>
                  <a:prstClr val="black"/>
                </a:solidFill>
                <a:latin typeface="Tahoma"/>
                <a:cs typeface="Tahoma"/>
              </a:rPr>
              <a:t>Atıl işgücü: Zamana bağlı eksik istihdam, işsiz ve potansiyel işgücünün</a:t>
            </a:r>
            <a:r>
              <a:rPr sz="1000" spc="140" dirty="0">
                <a:solidFill>
                  <a:prstClr val="black"/>
                </a:solidFill>
                <a:latin typeface="Tahoma"/>
                <a:cs typeface="Tahoma"/>
              </a:rPr>
              <a:t> </a:t>
            </a:r>
            <a:r>
              <a:rPr sz="1000" spc="-5" dirty="0">
                <a:solidFill>
                  <a:prstClr val="black"/>
                </a:solidFill>
                <a:latin typeface="Tahoma"/>
                <a:cs typeface="Tahoma"/>
              </a:rPr>
              <a:t>toplamıdır.</a:t>
            </a:r>
            <a:endParaRPr sz="1000">
              <a:solidFill>
                <a:prstClr val="black"/>
              </a:solidFill>
              <a:latin typeface="Tahoma"/>
              <a:cs typeface="Tahoma"/>
            </a:endParaRPr>
          </a:p>
        </p:txBody>
      </p:sp>
      <p:grpSp>
        <p:nvGrpSpPr>
          <p:cNvPr id="6" name="object 6"/>
          <p:cNvGrpSpPr/>
          <p:nvPr/>
        </p:nvGrpSpPr>
        <p:grpSpPr>
          <a:xfrm>
            <a:off x="525589" y="2336101"/>
            <a:ext cx="8051800" cy="2743835"/>
            <a:chOff x="525589" y="2336101"/>
            <a:chExt cx="8051800" cy="2743835"/>
          </a:xfrm>
        </p:grpSpPr>
        <p:sp>
          <p:nvSpPr>
            <p:cNvPr id="7" name="object 7"/>
            <p:cNvSpPr/>
            <p:nvPr/>
          </p:nvSpPr>
          <p:spPr>
            <a:xfrm>
              <a:off x="530351" y="2340864"/>
              <a:ext cx="8028940" cy="2734310"/>
            </a:xfrm>
            <a:custGeom>
              <a:avLst/>
              <a:gdLst/>
              <a:ahLst/>
              <a:cxnLst/>
              <a:rect l="l" t="t" r="r" b="b"/>
              <a:pathLst>
                <a:path w="8028940" h="2734310">
                  <a:moveTo>
                    <a:pt x="50292" y="2734056"/>
                  </a:moveTo>
                  <a:lnTo>
                    <a:pt x="50292" y="0"/>
                  </a:lnTo>
                </a:path>
                <a:path w="8028940" h="2734310">
                  <a:moveTo>
                    <a:pt x="0" y="2734056"/>
                  </a:moveTo>
                  <a:lnTo>
                    <a:pt x="50292" y="2734056"/>
                  </a:lnTo>
                </a:path>
                <a:path w="8028940" h="2734310">
                  <a:moveTo>
                    <a:pt x="0" y="2186940"/>
                  </a:moveTo>
                  <a:lnTo>
                    <a:pt x="50292" y="2186940"/>
                  </a:lnTo>
                </a:path>
                <a:path w="8028940" h="2734310">
                  <a:moveTo>
                    <a:pt x="0" y="1641348"/>
                  </a:moveTo>
                  <a:lnTo>
                    <a:pt x="50292" y="1641348"/>
                  </a:lnTo>
                </a:path>
                <a:path w="8028940" h="2734310">
                  <a:moveTo>
                    <a:pt x="0" y="1094232"/>
                  </a:moveTo>
                  <a:lnTo>
                    <a:pt x="50292" y="1094232"/>
                  </a:lnTo>
                </a:path>
                <a:path w="8028940" h="2734310">
                  <a:moveTo>
                    <a:pt x="0" y="547115"/>
                  </a:moveTo>
                  <a:lnTo>
                    <a:pt x="50292" y="547115"/>
                  </a:lnTo>
                </a:path>
                <a:path w="8028940" h="2734310">
                  <a:moveTo>
                    <a:pt x="0" y="0"/>
                  </a:moveTo>
                  <a:lnTo>
                    <a:pt x="50292" y="0"/>
                  </a:lnTo>
                </a:path>
                <a:path w="8028940" h="2734310">
                  <a:moveTo>
                    <a:pt x="50292" y="2734056"/>
                  </a:moveTo>
                  <a:lnTo>
                    <a:pt x="8028432" y="2734056"/>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581405" y="4627626"/>
              <a:ext cx="7976870" cy="382905"/>
            </a:xfrm>
            <a:custGeom>
              <a:avLst/>
              <a:gdLst/>
              <a:ahLst/>
              <a:cxnLst/>
              <a:rect l="l" t="t" r="r" b="b"/>
              <a:pathLst>
                <a:path w="7976870" h="382904">
                  <a:moveTo>
                    <a:pt x="0" y="108204"/>
                  </a:moveTo>
                  <a:lnTo>
                    <a:pt x="332231" y="163068"/>
                  </a:lnTo>
                  <a:lnTo>
                    <a:pt x="664463" y="131063"/>
                  </a:lnTo>
                  <a:lnTo>
                    <a:pt x="996696" y="53340"/>
                  </a:lnTo>
                  <a:lnTo>
                    <a:pt x="1328927" y="65531"/>
                  </a:lnTo>
                  <a:lnTo>
                    <a:pt x="1661160" y="86868"/>
                  </a:lnTo>
                  <a:lnTo>
                    <a:pt x="1993392" y="0"/>
                  </a:lnTo>
                  <a:lnTo>
                    <a:pt x="2325624" y="152400"/>
                  </a:lnTo>
                  <a:lnTo>
                    <a:pt x="2659380" y="152400"/>
                  </a:lnTo>
                  <a:lnTo>
                    <a:pt x="2991611" y="108204"/>
                  </a:lnTo>
                  <a:lnTo>
                    <a:pt x="3323844" y="108204"/>
                  </a:lnTo>
                  <a:lnTo>
                    <a:pt x="3656076" y="131063"/>
                  </a:lnTo>
                  <a:lnTo>
                    <a:pt x="3988307" y="141731"/>
                  </a:lnTo>
                  <a:lnTo>
                    <a:pt x="4320540" y="97536"/>
                  </a:lnTo>
                  <a:lnTo>
                    <a:pt x="4652772" y="118872"/>
                  </a:lnTo>
                  <a:lnTo>
                    <a:pt x="4985004" y="32004"/>
                  </a:lnTo>
                  <a:lnTo>
                    <a:pt x="5317235" y="86868"/>
                  </a:lnTo>
                  <a:lnTo>
                    <a:pt x="5649468" y="382524"/>
                  </a:lnTo>
                  <a:lnTo>
                    <a:pt x="5983224" y="316992"/>
                  </a:lnTo>
                  <a:lnTo>
                    <a:pt x="6315456" y="272796"/>
                  </a:lnTo>
                  <a:lnTo>
                    <a:pt x="6647688" y="294131"/>
                  </a:lnTo>
                  <a:lnTo>
                    <a:pt x="6979920" y="316992"/>
                  </a:lnTo>
                  <a:lnTo>
                    <a:pt x="7312152" y="304800"/>
                  </a:lnTo>
                  <a:lnTo>
                    <a:pt x="7644384" y="294131"/>
                  </a:lnTo>
                  <a:lnTo>
                    <a:pt x="7976616" y="294131"/>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581405" y="3960114"/>
              <a:ext cx="7976870" cy="623570"/>
            </a:xfrm>
            <a:custGeom>
              <a:avLst/>
              <a:gdLst/>
              <a:ahLst/>
              <a:cxnLst/>
              <a:rect l="l" t="t" r="r" b="b"/>
              <a:pathLst>
                <a:path w="7976870" h="623570">
                  <a:moveTo>
                    <a:pt x="0" y="481584"/>
                  </a:moveTo>
                  <a:lnTo>
                    <a:pt x="332231" y="579119"/>
                  </a:lnTo>
                  <a:lnTo>
                    <a:pt x="664463" y="458724"/>
                  </a:lnTo>
                  <a:lnTo>
                    <a:pt x="996696" y="196596"/>
                  </a:lnTo>
                  <a:lnTo>
                    <a:pt x="1328927" y="109728"/>
                  </a:lnTo>
                  <a:lnTo>
                    <a:pt x="1661160" y="348996"/>
                  </a:lnTo>
                  <a:lnTo>
                    <a:pt x="1993392" y="230124"/>
                  </a:lnTo>
                  <a:lnTo>
                    <a:pt x="2325624" y="382524"/>
                  </a:lnTo>
                  <a:lnTo>
                    <a:pt x="2659380" y="469392"/>
                  </a:lnTo>
                  <a:lnTo>
                    <a:pt x="2991611" y="306324"/>
                  </a:lnTo>
                  <a:lnTo>
                    <a:pt x="3323844" y="338328"/>
                  </a:lnTo>
                  <a:lnTo>
                    <a:pt x="3656076" y="230124"/>
                  </a:lnTo>
                  <a:lnTo>
                    <a:pt x="3988307" y="0"/>
                  </a:lnTo>
                  <a:lnTo>
                    <a:pt x="4320540" y="65531"/>
                  </a:lnTo>
                  <a:lnTo>
                    <a:pt x="4652772" y="230124"/>
                  </a:lnTo>
                  <a:lnTo>
                    <a:pt x="4985004" y="44196"/>
                  </a:lnTo>
                  <a:lnTo>
                    <a:pt x="5317235" y="97536"/>
                  </a:lnTo>
                  <a:lnTo>
                    <a:pt x="5649468" y="623316"/>
                  </a:lnTo>
                  <a:lnTo>
                    <a:pt x="5983224" y="502919"/>
                  </a:lnTo>
                  <a:lnTo>
                    <a:pt x="6315456" y="600456"/>
                  </a:lnTo>
                  <a:lnTo>
                    <a:pt x="6647688" y="568452"/>
                  </a:lnTo>
                  <a:lnTo>
                    <a:pt x="6979920" y="492252"/>
                  </a:lnTo>
                  <a:lnTo>
                    <a:pt x="7312152" y="513588"/>
                  </a:lnTo>
                  <a:lnTo>
                    <a:pt x="7644384" y="502919"/>
                  </a:lnTo>
                  <a:lnTo>
                    <a:pt x="7976616" y="492252"/>
                  </a:lnTo>
                </a:path>
              </a:pathLst>
            </a:custGeom>
            <a:ln w="38100">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581405" y="3512058"/>
              <a:ext cx="7976870" cy="655320"/>
            </a:xfrm>
            <a:custGeom>
              <a:avLst/>
              <a:gdLst/>
              <a:ahLst/>
              <a:cxnLst/>
              <a:rect l="l" t="t" r="r" b="b"/>
              <a:pathLst>
                <a:path w="7976870" h="655320">
                  <a:moveTo>
                    <a:pt x="0" y="568451"/>
                  </a:moveTo>
                  <a:lnTo>
                    <a:pt x="332231" y="623315"/>
                  </a:lnTo>
                  <a:lnTo>
                    <a:pt x="664463" y="437387"/>
                  </a:lnTo>
                  <a:lnTo>
                    <a:pt x="996696" y="86867"/>
                  </a:lnTo>
                  <a:lnTo>
                    <a:pt x="1328927" y="0"/>
                  </a:lnTo>
                  <a:lnTo>
                    <a:pt x="1661160" y="207263"/>
                  </a:lnTo>
                  <a:lnTo>
                    <a:pt x="1993392" y="207263"/>
                  </a:lnTo>
                  <a:lnTo>
                    <a:pt x="2325624" y="327659"/>
                  </a:lnTo>
                  <a:lnTo>
                    <a:pt x="2659380" y="338327"/>
                  </a:lnTo>
                  <a:lnTo>
                    <a:pt x="2991611" y="262127"/>
                  </a:lnTo>
                  <a:lnTo>
                    <a:pt x="3323844" y="141731"/>
                  </a:lnTo>
                  <a:lnTo>
                    <a:pt x="3656076" y="21336"/>
                  </a:lnTo>
                  <a:lnTo>
                    <a:pt x="3988307" y="141731"/>
                  </a:lnTo>
                  <a:lnTo>
                    <a:pt x="4320540" y="217931"/>
                  </a:lnTo>
                  <a:lnTo>
                    <a:pt x="4652772" y="359663"/>
                  </a:lnTo>
                  <a:lnTo>
                    <a:pt x="4985004" y="272795"/>
                  </a:lnTo>
                  <a:lnTo>
                    <a:pt x="5317235" y="283463"/>
                  </a:lnTo>
                  <a:lnTo>
                    <a:pt x="5649468" y="611123"/>
                  </a:lnTo>
                  <a:lnTo>
                    <a:pt x="5983224" y="579119"/>
                  </a:lnTo>
                  <a:lnTo>
                    <a:pt x="6315456" y="623315"/>
                  </a:lnTo>
                  <a:lnTo>
                    <a:pt x="6647688" y="644651"/>
                  </a:lnTo>
                  <a:lnTo>
                    <a:pt x="6979920" y="611123"/>
                  </a:lnTo>
                  <a:lnTo>
                    <a:pt x="7312152" y="655319"/>
                  </a:lnTo>
                  <a:lnTo>
                    <a:pt x="7644384" y="589787"/>
                  </a:lnTo>
                  <a:lnTo>
                    <a:pt x="7976616" y="579119"/>
                  </a:lnTo>
                </a:path>
              </a:pathLst>
            </a:custGeom>
            <a:ln w="38099">
              <a:solidFill>
                <a:srgbClr val="808080"/>
              </a:solidFill>
            </a:ln>
          </p:spPr>
          <p:txBody>
            <a:bodyPr wrap="square" lIns="0" tIns="0" rIns="0" bIns="0" rtlCol="0"/>
            <a:lstStyle/>
            <a:p>
              <a:endParaRPr smtClean="0">
                <a:solidFill>
                  <a:prstClr val="black"/>
                </a:solidFill>
              </a:endParaRPr>
            </a:p>
          </p:txBody>
        </p:sp>
        <p:sp>
          <p:nvSpPr>
            <p:cNvPr id="11" name="object 11"/>
            <p:cNvSpPr/>
            <p:nvPr/>
          </p:nvSpPr>
          <p:spPr>
            <a:xfrm>
              <a:off x="581405" y="2931414"/>
              <a:ext cx="7976870" cy="974090"/>
            </a:xfrm>
            <a:custGeom>
              <a:avLst/>
              <a:gdLst/>
              <a:ahLst/>
              <a:cxnLst/>
              <a:rect l="l" t="t" r="r" b="b"/>
              <a:pathLst>
                <a:path w="7976870" h="974089">
                  <a:moveTo>
                    <a:pt x="0" y="874776"/>
                  </a:moveTo>
                  <a:lnTo>
                    <a:pt x="332231" y="973836"/>
                  </a:lnTo>
                  <a:lnTo>
                    <a:pt x="664463" y="711708"/>
                  </a:lnTo>
                  <a:lnTo>
                    <a:pt x="996696" y="208787"/>
                  </a:lnTo>
                  <a:lnTo>
                    <a:pt x="1328927" y="33527"/>
                  </a:lnTo>
                  <a:lnTo>
                    <a:pt x="1661160" y="416051"/>
                  </a:lnTo>
                  <a:lnTo>
                    <a:pt x="1993392" y="394715"/>
                  </a:lnTo>
                  <a:lnTo>
                    <a:pt x="2325624" y="515112"/>
                  </a:lnTo>
                  <a:lnTo>
                    <a:pt x="2659380" y="591312"/>
                  </a:lnTo>
                  <a:lnTo>
                    <a:pt x="2991611" y="426720"/>
                  </a:lnTo>
                  <a:lnTo>
                    <a:pt x="3323844" y="339851"/>
                  </a:lnTo>
                  <a:lnTo>
                    <a:pt x="3656076" y="109727"/>
                  </a:lnTo>
                  <a:lnTo>
                    <a:pt x="3988307" y="0"/>
                  </a:lnTo>
                  <a:lnTo>
                    <a:pt x="4320540" y="175260"/>
                  </a:lnTo>
                  <a:lnTo>
                    <a:pt x="4652772" y="437388"/>
                  </a:lnTo>
                  <a:lnTo>
                    <a:pt x="4985004" y="251460"/>
                  </a:lnTo>
                  <a:lnTo>
                    <a:pt x="5317235" y="274320"/>
                  </a:lnTo>
                  <a:lnTo>
                    <a:pt x="5649468" y="798576"/>
                  </a:lnTo>
                  <a:lnTo>
                    <a:pt x="5983224" y="722376"/>
                  </a:lnTo>
                  <a:lnTo>
                    <a:pt x="6315456" y="886968"/>
                  </a:lnTo>
                  <a:lnTo>
                    <a:pt x="6647688" y="853440"/>
                  </a:lnTo>
                  <a:lnTo>
                    <a:pt x="6979920" y="743712"/>
                  </a:lnTo>
                  <a:lnTo>
                    <a:pt x="7312152" y="809244"/>
                  </a:lnTo>
                  <a:lnTo>
                    <a:pt x="7644384" y="743712"/>
                  </a:lnTo>
                  <a:lnTo>
                    <a:pt x="7976616" y="733044"/>
                  </a:lnTo>
                </a:path>
              </a:pathLst>
            </a:custGeom>
            <a:ln w="38100">
              <a:solidFill>
                <a:srgbClr val="EBA30D"/>
              </a:solidFill>
            </a:ln>
          </p:spPr>
          <p:txBody>
            <a:bodyPr wrap="square" lIns="0" tIns="0" rIns="0" bIns="0" rtlCol="0"/>
            <a:lstStyle/>
            <a:p>
              <a:endParaRPr smtClean="0">
                <a:solidFill>
                  <a:prstClr val="black"/>
                </a:solidFill>
              </a:endParaRPr>
            </a:p>
          </p:txBody>
        </p:sp>
      </p:grpSp>
      <p:sp>
        <p:nvSpPr>
          <p:cNvPr id="12" name="object 12"/>
          <p:cNvSpPr txBox="1"/>
          <p:nvPr/>
        </p:nvSpPr>
        <p:spPr>
          <a:xfrm>
            <a:off x="259181" y="496379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10</a:t>
            </a:r>
            <a:endParaRPr sz="1200">
              <a:solidFill>
                <a:prstClr val="black"/>
              </a:solidFill>
              <a:latin typeface="Tahoma"/>
              <a:cs typeface="Tahoma"/>
            </a:endParaRPr>
          </a:p>
        </p:txBody>
      </p:sp>
      <p:sp>
        <p:nvSpPr>
          <p:cNvPr id="13" name="object 13"/>
          <p:cNvSpPr txBox="1"/>
          <p:nvPr/>
        </p:nvSpPr>
        <p:spPr>
          <a:xfrm>
            <a:off x="259181" y="441693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15</a:t>
            </a:r>
            <a:endParaRPr sz="1200">
              <a:solidFill>
                <a:prstClr val="black"/>
              </a:solidFill>
              <a:latin typeface="Tahoma"/>
              <a:cs typeface="Tahoma"/>
            </a:endParaRPr>
          </a:p>
        </p:txBody>
      </p:sp>
      <p:sp>
        <p:nvSpPr>
          <p:cNvPr id="14" name="object 14"/>
          <p:cNvSpPr txBox="1"/>
          <p:nvPr/>
        </p:nvSpPr>
        <p:spPr>
          <a:xfrm>
            <a:off x="259181" y="387019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a:t>
            </a:r>
            <a:endParaRPr sz="1200">
              <a:solidFill>
                <a:prstClr val="black"/>
              </a:solidFill>
              <a:latin typeface="Tahoma"/>
              <a:cs typeface="Tahoma"/>
            </a:endParaRPr>
          </a:p>
        </p:txBody>
      </p:sp>
      <p:sp>
        <p:nvSpPr>
          <p:cNvPr id="15" name="object 15"/>
          <p:cNvSpPr txBox="1"/>
          <p:nvPr/>
        </p:nvSpPr>
        <p:spPr>
          <a:xfrm>
            <a:off x="259181" y="332333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25</a:t>
            </a:r>
            <a:endParaRPr sz="1200">
              <a:solidFill>
                <a:prstClr val="black"/>
              </a:solidFill>
              <a:latin typeface="Tahoma"/>
              <a:cs typeface="Tahoma"/>
            </a:endParaRPr>
          </a:p>
        </p:txBody>
      </p:sp>
      <p:sp>
        <p:nvSpPr>
          <p:cNvPr id="16" name="object 16"/>
          <p:cNvSpPr txBox="1"/>
          <p:nvPr/>
        </p:nvSpPr>
        <p:spPr>
          <a:xfrm>
            <a:off x="259181" y="2776473"/>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30</a:t>
            </a:r>
            <a:endParaRPr sz="1200">
              <a:solidFill>
                <a:prstClr val="black"/>
              </a:solidFill>
              <a:latin typeface="Tahoma"/>
              <a:cs typeface="Tahoma"/>
            </a:endParaRPr>
          </a:p>
        </p:txBody>
      </p:sp>
      <p:sp>
        <p:nvSpPr>
          <p:cNvPr id="17" name="object 17"/>
          <p:cNvSpPr txBox="1"/>
          <p:nvPr/>
        </p:nvSpPr>
        <p:spPr>
          <a:xfrm>
            <a:off x="259181" y="2229053"/>
            <a:ext cx="1930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35</a:t>
            </a:r>
            <a:endParaRPr sz="1200">
              <a:solidFill>
                <a:prstClr val="black"/>
              </a:solidFill>
              <a:latin typeface="Tahoma"/>
              <a:cs typeface="Tahoma"/>
            </a:endParaRPr>
          </a:p>
        </p:txBody>
      </p:sp>
      <p:sp>
        <p:nvSpPr>
          <p:cNvPr id="18" name="object 18"/>
          <p:cNvSpPr txBox="1"/>
          <p:nvPr/>
        </p:nvSpPr>
        <p:spPr>
          <a:xfrm>
            <a:off x="476124" y="5115305"/>
            <a:ext cx="818832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19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1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1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17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19" name="object 19"/>
          <p:cNvSpPr txBox="1"/>
          <p:nvPr/>
        </p:nvSpPr>
        <p:spPr>
          <a:xfrm>
            <a:off x="8378697" y="3411982"/>
            <a:ext cx="365125" cy="208279"/>
          </a:xfrm>
          <a:prstGeom prst="rect">
            <a:avLst/>
          </a:prstGeom>
        </p:spPr>
        <p:txBody>
          <a:bodyPr vert="horz" wrap="square" lIns="0" tIns="12700" rIns="0" bIns="0" rtlCol="0">
            <a:spAutoFit/>
          </a:bodyPr>
          <a:lstStyle/>
          <a:p>
            <a:pPr marL="12700">
              <a:spcBef>
                <a:spcPts val="100"/>
              </a:spcBef>
            </a:pPr>
            <a:r>
              <a:rPr sz="1200" b="1" dirty="0">
                <a:solidFill>
                  <a:srgbClr val="FFC000"/>
                </a:solidFill>
                <a:latin typeface="Tahoma"/>
                <a:cs typeface="Tahoma"/>
              </a:rPr>
              <a:t>22,9</a:t>
            </a:r>
            <a:endParaRPr sz="1200">
              <a:solidFill>
                <a:prstClr val="black"/>
              </a:solidFill>
              <a:latin typeface="Tahoma"/>
              <a:cs typeface="Tahoma"/>
            </a:endParaRPr>
          </a:p>
        </p:txBody>
      </p:sp>
      <p:sp>
        <p:nvSpPr>
          <p:cNvPr id="20" name="object 20"/>
          <p:cNvSpPr txBox="1"/>
          <p:nvPr/>
        </p:nvSpPr>
        <p:spPr>
          <a:xfrm>
            <a:off x="8378697" y="4670882"/>
            <a:ext cx="365125" cy="208915"/>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11</a:t>
            </a:r>
            <a:r>
              <a:rPr sz="1200" b="1" spc="-5" dirty="0">
                <a:solidFill>
                  <a:srgbClr val="001F5F"/>
                </a:solidFill>
                <a:latin typeface="Tahoma"/>
                <a:cs typeface="Tahoma"/>
              </a:rPr>
              <a:t>,</a:t>
            </a:r>
            <a:r>
              <a:rPr sz="1200" b="1" dirty="0">
                <a:solidFill>
                  <a:srgbClr val="001F5F"/>
                </a:solidFill>
                <a:latin typeface="Tahoma"/>
                <a:cs typeface="Tahoma"/>
              </a:rPr>
              <a:t>4</a:t>
            </a:r>
            <a:endParaRPr sz="1200">
              <a:solidFill>
                <a:prstClr val="black"/>
              </a:solidFill>
              <a:latin typeface="Tahoma"/>
              <a:cs typeface="Tahoma"/>
            </a:endParaRPr>
          </a:p>
        </p:txBody>
      </p:sp>
      <p:sp>
        <p:nvSpPr>
          <p:cNvPr id="21" name="object 21"/>
          <p:cNvSpPr txBox="1"/>
          <p:nvPr/>
        </p:nvSpPr>
        <p:spPr>
          <a:xfrm>
            <a:off x="8378697" y="4199635"/>
            <a:ext cx="365125"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15,7</a:t>
            </a:r>
            <a:endParaRPr sz="1200">
              <a:solidFill>
                <a:prstClr val="black"/>
              </a:solidFill>
              <a:latin typeface="Tahoma"/>
              <a:cs typeface="Tahoma"/>
            </a:endParaRPr>
          </a:p>
        </p:txBody>
      </p:sp>
      <p:sp>
        <p:nvSpPr>
          <p:cNvPr id="22" name="object 22"/>
          <p:cNvSpPr txBox="1"/>
          <p:nvPr/>
        </p:nvSpPr>
        <p:spPr>
          <a:xfrm>
            <a:off x="8378697" y="3839336"/>
            <a:ext cx="365125" cy="208279"/>
          </a:xfrm>
          <a:prstGeom prst="rect">
            <a:avLst/>
          </a:prstGeom>
        </p:spPr>
        <p:txBody>
          <a:bodyPr vert="horz" wrap="square" lIns="0" tIns="12700" rIns="0" bIns="0" rtlCol="0">
            <a:spAutoFit/>
          </a:bodyPr>
          <a:lstStyle/>
          <a:p>
            <a:pPr marL="12700">
              <a:spcBef>
                <a:spcPts val="100"/>
              </a:spcBef>
            </a:pPr>
            <a:r>
              <a:rPr sz="1200" b="1" dirty="0">
                <a:solidFill>
                  <a:srgbClr val="7E7E7E"/>
                </a:solidFill>
                <a:latin typeface="Tahoma"/>
                <a:cs typeface="Tahoma"/>
              </a:rPr>
              <a:t>19,0</a:t>
            </a:r>
            <a:endParaRPr sz="1200">
              <a:solidFill>
                <a:prstClr val="black"/>
              </a:solidFill>
              <a:latin typeface="Tahoma"/>
              <a:cs typeface="Tahoma"/>
            </a:endParaRPr>
          </a:p>
        </p:txBody>
      </p:sp>
      <p:grpSp>
        <p:nvGrpSpPr>
          <p:cNvPr id="23" name="object 23"/>
          <p:cNvGrpSpPr/>
          <p:nvPr/>
        </p:nvGrpSpPr>
        <p:grpSpPr>
          <a:xfrm>
            <a:off x="723137" y="2467355"/>
            <a:ext cx="4376420" cy="271780"/>
            <a:chOff x="723137" y="2467355"/>
            <a:chExt cx="4376420" cy="271780"/>
          </a:xfrm>
        </p:grpSpPr>
        <p:sp>
          <p:nvSpPr>
            <p:cNvPr id="24" name="object 24"/>
            <p:cNvSpPr/>
            <p:nvPr/>
          </p:nvSpPr>
          <p:spPr>
            <a:xfrm>
              <a:off x="723137" y="2486405"/>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5" name="object 25"/>
            <p:cNvSpPr/>
            <p:nvPr/>
          </p:nvSpPr>
          <p:spPr>
            <a:xfrm>
              <a:off x="4923281" y="2486405"/>
              <a:ext cx="176530" cy="0"/>
            </a:xfrm>
            <a:custGeom>
              <a:avLst/>
              <a:gdLst/>
              <a:ahLst/>
              <a:cxnLst/>
              <a:rect l="l" t="t" r="r" b="b"/>
              <a:pathLst>
                <a:path w="176529">
                  <a:moveTo>
                    <a:pt x="0" y="0"/>
                  </a:moveTo>
                  <a:lnTo>
                    <a:pt x="176275" y="0"/>
                  </a:lnTo>
                </a:path>
              </a:pathLst>
            </a:custGeom>
            <a:ln w="38100">
              <a:solidFill>
                <a:srgbClr val="808080"/>
              </a:solidFill>
            </a:ln>
          </p:spPr>
          <p:txBody>
            <a:bodyPr wrap="square" lIns="0" tIns="0" rIns="0" bIns="0" rtlCol="0"/>
            <a:lstStyle/>
            <a:p>
              <a:endParaRPr smtClean="0">
                <a:solidFill>
                  <a:prstClr val="black"/>
                </a:solidFill>
              </a:endParaRPr>
            </a:p>
          </p:txBody>
        </p:sp>
        <p:sp>
          <p:nvSpPr>
            <p:cNvPr id="26" name="object 26"/>
            <p:cNvSpPr/>
            <p:nvPr/>
          </p:nvSpPr>
          <p:spPr>
            <a:xfrm>
              <a:off x="723137" y="2719577"/>
              <a:ext cx="176530" cy="0"/>
            </a:xfrm>
            <a:custGeom>
              <a:avLst/>
              <a:gdLst/>
              <a:ahLst/>
              <a:cxnLst/>
              <a:rect l="l" t="t" r="r" b="b"/>
              <a:pathLst>
                <a:path w="176530">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27" name="object 27"/>
            <p:cNvSpPr/>
            <p:nvPr/>
          </p:nvSpPr>
          <p:spPr>
            <a:xfrm>
              <a:off x="4923281" y="2719577"/>
              <a:ext cx="176530" cy="0"/>
            </a:xfrm>
            <a:custGeom>
              <a:avLst/>
              <a:gdLst/>
              <a:ahLst/>
              <a:cxnLst/>
              <a:rect l="l" t="t" r="r" b="b"/>
              <a:pathLst>
                <a:path w="176529">
                  <a:moveTo>
                    <a:pt x="0" y="0"/>
                  </a:moveTo>
                  <a:lnTo>
                    <a:pt x="176275" y="0"/>
                  </a:lnTo>
                </a:path>
              </a:pathLst>
            </a:custGeom>
            <a:ln w="38100">
              <a:solidFill>
                <a:srgbClr val="EBA30D"/>
              </a:solidFill>
            </a:ln>
          </p:spPr>
          <p:txBody>
            <a:bodyPr wrap="square" lIns="0" tIns="0" rIns="0" bIns="0" rtlCol="0"/>
            <a:lstStyle/>
            <a:p>
              <a:endParaRPr smtClean="0">
                <a:solidFill>
                  <a:prstClr val="black"/>
                </a:solidFill>
              </a:endParaRPr>
            </a:p>
          </p:txBody>
        </p:sp>
      </p:grpSp>
      <p:sp>
        <p:nvSpPr>
          <p:cNvPr id="28" name="object 28"/>
          <p:cNvSpPr txBox="1"/>
          <p:nvPr/>
        </p:nvSpPr>
        <p:spPr>
          <a:xfrm>
            <a:off x="955954" y="2338347"/>
            <a:ext cx="3857625" cy="491490"/>
          </a:xfrm>
          <a:prstGeom prst="rect">
            <a:avLst/>
          </a:prstGeom>
        </p:spPr>
        <p:txBody>
          <a:bodyPr vert="horz" wrap="square" lIns="0" tIns="62230" rIns="0" bIns="0" rtlCol="0">
            <a:spAutoFit/>
          </a:bodyPr>
          <a:lstStyle/>
          <a:p>
            <a:pPr marL="12700">
              <a:spcBef>
                <a:spcPts val="490"/>
              </a:spcBef>
            </a:pPr>
            <a:r>
              <a:rPr sz="1200" spc="-5" dirty="0">
                <a:solidFill>
                  <a:prstClr val="black"/>
                </a:solidFill>
                <a:latin typeface="Tahoma"/>
                <a:cs typeface="Tahoma"/>
              </a:rPr>
              <a:t>İşsizlik</a:t>
            </a:r>
            <a:r>
              <a:rPr sz="1200" spc="5"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a:p>
            <a:pPr marL="12700">
              <a:spcBef>
                <a:spcPts val="395"/>
              </a:spcBef>
            </a:pPr>
            <a:r>
              <a:rPr sz="1200" spc="-10" dirty="0">
                <a:solidFill>
                  <a:prstClr val="black"/>
                </a:solidFill>
                <a:latin typeface="Tahoma"/>
                <a:cs typeface="Tahoma"/>
              </a:rPr>
              <a:t>Zamana </a:t>
            </a:r>
            <a:r>
              <a:rPr sz="1200" spc="-5" dirty="0">
                <a:solidFill>
                  <a:prstClr val="black"/>
                </a:solidFill>
                <a:latin typeface="Tahoma"/>
                <a:cs typeface="Tahoma"/>
              </a:rPr>
              <a:t>bağlı </a:t>
            </a:r>
            <a:r>
              <a:rPr sz="1200" dirty="0">
                <a:solidFill>
                  <a:prstClr val="black"/>
                </a:solidFill>
                <a:latin typeface="Tahoma"/>
                <a:cs typeface="Tahoma"/>
              </a:rPr>
              <a:t>eksik </a:t>
            </a:r>
            <a:r>
              <a:rPr sz="1200" spc="-5" dirty="0">
                <a:solidFill>
                  <a:prstClr val="black"/>
                </a:solidFill>
                <a:latin typeface="Tahoma"/>
                <a:cs typeface="Tahoma"/>
              </a:rPr>
              <a:t>istihdam </a:t>
            </a:r>
            <a:r>
              <a:rPr sz="1200" spc="-10" dirty="0">
                <a:solidFill>
                  <a:prstClr val="black"/>
                </a:solidFill>
                <a:latin typeface="Tahoma"/>
                <a:cs typeface="Tahoma"/>
              </a:rPr>
              <a:t>ve </a:t>
            </a:r>
            <a:r>
              <a:rPr sz="1200" spc="-5" dirty="0">
                <a:solidFill>
                  <a:prstClr val="black"/>
                </a:solidFill>
                <a:latin typeface="Tahoma"/>
                <a:cs typeface="Tahoma"/>
              </a:rPr>
              <a:t>işsizlerin </a:t>
            </a:r>
            <a:r>
              <a:rPr sz="1200" dirty="0">
                <a:solidFill>
                  <a:prstClr val="black"/>
                </a:solidFill>
                <a:latin typeface="Tahoma"/>
                <a:cs typeface="Tahoma"/>
              </a:rPr>
              <a:t>bütünleşik</a:t>
            </a:r>
            <a:r>
              <a:rPr sz="1200" spc="105"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p:txBody>
      </p:sp>
      <p:sp>
        <p:nvSpPr>
          <p:cNvPr id="29" name="object 29"/>
          <p:cNvSpPr txBox="1"/>
          <p:nvPr/>
        </p:nvSpPr>
        <p:spPr>
          <a:xfrm>
            <a:off x="5156961" y="2338347"/>
            <a:ext cx="3098165" cy="491490"/>
          </a:xfrm>
          <a:prstGeom prst="rect">
            <a:avLst/>
          </a:prstGeom>
        </p:spPr>
        <p:txBody>
          <a:bodyPr vert="horz" wrap="square" lIns="0" tIns="62230" rIns="0" bIns="0" rtlCol="0">
            <a:spAutoFit/>
          </a:bodyPr>
          <a:lstStyle/>
          <a:p>
            <a:pPr marL="12700">
              <a:spcBef>
                <a:spcPts val="490"/>
              </a:spcBef>
            </a:pPr>
            <a:r>
              <a:rPr sz="1200" spc="-5" dirty="0">
                <a:solidFill>
                  <a:prstClr val="black"/>
                </a:solidFill>
                <a:latin typeface="Tahoma"/>
                <a:cs typeface="Tahoma"/>
              </a:rPr>
              <a:t>İşsiz ve potansiyel </a:t>
            </a:r>
            <a:r>
              <a:rPr sz="1200" dirty="0">
                <a:solidFill>
                  <a:prstClr val="black"/>
                </a:solidFill>
                <a:latin typeface="Tahoma"/>
                <a:cs typeface="Tahoma"/>
              </a:rPr>
              <a:t>işgücünün </a:t>
            </a:r>
            <a:r>
              <a:rPr sz="1200" spc="-5" dirty="0">
                <a:solidFill>
                  <a:prstClr val="black"/>
                </a:solidFill>
                <a:latin typeface="Tahoma"/>
                <a:cs typeface="Tahoma"/>
              </a:rPr>
              <a:t>bütünleşik</a:t>
            </a:r>
            <a:r>
              <a:rPr sz="1200" spc="45"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a:p>
            <a:pPr marL="12700">
              <a:spcBef>
                <a:spcPts val="395"/>
              </a:spcBef>
            </a:pPr>
            <a:r>
              <a:rPr sz="1200" spc="-10" dirty="0">
                <a:solidFill>
                  <a:prstClr val="black"/>
                </a:solidFill>
                <a:latin typeface="Tahoma"/>
                <a:cs typeface="Tahoma"/>
              </a:rPr>
              <a:t>Atıl </a:t>
            </a:r>
            <a:r>
              <a:rPr sz="1200" dirty="0">
                <a:solidFill>
                  <a:prstClr val="black"/>
                </a:solidFill>
                <a:latin typeface="Tahoma"/>
                <a:cs typeface="Tahoma"/>
              </a:rPr>
              <a:t>işgücü</a:t>
            </a:r>
            <a:r>
              <a:rPr sz="1200" spc="20" dirty="0">
                <a:solidFill>
                  <a:prstClr val="black"/>
                </a:solidFill>
                <a:latin typeface="Tahoma"/>
                <a:cs typeface="Tahoma"/>
              </a:rPr>
              <a:t> </a:t>
            </a:r>
            <a:r>
              <a:rPr sz="1200" spc="-10" dirty="0">
                <a:solidFill>
                  <a:prstClr val="black"/>
                </a:solidFill>
                <a:latin typeface="Tahoma"/>
                <a:cs typeface="Tahoma"/>
              </a:rPr>
              <a:t>oranı</a:t>
            </a:r>
            <a:endParaRPr sz="1200">
              <a:solidFill>
                <a:prstClr val="black"/>
              </a:solidFill>
              <a:latin typeface="Tahoma"/>
              <a:cs typeface="Tahoma"/>
            </a:endParaRPr>
          </a:p>
        </p:txBody>
      </p:sp>
      <p:sp>
        <p:nvSpPr>
          <p:cNvPr id="30" name="object 30"/>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32</a:t>
            </a:r>
            <a:endParaRPr sz="1400">
              <a:solidFill>
                <a:prstClr val="black"/>
              </a:solidFill>
              <a:latin typeface="Tahoma"/>
              <a:cs typeface="Tahoma"/>
            </a:endParaRPr>
          </a:p>
        </p:txBody>
      </p:sp>
    </p:spTree>
    <p:extLst>
      <p:ext uri="{BB962C8B-B14F-4D97-AF65-F5344CB8AC3E}">
        <p14:creationId xmlns:p14="http://schemas.microsoft.com/office/powerpoint/2010/main" val="1100978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2978785" cy="513715"/>
          </a:xfrm>
          <a:prstGeom prst="rect">
            <a:avLst/>
          </a:prstGeom>
        </p:spPr>
        <p:txBody>
          <a:bodyPr vert="horz" wrap="square" lIns="0" tIns="13335" rIns="0" bIns="0" rtlCol="0">
            <a:spAutoFit/>
          </a:bodyPr>
          <a:lstStyle/>
          <a:p>
            <a:pPr marL="12700">
              <a:lnSpc>
                <a:spcPct val="100000"/>
              </a:lnSpc>
              <a:spcBef>
                <a:spcPts val="105"/>
              </a:spcBef>
            </a:pPr>
            <a:r>
              <a:rPr sz="3200" spc="-5" dirty="0"/>
              <a:t>Kamu</a:t>
            </a:r>
            <a:r>
              <a:rPr sz="3200" spc="-65" dirty="0"/>
              <a:t> </a:t>
            </a:r>
            <a:r>
              <a:rPr sz="3200" spc="-5" dirty="0"/>
              <a:t>Maliyesi</a:t>
            </a:r>
            <a:endParaRPr sz="3200"/>
          </a:p>
        </p:txBody>
      </p:sp>
      <p:sp>
        <p:nvSpPr>
          <p:cNvPr id="3" name="object 3"/>
          <p:cNvSpPr txBox="1"/>
          <p:nvPr/>
        </p:nvSpPr>
        <p:spPr>
          <a:xfrm>
            <a:off x="383540" y="1632940"/>
            <a:ext cx="4471035" cy="2677160"/>
          </a:xfrm>
          <a:prstGeom prst="rect">
            <a:avLst/>
          </a:prstGeom>
        </p:spPr>
        <p:txBody>
          <a:bodyPr vert="horz" wrap="square" lIns="0" tIns="165100" rIns="0" bIns="0" rtlCol="0">
            <a:spAutoFit/>
          </a:bodyPr>
          <a:lstStyle/>
          <a:p>
            <a:pPr marL="342265" marR="619125" indent="-342265" algn="r">
              <a:spcBef>
                <a:spcPts val="1300"/>
              </a:spcBef>
              <a:buClr>
                <a:srgbClr val="C00000"/>
              </a:buClr>
              <a:buSzPct val="85000"/>
              <a:buFont typeface="Wingdings"/>
              <a:buChar char=""/>
              <a:tabLst>
                <a:tab pos="342265" algn="l"/>
                <a:tab pos="342900" algn="l"/>
              </a:tabLst>
            </a:pPr>
            <a:r>
              <a:rPr sz="2000" dirty="0">
                <a:solidFill>
                  <a:prstClr val="black"/>
                </a:solidFill>
                <a:latin typeface="Tahoma"/>
                <a:cs typeface="Tahoma"/>
              </a:rPr>
              <a:t>Merkezi </a:t>
            </a:r>
            <a:r>
              <a:rPr sz="2000" spc="-5" dirty="0">
                <a:solidFill>
                  <a:prstClr val="black"/>
                </a:solidFill>
                <a:latin typeface="Tahoma"/>
                <a:cs typeface="Tahoma"/>
              </a:rPr>
              <a:t>Yönetim </a:t>
            </a:r>
            <a:r>
              <a:rPr sz="2000" dirty="0">
                <a:solidFill>
                  <a:prstClr val="black"/>
                </a:solidFill>
                <a:latin typeface="Tahoma"/>
                <a:cs typeface="Tahoma"/>
              </a:rPr>
              <a:t>bütçe</a:t>
            </a:r>
            <a:r>
              <a:rPr sz="2000" spc="-105" dirty="0">
                <a:solidFill>
                  <a:prstClr val="black"/>
                </a:solidFill>
                <a:latin typeface="Tahoma"/>
                <a:cs typeface="Tahoma"/>
              </a:rPr>
              <a:t> </a:t>
            </a:r>
            <a:r>
              <a:rPr sz="2000" dirty="0">
                <a:solidFill>
                  <a:prstClr val="black"/>
                </a:solidFill>
                <a:latin typeface="Tahoma"/>
                <a:cs typeface="Tahoma"/>
              </a:rPr>
              <a:t>dengesi</a:t>
            </a:r>
            <a:endParaRPr sz="2000">
              <a:solidFill>
                <a:prstClr val="black"/>
              </a:solidFill>
              <a:latin typeface="Tahoma"/>
              <a:cs typeface="Tahoma"/>
            </a:endParaRPr>
          </a:p>
          <a:p>
            <a:pPr marL="342265" marR="575310" indent="-342265" algn="r">
              <a:spcBef>
                <a:spcPts val="1200"/>
              </a:spcBef>
              <a:buClr>
                <a:srgbClr val="C00000"/>
              </a:buClr>
              <a:buSzPct val="85000"/>
              <a:buFont typeface="Wingdings"/>
              <a:buChar char=""/>
              <a:tabLst>
                <a:tab pos="342265" algn="l"/>
                <a:tab pos="342900" algn="l"/>
              </a:tabLst>
            </a:pPr>
            <a:r>
              <a:rPr sz="2000" dirty="0">
                <a:solidFill>
                  <a:prstClr val="black"/>
                </a:solidFill>
                <a:latin typeface="Tahoma"/>
                <a:cs typeface="Tahoma"/>
              </a:rPr>
              <a:t>Merkezi </a:t>
            </a:r>
            <a:r>
              <a:rPr sz="2000" spc="-5" dirty="0">
                <a:solidFill>
                  <a:prstClr val="black"/>
                </a:solidFill>
                <a:latin typeface="Tahoma"/>
                <a:cs typeface="Tahoma"/>
              </a:rPr>
              <a:t>Yönetim faiz dışı</a:t>
            </a:r>
            <a:r>
              <a:rPr sz="2000" spc="-80" dirty="0">
                <a:solidFill>
                  <a:prstClr val="black"/>
                </a:solidFill>
                <a:latin typeface="Tahoma"/>
                <a:cs typeface="Tahoma"/>
              </a:rPr>
              <a:t> </a:t>
            </a:r>
            <a:r>
              <a:rPr sz="2000" dirty="0">
                <a:solidFill>
                  <a:prstClr val="black"/>
                </a:solidFill>
                <a:latin typeface="Tahoma"/>
                <a:cs typeface="Tahoma"/>
              </a:rPr>
              <a:t>denge</a:t>
            </a:r>
            <a:endParaRPr sz="2000">
              <a:solidFill>
                <a:prstClr val="black"/>
              </a:solidFill>
              <a:latin typeface="Tahoma"/>
              <a:cs typeface="Tahoma"/>
            </a:endParaRPr>
          </a:p>
          <a:p>
            <a:pPr marL="286385" marR="591820" lvl="1" indent="-286385" algn="r">
              <a:spcBef>
                <a:spcPts val="1195"/>
              </a:spcBef>
              <a:buClr>
                <a:srgbClr val="C00000"/>
              </a:buClr>
              <a:buSzPct val="88888"/>
              <a:buFont typeface="Wingdings"/>
              <a:buChar char=""/>
              <a:tabLst>
                <a:tab pos="286385" algn="l"/>
                <a:tab pos="287020" algn="l"/>
              </a:tabLst>
            </a:pPr>
            <a:r>
              <a:rPr spc="-5" dirty="0">
                <a:solidFill>
                  <a:prstClr val="black"/>
                </a:solidFill>
                <a:latin typeface="Tahoma"/>
                <a:cs typeface="Tahoma"/>
              </a:rPr>
              <a:t>Program tanımlı faiz dışı</a:t>
            </a:r>
            <a:r>
              <a:rPr dirty="0">
                <a:solidFill>
                  <a:prstClr val="black"/>
                </a:solidFill>
                <a:latin typeface="Tahoma"/>
                <a:cs typeface="Tahoma"/>
              </a:rPr>
              <a:t> </a:t>
            </a:r>
            <a:r>
              <a:rPr spc="-5" dirty="0">
                <a:solidFill>
                  <a:prstClr val="black"/>
                </a:solidFill>
                <a:latin typeface="Tahoma"/>
                <a:cs typeface="Tahoma"/>
              </a:rPr>
              <a:t>denge</a:t>
            </a:r>
            <a:endParaRPr>
              <a:solidFill>
                <a:prstClr val="black"/>
              </a:solidFill>
              <a:latin typeface="Tahoma"/>
              <a:cs typeface="Tahoma"/>
            </a:endParaRPr>
          </a:p>
          <a:p>
            <a:pPr marL="355600" indent="-342900">
              <a:spcBef>
                <a:spcPts val="1205"/>
              </a:spcBef>
              <a:buClr>
                <a:srgbClr val="C00000"/>
              </a:buClr>
              <a:buSzPct val="85000"/>
              <a:buFont typeface="Wingdings"/>
              <a:buChar char=""/>
              <a:tabLst>
                <a:tab pos="354965" algn="l"/>
                <a:tab pos="355600" algn="l"/>
              </a:tabLst>
            </a:pPr>
            <a:r>
              <a:rPr sz="2000" dirty="0">
                <a:solidFill>
                  <a:prstClr val="black"/>
                </a:solidFill>
                <a:latin typeface="Tahoma"/>
                <a:cs typeface="Tahoma"/>
              </a:rPr>
              <a:t>Merkezi </a:t>
            </a:r>
            <a:r>
              <a:rPr sz="2000" spc="-5" dirty="0">
                <a:solidFill>
                  <a:prstClr val="black"/>
                </a:solidFill>
                <a:latin typeface="Tahoma"/>
                <a:cs typeface="Tahoma"/>
              </a:rPr>
              <a:t>Yönetim borç</a:t>
            </a:r>
            <a:r>
              <a:rPr sz="2000" spc="-35" dirty="0">
                <a:solidFill>
                  <a:prstClr val="black"/>
                </a:solidFill>
                <a:latin typeface="Tahoma"/>
                <a:cs typeface="Tahoma"/>
              </a:rPr>
              <a:t> </a:t>
            </a:r>
            <a:r>
              <a:rPr sz="2000" spc="-5" dirty="0">
                <a:solidFill>
                  <a:prstClr val="black"/>
                </a:solidFill>
                <a:latin typeface="Tahoma"/>
                <a:cs typeface="Tahoma"/>
              </a:rPr>
              <a:t>stoku</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Döviz cinsi borç</a:t>
            </a:r>
            <a:r>
              <a:rPr dirty="0">
                <a:solidFill>
                  <a:prstClr val="black"/>
                </a:solidFill>
                <a:latin typeface="Tahoma"/>
                <a:cs typeface="Tahoma"/>
              </a:rPr>
              <a:t> </a:t>
            </a:r>
            <a:r>
              <a:rPr spc="-10" dirty="0">
                <a:solidFill>
                  <a:prstClr val="black"/>
                </a:solidFill>
                <a:latin typeface="Tahoma"/>
                <a:cs typeface="Tahoma"/>
              </a:rPr>
              <a:t>stoku</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dirty="0">
                <a:solidFill>
                  <a:prstClr val="black"/>
                </a:solidFill>
                <a:latin typeface="Tahoma"/>
                <a:cs typeface="Tahoma"/>
              </a:rPr>
              <a:t>Merkezi </a:t>
            </a:r>
            <a:r>
              <a:rPr spc="-5" dirty="0">
                <a:solidFill>
                  <a:prstClr val="black"/>
                </a:solidFill>
                <a:latin typeface="Tahoma"/>
                <a:cs typeface="Tahoma"/>
              </a:rPr>
              <a:t>Yönetim Borç Stoku </a:t>
            </a:r>
            <a:r>
              <a:rPr dirty="0">
                <a:solidFill>
                  <a:prstClr val="black"/>
                </a:solidFill>
                <a:latin typeface="Tahoma"/>
                <a:cs typeface="Tahoma"/>
              </a:rPr>
              <a:t>/</a:t>
            </a:r>
            <a:r>
              <a:rPr spc="-55" dirty="0">
                <a:solidFill>
                  <a:prstClr val="black"/>
                </a:solidFill>
                <a:latin typeface="Tahoma"/>
                <a:cs typeface="Tahoma"/>
              </a:rPr>
              <a:t> </a:t>
            </a:r>
            <a:r>
              <a:rPr spc="-5" dirty="0">
                <a:solidFill>
                  <a:prstClr val="black"/>
                </a:solidFill>
                <a:latin typeface="Tahoma"/>
                <a:cs typeface="Tahoma"/>
              </a:rPr>
              <a:t>GSYİH</a:t>
            </a:r>
            <a:endParaRPr>
              <a:solidFill>
                <a:prstClr val="black"/>
              </a:solidFill>
              <a:latin typeface="Tahoma"/>
              <a:cs typeface="Tahoma"/>
            </a:endParaRPr>
          </a:p>
        </p:txBody>
      </p:sp>
      <p:sp>
        <p:nvSpPr>
          <p:cNvPr id="4" name="object 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33</a:t>
            </a:r>
            <a:endParaRPr sz="1400">
              <a:solidFill>
                <a:prstClr val="black"/>
              </a:solidFill>
              <a:latin typeface="Tahoma"/>
              <a:cs typeface="Tahoma"/>
            </a:endParaRPr>
          </a:p>
        </p:txBody>
      </p:sp>
    </p:spTree>
    <p:extLst>
      <p:ext uri="{BB962C8B-B14F-4D97-AF65-F5344CB8AC3E}">
        <p14:creationId xmlns:p14="http://schemas.microsoft.com/office/powerpoint/2010/main" val="1018143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43534"/>
            <a:ext cx="8871585" cy="848360"/>
          </a:xfrm>
          <a:prstGeom prst="rect">
            <a:avLst/>
          </a:prstGeom>
        </p:spPr>
        <p:txBody>
          <a:bodyPr vert="horz" wrap="square" lIns="0" tIns="12700" rIns="0" bIns="0" rtlCol="0">
            <a:spAutoFit/>
          </a:bodyPr>
          <a:lstStyle/>
          <a:p>
            <a:pPr marL="12700" marR="5080">
              <a:lnSpc>
                <a:spcPct val="100000"/>
              </a:lnSpc>
              <a:spcBef>
                <a:spcPts val="100"/>
              </a:spcBef>
            </a:pPr>
            <a:r>
              <a:rPr dirty="0"/>
              <a:t>Merkezi </a:t>
            </a:r>
            <a:r>
              <a:rPr spc="-5" dirty="0"/>
              <a:t>Yönetim bütçe dengesi </a:t>
            </a:r>
            <a:r>
              <a:rPr dirty="0"/>
              <a:t>2022 </a:t>
            </a:r>
            <a:r>
              <a:rPr spc="-5" dirty="0"/>
              <a:t>yılının ilk iki ayında </a:t>
            </a:r>
            <a:r>
              <a:rPr dirty="0"/>
              <a:t>99,8 </a:t>
            </a:r>
            <a:r>
              <a:rPr spc="-5" dirty="0"/>
              <a:t>milyar </a:t>
            </a:r>
            <a:r>
              <a:rPr dirty="0"/>
              <a:t>TL </a:t>
            </a:r>
            <a:r>
              <a:rPr spc="5" dirty="0"/>
              <a:t>fazla  </a:t>
            </a:r>
            <a:r>
              <a:rPr spc="-5" dirty="0"/>
              <a:t>vermiştir.</a:t>
            </a:r>
          </a:p>
          <a:p>
            <a:pPr marL="12700">
              <a:lnSpc>
                <a:spcPct val="100000"/>
              </a:lnSpc>
            </a:pPr>
            <a:r>
              <a:rPr b="0" spc="-5" dirty="0">
                <a:latin typeface="Tahoma"/>
                <a:cs typeface="Tahoma"/>
              </a:rPr>
              <a:t>Faiz dışı fazla da</a:t>
            </a:r>
            <a:r>
              <a:rPr b="0" spc="35" dirty="0">
                <a:latin typeface="Tahoma"/>
                <a:cs typeface="Tahoma"/>
              </a:rPr>
              <a:t> </a:t>
            </a:r>
            <a:r>
              <a:rPr b="0" spc="-5" dirty="0">
                <a:latin typeface="Tahoma"/>
                <a:cs typeface="Tahoma"/>
              </a:rPr>
              <a:t>artmaktadır.</a:t>
            </a:r>
          </a:p>
        </p:txBody>
      </p:sp>
      <p:sp>
        <p:nvSpPr>
          <p:cNvPr id="3" name="object 3"/>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450594" y="1988947"/>
            <a:ext cx="624332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Merkezi </a:t>
            </a:r>
            <a:r>
              <a:rPr sz="1600" spc="-10" dirty="0">
                <a:solidFill>
                  <a:srgbClr val="FFFFFF"/>
                </a:solidFill>
                <a:latin typeface="Arial"/>
                <a:cs typeface="Arial"/>
              </a:rPr>
              <a:t>Yönetim </a:t>
            </a:r>
            <a:r>
              <a:rPr sz="1600" spc="-5" dirty="0">
                <a:solidFill>
                  <a:srgbClr val="FFFFFF"/>
                </a:solidFill>
                <a:latin typeface="Arial"/>
                <a:cs typeface="Arial"/>
              </a:rPr>
              <a:t>Bütçe Dengesi (milyar </a:t>
            </a:r>
            <a:r>
              <a:rPr sz="1600" spc="-10" dirty="0">
                <a:solidFill>
                  <a:srgbClr val="FFFFFF"/>
                </a:solidFill>
                <a:latin typeface="Arial"/>
                <a:cs typeface="Arial"/>
              </a:rPr>
              <a:t>TL) Ocak </a:t>
            </a:r>
            <a:r>
              <a:rPr sz="1600" spc="-5" dirty="0">
                <a:solidFill>
                  <a:srgbClr val="FFFFFF"/>
                </a:solidFill>
                <a:latin typeface="Arial"/>
                <a:cs typeface="Arial"/>
              </a:rPr>
              <a:t>2020 – Şubat</a:t>
            </a:r>
            <a:r>
              <a:rPr sz="1600" spc="11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435863" y="3186683"/>
            <a:ext cx="3450590" cy="2190115"/>
            <a:chOff x="435863" y="3186683"/>
            <a:chExt cx="3450590" cy="2190115"/>
          </a:xfrm>
        </p:grpSpPr>
        <p:sp>
          <p:nvSpPr>
            <p:cNvPr id="6" name="object 6"/>
            <p:cNvSpPr/>
            <p:nvPr/>
          </p:nvSpPr>
          <p:spPr>
            <a:xfrm>
              <a:off x="435863" y="3191255"/>
              <a:ext cx="3430904" cy="2181225"/>
            </a:xfrm>
            <a:custGeom>
              <a:avLst/>
              <a:gdLst/>
              <a:ahLst/>
              <a:cxnLst/>
              <a:rect l="l" t="t" r="r" b="b"/>
              <a:pathLst>
                <a:path w="3430904" h="2181225">
                  <a:moveTo>
                    <a:pt x="47243" y="2180844"/>
                  </a:moveTo>
                  <a:lnTo>
                    <a:pt x="47243" y="0"/>
                  </a:lnTo>
                </a:path>
                <a:path w="3430904" h="2181225">
                  <a:moveTo>
                    <a:pt x="0" y="2180844"/>
                  </a:moveTo>
                  <a:lnTo>
                    <a:pt x="47243" y="2180844"/>
                  </a:lnTo>
                </a:path>
                <a:path w="3430904" h="2181225">
                  <a:moveTo>
                    <a:pt x="0" y="1744980"/>
                  </a:moveTo>
                  <a:lnTo>
                    <a:pt x="47243" y="1744980"/>
                  </a:lnTo>
                </a:path>
                <a:path w="3430904" h="2181225">
                  <a:moveTo>
                    <a:pt x="0" y="1309116"/>
                  </a:moveTo>
                  <a:lnTo>
                    <a:pt x="47243" y="1309116"/>
                  </a:lnTo>
                </a:path>
                <a:path w="3430904" h="2181225">
                  <a:moveTo>
                    <a:pt x="0" y="871728"/>
                  </a:moveTo>
                  <a:lnTo>
                    <a:pt x="47243" y="871728"/>
                  </a:lnTo>
                </a:path>
                <a:path w="3430904" h="2181225">
                  <a:moveTo>
                    <a:pt x="0" y="435864"/>
                  </a:moveTo>
                  <a:lnTo>
                    <a:pt x="47243" y="435864"/>
                  </a:lnTo>
                </a:path>
                <a:path w="3430904" h="2181225">
                  <a:moveTo>
                    <a:pt x="0" y="0"/>
                  </a:moveTo>
                  <a:lnTo>
                    <a:pt x="47243" y="0"/>
                  </a:lnTo>
                </a:path>
                <a:path w="3430904" h="2181225">
                  <a:moveTo>
                    <a:pt x="47243" y="871728"/>
                  </a:moveTo>
                  <a:lnTo>
                    <a:pt x="3430524" y="871728"/>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482345" y="3455669"/>
              <a:ext cx="3385185" cy="1879600"/>
            </a:xfrm>
            <a:custGeom>
              <a:avLst/>
              <a:gdLst/>
              <a:ahLst/>
              <a:cxnLst/>
              <a:rect l="l" t="t" r="r" b="b"/>
              <a:pathLst>
                <a:path w="3385185" h="1879600">
                  <a:moveTo>
                    <a:pt x="0" y="420623"/>
                  </a:moveTo>
                  <a:lnTo>
                    <a:pt x="135636" y="672083"/>
                  </a:lnTo>
                  <a:lnTo>
                    <a:pt x="271272" y="989075"/>
                  </a:lnTo>
                  <a:lnTo>
                    <a:pt x="406908" y="984503"/>
                  </a:lnTo>
                  <a:lnTo>
                    <a:pt x="541020" y="758951"/>
                  </a:lnTo>
                  <a:lnTo>
                    <a:pt x="676656" y="777239"/>
                  </a:lnTo>
                  <a:lnTo>
                    <a:pt x="812292" y="867155"/>
                  </a:lnTo>
                  <a:lnTo>
                    <a:pt x="947928" y="361187"/>
                  </a:lnTo>
                  <a:lnTo>
                    <a:pt x="1083564" y="867155"/>
                  </a:lnTo>
                  <a:lnTo>
                    <a:pt x="1219200" y="650747"/>
                  </a:lnTo>
                  <a:lnTo>
                    <a:pt x="1353312" y="490727"/>
                  </a:lnTo>
                  <a:lnTo>
                    <a:pt x="1488948" y="963167"/>
                  </a:lnTo>
                  <a:lnTo>
                    <a:pt x="1624584" y="818387"/>
                  </a:lnTo>
                  <a:lnTo>
                    <a:pt x="1760220" y="405383"/>
                  </a:lnTo>
                  <a:lnTo>
                    <a:pt x="1895856" y="400811"/>
                  </a:lnTo>
                  <a:lnTo>
                    <a:pt x="2031492" y="755903"/>
                  </a:lnTo>
                  <a:lnTo>
                    <a:pt x="2165604" y="723899"/>
                  </a:lnTo>
                  <a:lnTo>
                    <a:pt x="2301240" y="826007"/>
                  </a:lnTo>
                  <a:lnTo>
                    <a:pt x="2436876" y="1007363"/>
                  </a:lnTo>
                  <a:lnTo>
                    <a:pt x="2572512" y="251459"/>
                  </a:lnTo>
                  <a:lnTo>
                    <a:pt x="2708148" y="813815"/>
                  </a:lnTo>
                  <a:lnTo>
                    <a:pt x="2843784" y="758951"/>
                  </a:lnTo>
                  <a:lnTo>
                    <a:pt x="2977896" y="329183"/>
                  </a:lnTo>
                  <a:lnTo>
                    <a:pt x="3113532" y="1879091"/>
                  </a:lnTo>
                  <a:lnTo>
                    <a:pt x="3249168" y="345947"/>
                  </a:lnTo>
                  <a:lnTo>
                    <a:pt x="3384804"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8" name="object 8"/>
          <p:cNvSpPr txBox="1"/>
          <p:nvPr/>
        </p:nvSpPr>
        <p:spPr>
          <a:xfrm>
            <a:off x="33629" y="5257291"/>
            <a:ext cx="33147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-150</a:t>
            </a:r>
            <a:endParaRPr sz="1200">
              <a:solidFill>
                <a:prstClr val="black"/>
              </a:solidFill>
              <a:latin typeface="Arial"/>
              <a:cs typeface="Arial"/>
            </a:endParaRPr>
          </a:p>
        </p:txBody>
      </p:sp>
      <p:sp>
        <p:nvSpPr>
          <p:cNvPr id="9" name="object 9"/>
          <p:cNvSpPr txBox="1"/>
          <p:nvPr/>
        </p:nvSpPr>
        <p:spPr>
          <a:xfrm>
            <a:off x="33629" y="4820488"/>
            <a:ext cx="331470" cy="20891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a:t>
            </a:r>
            <a:r>
              <a:rPr sz="1200" dirty="0">
                <a:solidFill>
                  <a:prstClr val="black"/>
                </a:solidFill>
                <a:latin typeface="Arial"/>
                <a:cs typeface="Arial"/>
              </a:rPr>
              <a:t>1</a:t>
            </a:r>
            <a:r>
              <a:rPr sz="1200" spc="5" dirty="0">
                <a:solidFill>
                  <a:prstClr val="black"/>
                </a:solidFill>
                <a:latin typeface="Arial"/>
                <a:cs typeface="Arial"/>
              </a:rPr>
              <a:t>0</a:t>
            </a:r>
            <a:r>
              <a:rPr sz="1200" dirty="0">
                <a:solidFill>
                  <a:prstClr val="black"/>
                </a:solidFill>
                <a:latin typeface="Arial"/>
                <a:cs typeface="Arial"/>
              </a:rPr>
              <a:t>0</a:t>
            </a:r>
            <a:endParaRPr sz="1200">
              <a:solidFill>
                <a:prstClr val="black"/>
              </a:solidFill>
              <a:latin typeface="Arial"/>
              <a:cs typeface="Arial"/>
            </a:endParaRPr>
          </a:p>
        </p:txBody>
      </p:sp>
      <p:sp>
        <p:nvSpPr>
          <p:cNvPr id="10" name="object 10"/>
          <p:cNvSpPr txBox="1"/>
          <p:nvPr/>
        </p:nvSpPr>
        <p:spPr>
          <a:xfrm>
            <a:off x="118363" y="4384675"/>
            <a:ext cx="24574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-50</a:t>
            </a:r>
            <a:endParaRPr sz="1200">
              <a:solidFill>
                <a:prstClr val="black"/>
              </a:solidFill>
              <a:latin typeface="Arial"/>
              <a:cs typeface="Arial"/>
            </a:endParaRPr>
          </a:p>
        </p:txBody>
      </p:sp>
      <p:sp>
        <p:nvSpPr>
          <p:cNvPr id="11" name="object 11"/>
          <p:cNvSpPr txBox="1"/>
          <p:nvPr/>
        </p:nvSpPr>
        <p:spPr>
          <a:xfrm>
            <a:off x="254000" y="3948176"/>
            <a:ext cx="11048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endParaRPr sz="1200">
              <a:solidFill>
                <a:prstClr val="black"/>
              </a:solidFill>
              <a:latin typeface="Arial"/>
              <a:cs typeface="Arial"/>
            </a:endParaRPr>
          </a:p>
        </p:txBody>
      </p:sp>
      <p:sp>
        <p:nvSpPr>
          <p:cNvPr id="12" name="object 12"/>
          <p:cNvSpPr txBox="1"/>
          <p:nvPr/>
        </p:nvSpPr>
        <p:spPr>
          <a:xfrm>
            <a:off x="169265" y="3512057"/>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50</a:t>
            </a:r>
            <a:endParaRPr sz="1200">
              <a:solidFill>
                <a:prstClr val="black"/>
              </a:solidFill>
              <a:latin typeface="Arial"/>
              <a:cs typeface="Arial"/>
            </a:endParaRPr>
          </a:p>
        </p:txBody>
      </p:sp>
      <p:sp>
        <p:nvSpPr>
          <p:cNvPr id="13" name="object 13"/>
          <p:cNvSpPr txBox="1"/>
          <p:nvPr/>
        </p:nvSpPr>
        <p:spPr>
          <a:xfrm>
            <a:off x="84531" y="3075559"/>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0</a:t>
            </a:r>
            <a:r>
              <a:rPr sz="1200" spc="-5" dirty="0">
                <a:solidFill>
                  <a:prstClr val="black"/>
                </a:solidFill>
                <a:latin typeface="Arial"/>
                <a:cs typeface="Arial"/>
              </a:rPr>
              <a:t>0</a:t>
            </a:r>
            <a:endParaRPr sz="1200">
              <a:solidFill>
                <a:prstClr val="black"/>
              </a:solidFill>
              <a:latin typeface="Arial"/>
              <a:cs typeface="Arial"/>
            </a:endParaRPr>
          </a:p>
        </p:txBody>
      </p:sp>
      <p:sp>
        <p:nvSpPr>
          <p:cNvPr id="14" name="object 14"/>
          <p:cNvSpPr txBox="1"/>
          <p:nvPr/>
        </p:nvSpPr>
        <p:spPr>
          <a:xfrm>
            <a:off x="389137" y="5412433"/>
            <a:ext cx="3446145" cy="584835"/>
          </a:xfrm>
          <a:prstGeom prst="rect">
            <a:avLst/>
          </a:prstGeom>
        </p:spPr>
        <p:txBody>
          <a:bodyPr vert="vert270" wrap="square" lIns="0" tIns="0" rIns="0" bIns="0" rtlCol="0">
            <a:spAutoFit/>
          </a:bodyPr>
          <a:lstStyle/>
          <a:p>
            <a:pPr marL="12700">
              <a:lnSpc>
                <a:spcPts val="1425"/>
              </a:lnSpc>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69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685"/>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700"/>
              </a:spcBef>
            </a:pPr>
            <a:r>
              <a:rPr sz="1200" dirty="0">
                <a:solidFill>
                  <a:prstClr val="black"/>
                </a:solidFill>
                <a:latin typeface="Arial"/>
                <a:cs typeface="Arial"/>
              </a:rPr>
              <a:t>2020</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68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03</a:t>
            </a:r>
            <a:endParaRPr sz="1200">
              <a:solidFill>
                <a:prstClr val="black"/>
              </a:solidFill>
              <a:latin typeface="Arial"/>
              <a:cs typeface="Arial"/>
            </a:endParaRPr>
          </a:p>
          <a:p>
            <a:pPr marL="12700">
              <a:spcBef>
                <a:spcPts val="6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05</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07</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09</a:t>
            </a:r>
            <a:endParaRPr sz="1200">
              <a:solidFill>
                <a:prstClr val="black"/>
              </a:solidFill>
              <a:latin typeface="Arial"/>
              <a:cs typeface="Arial"/>
            </a:endParaRPr>
          </a:p>
          <a:p>
            <a:pPr marL="12700">
              <a:spcBef>
                <a:spcPts val="690"/>
              </a:spcBef>
            </a:pPr>
            <a:r>
              <a:rPr sz="1200" dirty="0">
                <a:solidFill>
                  <a:prstClr val="black"/>
                </a:solidFill>
                <a:latin typeface="Arial"/>
                <a:cs typeface="Arial"/>
              </a:rPr>
              <a:t>2021</a:t>
            </a:r>
            <a:r>
              <a:rPr sz="1200" spc="-5" dirty="0">
                <a:solidFill>
                  <a:prstClr val="black"/>
                </a:solidFill>
                <a:latin typeface="Arial"/>
                <a:cs typeface="Arial"/>
              </a:rPr>
              <a:t>-</a:t>
            </a:r>
            <a:r>
              <a:rPr sz="1200" spc="-10" dirty="0">
                <a:solidFill>
                  <a:prstClr val="black"/>
                </a:solidFill>
                <a:latin typeface="Arial"/>
                <a:cs typeface="Arial"/>
              </a:rPr>
              <a:t>11</a:t>
            </a:r>
            <a:endParaRPr sz="1200">
              <a:solidFill>
                <a:prstClr val="black"/>
              </a:solidFill>
              <a:latin typeface="Arial"/>
              <a:cs typeface="Arial"/>
            </a:endParaRPr>
          </a:p>
          <a:p>
            <a:pPr marL="12700">
              <a:spcBef>
                <a:spcPts val="695"/>
              </a:spcBef>
            </a:pPr>
            <a:r>
              <a:rPr sz="1200" dirty="0">
                <a:solidFill>
                  <a:prstClr val="black"/>
                </a:solidFill>
                <a:latin typeface="Arial"/>
                <a:cs typeface="Arial"/>
              </a:rPr>
              <a:t>2022</a:t>
            </a:r>
            <a:r>
              <a:rPr sz="1200" spc="-5" dirty="0">
                <a:solidFill>
                  <a:prstClr val="black"/>
                </a:solidFill>
                <a:latin typeface="Arial"/>
                <a:cs typeface="Arial"/>
              </a:rPr>
              <a:t>-</a:t>
            </a:r>
            <a:r>
              <a:rPr sz="1200" spc="-10" dirty="0">
                <a:solidFill>
                  <a:prstClr val="black"/>
                </a:solidFill>
                <a:latin typeface="Arial"/>
                <a:cs typeface="Arial"/>
              </a:rPr>
              <a:t>01</a:t>
            </a:r>
            <a:endParaRPr sz="1200">
              <a:solidFill>
                <a:prstClr val="black"/>
              </a:solidFill>
              <a:latin typeface="Arial"/>
              <a:cs typeface="Arial"/>
            </a:endParaRPr>
          </a:p>
        </p:txBody>
      </p:sp>
      <p:sp>
        <p:nvSpPr>
          <p:cNvPr id="15" name="object 15"/>
          <p:cNvSpPr txBox="1"/>
          <p:nvPr/>
        </p:nvSpPr>
        <p:spPr>
          <a:xfrm>
            <a:off x="3705859" y="3199638"/>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Arial"/>
                <a:cs typeface="Arial"/>
              </a:rPr>
              <a:t>69</a:t>
            </a:r>
            <a:r>
              <a:rPr sz="1200" b="1" dirty="0">
                <a:solidFill>
                  <a:srgbClr val="001F5F"/>
                </a:solidFill>
                <a:latin typeface="Arial"/>
                <a:cs typeface="Arial"/>
              </a:rPr>
              <a:t>,7</a:t>
            </a:r>
            <a:endParaRPr sz="1200">
              <a:solidFill>
                <a:prstClr val="black"/>
              </a:solidFill>
              <a:latin typeface="Arial"/>
              <a:cs typeface="Arial"/>
            </a:endParaRPr>
          </a:p>
        </p:txBody>
      </p:sp>
      <p:grpSp>
        <p:nvGrpSpPr>
          <p:cNvPr id="16" name="object 16"/>
          <p:cNvGrpSpPr/>
          <p:nvPr/>
        </p:nvGrpSpPr>
        <p:grpSpPr>
          <a:xfrm>
            <a:off x="4605528" y="3186683"/>
            <a:ext cx="3688079" cy="2190115"/>
            <a:chOff x="4605528" y="3186683"/>
            <a:chExt cx="3688079" cy="2190115"/>
          </a:xfrm>
        </p:grpSpPr>
        <p:sp>
          <p:nvSpPr>
            <p:cNvPr id="17" name="object 17"/>
            <p:cNvSpPr/>
            <p:nvPr/>
          </p:nvSpPr>
          <p:spPr>
            <a:xfrm>
              <a:off x="4605528" y="3191255"/>
              <a:ext cx="3668395" cy="2181225"/>
            </a:xfrm>
            <a:custGeom>
              <a:avLst/>
              <a:gdLst/>
              <a:ahLst/>
              <a:cxnLst/>
              <a:rect l="l" t="t" r="r" b="b"/>
              <a:pathLst>
                <a:path w="3668395" h="2181225">
                  <a:moveTo>
                    <a:pt x="45720" y="2180844"/>
                  </a:moveTo>
                  <a:lnTo>
                    <a:pt x="45720" y="0"/>
                  </a:lnTo>
                </a:path>
                <a:path w="3668395" h="2181225">
                  <a:moveTo>
                    <a:pt x="0" y="2180844"/>
                  </a:moveTo>
                  <a:lnTo>
                    <a:pt x="45720" y="2180844"/>
                  </a:lnTo>
                </a:path>
                <a:path w="3668395" h="2181225">
                  <a:moveTo>
                    <a:pt x="0" y="1816608"/>
                  </a:moveTo>
                  <a:lnTo>
                    <a:pt x="45720" y="1816608"/>
                  </a:lnTo>
                </a:path>
                <a:path w="3668395" h="2181225">
                  <a:moveTo>
                    <a:pt x="0" y="1453896"/>
                  </a:moveTo>
                  <a:lnTo>
                    <a:pt x="45720" y="1453896"/>
                  </a:lnTo>
                </a:path>
                <a:path w="3668395" h="2181225">
                  <a:moveTo>
                    <a:pt x="0" y="1089660"/>
                  </a:moveTo>
                  <a:lnTo>
                    <a:pt x="45720" y="1089660"/>
                  </a:lnTo>
                </a:path>
                <a:path w="3668395" h="2181225">
                  <a:moveTo>
                    <a:pt x="0" y="726948"/>
                  </a:moveTo>
                  <a:lnTo>
                    <a:pt x="45720" y="726948"/>
                  </a:lnTo>
                </a:path>
                <a:path w="3668395" h="2181225">
                  <a:moveTo>
                    <a:pt x="0" y="362712"/>
                  </a:moveTo>
                  <a:lnTo>
                    <a:pt x="45720" y="362712"/>
                  </a:lnTo>
                </a:path>
                <a:path w="3668395" h="2181225">
                  <a:moveTo>
                    <a:pt x="0" y="0"/>
                  </a:moveTo>
                  <a:lnTo>
                    <a:pt x="45720" y="0"/>
                  </a:lnTo>
                </a:path>
                <a:path w="3668395" h="2181225">
                  <a:moveTo>
                    <a:pt x="45720" y="1089660"/>
                  </a:moveTo>
                  <a:lnTo>
                    <a:pt x="3668268" y="1089660"/>
                  </a:lnTo>
                </a:path>
              </a:pathLst>
            </a:custGeom>
            <a:ln w="9144">
              <a:solidFill>
                <a:srgbClr val="000000"/>
              </a:solidFill>
            </a:ln>
          </p:spPr>
          <p:txBody>
            <a:bodyPr wrap="square" lIns="0" tIns="0" rIns="0" bIns="0" rtlCol="0"/>
            <a:lstStyle/>
            <a:p>
              <a:endParaRPr smtClean="0">
                <a:solidFill>
                  <a:prstClr val="black"/>
                </a:solidFill>
              </a:endParaRPr>
            </a:p>
          </p:txBody>
        </p:sp>
        <p:sp>
          <p:nvSpPr>
            <p:cNvPr id="18" name="object 18"/>
            <p:cNvSpPr/>
            <p:nvPr/>
          </p:nvSpPr>
          <p:spPr>
            <a:xfrm>
              <a:off x="4652010" y="3457193"/>
              <a:ext cx="3622675" cy="1818639"/>
            </a:xfrm>
            <a:custGeom>
              <a:avLst/>
              <a:gdLst/>
              <a:ahLst/>
              <a:cxnLst/>
              <a:rect l="l" t="t" r="r" b="b"/>
              <a:pathLst>
                <a:path w="3622675" h="1818639">
                  <a:moveTo>
                    <a:pt x="0" y="574547"/>
                  </a:moveTo>
                  <a:lnTo>
                    <a:pt x="144779" y="774191"/>
                  </a:lnTo>
                  <a:lnTo>
                    <a:pt x="289560" y="1059179"/>
                  </a:lnTo>
                  <a:lnTo>
                    <a:pt x="434339" y="1014983"/>
                  </a:lnTo>
                  <a:lnTo>
                    <a:pt x="579119" y="879347"/>
                  </a:lnTo>
                  <a:lnTo>
                    <a:pt x="723900" y="918971"/>
                  </a:lnTo>
                  <a:lnTo>
                    <a:pt x="868679" y="978407"/>
                  </a:lnTo>
                  <a:lnTo>
                    <a:pt x="1013460" y="531875"/>
                  </a:lnTo>
                  <a:lnTo>
                    <a:pt x="1158239" y="922019"/>
                  </a:lnTo>
                  <a:lnTo>
                    <a:pt x="1303019" y="774191"/>
                  </a:lnTo>
                  <a:lnTo>
                    <a:pt x="1447800" y="658367"/>
                  </a:lnTo>
                  <a:lnTo>
                    <a:pt x="1594103" y="1085087"/>
                  </a:lnTo>
                  <a:lnTo>
                    <a:pt x="1738884" y="839723"/>
                  </a:lnTo>
                  <a:lnTo>
                    <a:pt x="1883664" y="562355"/>
                  </a:lnTo>
                  <a:lnTo>
                    <a:pt x="2028443" y="548639"/>
                  </a:lnTo>
                  <a:lnTo>
                    <a:pt x="2173223" y="812291"/>
                  </a:lnTo>
                  <a:lnTo>
                    <a:pt x="2318004" y="819911"/>
                  </a:lnTo>
                  <a:lnTo>
                    <a:pt x="2462784" y="937259"/>
                  </a:lnTo>
                  <a:lnTo>
                    <a:pt x="2607564" y="986027"/>
                  </a:lnTo>
                  <a:lnTo>
                    <a:pt x="2752343" y="428243"/>
                  </a:lnTo>
                  <a:lnTo>
                    <a:pt x="2897123" y="893063"/>
                  </a:lnTo>
                  <a:lnTo>
                    <a:pt x="3041904" y="847343"/>
                  </a:lnTo>
                  <a:lnTo>
                    <a:pt x="3186684" y="480059"/>
                  </a:lnTo>
                  <a:lnTo>
                    <a:pt x="3332988" y="1818131"/>
                  </a:lnTo>
                  <a:lnTo>
                    <a:pt x="3477767" y="502919"/>
                  </a:lnTo>
                  <a:lnTo>
                    <a:pt x="3622547"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9" name="object 19"/>
            <p:cNvSpPr/>
            <p:nvPr/>
          </p:nvSpPr>
          <p:spPr>
            <a:xfrm>
              <a:off x="4652010" y="3908297"/>
              <a:ext cx="3622675" cy="1408430"/>
            </a:xfrm>
            <a:custGeom>
              <a:avLst/>
              <a:gdLst/>
              <a:ahLst/>
              <a:cxnLst/>
              <a:rect l="l" t="t" r="r" b="b"/>
              <a:pathLst>
                <a:path w="3622675" h="1408429">
                  <a:moveTo>
                    <a:pt x="0" y="455675"/>
                  </a:moveTo>
                  <a:lnTo>
                    <a:pt x="144779" y="355091"/>
                  </a:lnTo>
                  <a:lnTo>
                    <a:pt x="289560" y="621791"/>
                  </a:lnTo>
                  <a:lnTo>
                    <a:pt x="434339" y="638556"/>
                  </a:lnTo>
                  <a:lnTo>
                    <a:pt x="579119" y="473963"/>
                  </a:lnTo>
                  <a:lnTo>
                    <a:pt x="723900" y="492251"/>
                  </a:lnTo>
                  <a:lnTo>
                    <a:pt x="868679" y="542544"/>
                  </a:lnTo>
                  <a:lnTo>
                    <a:pt x="1013460" y="89915"/>
                  </a:lnTo>
                  <a:lnTo>
                    <a:pt x="1158239" y="487679"/>
                  </a:lnTo>
                  <a:lnTo>
                    <a:pt x="1303019" y="341375"/>
                  </a:lnTo>
                  <a:lnTo>
                    <a:pt x="1447800" y="220979"/>
                  </a:lnTo>
                  <a:lnTo>
                    <a:pt x="1594103" y="687324"/>
                  </a:lnTo>
                  <a:lnTo>
                    <a:pt x="1738884" y="399288"/>
                  </a:lnTo>
                  <a:lnTo>
                    <a:pt x="1883664" y="152400"/>
                  </a:lnTo>
                  <a:lnTo>
                    <a:pt x="2028443" y="387095"/>
                  </a:lnTo>
                  <a:lnTo>
                    <a:pt x="2173223" y="417575"/>
                  </a:lnTo>
                  <a:lnTo>
                    <a:pt x="2318004" y="400812"/>
                  </a:lnTo>
                  <a:lnTo>
                    <a:pt x="2462784" y="554735"/>
                  </a:lnTo>
                  <a:lnTo>
                    <a:pt x="2607564" y="547115"/>
                  </a:lnTo>
                  <a:lnTo>
                    <a:pt x="2752343" y="0"/>
                  </a:lnTo>
                  <a:lnTo>
                    <a:pt x="2897123" y="565403"/>
                  </a:lnTo>
                  <a:lnTo>
                    <a:pt x="3041904" y="445007"/>
                  </a:lnTo>
                  <a:lnTo>
                    <a:pt x="3186684" y="50291"/>
                  </a:lnTo>
                  <a:lnTo>
                    <a:pt x="3332988" y="1408176"/>
                  </a:lnTo>
                  <a:lnTo>
                    <a:pt x="3477767" y="172212"/>
                  </a:lnTo>
                  <a:lnTo>
                    <a:pt x="3622547" y="6095"/>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20" name="object 20"/>
          <p:cNvSpPr txBox="1"/>
          <p:nvPr/>
        </p:nvSpPr>
        <p:spPr>
          <a:xfrm>
            <a:off x="4203319" y="5257291"/>
            <a:ext cx="33147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-150</a:t>
            </a:r>
            <a:endParaRPr sz="1200">
              <a:solidFill>
                <a:prstClr val="black"/>
              </a:solidFill>
              <a:latin typeface="Arial"/>
              <a:cs typeface="Arial"/>
            </a:endParaRPr>
          </a:p>
        </p:txBody>
      </p:sp>
      <p:sp>
        <p:nvSpPr>
          <p:cNvPr id="21" name="object 21"/>
          <p:cNvSpPr txBox="1"/>
          <p:nvPr/>
        </p:nvSpPr>
        <p:spPr>
          <a:xfrm>
            <a:off x="4203319" y="4893691"/>
            <a:ext cx="33147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-100</a:t>
            </a:r>
            <a:endParaRPr sz="1200">
              <a:solidFill>
                <a:prstClr val="black"/>
              </a:solidFill>
              <a:latin typeface="Arial"/>
              <a:cs typeface="Arial"/>
            </a:endParaRPr>
          </a:p>
        </p:txBody>
      </p:sp>
      <p:sp>
        <p:nvSpPr>
          <p:cNvPr id="22" name="object 22"/>
          <p:cNvSpPr txBox="1"/>
          <p:nvPr/>
        </p:nvSpPr>
        <p:spPr>
          <a:xfrm>
            <a:off x="4288028" y="4530090"/>
            <a:ext cx="24574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-50</a:t>
            </a:r>
            <a:endParaRPr sz="1200">
              <a:solidFill>
                <a:prstClr val="black"/>
              </a:solidFill>
              <a:latin typeface="Arial"/>
              <a:cs typeface="Arial"/>
            </a:endParaRPr>
          </a:p>
        </p:txBody>
      </p:sp>
      <p:sp>
        <p:nvSpPr>
          <p:cNvPr id="23" name="object 23"/>
          <p:cNvSpPr txBox="1"/>
          <p:nvPr/>
        </p:nvSpPr>
        <p:spPr>
          <a:xfrm>
            <a:off x="4423409" y="4166361"/>
            <a:ext cx="11048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endParaRPr sz="1200">
              <a:solidFill>
                <a:prstClr val="black"/>
              </a:solidFill>
              <a:latin typeface="Arial"/>
              <a:cs typeface="Arial"/>
            </a:endParaRPr>
          </a:p>
        </p:txBody>
      </p:sp>
      <p:sp>
        <p:nvSpPr>
          <p:cNvPr id="24" name="object 24"/>
          <p:cNvSpPr txBox="1"/>
          <p:nvPr/>
        </p:nvSpPr>
        <p:spPr>
          <a:xfrm>
            <a:off x="4338573" y="3802760"/>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50</a:t>
            </a:r>
            <a:endParaRPr sz="1200">
              <a:solidFill>
                <a:prstClr val="black"/>
              </a:solidFill>
              <a:latin typeface="Arial"/>
              <a:cs typeface="Arial"/>
            </a:endParaRPr>
          </a:p>
        </p:txBody>
      </p:sp>
      <p:sp>
        <p:nvSpPr>
          <p:cNvPr id="25" name="object 25"/>
          <p:cNvSpPr txBox="1"/>
          <p:nvPr/>
        </p:nvSpPr>
        <p:spPr>
          <a:xfrm>
            <a:off x="4253865" y="3439159"/>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0</a:t>
            </a:r>
            <a:r>
              <a:rPr sz="1200" spc="-5" dirty="0">
                <a:solidFill>
                  <a:prstClr val="black"/>
                </a:solidFill>
                <a:latin typeface="Arial"/>
                <a:cs typeface="Arial"/>
              </a:rPr>
              <a:t>0</a:t>
            </a:r>
            <a:endParaRPr sz="1200">
              <a:solidFill>
                <a:prstClr val="black"/>
              </a:solidFill>
              <a:latin typeface="Arial"/>
              <a:cs typeface="Arial"/>
            </a:endParaRPr>
          </a:p>
        </p:txBody>
      </p:sp>
      <p:sp>
        <p:nvSpPr>
          <p:cNvPr id="26" name="object 26"/>
          <p:cNvSpPr txBox="1"/>
          <p:nvPr/>
        </p:nvSpPr>
        <p:spPr>
          <a:xfrm>
            <a:off x="4253865" y="3075559"/>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5</a:t>
            </a:r>
            <a:r>
              <a:rPr sz="1200" spc="-5" dirty="0">
                <a:solidFill>
                  <a:prstClr val="black"/>
                </a:solidFill>
                <a:latin typeface="Arial"/>
                <a:cs typeface="Arial"/>
              </a:rPr>
              <a:t>0</a:t>
            </a:r>
            <a:endParaRPr sz="1200">
              <a:solidFill>
                <a:prstClr val="black"/>
              </a:solidFill>
              <a:latin typeface="Arial"/>
              <a:cs typeface="Arial"/>
            </a:endParaRPr>
          </a:p>
        </p:txBody>
      </p:sp>
      <p:sp>
        <p:nvSpPr>
          <p:cNvPr id="27" name="object 27"/>
          <p:cNvSpPr txBox="1"/>
          <p:nvPr/>
        </p:nvSpPr>
        <p:spPr>
          <a:xfrm>
            <a:off x="4547287" y="5412130"/>
            <a:ext cx="368871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84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83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8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83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85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83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84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83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8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85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83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844"/>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28" name="object 28"/>
          <p:cNvSpPr txBox="1"/>
          <p:nvPr/>
        </p:nvSpPr>
        <p:spPr>
          <a:xfrm>
            <a:off x="8072119" y="3202685"/>
            <a:ext cx="408305" cy="208279"/>
          </a:xfrm>
          <a:prstGeom prst="rect">
            <a:avLst/>
          </a:prstGeom>
        </p:spPr>
        <p:txBody>
          <a:bodyPr vert="horz" wrap="square" lIns="0" tIns="12700" rIns="0" bIns="0" rtlCol="0">
            <a:spAutoFit/>
          </a:bodyPr>
          <a:lstStyle/>
          <a:p>
            <a:pPr marL="12700">
              <a:spcBef>
                <a:spcPts val="100"/>
              </a:spcBef>
            </a:pPr>
            <a:r>
              <a:rPr sz="1200" b="1" spc="-5" dirty="0">
                <a:solidFill>
                  <a:srgbClr val="A30000"/>
                </a:solidFill>
                <a:latin typeface="Arial"/>
                <a:cs typeface="Arial"/>
              </a:rPr>
              <a:t>113</a:t>
            </a:r>
            <a:r>
              <a:rPr sz="1200" b="1" dirty="0">
                <a:solidFill>
                  <a:srgbClr val="A30000"/>
                </a:solidFill>
                <a:latin typeface="Arial"/>
                <a:cs typeface="Arial"/>
              </a:rPr>
              <a:t>,4</a:t>
            </a:r>
            <a:endParaRPr sz="1200">
              <a:solidFill>
                <a:prstClr val="black"/>
              </a:solidFill>
              <a:latin typeface="Arial"/>
              <a:cs typeface="Arial"/>
            </a:endParaRPr>
          </a:p>
        </p:txBody>
      </p:sp>
      <p:sp>
        <p:nvSpPr>
          <p:cNvPr id="29" name="object 29"/>
          <p:cNvSpPr txBox="1"/>
          <p:nvPr/>
        </p:nvSpPr>
        <p:spPr>
          <a:xfrm>
            <a:off x="8342121" y="3807714"/>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Arial"/>
                <a:cs typeface="Arial"/>
              </a:rPr>
              <a:t>50</a:t>
            </a:r>
            <a:r>
              <a:rPr sz="1200" b="1" dirty="0">
                <a:solidFill>
                  <a:srgbClr val="001F5F"/>
                </a:solidFill>
                <a:latin typeface="Arial"/>
                <a:cs typeface="Arial"/>
              </a:rPr>
              <a:t>,5</a:t>
            </a:r>
            <a:endParaRPr sz="1200">
              <a:solidFill>
                <a:prstClr val="black"/>
              </a:solidFill>
              <a:latin typeface="Arial"/>
              <a:cs typeface="Arial"/>
            </a:endParaRPr>
          </a:p>
        </p:txBody>
      </p:sp>
      <p:sp>
        <p:nvSpPr>
          <p:cNvPr id="30" name="object 30"/>
          <p:cNvSpPr/>
          <p:nvPr/>
        </p:nvSpPr>
        <p:spPr>
          <a:xfrm>
            <a:off x="4674870" y="6244590"/>
            <a:ext cx="176530" cy="0"/>
          </a:xfrm>
          <a:custGeom>
            <a:avLst/>
            <a:gdLst/>
            <a:ahLst/>
            <a:cxnLst/>
            <a:rect l="l" t="t" r="r" b="b"/>
            <a:pathLst>
              <a:path w="176529">
                <a:moveTo>
                  <a:pt x="0" y="0"/>
                </a:moveTo>
                <a:lnTo>
                  <a:pt x="17627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31" name="object 31"/>
          <p:cNvSpPr/>
          <p:nvPr/>
        </p:nvSpPr>
        <p:spPr>
          <a:xfrm>
            <a:off x="4674870" y="6477761"/>
            <a:ext cx="176530" cy="0"/>
          </a:xfrm>
          <a:custGeom>
            <a:avLst/>
            <a:gdLst/>
            <a:ahLst/>
            <a:cxnLst/>
            <a:rect l="l" t="t" r="r" b="b"/>
            <a:pathLst>
              <a:path w="176529">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32" name="object 32"/>
          <p:cNvSpPr txBox="1"/>
          <p:nvPr/>
        </p:nvSpPr>
        <p:spPr>
          <a:xfrm>
            <a:off x="4907660" y="6093358"/>
            <a:ext cx="3469004" cy="492125"/>
          </a:xfrm>
          <a:prstGeom prst="rect">
            <a:avLst/>
          </a:prstGeom>
        </p:spPr>
        <p:txBody>
          <a:bodyPr vert="horz" wrap="square" lIns="0" tIns="62865" rIns="0" bIns="0" rtlCol="0">
            <a:spAutoFit/>
          </a:bodyPr>
          <a:lstStyle/>
          <a:p>
            <a:pPr marL="12700">
              <a:spcBef>
                <a:spcPts val="495"/>
              </a:spcBef>
            </a:pPr>
            <a:r>
              <a:rPr sz="1200" spc="-5" dirty="0">
                <a:solidFill>
                  <a:prstClr val="black"/>
                </a:solidFill>
                <a:latin typeface="Arial"/>
                <a:cs typeface="Arial"/>
              </a:rPr>
              <a:t>Merkezi Yönetim Faiz Dışı</a:t>
            </a:r>
            <a:r>
              <a:rPr sz="1200" dirty="0">
                <a:solidFill>
                  <a:prstClr val="black"/>
                </a:solidFill>
                <a:latin typeface="Arial"/>
                <a:cs typeface="Arial"/>
              </a:rPr>
              <a:t> </a:t>
            </a:r>
            <a:r>
              <a:rPr sz="1200" spc="-5" dirty="0">
                <a:solidFill>
                  <a:prstClr val="black"/>
                </a:solidFill>
                <a:latin typeface="Arial"/>
                <a:cs typeface="Arial"/>
              </a:rPr>
              <a:t>Dengesi</a:t>
            </a:r>
            <a:endParaRPr sz="1200">
              <a:solidFill>
                <a:prstClr val="black"/>
              </a:solidFill>
              <a:latin typeface="Arial"/>
              <a:cs typeface="Arial"/>
            </a:endParaRPr>
          </a:p>
          <a:p>
            <a:pPr marL="12700">
              <a:spcBef>
                <a:spcPts val="395"/>
              </a:spcBef>
            </a:pPr>
            <a:r>
              <a:rPr sz="1200" spc="-5" dirty="0">
                <a:solidFill>
                  <a:prstClr val="black"/>
                </a:solidFill>
                <a:latin typeface="Arial"/>
                <a:cs typeface="Arial"/>
              </a:rPr>
              <a:t>Merkezi Yönetim Program Tanımlı </a:t>
            </a:r>
            <a:r>
              <a:rPr sz="1200" dirty="0">
                <a:solidFill>
                  <a:prstClr val="black"/>
                </a:solidFill>
                <a:latin typeface="Arial"/>
                <a:cs typeface="Arial"/>
              </a:rPr>
              <a:t>Faiz </a:t>
            </a:r>
            <a:r>
              <a:rPr sz="1200" spc="-5" dirty="0">
                <a:solidFill>
                  <a:prstClr val="black"/>
                </a:solidFill>
                <a:latin typeface="Arial"/>
                <a:cs typeface="Arial"/>
              </a:rPr>
              <a:t>Dışı</a:t>
            </a:r>
            <a:r>
              <a:rPr sz="1200" spc="-15" dirty="0">
                <a:solidFill>
                  <a:prstClr val="black"/>
                </a:solidFill>
                <a:latin typeface="Arial"/>
                <a:cs typeface="Arial"/>
              </a:rPr>
              <a:t> </a:t>
            </a:r>
            <a:r>
              <a:rPr sz="1200" spc="-5" dirty="0">
                <a:solidFill>
                  <a:prstClr val="black"/>
                </a:solidFill>
                <a:latin typeface="Arial"/>
                <a:cs typeface="Arial"/>
              </a:rPr>
              <a:t>Denge</a:t>
            </a:r>
            <a:endParaRPr sz="1200">
              <a:solidFill>
                <a:prstClr val="black"/>
              </a:solidFill>
              <a:latin typeface="Arial"/>
              <a:cs typeface="Arial"/>
            </a:endParaRPr>
          </a:p>
        </p:txBody>
      </p:sp>
      <p:sp>
        <p:nvSpPr>
          <p:cNvPr id="36" name="object 36"/>
          <p:cNvSpPr txBox="1"/>
          <p:nvPr/>
        </p:nvSpPr>
        <p:spPr>
          <a:xfrm>
            <a:off x="78739" y="6625345"/>
            <a:ext cx="261683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HMB, </a:t>
            </a:r>
            <a:r>
              <a:rPr sz="1200" spc="-35" dirty="0">
                <a:solidFill>
                  <a:prstClr val="black"/>
                </a:solidFill>
                <a:latin typeface="Arial"/>
                <a:cs typeface="Arial"/>
              </a:rPr>
              <a:t>TEPAV</a:t>
            </a:r>
            <a:r>
              <a:rPr sz="1200" spc="-6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33" name="object 33"/>
          <p:cNvSpPr txBox="1"/>
          <p:nvPr/>
        </p:nvSpPr>
        <p:spPr>
          <a:xfrm>
            <a:off x="770026" y="2669286"/>
            <a:ext cx="2493645" cy="239395"/>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Merkezi </a:t>
            </a:r>
            <a:r>
              <a:rPr sz="1400" dirty="0">
                <a:solidFill>
                  <a:prstClr val="black"/>
                </a:solidFill>
                <a:latin typeface="Tahoma"/>
                <a:cs typeface="Tahoma"/>
              </a:rPr>
              <a:t>Yönetim </a:t>
            </a:r>
            <a:r>
              <a:rPr sz="1400" spc="-5" dirty="0">
                <a:solidFill>
                  <a:prstClr val="black"/>
                </a:solidFill>
                <a:latin typeface="Tahoma"/>
                <a:cs typeface="Tahoma"/>
              </a:rPr>
              <a:t>Bütçe</a:t>
            </a:r>
            <a:r>
              <a:rPr sz="1400" spc="-75" dirty="0">
                <a:solidFill>
                  <a:prstClr val="black"/>
                </a:solidFill>
                <a:latin typeface="Tahoma"/>
                <a:cs typeface="Tahoma"/>
              </a:rPr>
              <a:t> </a:t>
            </a:r>
            <a:r>
              <a:rPr sz="1400" spc="-5" dirty="0">
                <a:solidFill>
                  <a:prstClr val="black"/>
                </a:solidFill>
                <a:latin typeface="Tahoma"/>
                <a:cs typeface="Tahoma"/>
              </a:rPr>
              <a:t>Dengesi</a:t>
            </a:r>
            <a:endParaRPr sz="1400">
              <a:solidFill>
                <a:prstClr val="black"/>
              </a:solidFill>
              <a:latin typeface="Tahoma"/>
              <a:cs typeface="Tahoma"/>
            </a:endParaRPr>
          </a:p>
        </p:txBody>
      </p:sp>
      <p:sp>
        <p:nvSpPr>
          <p:cNvPr id="34" name="object 34"/>
          <p:cNvSpPr txBox="1"/>
          <p:nvPr/>
        </p:nvSpPr>
        <p:spPr>
          <a:xfrm>
            <a:off x="5218303" y="2636901"/>
            <a:ext cx="2692400" cy="239395"/>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Merkezi </a:t>
            </a:r>
            <a:r>
              <a:rPr sz="1400" dirty="0">
                <a:solidFill>
                  <a:prstClr val="black"/>
                </a:solidFill>
                <a:latin typeface="Tahoma"/>
                <a:cs typeface="Tahoma"/>
              </a:rPr>
              <a:t>Yönetim </a:t>
            </a:r>
            <a:r>
              <a:rPr sz="1400" spc="-20" dirty="0">
                <a:solidFill>
                  <a:prstClr val="black"/>
                </a:solidFill>
                <a:latin typeface="Tahoma"/>
                <a:cs typeface="Tahoma"/>
              </a:rPr>
              <a:t>Faiz </a:t>
            </a:r>
            <a:r>
              <a:rPr sz="1400" spc="-5" dirty="0">
                <a:solidFill>
                  <a:prstClr val="black"/>
                </a:solidFill>
                <a:latin typeface="Tahoma"/>
                <a:cs typeface="Tahoma"/>
              </a:rPr>
              <a:t>Dışı</a:t>
            </a:r>
            <a:r>
              <a:rPr sz="1400" spc="-30" dirty="0">
                <a:solidFill>
                  <a:prstClr val="black"/>
                </a:solidFill>
                <a:latin typeface="Tahoma"/>
                <a:cs typeface="Tahoma"/>
              </a:rPr>
              <a:t> </a:t>
            </a:r>
            <a:r>
              <a:rPr sz="1400" spc="-5" dirty="0">
                <a:solidFill>
                  <a:prstClr val="black"/>
                </a:solidFill>
                <a:latin typeface="Tahoma"/>
                <a:cs typeface="Tahoma"/>
              </a:rPr>
              <a:t>Dengesi</a:t>
            </a:r>
            <a:endParaRPr sz="1400">
              <a:solidFill>
                <a:prstClr val="black"/>
              </a:solidFill>
              <a:latin typeface="Tahoma"/>
              <a:cs typeface="Tahoma"/>
            </a:endParaRPr>
          </a:p>
        </p:txBody>
      </p:sp>
      <p:sp>
        <p:nvSpPr>
          <p:cNvPr id="35" name="object 3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34</a:t>
            </a:r>
            <a:endParaRPr sz="1400">
              <a:solidFill>
                <a:prstClr val="black"/>
              </a:solidFill>
              <a:latin typeface="Tahoma"/>
              <a:cs typeface="Tahoma"/>
            </a:endParaRPr>
          </a:p>
        </p:txBody>
      </p:sp>
    </p:spTree>
    <p:extLst>
      <p:ext uri="{BB962C8B-B14F-4D97-AF65-F5344CB8AC3E}">
        <p14:creationId xmlns:p14="http://schemas.microsoft.com/office/powerpoint/2010/main" val="182896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00227"/>
            <a:ext cx="8143875" cy="567055"/>
          </a:xfrm>
          <a:prstGeom prst="rect">
            <a:avLst/>
          </a:prstGeom>
        </p:spPr>
        <p:txBody>
          <a:bodyPr vert="horz" wrap="square" lIns="0" tIns="12700" rIns="0" bIns="0" rtlCol="0">
            <a:spAutoFit/>
          </a:bodyPr>
          <a:lstStyle/>
          <a:p>
            <a:pPr marL="12700">
              <a:lnSpc>
                <a:spcPct val="100000"/>
              </a:lnSpc>
              <a:spcBef>
                <a:spcPts val="100"/>
              </a:spcBef>
            </a:pPr>
            <a:r>
              <a:rPr spc="-5" dirty="0"/>
              <a:t>Şubat </a:t>
            </a:r>
            <a:r>
              <a:rPr dirty="0"/>
              <a:t>ayı </a:t>
            </a:r>
            <a:r>
              <a:rPr spc="-5" dirty="0"/>
              <a:t>itibarıyla </a:t>
            </a:r>
            <a:r>
              <a:rPr dirty="0"/>
              <a:t>döviz </a:t>
            </a:r>
            <a:r>
              <a:rPr spc="-5" dirty="0"/>
              <a:t>cinsi </a:t>
            </a:r>
            <a:r>
              <a:rPr dirty="0"/>
              <a:t>borç </a:t>
            </a:r>
            <a:r>
              <a:rPr spc="-5" dirty="0"/>
              <a:t>stokunun payı</a:t>
            </a:r>
            <a:r>
              <a:rPr spc="-60" dirty="0"/>
              <a:t> </a:t>
            </a:r>
            <a:r>
              <a:rPr dirty="0"/>
              <a:t>%66,6’dır.</a:t>
            </a:r>
          </a:p>
          <a:p>
            <a:pPr marL="12700">
              <a:lnSpc>
                <a:spcPct val="100000"/>
              </a:lnSpc>
            </a:pPr>
            <a:r>
              <a:rPr sz="1750" b="0" spc="-5" dirty="0">
                <a:latin typeface="Tahoma"/>
                <a:cs typeface="Tahoma"/>
              </a:rPr>
              <a:t>Merkezi Yönetim </a:t>
            </a:r>
            <a:r>
              <a:rPr sz="1750" b="0" dirty="0">
                <a:latin typeface="Tahoma"/>
                <a:cs typeface="Tahoma"/>
              </a:rPr>
              <a:t>borç </a:t>
            </a:r>
            <a:r>
              <a:rPr sz="1750" b="0" spc="-5" dirty="0">
                <a:latin typeface="Tahoma"/>
                <a:cs typeface="Tahoma"/>
              </a:rPr>
              <a:t>stoku yıllık </a:t>
            </a:r>
            <a:r>
              <a:rPr sz="1750" b="0" dirty="0">
                <a:latin typeface="Tahoma"/>
                <a:cs typeface="Tahoma"/>
              </a:rPr>
              <a:t>olarak %58,5, döviz </a:t>
            </a:r>
            <a:r>
              <a:rPr sz="1750" b="0" spc="-5" dirty="0">
                <a:latin typeface="Tahoma"/>
                <a:cs typeface="Tahoma"/>
              </a:rPr>
              <a:t>cinsi </a:t>
            </a:r>
            <a:r>
              <a:rPr sz="1750" b="0" dirty="0">
                <a:latin typeface="Tahoma"/>
                <a:cs typeface="Tahoma"/>
              </a:rPr>
              <a:t>borçlanmalar </a:t>
            </a:r>
            <a:r>
              <a:rPr sz="1750" b="0" spc="-5" dirty="0">
                <a:latin typeface="Tahoma"/>
                <a:cs typeface="Tahoma"/>
              </a:rPr>
              <a:t>ise</a:t>
            </a:r>
            <a:r>
              <a:rPr sz="1750" b="0" spc="-40" dirty="0">
                <a:latin typeface="Tahoma"/>
                <a:cs typeface="Tahoma"/>
              </a:rPr>
              <a:t> </a:t>
            </a:r>
            <a:r>
              <a:rPr sz="1750" b="0" dirty="0">
                <a:latin typeface="Tahoma"/>
                <a:cs typeface="Tahoma"/>
              </a:rPr>
              <a:t>%87,9</a:t>
            </a:r>
            <a:endParaRPr sz="1750">
              <a:latin typeface="Tahoma"/>
              <a:cs typeface="Tahoma"/>
            </a:endParaRPr>
          </a:p>
        </p:txBody>
      </p:sp>
      <p:sp>
        <p:nvSpPr>
          <p:cNvPr id="3" name="object 3"/>
          <p:cNvSpPr/>
          <p:nvPr/>
        </p:nvSpPr>
        <p:spPr>
          <a:xfrm>
            <a:off x="0" y="1799844"/>
            <a:ext cx="9144000" cy="340360"/>
          </a:xfrm>
          <a:custGeom>
            <a:avLst/>
            <a:gdLst/>
            <a:ahLst/>
            <a:cxnLst/>
            <a:rect l="l" t="t" r="r" b="b"/>
            <a:pathLst>
              <a:path w="9144000" h="340360">
                <a:moveTo>
                  <a:pt x="0" y="0"/>
                </a:moveTo>
                <a:lnTo>
                  <a:pt x="0" y="339851"/>
                </a:lnTo>
                <a:lnTo>
                  <a:pt x="9143999" y="339851"/>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78739" y="1340942"/>
            <a:ext cx="7005320" cy="758825"/>
          </a:xfrm>
          <a:prstGeom prst="rect">
            <a:avLst/>
          </a:prstGeom>
        </p:spPr>
        <p:txBody>
          <a:bodyPr vert="horz" wrap="square" lIns="0" tIns="13335" rIns="0" bIns="0" rtlCol="0">
            <a:spAutoFit/>
          </a:bodyPr>
          <a:lstStyle/>
          <a:p>
            <a:pPr marL="12700">
              <a:spcBef>
                <a:spcPts val="105"/>
              </a:spcBef>
            </a:pPr>
            <a:r>
              <a:rPr sz="1750" spc="-5" dirty="0">
                <a:solidFill>
                  <a:srgbClr val="1F308D"/>
                </a:solidFill>
                <a:latin typeface="Tahoma"/>
                <a:cs typeface="Tahoma"/>
              </a:rPr>
              <a:t>artmıştır.</a:t>
            </a:r>
            <a:endParaRPr sz="1750">
              <a:solidFill>
                <a:prstClr val="black"/>
              </a:solidFill>
              <a:latin typeface="Tahoma"/>
              <a:cs typeface="Tahoma"/>
            </a:endParaRPr>
          </a:p>
          <a:p>
            <a:pPr marL="1990725">
              <a:spcBef>
                <a:spcPts val="1750"/>
              </a:spcBef>
            </a:pPr>
            <a:r>
              <a:rPr sz="1600" spc="-5" dirty="0">
                <a:solidFill>
                  <a:srgbClr val="FFFFFF"/>
                </a:solidFill>
                <a:latin typeface="Arial"/>
                <a:cs typeface="Arial"/>
              </a:rPr>
              <a:t>Merkezi </a:t>
            </a:r>
            <a:r>
              <a:rPr sz="1600" spc="-10" dirty="0">
                <a:solidFill>
                  <a:srgbClr val="FFFFFF"/>
                </a:solidFill>
                <a:latin typeface="Arial"/>
                <a:cs typeface="Arial"/>
              </a:rPr>
              <a:t>Yönetim </a:t>
            </a:r>
            <a:r>
              <a:rPr sz="1600" spc="-5" dirty="0">
                <a:solidFill>
                  <a:srgbClr val="FFFFFF"/>
                </a:solidFill>
                <a:latin typeface="Arial"/>
                <a:cs typeface="Arial"/>
              </a:rPr>
              <a:t>Borç Stoku </a:t>
            </a:r>
            <a:r>
              <a:rPr sz="1600" spc="-10" dirty="0">
                <a:solidFill>
                  <a:srgbClr val="FFFFFF"/>
                </a:solidFill>
                <a:latin typeface="Arial"/>
                <a:cs typeface="Arial"/>
              </a:rPr>
              <a:t>(Ocak </a:t>
            </a:r>
            <a:r>
              <a:rPr sz="1600" spc="-5" dirty="0">
                <a:solidFill>
                  <a:srgbClr val="FFFFFF"/>
                </a:solidFill>
                <a:latin typeface="Arial"/>
                <a:cs typeface="Arial"/>
              </a:rPr>
              <a:t>2020 – Şubat</a:t>
            </a:r>
            <a:r>
              <a:rPr sz="1600" spc="114"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836675" y="2656332"/>
            <a:ext cx="3453765" cy="2606040"/>
            <a:chOff x="836675" y="2656332"/>
            <a:chExt cx="3453765" cy="2606040"/>
          </a:xfrm>
        </p:grpSpPr>
        <p:sp>
          <p:nvSpPr>
            <p:cNvPr id="6" name="object 6"/>
            <p:cNvSpPr/>
            <p:nvPr/>
          </p:nvSpPr>
          <p:spPr>
            <a:xfrm>
              <a:off x="836675" y="2660904"/>
              <a:ext cx="3434079" cy="2597150"/>
            </a:xfrm>
            <a:custGeom>
              <a:avLst/>
              <a:gdLst/>
              <a:ahLst/>
              <a:cxnLst/>
              <a:rect l="l" t="t" r="r" b="b"/>
              <a:pathLst>
                <a:path w="3434079" h="2597150">
                  <a:moveTo>
                    <a:pt x="45720" y="2596896"/>
                  </a:moveTo>
                  <a:lnTo>
                    <a:pt x="45720" y="0"/>
                  </a:lnTo>
                </a:path>
                <a:path w="3434079" h="2597150">
                  <a:moveTo>
                    <a:pt x="0" y="2596896"/>
                  </a:moveTo>
                  <a:lnTo>
                    <a:pt x="45720" y="2596896"/>
                  </a:lnTo>
                </a:path>
                <a:path w="3434079" h="2597150">
                  <a:moveTo>
                    <a:pt x="0" y="2164080"/>
                  </a:moveTo>
                  <a:lnTo>
                    <a:pt x="45720" y="2164080"/>
                  </a:lnTo>
                </a:path>
                <a:path w="3434079" h="2597150">
                  <a:moveTo>
                    <a:pt x="0" y="1731264"/>
                  </a:moveTo>
                  <a:lnTo>
                    <a:pt x="45720" y="1731264"/>
                  </a:lnTo>
                </a:path>
                <a:path w="3434079" h="2597150">
                  <a:moveTo>
                    <a:pt x="0" y="1298448"/>
                  </a:moveTo>
                  <a:lnTo>
                    <a:pt x="45720" y="1298448"/>
                  </a:lnTo>
                </a:path>
                <a:path w="3434079" h="2597150">
                  <a:moveTo>
                    <a:pt x="0" y="865632"/>
                  </a:moveTo>
                  <a:lnTo>
                    <a:pt x="45720" y="865632"/>
                  </a:lnTo>
                </a:path>
                <a:path w="3434079" h="2597150">
                  <a:moveTo>
                    <a:pt x="0" y="432816"/>
                  </a:moveTo>
                  <a:lnTo>
                    <a:pt x="45720" y="432816"/>
                  </a:lnTo>
                </a:path>
                <a:path w="3434079" h="2597150">
                  <a:moveTo>
                    <a:pt x="0" y="0"/>
                  </a:moveTo>
                  <a:lnTo>
                    <a:pt x="45720" y="0"/>
                  </a:lnTo>
                </a:path>
                <a:path w="3434079" h="2597150">
                  <a:moveTo>
                    <a:pt x="45720" y="2596896"/>
                  </a:moveTo>
                  <a:lnTo>
                    <a:pt x="3433572" y="2596896"/>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883157" y="2705862"/>
              <a:ext cx="3388360" cy="1394460"/>
            </a:xfrm>
            <a:custGeom>
              <a:avLst/>
              <a:gdLst/>
              <a:ahLst/>
              <a:cxnLst/>
              <a:rect l="l" t="t" r="r" b="b"/>
              <a:pathLst>
                <a:path w="3388360" h="1394460">
                  <a:moveTo>
                    <a:pt x="0" y="1394460"/>
                  </a:moveTo>
                  <a:lnTo>
                    <a:pt x="135635" y="1331976"/>
                  </a:lnTo>
                  <a:lnTo>
                    <a:pt x="271272" y="1286256"/>
                  </a:lnTo>
                  <a:lnTo>
                    <a:pt x="405383" y="1187195"/>
                  </a:lnTo>
                  <a:lnTo>
                    <a:pt x="541019" y="1136904"/>
                  </a:lnTo>
                  <a:lnTo>
                    <a:pt x="676655" y="1130808"/>
                  </a:lnTo>
                  <a:lnTo>
                    <a:pt x="812291" y="1062227"/>
                  </a:lnTo>
                  <a:lnTo>
                    <a:pt x="947928" y="984504"/>
                  </a:lnTo>
                  <a:lnTo>
                    <a:pt x="1083564" y="938783"/>
                  </a:lnTo>
                  <a:lnTo>
                    <a:pt x="1219199" y="876300"/>
                  </a:lnTo>
                  <a:lnTo>
                    <a:pt x="1354836" y="931163"/>
                  </a:lnTo>
                  <a:lnTo>
                    <a:pt x="1490472" y="982980"/>
                  </a:lnTo>
                  <a:lnTo>
                    <a:pt x="1626108" y="961644"/>
                  </a:lnTo>
                  <a:lnTo>
                    <a:pt x="1761743" y="941832"/>
                  </a:lnTo>
                  <a:lnTo>
                    <a:pt x="1897379" y="864108"/>
                  </a:lnTo>
                  <a:lnTo>
                    <a:pt x="2031491" y="864108"/>
                  </a:lnTo>
                  <a:lnTo>
                    <a:pt x="2167128" y="819912"/>
                  </a:lnTo>
                  <a:lnTo>
                    <a:pt x="2302764" y="781812"/>
                  </a:lnTo>
                  <a:lnTo>
                    <a:pt x="2438400" y="792479"/>
                  </a:lnTo>
                  <a:lnTo>
                    <a:pt x="2574036" y="737615"/>
                  </a:lnTo>
                  <a:lnTo>
                    <a:pt x="2709671" y="662939"/>
                  </a:lnTo>
                  <a:lnTo>
                    <a:pt x="2845307" y="588263"/>
                  </a:lnTo>
                  <a:lnTo>
                    <a:pt x="2980943" y="207263"/>
                  </a:lnTo>
                  <a:lnTo>
                    <a:pt x="3116579" y="173736"/>
                  </a:lnTo>
                  <a:lnTo>
                    <a:pt x="3252216" y="89915"/>
                  </a:lnTo>
                  <a:lnTo>
                    <a:pt x="338785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883157" y="3557778"/>
              <a:ext cx="3388360" cy="1127760"/>
            </a:xfrm>
            <a:custGeom>
              <a:avLst/>
              <a:gdLst/>
              <a:ahLst/>
              <a:cxnLst/>
              <a:rect l="l" t="t" r="r" b="b"/>
              <a:pathLst>
                <a:path w="3388360" h="1127760">
                  <a:moveTo>
                    <a:pt x="0" y="1127760"/>
                  </a:moveTo>
                  <a:lnTo>
                    <a:pt x="135635" y="1066800"/>
                  </a:lnTo>
                  <a:lnTo>
                    <a:pt x="271272" y="1027176"/>
                  </a:lnTo>
                  <a:lnTo>
                    <a:pt x="405383" y="975360"/>
                  </a:lnTo>
                  <a:lnTo>
                    <a:pt x="541019" y="986028"/>
                  </a:lnTo>
                  <a:lnTo>
                    <a:pt x="676655" y="992124"/>
                  </a:lnTo>
                  <a:lnTo>
                    <a:pt x="812291" y="928116"/>
                  </a:lnTo>
                  <a:lnTo>
                    <a:pt x="947928" y="845820"/>
                  </a:lnTo>
                  <a:lnTo>
                    <a:pt x="1083564" y="795528"/>
                  </a:lnTo>
                  <a:lnTo>
                    <a:pt x="1219199" y="722376"/>
                  </a:lnTo>
                  <a:lnTo>
                    <a:pt x="1354836" y="765048"/>
                  </a:lnTo>
                  <a:lnTo>
                    <a:pt x="1490472" y="818388"/>
                  </a:lnTo>
                  <a:lnTo>
                    <a:pt x="1626108" y="810768"/>
                  </a:lnTo>
                  <a:lnTo>
                    <a:pt x="1761743" y="795528"/>
                  </a:lnTo>
                  <a:lnTo>
                    <a:pt x="1897379" y="729996"/>
                  </a:lnTo>
                  <a:lnTo>
                    <a:pt x="2031491" y="736092"/>
                  </a:lnTo>
                  <a:lnTo>
                    <a:pt x="2167128" y="697992"/>
                  </a:lnTo>
                  <a:lnTo>
                    <a:pt x="2302764" y="662940"/>
                  </a:lnTo>
                  <a:lnTo>
                    <a:pt x="2438400" y="693420"/>
                  </a:lnTo>
                  <a:lnTo>
                    <a:pt x="2574036" y="656844"/>
                  </a:lnTo>
                  <a:lnTo>
                    <a:pt x="2709671" y="595884"/>
                  </a:lnTo>
                  <a:lnTo>
                    <a:pt x="2845307" y="521208"/>
                  </a:lnTo>
                  <a:lnTo>
                    <a:pt x="2980943" y="152400"/>
                  </a:lnTo>
                  <a:lnTo>
                    <a:pt x="3116579" y="129540"/>
                  </a:lnTo>
                  <a:lnTo>
                    <a:pt x="3252216" y="59436"/>
                  </a:lnTo>
                  <a:lnTo>
                    <a:pt x="3387852"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9" name="object 9"/>
          <p:cNvSpPr txBox="1"/>
          <p:nvPr/>
        </p:nvSpPr>
        <p:spPr>
          <a:xfrm>
            <a:off x="631951" y="5151246"/>
            <a:ext cx="11048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endParaRPr sz="1200">
              <a:solidFill>
                <a:prstClr val="black"/>
              </a:solidFill>
              <a:latin typeface="Arial"/>
              <a:cs typeface="Arial"/>
            </a:endParaRPr>
          </a:p>
        </p:txBody>
      </p:sp>
      <p:sp>
        <p:nvSpPr>
          <p:cNvPr id="10" name="object 10"/>
          <p:cNvSpPr txBox="1"/>
          <p:nvPr/>
        </p:nvSpPr>
        <p:spPr>
          <a:xfrm>
            <a:off x="333552" y="2553461"/>
            <a:ext cx="4089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3</a:t>
            </a:r>
            <a:r>
              <a:rPr sz="1200" dirty="0">
                <a:solidFill>
                  <a:prstClr val="black"/>
                </a:solidFill>
                <a:latin typeface="Arial"/>
                <a:cs typeface="Arial"/>
              </a:rPr>
              <a:t>.</a:t>
            </a:r>
            <a:r>
              <a:rPr sz="1200" spc="5" dirty="0">
                <a:solidFill>
                  <a:prstClr val="black"/>
                </a:solidFill>
                <a:latin typeface="Arial"/>
                <a:cs typeface="Arial"/>
              </a:rPr>
              <a:t>0</a:t>
            </a:r>
            <a:r>
              <a:rPr sz="1200" spc="-5" dirty="0">
                <a:solidFill>
                  <a:prstClr val="black"/>
                </a:solidFill>
                <a:latin typeface="Arial"/>
                <a:cs typeface="Arial"/>
              </a:rPr>
              <a:t>00</a:t>
            </a:r>
            <a:endParaRPr sz="1200">
              <a:solidFill>
                <a:prstClr val="black"/>
              </a:solidFill>
              <a:latin typeface="Arial"/>
              <a:cs typeface="Arial"/>
            </a:endParaRPr>
          </a:p>
        </p:txBody>
      </p:sp>
      <p:sp>
        <p:nvSpPr>
          <p:cNvPr id="11" name="object 11"/>
          <p:cNvSpPr txBox="1"/>
          <p:nvPr/>
        </p:nvSpPr>
        <p:spPr>
          <a:xfrm>
            <a:off x="333552" y="3418713"/>
            <a:ext cx="4089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a:t>
            </a:r>
            <a:r>
              <a:rPr sz="1200" spc="5" dirty="0">
                <a:solidFill>
                  <a:prstClr val="black"/>
                </a:solidFill>
                <a:latin typeface="Arial"/>
                <a:cs typeface="Arial"/>
              </a:rPr>
              <a:t>0</a:t>
            </a:r>
            <a:r>
              <a:rPr sz="1200" spc="-5" dirty="0">
                <a:solidFill>
                  <a:prstClr val="black"/>
                </a:solidFill>
                <a:latin typeface="Arial"/>
                <a:cs typeface="Arial"/>
              </a:rPr>
              <a:t>00</a:t>
            </a:r>
            <a:endParaRPr sz="1200">
              <a:solidFill>
                <a:prstClr val="black"/>
              </a:solidFill>
              <a:latin typeface="Arial"/>
              <a:cs typeface="Arial"/>
            </a:endParaRPr>
          </a:p>
        </p:txBody>
      </p:sp>
      <p:sp>
        <p:nvSpPr>
          <p:cNvPr id="12" name="object 12"/>
          <p:cNvSpPr txBox="1"/>
          <p:nvPr/>
        </p:nvSpPr>
        <p:spPr>
          <a:xfrm>
            <a:off x="462178" y="4717237"/>
            <a:ext cx="2819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500</a:t>
            </a:r>
            <a:endParaRPr sz="1200">
              <a:solidFill>
                <a:prstClr val="black"/>
              </a:solidFill>
              <a:latin typeface="Arial"/>
              <a:cs typeface="Arial"/>
            </a:endParaRPr>
          </a:p>
        </p:txBody>
      </p:sp>
      <p:sp>
        <p:nvSpPr>
          <p:cNvPr id="13" name="object 13"/>
          <p:cNvSpPr txBox="1"/>
          <p:nvPr/>
        </p:nvSpPr>
        <p:spPr>
          <a:xfrm>
            <a:off x="333552" y="4285310"/>
            <a:ext cx="4089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1.0</a:t>
            </a:r>
            <a:r>
              <a:rPr sz="1200" spc="5" dirty="0">
                <a:solidFill>
                  <a:prstClr val="black"/>
                </a:solidFill>
                <a:latin typeface="Arial"/>
                <a:cs typeface="Arial"/>
              </a:rPr>
              <a:t>0</a:t>
            </a:r>
            <a:r>
              <a:rPr sz="1200" dirty="0">
                <a:solidFill>
                  <a:prstClr val="black"/>
                </a:solidFill>
                <a:latin typeface="Arial"/>
                <a:cs typeface="Arial"/>
              </a:rPr>
              <a:t>0</a:t>
            </a:r>
            <a:endParaRPr sz="1200">
              <a:solidFill>
                <a:prstClr val="black"/>
              </a:solidFill>
              <a:latin typeface="Arial"/>
              <a:cs typeface="Arial"/>
            </a:endParaRPr>
          </a:p>
        </p:txBody>
      </p:sp>
      <p:sp>
        <p:nvSpPr>
          <p:cNvPr id="14" name="object 14"/>
          <p:cNvSpPr txBox="1"/>
          <p:nvPr/>
        </p:nvSpPr>
        <p:spPr>
          <a:xfrm>
            <a:off x="333552" y="3852164"/>
            <a:ext cx="4089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a:t>
            </a:r>
            <a:r>
              <a:rPr sz="1200" spc="5" dirty="0">
                <a:solidFill>
                  <a:prstClr val="black"/>
                </a:solidFill>
                <a:latin typeface="Arial"/>
                <a:cs typeface="Arial"/>
              </a:rPr>
              <a:t>5</a:t>
            </a:r>
            <a:r>
              <a:rPr sz="1200" spc="-5" dirty="0">
                <a:solidFill>
                  <a:prstClr val="black"/>
                </a:solidFill>
                <a:latin typeface="Arial"/>
                <a:cs typeface="Arial"/>
              </a:rPr>
              <a:t>00</a:t>
            </a:r>
            <a:endParaRPr sz="1200">
              <a:solidFill>
                <a:prstClr val="black"/>
              </a:solidFill>
              <a:latin typeface="Arial"/>
              <a:cs typeface="Arial"/>
            </a:endParaRPr>
          </a:p>
        </p:txBody>
      </p:sp>
      <p:sp>
        <p:nvSpPr>
          <p:cNvPr id="15" name="object 15"/>
          <p:cNvSpPr txBox="1"/>
          <p:nvPr/>
        </p:nvSpPr>
        <p:spPr>
          <a:xfrm>
            <a:off x="333552" y="2986785"/>
            <a:ext cx="4089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a:t>
            </a:r>
            <a:r>
              <a:rPr sz="1200" spc="5" dirty="0">
                <a:solidFill>
                  <a:prstClr val="black"/>
                </a:solidFill>
                <a:latin typeface="Arial"/>
                <a:cs typeface="Arial"/>
              </a:rPr>
              <a:t>5</a:t>
            </a:r>
            <a:r>
              <a:rPr sz="1200" spc="-5" dirty="0">
                <a:solidFill>
                  <a:prstClr val="black"/>
                </a:solidFill>
                <a:latin typeface="Arial"/>
                <a:cs typeface="Arial"/>
              </a:rPr>
              <a:t>00</a:t>
            </a:r>
            <a:endParaRPr sz="1200">
              <a:solidFill>
                <a:prstClr val="black"/>
              </a:solidFill>
              <a:latin typeface="Arial"/>
              <a:cs typeface="Arial"/>
            </a:endParaRPr>
          </a:p>
        </p:txBody>
      </p:sp>
      <p:sp>
        <p:nvSpPr>
          <p:cNvPr id="16" name="object 16"/>
          <p:cNvSpPr txBox="1"/>
          <p:nvPr/>
        </p:nvSpPr>
        <p:spPr>
          <a:xfrm>
            <a:off x="777876" y="5297804"/>
            <a:ext cx="346329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69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68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700"/>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700"/>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69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685"/>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7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695"/>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685"/>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7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7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695"/>
              </a:spcBef>
            </a:pPr>
            <a:r>
              <a:rPr sz="1200" dirty="0">
                <a:solidFill>
                  <a:prstClr val="black"/>
                </a:solidFill>
                <a:latin typeface="Tahoma"/>
                <a:cs typeface="Tahoma"/>
              </a:rPr>
              <a:t>202</a:t>
            </a:r>
            <a:r>
              <a:rPr sz="1200" spc="5" dirty="0">
                <a:solidFill>
                  <a:prstClr val="black"/>
                </a:solidFill>
                <a:latin typeface="Tahoma"/>
                <a:cs typeface="Tahoma"/>
              </a:rPr>
              <a:t>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17" name="object 17"/>
          <p:cNvSpPr/>
          <p:nvPr/>
        </p:nvSpPr>
        <p:spPr>
          <a:xfrm>
            <a:off x="962405" y="6107429"/>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8" name="object 18"/>
          <p:cNvSpPr/>
          <p:nvPr/>
        </p:nvSpPr>
        <p:spPr>
          <a:xfrm>
            <a:off x="962405" y="6340602"/>
            <a:ext cx="176530" cy="0"/>
          </a:xfrm>
          <a:custGeom>
            <a:avLst/>
            <a:gdLst/>
            <a:ahLst/>
            <a:cxnLst/>
            <a:rect l="l" t="t" r="r" b="b"/>
            <a:pathLst>
              <a:path w="176530">
                <a:moveTo>
                  <a:pt x="0" y="0"/>
                </a:moveTo>
                <a:lnTo>
                  <a:pt x="176212"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9" name="object 19"/>
          <p:cNvSpPr txBox="1"/>
          <p:nvPr/>
        </p:nvSpPr>
        <p:spPr>
          <a:xfrm>
            <a:off x="1195527" y="5956808"/>
            <a:ext cx="2747010" cy="492125"/>
          </a:xfrm>
          <a:prstGeom prst="rect">
            <a:avLst/>
          </a:prstGeom>
        </p:spPr>
        <p:txBody>
          <a:bodyPr vert="horz" wrap="square" lIns="0" tIns="62865" rIns="0" bIns="0" rtlCol="0">
            <a:spAutoFit/>
          </a:bodyPr>
          <a:lstStyle/>
          <a:p>
            <a:pPr marL="12700">
              <a:spcBef>
                <a:spcPts val="495"/>
              </a:spcBef>
            </a:pPr>
            <a:r>
              <a:rPr sz="1200" spc="-5" dirty="0">
                <a:solidFill>
                  <a:prstClr val="black"/>
                </a:solidFill>
                <a:latin typeface="Arial"/>
                <a:cs typeface="Arial"/>
              </a:rPr>
              <a:t>Merkezi Yönetim </a:t>
            </a:r>
            <a:r>
              <a:rPr sz="1200" dirty="0">
                <a:solidFill>
                  <a:prstClr val="black"/>
                </a:solidFill>
                <a:latin typeface="Arial"/>
                <a:cs typeface="Arial"/>
              </a:rPr>
              <a:t>Borç</a:t>
            </a:r>
            <a:r>
              <a:rPr sz="1200" spc="-35" dirty="0">
                <a:solidFill>
                  <a:prstClr val="black"/>
                </a:solidFill>
                <a:latin typeface="Arial"/>
                <a:cs typeface="Arial"/>
              </a:rPr>
              <a:t> </a:t>
            </a:r>
            <a:r>
              <a:rPr sz="1200" dirty="0">
                <a:solidFill>
                  <a:prstClr val="black"/>
                </a:solidFill>
                <a:latin typeface="Arial"/>
                <a:cs typeface="Arial"/>
              </a:rPr>
              <a:t>Stoku</a:t>
            </a:r>
            <a:endParaRPr sz="1200">
              <a:solidFill>
                <a:prstClr val="black"/>
              </a:solidFill>
              <a:latin typeface="Arial"/>
              <a:cs typeface="Arial"/>
            </a:endParaRPr>
          </a:p>
          <a:p>
            <a:pPr marL="12700">
              <a:spcBef>
                <a:spcPts val="395"/>
              </a:spcBef>
            </a:pPr>
            <a:r>
              <a:rPr sz="1200" spc="-5" dirty="0">
                <a:solidFill>
                  <a:prstClr val="black"/>
                </a:solidFill>
                <a:latin typeface="Arial"/>
                <a:cs typeface="Arial"/>
              </a:rPr>
              <a:t>Merkezi Yönetim Döviz Cinsi </a:t>
            </a:r>
            <a:r>
              <a:rPr sz="1200" dirty="0">
                <a:solidFill>
                  <a:prstClr val="black"/>
                </a:solidFill>
                <a:latin typeface="Arial"/>
                <a:cs typeface="Arial"/>
              </a:rPr>
              <a:t>Borç</a:t>
            </a:r>
            <a:r>
              <a:rPr sz="1200" spc="-75" dirty="0">
                <a:solidFill>
                  <a:prstClr val="black"/>
                </a:solidFill>
                <a:latin typeface="Arial"/>
                <a:cs typeface="Arial"/>
              </a:rPr>
              <a:t> </a:t>
            </a:r>
            <a:r>
              <a:rPr sz="1200" dirty="0">
                <a:solidFill>
                  <a:prstClr val="black"/>
                </a:solidFill>
                <a:latin typeface="Arial"/>
                <a:cs typeface="Arial"/>
              </a:rPr>
              <a:t>Stoku</a:t>
            </a:r>
            <a:endParaRPr sz="1200">
              <a:solidFill>
                <a:prstClr val="black"/>
              </a:solidFill>
              <a:latin typeface="Arial"/>
              <a:cs typeface="Arial"/>
            </a:endParaRPr>
          </a:p>
        </p:txBody>
      </p:sp>
      <p:grpSp>
        <p:nvGrpSpPr>
          <p:cNvPr id="20" name="object 20"/>
          <p:cNvGrpSpPr/>
          <p:nvPr/>
        </p:nvGrpSpPr>
        <p:grpSpPr>
          <a:xfrm>
            <a:off x="4718303" y="2656332"/>
            <a:ext cx="3607435" cy="2606040"/>
            <a:chOff x="4718303" y="2656332"/>
            <a:chExt cx="3607435" cy="2606040"/>
          </a:xfrm>
        </p:grpSpPr>
        <p:sp>
          <p:nvSpPr>
            <p:cNvPr id="21" name="object 21"/>
            <p:cNvSpPr/>
            <p:nvPr/>
          </p:nvSpPr>
          <p:spPr>
            <a:xfrm>
              <a:off x="4718303" y="2660904"/>
              <a:ext cx="3587750" cy="2597150"/>
            </a:xfrm>
            <a:custGeom>
              <a:avLst/>
              <a:gdLst/>
              <a:ahLst/>
              <a:cxnLst/>
              <a:rect l="l" t="t" r="r" b="b"/>
              <a:pathLst>
                <a:path w="3587750" h="2597150">
                  <a:moveTo>
                    <a:pt x="45720" y="2596896"/>
                  </a:moveTo>
                  <a:lnTo>
                    <a:pt x="45720" y="0"/>
                  </a:lnTo>
                </a:path>
                <a:path w="3587750" h="2597150">
                  <a:moveTo>
                    <a:pt x="0" y="2596896"/>
                  </a:moveTo>
                  <a:lnTo>
                    <a:pt x="45720" y="2596896"/>
                  </a:lnTo>
                </a:path>
                <a:path w="3587750" h="2597150">
                  <a:moveTo>
                    <a:pt x="0" y="2077212"/>
                  </a:moveTo>
                  <a:lnTo>
                    <a:pt x="45720" y="2077212"/>
                  </a:lnTo>
                </a:path>
                <a:path w="3587750" h="2597150">
                  <a:moveTo>
                    <a:pt x="0" y="1557528"/>
                  </a:moveTo>
                  <a:lnTo>
                    <a:pt x="45720" y="1557528"/>
                  </a:lnTo>
                </a:path>
                <a:path w="3587750" h="2597150">
                  <a:moveTo>
                    <a:pt x="0" y="1039368"/>
                  </a:moveTo>
                  <a:lnTo>
                    <a:pt x="45720" y="1039368"/>
                  </a:lnTo>
                </a:path>
                <a:path w="3587750" h="2597150">
                  <a:moveTo>
                    <a:pt x="0" y="519684"/>
                  </a:moveTo>
                  <a:lnTo>
                    <a:pt x="45720" y="519684"/>
                  </a:lnTo>
                </a:path>
                <a:path w="3587750" h="2597150">
                  <a:moveTo>
                    <a:pt x="0" y="0"/>
                  </a:moveTo>
                  <a:lnTo>
                    <a:pt x="45720" y="0"/>
                  </a:lnTo>
                </a:path>
                <a:path w="3587750" h="2597150">
                  <a:moveTo>
                    <a:pt x="45720" y="2596896"/>
                  </a:moveTo>
                  <a:lnTo>
                    <a:pt x="3587496" y="2596896"/>
                  </a:lnTo>
                </a:path>
              </a:pathLst>
            </a:custGeom>
            <a:ln w="9144">
              <a:solidFill>
                <a:srgbClr val="000000"/>
              </a:solidFill>
            </a:ln>
          </p:spPr>
          <p:txBody>
            <a:bodyPr wrap="square" lIns="0" tIns="0" rIns="0" bIns="0" rtlCol="0"/>
            <a:lstStyle/>
            <a:p>
              <a:endParaRPr smtClean="0">
                <a:solidFill>
                  <a:prstClr val="black"/>
                </a:solidFill>
              </a:endParaRPr>
            </a:p>
          </p:txBody>
        </p:sp>
        <p:sp>
          <p:nvSpPr>
            <p:cNvPr id="22" name="object 22"/>
            <p:cNvSpPr/>
            <p:nvPr/>
          </p:nvSpPr>
          <p:spPr>
            <a:xfrm>
              <a:off x="4764785" y="3013710"/>
              <a:ext cx="3542029" cy="1775460"/>
            </a:xfrm>
            <a:custGeom>
              <a:avLst/>
              <a:gdLst/>
              <a:ahLst/>
              <a:cxnLst/>
              <a:rect l="l" t="t" r="r" b="b"/>
              <a:pathLst>
                <a:path w="3542029" h="1775460">
                  <a:moveTo>
                    <a:pt x="0" y="1775459"/>
                  </a:moveTo>
                  <a:lnTo>
                    <a:pt x="141731" y="1528571"/>
                  </a:lnTo>
                  <a:lnTo>
                    <a:pt x="281939" y="1392935"/>
                  </a:lnTo>
                  <a:lnTo>
                    <a:pt x="423672" y="1405127"/>
                  </a:lnTo>
                  <a:lnTo>
                    <a:pt x="565403" y="1670303"/>
                  </a:lnTo>
                  <a:lnTo>
                    <a:pt x="707136" y="1738883"/>
                  </a:lnTo>
                  <a:lnTo>
                    <a:pt x="848867" y="1534667"/>
                  </a:lnTo>
                  <a:lnTo>
                    <a:pt x="990600" y="1260347"/>
                  </a:lnTo>
                  <a:lnTo>
                    <a:pt x="1132331" y="1091183"/>
                  </a:lnTo>
                  <a:lnTo>
                    <a:pt x="1274064" y="861059"/>
                  </a:lnTo>
                  <a:lnTo>
                    <a:pt x="1415796" y="929639"/>
                  </a:lnTo>
                  <a:lnTo>
                    <a:pt x="1557527" y="1083564"/>
                  </a:lnTo>
                  <a:lnTo>
                    <a:pt x="1699260" y="1112520"/>
                  </a:lnTo>
                  <a:lnTo>
                    <a:pt x="1840991" y="1083564"/>
                  </a:lnTo>
                  <a:lnTo>
                    <a:pt x="1982723" y="952500"/>
                  </a:lnTo>
                  <a:lnTo>
                    <a:pt x="2124456" y="986027"/>
                  </a:lnTo>
                  <a:lnTo>
                    <a:pt x="2266188" y="909827"/>
                  </a:lnTo>
                  <a:lnTo>
                    <a:pt x="2407919" y="827532"/>
                  </a:lnTo>
                  <a:lnTo>
                    <a:pt x="2549652" y="975359"/>
                  </a:lnTo>
                  <a:lnTo>
                    <a:pt x="2691384" y="944879"/>
                  </a:lnTo>
                  <a:lnTo>
                    <a:pt x="2833116" y="847344"/>
                  </a:lnTo>
                  <a:lnTo>
                    <a:pt x="2974847" y="682751"/>
                  </a:lnTo>
                  <a:lnTo>
                    <a:pt x="3116580" y="60960"/>
                  </a:lnTo>
                  <a:lnTo>
                    <a:pt x="3258312" y="57912"/>
                  </a:lnTo>
                  <a:lnTo>
                    <a:pt x="3400043" y="0"/>
                  </a:lnTo>
                  <a:lnTo>
                    <a:pt x="3541775" y="1524"/>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23" name="object 23"/>
          <p:cNvSpPr txBox="1"/>
          <p:nvPr/>
        </p:nvSpPr>
        <p:spPr>
          <a:xfrm>
            <a:off x="4451350" y="5142991"/>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45</a:t>
            </a:r>
            <a:endParaRPr sz="1200">
              <a:solidFill>
                <a:prstClr val="black"/>
              </a:solidFill>
              <a:latin typeface="Arial"/>
              <a:cs typeface="Arial"/>
            </a:endParaRPr>
          </a:p>
        </p:txBody>
      </p:sp>
      <p:sp>
        <p:nvSpPr>
          <p:cNvPr id="34" name="object 34"/>
          <p:cNvSpPr txBox="1"/>
          <p:nvPr/>
        </p:nvSpPr>
        <p:spPr>
          <a:xfrm>
            <a:off x="78739" y="6625345"/>
            <a:ext cx="261683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HMB, </a:t>
            </a:r>
            <a:r>
              <a:rPr sz="1200" spc="-35" dirty="0">
                <a:solidFill>
                  <a:prstClr val="black"/>
                </a:solidFill>
                <a:latin typeface="Arial"/>
                <a:cs typeface="Arial"/>
              </a:rPr>
              <a:t>TEPAV</a:t>
            </a:r>
            <a:r>
              <a:rPr sz="1200" spc="-6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24" name="object 24"/>
          <p:cNvSpPr txBox="1"/>
          <p:nvPr/>
        </p:nvSpPr>
        <p:spPr>
          <a:xfrm>
            <a:off x="4451350" y="4623003"/>
            <a:ext cx="19621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50</a:t>
            </a:r>
            <a:endParaRPr sz="1200">
              <a:solidFill>
                <a:prstClr val="black"/>
              </a:solidFill>
              <a:latin typeface="Arial"/>
              <a:cs typeface="Arial"/>
            </a:endParaRPr>
          </a:p>
        </p:txBody>
      </p:sp>
      <p:sp>
        <p:nvSpPr>
          <p:cNvPr id="25" name="object 25"/>
          <p:cNvSpPr txBox="1"/>
          <p:nvPr/>
        </p:nvSpPr>
        <p:spPr>
          <a:xfrm>
            <a:off x="4451350" y="4103878"/>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55</a:t>
            </a:r>
            <a:endParaRPr sz="1200">
              <a:solidFill>
                <a:prstClr val="black"/>
              </a:solidFill>
              <a:latin typeface="Arial"/>
              <a:cs typeface="Arial"/>
            </a:endParaRPr>
          </a:p>
        </p:txBody>
      </p:sp>
      <p:sp>
        <p:nvSpPr>
          <p:cNvPr id="26" name="object 26"/>
          <p:cNvSpPr txBox="1"/>
          <p:nvPr/>
        </p:nvSpPr>
        <p:spPr>
          <a:xfrm>
            <a:off x="4451350" y="3584194"/>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60</a:t>
            </a:r>
            <a:endParaRPr sz="1200">
              <a:solidFill>
                <a:prstClr val="black"/>
              </a:solidFill>
              <a:latin typeface="Arial"/>
              <a:cs typeface="Arial"/>
            </a:endParaRPr>
          </a:p>
        </p:txBody>
      </p:sp>
      <p:sp>
        <p:nvSpPr>
          <p:cNvPr id="27" name="object 27"/>
          <p:cNvSpPr txBox="1"/>
          <p:nvPr/>
        </p:nvSpPr>
        <p:spPr>
          <a:xfrm>
            <a:off x="4451350" y="3064890"/>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65</a:t>
            </a:r>
            <a:endParaRPr sz="1200">
              <a:solidFill>
                <a:prstClr val="black"/>
              </a:solidFill>
              <a:latin typeface="Arial"/>
              <a:cs typeface="Arial"/>
            </a:endParaRPr>
          </a:p>
        </p:txBody>
      </p:sp>
      <p:sp>
        <p:nvSpPr>
          <p:cNvPr id="28" name="object 28"/>
          <p:cNvSpPr txBox="1"/>
          <p:nvPr/>
        </p:nvSpPr>
        <p:spPr>
          <a:xfrm>
            <a:off x="4451350" y="2545207"/>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70</a:t>
            </a:r>
            <a:endParaRPr sz="1200">
              <a:solidFill>
                <a:prstClr val="black"/>
              </a:solidFill>
              <a:latin typeface="Arial"/>
              <a:cs typeface="Arial"/>
            </a:endParaRPr>
          </a:p>
        </p:txBody>
      </p:sp>
      <p:sp>
        <p:nvSpPr>
          <p:cNvPr id="29" name="object 29"/>
          <p:cNvSpPr txBox="1"/>
          <p:nvPr/>
        </p:nvSpPr>
        <p:spPr>
          <a:xfrm>
            <a:off x="4659809" y="5297804"/>
            <a:ext cx="361061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78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800"/>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78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79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785"/>
              </a:spcBef>
            </a:pPr>
            <a:r>
              <a:rPr sz="1200" dirty="0">
                <a:solidFill>
                  <a:prstClr val="black"/>
                </a:solidFill>
                <a:latin typeface="Tahoma"/>
                <a:cs typeface="Tahoma"/>
              </a:rPr>
              <a:t>202</a:t>
            </a:r>
            <a:r>
              <a:rPr sz="1200" spc="5" dirty="0">
                <a:solidFill>
                  <a:prstClr val="black"/>
                </a:solidFill>
                <a:latin typeface="Tahoma"/>
                <a:cs typeface="Tahoma"/>
              </a:rPr>
              <a:t>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8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785"/>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8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78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800"/>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785"/>
              </a:spcBef>
            </a:pPr>
            <a:r>
              <a:rPr sz="1200" dirty="0">
                <a:solidFill>
                  <a:prstClr val="black"/>
                </a:solidFill>
                <a:latin typeface="Tahoma"/>
                <a:cs typeface="Tahoma"/>
              </a:rPr>
              <a:t>202</a:t>
            </a:r>
            <a:r>
              <a:rPr sz="1200" spc="5" dirty="0">
                <a:solidFill>
                  <a:prstClr val="black"/>
                </a:solidFill>
                <a:latin typeface="Tahoma"/>
                <a:cs typeface="Tahoma"/>
              </a:rPr>
              <a:t>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8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30" name="object 30"/>
          <p:cNvSpPr txBox="1"/>
          <p:nvPr/>
        </p:nvSpPr>
        <p:spPr>
          <a:xfrm>
            <a:off x="8145271" y="2761234"/>
            <a:ext cx="323215" cy="208279"/>
          </a:xfrm>
          <a:prstGeom prst="rect">
            <a:avLst/>
          </a:prstGeom>
        </p:spPr>
        <p:txBody>
          <a:bodyPr vert="horz" wrap="square" lIns="0" tIns="12700" rIns="0" bIns="0" rtlCol="0">
            <a:spAutoFit/>
          </a:bodyPr>
          <a:lstStyle/>
          <a:p>
            <a:pPr marL="12700">
              <a:spcBef>
                <a:spcPts val="100"/>
              </a:spcBef>
            </a:pPr>
            <a:r>
              <a:rPr sz="1200" b="1" spc="-5" dirty="0">
                <a:solidFill>
                  <a:srgbClr val="001F5F"/>
                </a:solidFill>
                <a:latin typeface="Arial"/>
                <a:cs typeface="Arial"/>
              </a:rPr>
              <a:t>66</a:t>
            </a:r>
            <a:r>
              <a:rPr sz="1200" b="1" dirty="0">
                <a:solidFill>
                  <a:srgbClr val="001F5F"/>
                </a:solidFill>
                <a:latin typeface="Arial"/>
                <a:cs typeface="Arial"/>
              </a:rPr>
              <a:t>,6</a:t>
            </a:r>
            <a:endParaRPr sz="1200">
              <a:solidFill>
                <a:prstClr val="black"/>
              </a:solidFill>
              <a:latin typeface="Arial"/>
              <a:cs typeface="Arial"/>
            </a:endParaRPr>
          </a:p>
        </p:txBody>
      </p:sp>
      <p:sp>
        <p:nvSpPr>
          <p:cNvPr id="31" name="object 31"/>
          <p:cNvSpPr txBox="1"/>
          <p:nvPr/>
        </p:nvSpPr>
        <p:spPr>
          <a:xfrm>
            <a:off x="5424296" y="2370201"/>
            <a:ext cx="2760980" cy="239395"/>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Döviz cinsi borç stokunun payı</a:t>
            </a:r>
            <a:r>
              <a:rPr sz="1400" spc="-55" dirty="0">
                <a:solidFill>
                  <a:prstClr val="black"/>
                </a:solidFill>
                <a:latin typeface="Tahoma"/>
                <a:cs typeface="Tahoma"/>
              </a:rPr>
              <a:t> </a:t>
            </a:r>
            <a:r>
              <a:rPr sz="1400" dirty="0">
                <a:solidFill>
                  <a:prstClr val="black"/>
                </a:solidFill>
                <a:latin typeface="Tahoma"/>
                <a:cs typeface="Tahoma"/>
              </a:rPr>
              <a:t>(%)</a:t>
            </a:r>
            <a:endParaRPr sz="1400">
              <a:solidFill>
                <a:prstClr val="black"/>
              </a:solidFill>
              <a:latin typeface="Tahoma"/>
              <a:cs typeface="Tahoma"/>
            </a:endParaRPr>
          </a:p>
        </p:txBody>
      </p:sp>
      <p:sp>
        <p:nvSpPr>
          <p:cNvPr id="32" name="object 32"/>
          <p:cNvSpPr txBox="1"/>
          <p:nvPr/>
        </p:nvSpPr>
        <p:spPr>
          <a:xfrm>
            <a:off x="1064767" y="2355037"/>
            <a:ext cx="3131185" cy="240029"/>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Merkezi Yönetim </a:t>
            </a:r>
            <a:r>
              <a:rPr sz="1400" dirty="0">
                <a:solidFill>
                  <a:prstClr val="black"/>
                </a:solidFill>
                <a:latin typeface="Tahoma"/>
                <a:cs typeface="Tahoma"/>
              </a:rPr>
              <a:t>Borç </a:t>
            </a:r>
            <a:r>
              <a:rPr sz="1400" spc="-5" dirty="0">
                <a:solidFill>
                  <a:prstClr val="black"/>
                </a:solidFill>
                <a:latin typeface="Tahoma"/>
                <a:cs typeface="Tahoma"/>
              </a:rPr>
              <a:t>Stoku (milyar</a:t>
            </a:r>
            <a:r>
              <a:rPr sz="1400" spc="-55" dirty="0">
                <a:solidFill>
                  <a:prstClr val="black"/>
                </a:solidFill>
                <a:latin typeface="Tahoma"/>
                <a:cs typeface="Tahoma"/>
              </a:rPr>
              <a:t> </a:t>
            </a:r>
            <a:r>
              <a:rPr sz="1400" spc="-5" dirty="0">
                <a:solidFill>
                  <a:prstClr val="black"/>
                </a:solidFill>
                <a:latin typeface="Tahoma"/>
                <a:cs typeface="Tahoma"/>
              </a:rPr>
              <a:t>TL)</a:t>
            </a:r>
            <a:endParaRPr sz="1400">
              <a:solidFill>
                <a:prstClr val="black"/>
              </a:solidFill>
              <a:latin typeface="Tahoma"/>
              <a:cs typeface="Tahoma"/>
            </a:endParaRPr>
          </a:p>
        </p:txBody>
      </p:sp>
      <p:sp>
        <p:nvSpPr>
          <p:cNvPr id="33" name="object 3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35</a:t>
            </a:r>
            <a:endParaRPr sz="1400">
              <a:solidFill>
                <a:prstClr val="black"/>
              </a:solidFill>
              <a:latin typeface="Tahoma"/>
              <a:cs typeface="Tahoma"/>
            </a:endParaRPr>
          </a:p>
        </p:txBody>
      </p:sp>
    </p:spTree>
    <p:extLst>
      <p:ext uri="{BB962C8B-B14F-4D97-AF65-F5344CB8AC3E}">
        <p14:creationId xmlns:p14="http://schemas.microsoft.com/office/powerpoint/2010/main" val="2924714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058926"/>
            <a:ext cx="8576310" cy="574675"/>
          </a:xfrm>
          <a:prstGeom prst="rect">
            <a:avLst/>
          </a:prstGeom>
        </p:spPr>
        <p:txBody>
          <a:bodyPr vert="horz" wrap="square" lIns="0" tIns="12700" rIns="0" bIns="0" rtlCol="0">
            <a:spAutoFit/>
          </a:bodyPr>
          <a:lstStyle/>
          <a:p>
            <a:pPr marL="12700">
              <a:lnSpc>
                <a:spcPct val="100000"/>
              </a:lnSpc>
              <a:spcBef>
                <a:spcPts val="100"/>
              </a:spcBef>
            </a:pPr>
            <a:r>
              <a:rPr dirty="0"/>
              <a:t>Merkezi </a:t>
            </a:r>
            <a:r>
              <a:rPr spc="-5" dirty="0"/>
              <a:t>Yönetim </a:t>
            </a:r>
            <a:r>
              <a:rPr dirty="0"/>
              <a:t>borç </a:t>
            </a:r>
            <a:r>
              <a:rPr spc="-5" dirty="0"/>
              <a:t>stokunun GSYİH </a:t>
            </a:r>
            <a:r>
              <a:rPr dirty="0"/>
              <a:t>oranı</a:t>
            </a:r>
            <a:r>
              <a:rPr spc="-20" dirty="0"/>
              <a:t> </a:t>
            </a:r>
            <a:r>
              <a:rPr spc="-5" dirty="0"/>
              <a:t>yükselmiştir.</a:t>
            </a:r>
          </a:p>
          <a:p>
            <a:pPr marL="12700">
              <a:lnSpc>
                <a:spcPct val="100000"/>
              </a:lnSpc>
            </a:pPr>
            <a:r>
              <a:rPr b="0" dirty="0">
                <a:latin typeface="Tahoma"/>
                <a:cs typeface="Tahoma"/>
              </a:rPr>
              <a:t>Merkezi </a:t>
            </a:r>
            <a:r>
              <a:rPr b="0" spc="-5" dirty="0">
                <a:latin typeface="Tahoma"/>
                <a:cs typeface="Tahoma"/>
              </a:rPr>
              <a:t>Yönetim borç stokunun GSYİH’ye oranı </a:t>
            </a:r>
            <a:r>
              <a:rPr b="0" dirty="0">
                <a:latin typeface="Tahoma"/>
                <a:cs typeface="Tahoma"/>
              </a:rPr>
              <a:t>2021 </a:t>
            </a:r>
            <a:r>
              <a:rPr b="0" spc="-5" dirty="0">
                <a:latin typeface="Tahoma"/>
                <a:cs typeface="Tahoma"/>
              </a:rPr>
              <a:t>yıl sonunda %38,1’e</a:t>
            </a:r>
            <a:r>
              <a:rPr b="0" spc="114" dirty="0">
                <a:latin typeface="Tahoma"/>
                <a:cs typeface="Tahoma"/>
              </a:rPr>
              <a:t> </a:t>
            </a:r>
            <a:r>
              <a:rPr b="0" spc="-5" dirty="0">
                <a:latin typeface="Tahoma"/>
                <a:cs typeface="Tahoma"/>
              </a:rPr>
              <a:t>ulaşmıştır.</a:t>
            </a:r>
          </a:p>
        </p:txBody>
      </p:sp>
      <p:sp>
        <p:nvSpPr>
          <p:cNvPr id="3" name="object 3"/>
          <p:cNvSpPr txBox="1"/>
          <p:nvPr/>
        </p:nvSpPr>
        <p:spPr>
          <a:xfrm>
            <a:off x="61671" y="6391147"/>
            <a:ext cx="251587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Kaynak: HMB, </a:t>
            </a:r>
            <a:r>
              <a:rPr sz="1200" spc="-35" dirty="0">
                <a:solidFill>
                  <a:prstClr val="black"/>
                </a:solidFill>
                <a:latin typeface="Arial"/>
                <a:cs typeface="Arial"/>
              </a:rPr>
              <a:t>TEPAV</a:t>
            </a:r>
            <a:r>
              <a:rPr sz="1200" spc="-70" dirty="0">
                <a:solidFill>
                  <a:prstClr val="black"/>
                </a:solidFill>
                <a:latin typeface="Arial"/>
                <a:cs typeface="Arial"/>
              </a:rPr>
              <a:t> </a:t>
            </a:r>
            <a:r>
              <a:rPr sz="1200" spc="-5" dirty="0">
                <a:solidFill>
                  <a:prstClr val="black"/>
                </a:solidFill>
                <a:latin typeface="Arial"/>
                <a:cs typeface="Arial"/>
              </a:rPr>
              <a:t>hesaplamaları</a:t>
            </a:r>
            <a:endParaRPr sz="1200">
              <a:solidFill>
                <a:prstClr val="black"/>
              </a:solidFill>
              <a:latin typeface="Arial"/>
              <a:cs typeface="Arial"/>
            </a:endParaRPr>
          </a:p>
        </p:txBody>
      </p:sp>
      <p:sp>
        <p:nvSpPr>
          <p:cNvPr id="4" name="object 4"/>
          <p:cNvSpPr/>
          <p:nvPr/>
        </p:nvSpPr>
        <p:spPr>
          <a:xfrm>
            <a:off x="0" y="2031492"/>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5" name="object 5"/>
          <p:cNvSpPr txBox="1"/>
          <p:nvPr/>
        </p:nvSpPr>
        <p:spPr>
          <a:xfrm>
            <a:off x="1783460" y="2061463"/>
            <a:ext cx="558292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Merkezi </a:t>
            </a:r>
            <a:r>
              <a:rPr sz="1600" spc="-10" dirty="0">
                <a:solidFill>
                  <a:srgbClr val="FFFFFF"/>
                </a:solidFill>
                <a:latin typeface="Arial"/>
                <a:cs typeface="Arial"/>
              </a:rPr>
              <a:t>Yönetim </a:t>
            </a:r>
            <a:r>
              <a:rPr sz="1600" spc="-5" dirty="0">
                <a:solidFill>
                  <a:srgbClr val="FFFFFF"/>
                </a:solidFill>
                <a:latin typeface="Arial"/>
                <a:cs typeface="Arial"/>
              </a:rPr>
              <a:t>Borç Stoku / </a:t>
            </a:r>
            <a:r>
              <a:rPr sz="1600" spc="-10" dirty="0">
                <a:solidFill>
                  <a:srgbClr val="FFFFFF"/>
                </a:solidFill>
                <a:latin typeface="Arial"/>
                <a:cs typeface="Arial"/>
              </a:rPr>
              <a:t>GSYİH </a:t>
            </a:r>
            <a:r>
              <a:rPr sz="1600" spc="-5" dirty="0">
                <a:solidFill>
                  <a:srgbClr val="FFFFFF"/>
                </a:solidFill>
                <a:latin typeface="Arial"/>
                <a:cs typeface="Arial"/>
              </a:rPr>
              <a:t>(%) 2020 </a:t>
            </a:r>
            <a:r>
              <a:rPr sz="1600" spc="-10" dirty="0">
                <a:solidFill>
                  <a:srgbClr val="FFFFFF"/>
                </a:solidFill>
                <a:latin typeface="Arial"/>
                <a:cs typeface="Arial"/>
              </a:rPr>
              <a:t>Ç1 </a:t>
            </a:r>
            <a:r>
              <a:rPr sz="1600" spc="-5" dirty="0">
                <a:solidFill>
                  <a:srgbClr val="FFFFFF"/>
                </a:solidFill>
                <a:latin typeface="Arial"/>
                <a:cs typeface="Arial"/>
              </a:rPr>
              <a:t>– 2021</a:t>
            </a:r>
            <a:r>
              <a:rPr sz="1600" spc="145" dirty="0">
                <a:solidFill>
                  <a:srgbClr val="FFFFFF"/>
                </a:solidFill>
                <a:latin typeface="Arial"/>
                <a:cs typeface="Arial"/>
              </a:rPr>
              <a:t> </a:t>
            </a:r>
            <a:r>
              <a:rPr sz="1600" spc="-10" dirty="0">
                <a:solidFill>
                  <a:srgbClr val="FFFFFF"/>
                </a:solidFill>
                <a:latin typeface="Arial"/>
                <a:cs typeface="Arial"/>
              </a:rPr>
              <a:t>Ç4</a:t>
            </a:r>
            <a:endParaRPr sz="1600">
              <a:solidFill>
                <a:prstClr val="black"/>
              </a:solidFill>
              <a:latin typeface="Arial"/>
              <a:cs typeface="Arial"/>
            </a:endParaRPr>
          </a:p>
        </p:txBody>
      </p:sp>
      <p:sp>
        <p:nvSpPr>
          <p:cNvPr id="6" name="object 6"/>
          <p:cNvSpPr/>
          <p:nvPr/>
        </p:nvSpPr>
        <p:spPr>
          <a:xfrm>
            <a:off x="320040" y="5833871"/>
            <a:ext cx="7985759" cy="0"/>
          </a:xfrm>
          <a:custGeom>
            <a:avLst/>
            <a:gdLst/>
            <a:ahLst/>
            <a:cxnLst/>
            <a:rect l="l" t="t" r="r" b="b"/>
            <a:pathLst>
              <a:path w="7985759">
                <a:moveTo>
                  <a:pt x="0" y="0"/>
                </a:moveTo>
                <a:lnTo>
                  <a:pt x="7985759" y="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txBox="1"/>
          <p:nvPr/>
        </p:nvSpPr>
        <p:spPr>
          <a:xfrm>
            <a:off x="1512824"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2020-Ç2</a:t>
            </a:r>
            <a:endParaRPr sz="1200">
              <a:solidFill>
                <a:prstClr val="black"/>
              </a:solidFill>
              <a:latin typeface="Arial"/>
              <a:cs typeface="Arial"/>
            </a:endParaRPr>
          </a:p>
        </p:txBody>
      </p:sp>
      <p:sp>
        <p:nvSpPr>
          <p:cNvPr id="8" name="object 8"/>
          <p:cNvSpPr txBox="1"/>
          <p:nvPr/>
        </p:nvSpPr>
        <p:spPr>
          <a:xfrm>
            <a:off x="542544" y="3806952"/>
            <a:ext cx="554990" cy="2026920"/>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45"/>
              </a:spcBef>
            </a:pPr>
            <a:endParaRPr sz="1050">
              <a:solidFill>
                <a:prstClr val="black"/>
              </a:solidFill>
              <a:latin typeface="Times New Roman"/>
              <a:cs typeface="Times New Roman"/>
            </a:endParaRPr>
          </a:p>
          <a:p>
            <a:pPr marL="127635"/>
            <a:r>
              <a:rPr sz="1200" spc="-5" dirty="0">
                <a:solidFill>
                  <a:srgbClr val="FFFFFF"/>
                </a:solidFill>
                <a:latin typeface="Arial"/>
                <a:cs typeface="Arial"/>
              </a:rPr>
              <a:t>32,8</a:t>
            </a:r>
            <a:endParaRPr sz="1200">
              <a:solidFill>
                <a:prstClr val="black"/>
              </a:solidFill>
              <a:latin typeface="Arial"/>
              <a:cs typeface="Arial"/>
            </a:endParaRPr>
          </a:p>
        </p:txBody>
      </p:sp>
      <p:sp>
        <p:nvSpPr>
          <p:cNvPr id="9" name="object 9"/>
          <p:cNvSpPr txBox="1"/>
          <p:nvPr/>
        </p:nvSpPr>
        <p:spPr>
          <a:xfrm>
            <a:off x="514299"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2020-Ç1</a:t>
            </a:r>
            <a:endParaRPr sz="1200">
              <a:solidFill>
                <a:prstClr val="black"/>
              </a:solidFill>
              <a:latin typeface="Arial"/>
              <a:cs typeface="Arial"/>
            </a:endParaRPr>
          </a:p>
        </p:txBody>
      </p:sp>
      <p:sp>
        <p:nvSpPr>
          <p:cNvPr id="10" name="object 10"/>
          <p:cNvSpPr txBox="1"/>
          <p:nvPr/>
        </p:nvSpPr>
        <p:spPr>
          <a:xfrm>
            <a:off x="3508628" y="5869025"/>
            <a:ext cx="6121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2020-Ç4</a:t>
            </a:r>
            <a:endParaRPr sz="1200">
              <a:solidFill>
                <a:prstClr val="black"/>
              </a:solidFill>
              <a:latin typeface="Arial"/>
              <a:cs typeface="Arial"/>
            </a:endParaRPr>
          </a:p>
        </p:txBody>
      </p:sp>
      <p:sp>
        <p:nvSpPr>
          <p:cNvPr id="11" name="object 11"/>
          <p:cNvSpPr txBox="1"/>
          <p:nvPr/>
        </p:nvSpPr>
        <p:spPr>
          <a:xfrm>
            <a:off x="3537203" y="3314700"/>
            <a:ext cx="554990" cy="2519680"/>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25"/>
              </a:spcBef>
            </a:pPr>
            <a:endParaRPr sz="1450">
              <a:solidFill>
                <a:prstClr val="black"/>
              </a:solidFill>
              <a:latin typeface="Times New Roman"/>
              <a:cs typeface="Times New Roman"/>
            </a:endParaRPr>
          </a:p>
          <a:p>
            <a:pPr marL="127000"/>
            <a:r>
              <a:rPr sz="1200" spc="-5" dirty="0">
                <a:solidFill>
                  <a:srgbClr val="FFFFFF"/>
                </a:solidFill>
                <a:latin typeface="Arial"/>
                <a:cs typeface="Arial"/>
              </a:rPr>
              <a:t>35,9</a:t>
            </a:r>
            <a:endParaRPr sz="1200">
              <a:solidFill>
                <a:prstClr val="black"/>
              </a:solidFill>
              <a:latin typeface="Arial"/>
              <a:cs typeface="Arial"/>
            </a:endParaRPr>
          </a:p>
        </p:txBody>
      </p:sp>
      <p:sp>
        <p:nvSpPr>
          <p:cNvPr id="12" name="object 12"/>
          <p:cNvSpPr txBox="1"/>
          <p:nvPr/>
        </p:nvSpPr>
        <p:spPr>
          <a:xfrm>
            <a:off x="1540763" y="3188207"/>
            <a:ext cx="554990" cy="2646045"/>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5"/>
              </a:spcBef>
            </a:pPr>
            <a:endParaRPr sz="1900">
              <a:solidFill>
                <a:prstClr val="black"/>
              </a:solidFill>
              <a:latin typeface="Times New Roman"/>
              <a:cs typeface="Times New Roman"/>
            </a:endParaRPr>
          </a:p>
          <a:p>
            <a:pPr marL="127635"/>
            <a:r>
              <a:rPr sz="1200" spc="-5" dirty="0">
                <a:solidFill>
                  <a:srgbClr val="FFFFFF"/>
                </a:solidFill>
                <a:latin typeface="Arial"/>
                <a:cs typeface="Arial"/>
              </a:rPr>
              <a:t>36,7</a:t>
            </a:r>
            <a:endParaRPr sz="1200">
              <a:solidFill>
                <a:prstClr val="black"/>
              </a:solidFill>
              <a:latin typeface="Arial"/>
              <a:cs typeface="Arial"/>
            </a:endParaRPr>
          </a:p>
        </p:txBody>
      </p:sp>
      <p:sp>
        <p:nvSpPr>
          <p:cNvPr id="13" name="object 13"/>
          <p:cNvSpPr txBox="1"/>
          <p:nvPr/>
        </p:nvSpPr>
        <p:spPr>
          <a:xfrm>
            <a:off x="2538983" y="2759964"/>
            <a:ext cx="554990" cy="3074035"/>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marL="126364">
              <a:spcBef>
                <a:spcPts val="900"/>
              </a:spcBef>
            </a:pPr>
            <a:r>
              <a:rPr sz="1200" dirty="0">
                <a:solidFill>
                  <a:srgbClr val="FFFFFF"/>
                </a:solidFill>
                <a:latin typeface="Arial"/>
                <a:cs typeface="Arial"/>
              </a:rPr>
              <a:t>39,4</a:t>
            </a:r>
            <a:endParaRPr sz="1200">
              <a:solidFill>
                <a:prstClr val="black"/>
              </a:solidFill>
              <a:latin typeface="Arial"/>
              <a:cs typeface="Arial"/>
            </a:endParaRPr>
          </a:p>
        </p:txBody>
      </p:sp>
      <p:sp>
        <p:nvSpPr>
          <p:cNvPr id="14" name="object 14"/>
          <p:cNvSpPr txBox="1"/>
          <p:nvPr/>
        </p:nvSpPr>
        <p:spPr>
          <a:xfrm>
            <a:off x="2510154"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2020-Ç3</a:t>
            </a:r>
            <a:endParaRPr sz="1200">
              <a:solidFill>
                <a:prstClr val="black"/>
              </a:solidFill>
              <a:latin typeface="Arial"/>
              <a:cs typeface="Arial"/>
            </a:endParaRPr>
          </a:p>
        </p:txBody>
      </p:sp>
      <p:sp>
        <p:nvSpPr>
          <p:cNvPr id="15" name="object 15"/>
          <p:cNvSpPr txBox="1"/>
          <p:nvPr/>
        </p:nvSpPr>
        <p:spPr>
          <a:xfrm>
            <a:off x="6531864" y="3616452"/>
            <a:ext cx="554990" cy="2217420"/>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45"/>
              </a:spcBef>
            </a:pPr>
            <a:endParaRPr sz="1700">
              <a:solidFill>
                <a:prstClr val="black"/>
              </a:solidFill>
              <a:latin typeface="Times New Roman"/>
              <a:cs typeface="Times New Roman"/>
            </a:endParaRPr>
          </a:p>
          <a:p>
            <a:pPr marL="127000"/>
            <a:r>
              <a:rPr sz="1200" spc="-5" dirty="0">
                <a:solidFill>
                  <a:srgbClr val="FFFFFF"/>
                </a:solidFill>
                <a:latin typeface="Arial"/>
                <a:cs typeface="Arial"/>
              </a:rPr>
              <a:t>34,0</a:t>
            </a:r>
            <a:endParaRPr sz="1200">
              <a:solidFill>
                <a:prstClr val="black"/>
              </a:solidFill>
              <a:latin typeface="Arial"/>
              <a:cs typeface="Arial"/>
            </a:endParaRPr>
          </a:p>
        </p:txBody>
      </p:sp>
      <p:sp>
        <p:nvSpPr>
          <p:cNvPr id="16" name="object 16"/>
          <p:cNvSpPr txBox="1"/>
          <p:nvPr/>
        </p:nvSpPr>
        <p:spPr>
          <a:xfrm>
            <a:off x="4535423" y="3252215"/>
            <a:ext cx="554990" cy="2581910"/>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40"/>
              </a:spcBef>
            </a:pPr>
            <a:endParaRPr sz="1650">
              <a:solidFill>
                <a:prstClr val="black"/>
              </a:solidFill>
              <a:latin typeface="Times New Roman"/>
              <a:cs typeface="Times New Roman"/>
            </a:endParaRPr>
          </a:p>
          <a:p>
            <a:pPr marL="127635"/>
            <a:r>
              <a:rPr sz="1200" spc="-5" dirty="0">
                <a:solidFill>
                  <a:srgbClr val="FFFFFF"/>
                </a:solidFill>
                <a:latin typeface="Arial"/>
                <a:cs typeface="Arial"/>
              </a:rPr>
              <a:t>36,3</a:t>
            </a:r>
            <a:endParaRPr sz="1200">
              <a:solidFill>
                <a:prstClr val="black"/>
              </a:solidFill>
              <a:latin typeface="Arial"/>
              <a:cs typeface="Arial"/>
            </a:endParaRPr>
          </a:p>
        </p:txBody>
      </p:sp>
      <p:sp>
        <p:nvSpPr>
          <p:cNvPr id="17" name="object 17"/>
          <p:cNvSpPr txBox="1"/>
          <p:nvPr/>
        </p:nvSpPr>
        <p:spPr>
          <a:xfrm>
            <a:off x="5506339"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2021-Ç2</a:t>
            </a:r>
            <a:endParaRPr sz="1200">
              <a:solidFill>
                <a:prstClr val="black"/>
              </a:solidFill>
              <a:latin typeface="Arial"/>
              <a:cs typeface="Arial"/>
            </a:endParaRPr>
          </a:p>
        </p:txBody>
      </p:sp>
      <p:sp>
        <p:nvSpPr>
          <p:cNvPr id="18" name="object 18"/>
          <p:cNvSpPr txBox="1"/>
          <p:nvPr/>
        </p:nvSpPr>
        <p:spPr>
          <a:xfrm>
            <a:off x="4507484"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2021-Ç1</a:t>
            </a:r>
            <a:endParaRPr sz="1200">
              <a:solidFill>
                <a:prstClr val="black"/>
              </a:solidFill>
              <a:latin typeface="Arial"/>
              <a:cs typeface="Arial"/>
            </a:endParaRPr>
          </a:p>
        </p:txBody>
      </p:sp>
      <p:sp>
        <p:nvSpPr>
          <p:cNvPr id="19" name="object 19"/>
          <p:cNvSpPr txBox="1"/>
          <p:nvPr/>
        </p:nvSpPr>
        <p:spPr>
          <a:xfrm>
            <a:off x="5533644" y="3537203"/>
            <a:ext cx="554990" cy="2296795"/>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marL="127635">
              <a:spcBef>
                <a:spcPts val="820"/>
              </a:spcBef>
            </a:pPr>
            <a:r>
              <a:rPr sz="1200" spc="-5" dirty="0">
                <a:solidFill>
                  <a:srgbClr val="FFFFFF"/>
                </a:solidFill>
                <a:latin typeface="Arial"/>
                <a:cs typeface="Arial"/>
              </a:rPr>
              <a:t>34,5</a:t>
            </a:r>
            <a:endParaRPr sz="1200">
              <a:solidFill>
                <a:prstClr val="black"/>
              </a:solidFill>
              <a:latin typeface="Arial"/>
              <a:cs typeface="Arial"/>
            </a:endParaRPr>
          </a:p>
        </p:txBody>
      </p:sp>
      <p:sp>
        <p:nvSpPr>
          <p:cNvPr id="20" name="object 20"/>
          <p:cNvSpPr txBox="1"/>
          <p:nvPr/>
        </p:nvSpPr>
        <p:spPr>
          <a:xfrm>
            <a:off x="7530083" y="2964179"/>
            <a:ext cx="553720" cy="2870200"/>
          </a:xfrm>
          <a:prstGeom prst="rect">
            <a:avLst/>
          </a:prstGeom>
          <a:solidFill>
            <a:srgbClr val="001F5F"/>
          </a:solidFill>
        </p:spPr>
        <p:txBody>
          <a:bodyPr vert="horz" wrap="square" lIns="0" tIns="0" rIns="0" bIns="0" rtlCol="0">
            <a:spAutoFit/>
          </a:bodyPr>
          <a:lstStyle/>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endParaRPr sz="1300">
              <a:solidFill>
                <a:prstClr val="black"/>
              </a:solidFill>
              <a:latin typeface="Times New Roman"/>
              <a:cs typeface="Times New Roman"/>
            </a:endParaRPr>
          </a:p>
          <a:p>
            <a:pPr>
              <a:spcBef>
                <a:spcPts val="30"/>
              </a:spcBef>
            </a:pPr>
            <a:endParaRPr sz="1350">
              <a:solidFill>
                <a:prstClr val="black"/>
              </a:solidFill>
              <a:latin typeface="Times New Roman"/>
              <a:cs typeface="Times New Roman"/>
            </a:endParaRPr>
          </a:p>
          <a:p>
            <a:pPr marL="127635"/>
            <a:r>
              <a:rPr sz="1200" spc="-5" dirty="0">
                <a:solidFill>
                  <a:srgbClr val="FFFFFF"/>
                </a:solidFill>
                <a:latin typeface="Arial"/>
                <a:cs typeface="Arial"/>
              </a:rPr>
              <a:t>38,1</a:t>
            </a:r>
            <a:endParaRPr sz="1200">
              <a:solidFill>
                <a:prstClr val="black"/>
              </a:solidFill>
              <a:latin typeface="Arial"/>
              <a:cs typeface="Arial"/>
            </a:endParaRPr>
          </a:p>
        </p:txBody>
      </p:sp>
      <p:sp>
        <p:nvSpPr>
          <p:cNvPr id="21" name="object 21"/>
          <p:cNvSpPr txBox="1"/>
          <p:nvPr/>
        </p:nvSpPr>
        <p:spPr>
          <a:xfrm>
            <a:off x="6503289"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2021-Ç3</a:t>
            </a:r>
            <a:endParaRPr sz="1200">
              <a:solidFill>
                <a:prstClr val="black"/>
              </a:solidFill>
              <a:latin typeface="Arial"/>
              <a:cs typeface="Arial"/>
            </a:endParaRPr>
          </a:p>
        </p:txBody>
      </p:sp>
      <p:sp>
        <p:nvSpPr>
          <p:cNvPr id="22" name="object 22"/>
          <p:cNvSpPr txBox="1"/>
          <p:nvPr/>
        </p:nvSpPr>
        <p:spPr>
          <a:xfrm>
            <a:off x="7501890" y="5869025"/>
            <a:ext cx="61150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2021-Ç4</a:t>
            </a:r>
            <a:endParaRPr sz="1200">
              <a:solidFill>
                <a:prstClr val="black"/>
              </a:solidFill>
              <a:latin typeface="Arial"/>
              <a:cs typeface="Arial"/>
            </a:endParaRPr>
          </a:p>
        </p:txBody>
      </p:sp>
      <p:sp>
        <p:nvSpPr>
          <p:cNvPr id="23" name="object 23"/>
          <p:cNvSpPr/>
          <p:nvPr/>
        </p:nvSpPr>
        <p:spPr>
          <a:xfrm>
            <a:off x="4283964" y="2510027"/>
            <a:ext cx="17780" cy="3703954"/>
          </a:xfrm>
          <a:custGeom>
            <a:avLst/>
            <a:gdLst/>
            <a:ahLst/>
            <a:cxnLst/>
            <a:rect l="l" t="t" r="r" b="b"/>
            <a:pathLst>
              <a:path w="17779" h="3703954">
                <a:moveTo>
                  <a:pt x="17272" y="0"/>
                </a:moveTo>
                <a:lnTo>
                  <a:pt x="0" y="3703637"/>
                </a:lnTo>
              </a:path>
            </a:pathLst>
          </a:custGeom>
          <a:ln w="9144">
            <a:solidFill>
              <a:srgbClr val="000000"/>
            </a:solidFill>
            <a:prstDash val="sysDash"/>
          </a:ln>
        </p:spPr>
        <p:txBody>
          <a:bodyPr wrap="square" lIns="0" tIns="0" rIns="0" bIns="0" rtlCol="0"/>
          <a:lstStyle/>
          <a:p>
            <a:endParaRPr smtClean="0">
              <a:solidFill>
                <a:prstClr val="black"/>
              </a:solidFill>
            </a:endParaRPr>
          </a:p>
        </p:txBody>
      </p:sp>
      <p:sp>
        <p:nvSpPr>
          <p:cNvPr id="24" name="object 2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36</a:t>
            </a:r>
            <a:endParaRPr sz="1400">
              <a:solidFill>
                <a:prstClr val="black"/>
              </a:solidFill>
              <a:latin typeface="Tahoma"/>
              <a:cs typeface="Tahoma"/>
            </a:endParaRPr>
          </a:p>
        </p:txBody>
      </p:sp>
    </p:spTree>
    <p:extLst>
      <p:ext uri="{BB962C8B-B14F-4D97-AF65-F5344CB8AC3E}">
        <p14:creationId xmlns:p14="http://schemas.microsoft.com/office/powerpoint/2010/main" val="2981256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2012950" cy="513715"/>
          </a:xfrm>
          <a:prstGeom prst="rect">
            <a:avLst/>
          </a:prstGeom>
        </p:spPr>
        <p:txBody>
          <a:bodyPr vert="horz" wrap="square" lIns="0" tIns="13335" rIns="0" bIns="0" rtlCol="0">
            <a:spAutoFit/>
          </a:bodyPr>
          <a:lstStyle/>
          <a:p>
            <a:pPr marL="12700">
              <a:lnSpc>
                <a:spcPct val="100000"/>
              </a:lnSpc>
              <a:spcBef>
                <a:spcPts val="105"/>
              </a:spcBef>
            </a:pPr>
            <a:r>
              <a:rPr sz="3200" spc="-5" dirty="0"/>
              <a:t>Enflasyon</a:t>
            </a:r>
            <a:endParaRPr sz="3200"/>
          </a:p>
        </p:txBody>
      </p:sp>
      <p:sp>
        <p:nvSpPr>
          <p:cNvPr id="3" name="object 3"/>
          <p:cNvSpPr txBox="1"/>
          <p:nvPr/>
        </p:nvSpPr>
        <p:spPr>
          <a:xfrm>
            <a:off x="383540" y="1615737"/>
            <a:ext cx="6767830" cy="2663825"/>
          </a:xfrm>
          <a:prstGeom prst="rect">
            <a:avLst/>
          </a:prstGeom>
        </p:spPr>
        <p:txBody>
          <a:bodyPr vert="horz" wrap="square" lIns="0" tIns="182245" rIns="0" bIns="0" rtlCol="0">
            <a:spAutoFit/>
          </a:bodyPr>
          <a:lstStyle/>
          <a:p>
            <a:pPr marL="355600" indent="-342900">
              <a:spcBef>
                <a:spcPts val="1435"/>
              </a:spcBef>
              <a:buClr>
                <a:srgbClr val="C00000"/>
              </a:buClr>
              <a:buSzPct val="85000"/>
              <a:buFont typeface="Wingdings"/>
              <a:buChar char=""/>
              <a:tabLst>
                <a:tab pos="354965" algn="l"/>
                <a:tab pos="355600" algn="l"/>
              </a:tabLst>
            </a:pPr>
            <a:r>
              <a:rPr sz="2000" dirty="0">
                <a:solidFill>
                  <a:prstClr val="black"/>
                </a:solidFill>
                <a:latin typeface="Tahoma"/>
                <a:cs typeface="Tahoma"/>
              </a:rPr>
              <a:t>Tüketici</a:t>
            </a:r>
            <a:r>
              <a:rPr sz="2000" spc="-5" dirty="0">
                <a:solidFill>
                  <a:prstClr val="black"/>
                </a:solidFill>
                <a:latin typeface="Tahoma"/>
                <a:cs typeface="Tahoma"/>
              </a:rPr>
              <a:t> enflasyonu</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Tüketici Fiyat Endeksi (TÜFE) ve </a:t>
            </a:r>
            <a:r>
              <a:rPr dirty="0">
                <a:solidFill>
                  <a:prstClr val="black"/>
                </a:solidFill>
                <a:latin typeface="Tahoma"/>
                <a:cs typeface="Tahoma"/>
              </a:rPr>
              <a:t>özel </a:t>
            </a:r>
            <a:r>
              <a:rPr spc="-5" dirty="0">
                <a:solidFill>
                  <a:prstClr val="black"/>
                </a:solidFill>
                <a:latin typeface="Tahoma"/>
                <a:cs typeface="Tahoma"/>
              </a:rPr>
              <a:t>kapsamlı </a:t>
            </a:r>
            <a:r>
              <a:rPr dirty="0">
                <a:solidFill>
                  <a:prstClr val="black"/>
                </a:solidFill>
                <a:latin typeface="Tahoma"/>
                <a:cs typeface="Tahoma"/>
              </a:rPr>
              <a:t>gösterge -</a:t>
            </a:r>
            <a:r>
              <a:rPr spc="55" dirty="0">
                <a:solidFill>
                  <a:prstClr val="black"/>
                </a:solidFill>
                <a:latin typeface="Tahoma"/>
                <a:cs typeface="Tahoma"/>
              </a:rPr>
              <a:t> </a:t>
            </a:r>
            <a:r>
              <a:rPr spc="-5" dirty="0">
                <a:solidFill>
                  <a:prstClr val="black"/>
                </a:solidFill>
                <a:latin typeface="Tahoma"/>
                <a:cs typeface="Tahoma"/>
              </a:rPr>
              <a:t>C</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Tüketici Fiyat Endeksi (TÜFE) ve </a:t>
            </a:r>
            <a:r>
              <a:rPr dirty="0">
                <a:solidFill>
                  <a:prstClr val="black"/>
                </a:solidFill>
                <a:latin typeface="Tahoma"/>
                <a:cs typeface="Tahoma"/>
              </a:rPr>
              <a:t>alt</a:t>
            </a:r>
            <a:r>
              <a:rPr spc="10" dirty="0">
                <a:solidFill>
                  <a:prstClr val="black"/>
                </a:solidFill>
                <a:latin typeface="Tahoma"/>
                <a:cs typeface="Tahoma"/>
              </a:rPr>
              <a:t> </a:t>
            </a:r>
            <a:r>
              <a:rPr spc="-5" dirty="0">
                <a:solidFill>
                  <a:prstClr val="black"/>
                </a:solidFill>
                <a:latin typeface="Tahoma"/>
                <a:cs typeface="Tahoma"/>
              </a:rPr>
              <a:t>kalemler</a:t>
            </a:r>
            <a:endParaRPr>
              <a:solidFill>
                <a:prstClr val="black"/>
              </a:solidFill>
              <a:latin typeface="Tahoma"/>
              <a:cs typeface="Tahoma"/>
            </a:endParaRPr>
          </a:p>
          <a:p>
            <a:pPr marL="355600" indent="-342900">
              <a:spcBef>
                <a:spcPts val="1205"/>
              </a:spcBef>
              <a:buClr>
                <a:srgbClr val="C00000"/>
              </a:buClr>
              <a:buSzPct val="85000"/>
              <a:buFont typeface="Wingdings"/>
              <a:buChar char=""/>
              <a:tabLst>
                <a:tab pos="354965" algn="l"/>
                <a:tab pos="355600" algn="l"/>
              </a:tabLst>
            </a:pPr>
            <a:r>
              <a:rPr sz="2000" dirty="0">
                <a:solidFill>
                  <a:prstClr val="black"/>
                </a:solidFill>
                <a:latin typeface="Tahoma"/>
                <a:cs typeface="Tahoma"/>
              </a:rPr>
              <a:t>Üretici </a:t>
            </a:r>
            <a:r>
              <a:rPr sz="2000" spc="-5" dirty="0">
                <a:solidFill>
                  <a:prstClr val="black"/>
                </a:solidFill>
                <a:latin typeface="Tahoma"/>
                <a:cs typeface="Tahoma"/>
              </a:rPr>
              <a:t>enflasyonu</a:t>
            </a:r>
            <a:endParaRPr sz="2000">
              <a:solidFill>
                <a:prstClr val="black"/>
              </a:solidFill>
              <a:latin typeface="Tahoma"/>
              <a:cs typeface="Tahoma"/>
            </a:endParaRPr>
          </a:p>
          <a:p>
            <a:pPr marL="756285" lvl="1" indent="-287020">
              <a:spcBef>
                <a:spcPts val="1195"/>
              </a:spcBef>
              <a:buClr>
                <a:srgbClr val="C00000"/>
              </a:buClr>
              <a:buSzPct val="88888"/>
              <a:buFont typeface="Wingdings"/>
              <a:buChar char=""/>
              <a:tabLst>
                <a:tab pos="756285" algn="l"/>
                <a:tab pos="756920" algn="l"/>
              </a:tabLst>
            </a:pPr>
            <a:r>
              <a:rPr spc="-5" dirty="0">
                <a:solidFill>
                  <a:prstClr val="black"/>
                </a:solidFill>
                <a:latin typeface="Tahoma"/>
                <a:cs typeface="Tahoma"/>
              </a:rPr>
              <a:t>Yurt İçi Üretici Fiyat Endeksi (Yİ-ÜFE) ve </a:t>
            </a:r>
            <a:r>
              <a:rPr dirty="0">
                <a:solidFill>
                  <a:prstClr val="black"/>
                </a:solidFill>
                <a:latin typeface="Tahoma"/>
                <a:cs typeface="Tahoma"/>
              </a:rPr>
              <a:t>imalat alt</a:t>
            </a:r>
            <a:r>
              <a:rPr spc="45" dirty="0">
                <a:solidFill>
                  <a:prstClr val="black"/>
                </a:solidFill>
                <a:latin typeface="Tahoma"/>
                <a:cs typeface="Tahoma"/>
              </a:rPr>
              <a:t> </a:t>
            </a:r>
            <a:r>
              <a:rPr spc="-5" dirty="0">
                <a:solidFill>
                  <a:prstClr val="black"/>
                </a:solidFill>
                <a:latin typeface="Tahoma"/>
                <a:cs typeface="Tahoma"/>
              </a:rPr>
              <a:t>endeksi</a:t>
            </a:r>
            <a:endParaRPr>
              <a:solidFill>
                <a:prstClr val="black"/>
              </a:solidFill>
              <a:latin typeface="Tahoma"/>
              <a:cs typeface="Tahoma"/>
            </a:endParaRPr>
          </a:p>
          <a:p>
            <a:pPr marL="756285" lvl="1" indent="-287020">
              <a:spcBef>
                <a:spcPts val="1200"/>
              </a:spcBef>
              <a:buClr>
                <a:srgbClr val="C00000"/>
              </a:buClr>
              <a:buSzPct val="88888"/>
              <a:buFont typeface="Wingdings"/>
              <a:buChar char=""/>
              <a:tabLst>
                <a:tab pos="756285" algn="l"/>
                <a:tab pos="756920" algn="l"/>
              </a:tabLst>
            </a:pPr>
            <a:r>
              <a:rPr spc="-5" dirty="0">
                <a:solidFill>
                  <a:prstClr val="black"/>
                </a:solidFill>
                <a:latin typeface="Tahoma"/>
                <a:cs typeface="Tahoma"/>
              </a:rPr>
              <a:t>Yurt İçi Üretici Fiyat Endeksi (Yİ-ÜFE) ve </a:t>
            </a:r>
            <a:r>
              <a:rPr dirty="0">
                <a:solidFill>
                  <a:prstClr val="black"/>
                </a:solidFill>
                <a:latin typeface="Tahoma"/>
                <a:cs typeface="Tahoma"/>
              </a:rPr>
              <a:t>alt</a:t>
            </a:r>
            <a:r>
              <a:rPr spc="35" dirty="0">
                <a:solidFill>
                  <a:prstClr val="black"/>
                </a:solidFill>
                <a:latin typeface="Tahoma"/>
                <a:cs typeface="Tahoma"/>
              </a:rPr>
              <a:t> </a:t>
            </a:r>
            <a:r>
              <a:rPr dirty="0">
                <a:solidFill>
                  <a:prstClr val="black"/>
                </a:solidFill>
                <a:latin typeface="Tahoma"/>
                <a:cs typeface="Tahoma"/>
              </a:rPr>
              <a:t>kalemler</a:t>
            </a:r>
            <a:endParaRPr>
              <a:solidFill>
                <a:prstClr val="black"/>
              </a:solidFill>
              <a:latin typeface="Tahoma"/>
              <a:cs typeface="Tahoma"/>
            </a:endParaRPr>
          </a:p>
        </p:txBody>
      </p:sp>
      <p:sp>
        <p:nvSpPr>
          <p:cNvPr id="4" name="object 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37</a:t>
            </a:r>
            <a:endParaRPr sz="1400">
              <a:solidFill>
                <a:prstClr val="black"/>
              </a:solidFill>
              <a:latin typeface="Tahoma"/>
              <a:cs typeface="Tahoma"/>
            </a:endParaRPr>
          </a:p>
        </p:txBody>
      </p:sp>
    </p:spTree>
    <p:extLst>
      <p:ext uri="{BB962C8B-B14F-4D97-AF65-F5344CB8AC3E}">
        <p14:creationId xmlns:p14="http://schemas.microsoft.com/office/powerpoint/2010/main" val="3943541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721817"/>
            <a:ext cx="8552180" cy="575310"/>
          </a:xfrm>
          <a:prstGeom prst="rect">
            <a:avLst/>
          </a:prstGeom>
        </p:spPr>
        <p:txBody>
          <a:bodyPr vert="horz" wrap="square" lIns="0" tIns="12700" rIns="0" bIns="0" rtlCol="0">
            <a:spAutoFit/>
          </a:bodyPr>
          <a:lstStyle/>
          <a:p>
            <a:pPr marL="12700">
              <a:lnSpc>
                <a:spcPct val="100000"/>
              </a:lnSpc>
              <a:spcBef>
                <a:spcPts val="100"/>
              </a:spcBef>
            </a:pPr>
            <a:r>
              <a:rPr spc="-5" dirty="0"/>
              <a:t>Şubat </a:t>
            </a:r>
            <a:r>
              <a:rPr dirty="0"/>
              <a:t>ayında </a:t>
            </a:r>
            <a:r>
              <a:rPr spc="-5" dirty="0"/>
              <a:t>tüketici enflasyon </a:t>
            </a:r>
            <a:r>
              <a:rPr dirty="0"/>
              <a:t>oranı %54,4 </a:t>
            </a:r>
            <a:r>
              <a:rPr spc="-5" dirty="0"/>
              <a:t>ile Mart </a:t>
            </a:r>
            <a:r>
              <a:rPr dirty="0"/>
              <a:t>2002’den bu yana</a:t>
            </a:r>
            <a:r>
              <a:rPr spc="-50" dirty="0"/>
              <a:t> </a:t>
            </a:r>
            <a:r>
              <a:rPr dirty="0"/>
              <a:t>en</a:t>
            </a:r>
          </a:p>
          <a:p>
            <a:pPr marL="12700">
              <a:lnSpc>
                <a:spcPct val="100000"/>
              </a:lnSpc>
              <a:spcBef>
                <a:spcPts val="5"/>
              </a:spcBef>
            </a:pPr>
            <a:r>
              <a:rPr spc="-5" dirty="0"/>
              <a:t>yüksek seviyeye</a:t>
            </a:r>
            <a:r>
              <a:rPr spc="30" dirty="0"/>
              <a:t> </a:t>
            </a:r>
            <a:r>
              <a:rPr spc="-5" dirty="0"/>
              <a:t>çıkmıştır.</a:t>
            </a:r>
          </a:p>
        </p:txBody>
      </p:sp>
      <p:sp>
        <p:nvSpPr>
          <p:cNvPr id="3" name="object 3"/>
          <p:cNvSpPr/>
          <p:nvPr/>
        </p:nvSpPr>
        <p:spPr>
          <a:xfrm>
            <a:off x="4572" y="1929383"/>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78739" y="1271142"/>
            <a:ext cx="8853805" cy="960119"/>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Enerji, gıda, tütün ve alkollü </a:t>
            </a:r>
            <a:r>
              <a:rPr dirty="0">
                <a:solidFill>
                  <a:srgbClr val="1F308D"/>
                </a:solidFill>
                <a:latin typeface="Tahoma"/>
                <a:cs typeface="Tahoma"/>
              </a:rPr>
              <a:t>içeceklerin </a:t>
            </a:r>
            <a:r>
              <a:rPr spc="-5" dirty="0">
                <a:solidFill>
                  <a:srgbClr val="1F308D"/>
                </a:solidFill>
                <a:latin typeface="Tahoma"/>
                <a:cs typeface="Tahoma"/>
              </a:rPr>
              <a:t>dışındaki kalemleri içeren çekirdek enflasyon</a:t>
            </a:r>
            <a:r>
              <a:rPr spc="175" dirty="0">
                <a:solidFill>
                  <a:srgbClr val="1F308D"/>
                </a:solidFill>
                <a:latin typeface="Tahoma"/>
                <a:cs typeface="Tahoma"/>
              </a:rPr>
              <a:t> </a:t>
            </a:r>
            <a:r>
              <a:rPr spc="-5" dirty="0">
                <a:solidFill>
                  <a:srgbClr val="1F308D"/>
                </a:solidFill>
                <a:latin typeface="Tahoma"/>
                <a:cs typeface="Tahoma"/>
              </a:rPr>
              <a:t>da</a:t>
            </a:r>
            <a:endParaRPr>
              <a:solidFill>
                <a:prstClr val="black"/>
              </a:solidFill>
              <a:latin typeface="Tahoma"/>
              <a:cs typeface="Tahoma"/>
            </a:endParaRPr>
          </a:p>
          <a:p>
            <a:pPr marL="12700"/>
            <a:r>
              <a:rPr spc="-5" dirty="0">
                <a:solidFill>
                  <a:srgbClr val="1F308D"/>
                </a:solidFill>
                <a:latin typeface="Tahoma"/>
                <a:cs typeface="Tahoma"/>
              </a:rPr>
              <a:t>%44,1’e</a:t>
            </a:r>
            <a:r>
              <a:rPr spc="20" dirty="0">
                <a:solidFill>
                  <a:srgbClr val="1F308D"/>
                </a:solidFill>
                <a:latin typeface="Tahoma"/>
                <a:cs typeface="Tahoma"/>
              </a:rPr>
              <a:t> </a:t>
            </a:r>
            <a:r>
              <a:rPr spc="-5" dirty="0">
                <a:solidFill>
                  <a:srgbClr val="1F308D"/>
                </a:solidFill>
                <a:latin typeface="Tahoma"/>
                <a:cs typeface="Tahoma"/>
              </a:rPr>
              <a:t>ulaşmıştır.</a:t>
            </a:r>
            <a:endParaRPr>
              <a:solidFill>
                <a:prstClr val="black"/>
              </a:solidFill>
              <a:latin typeface="Tahoma"/>
              <a:cs typeface="Tahoma"/>
            </a:endParaRPr>
          </a:p>
          <a:p>
            <a:pPr marL="349250">
              <a:spcBef>
                <a:spcPts val="1120"/>
              </a:spcBef>
            </a:pPr>
            <a:r>
              <a:rPr sz="1600" spc="-5" dirty="0">
                <a:solidFill>
                  <a:srgbClr val="FFFFFF"/>
                </a:solidFill>
                <a:latin typeface="Tahoma"/>
                <a:cs typeface="Tahoma"/>
              </a:rPr>
              <a:t>TÜFE </a:t>
            </a:r>
            <a:r>
              <a:rPr sz="1600" spc="-10" dirty="0">
                <a:solidFill>
                  <a:srgbClr val="FFFFFF"/>
                </a:solidFill>
                <a:latin typeface="Tahoma"/>
                <a:cs typeface="Tahoma"/>
              </a:rPr>
              <a:t>ve özel kapsamlı enflasyon göstergesi </a:t>
            </a:r>
            <a:r>
              <a:rPr sz="1600" spc="-5" dirty="0">
                <a:solidFill>
                  <a:srgbClr val="FFFFFF"/>
                </a:solidFill>
                <a:latin typeface="Tahoma"/>
                <a:cs typeface="Tahoma"/>
              </a:rPr>
              <a:t>- C* </a:t>
            </a:r>
            <a:r>
              <a:rPr sz="1600" spc="-10" dirty="0">
                <a:solidFill>
                  <a:srgbClr val="FFFFFF"/>
                </a:solidFill>
                <a:latin typeface="Tahoma"/>
                <a:cs typeface="Tahoma"/>
              </a:rPr>
              <a:t>(yıllık </a:t>
            </a:r>
            <a:r>
              <a:rPr sz="1600" spc="-5" dirty="0">
                <a:solidFill>
                  <a:srgbClr val="FFFFFF"/>
                </a:solidFill>
                <a:latin typeface="Tahoma"/>
                <a:cs typeface="Tahoma"/>
              </a:rPr>
              <a:t>değişim, %) Ocak 2020 – </a:t>
            </a:r>
            <a:r>
              <a:rPr sz="1600" spc="-10" dirty="0">
                <a:solidFill>
                  <a:srgbClr val="FFFFFF"/>
                </a:solidFill>
                <a:latin typeface="Tahoma"/>
                <a:cs typeface="Tahoma"/>
              </a:rPr>
              <a:t>Şubat</a:t>
            </a:r>
            <a:r>
              <a:rPr sz="1600" spc="35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64414" y="6054648"/>
            <a:ext cx="8786495" cy="5143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3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a:p>
            <a:pPr marL="12700" marR="5080">
              <a:spcBef>
                <a:spcPts val="5"/>
              </a:spcBef>
            </a:pPr>
            <a:r>
              <a:rPr sz="1000" spc="-5" dirty="0">
                <a:solidFill>
                  <a:prstClr val="black"/>
                </a:solidFill>
                <a:latin typeface="Tahoma"/>
                <a:cs typeface="Tahoma"/>
              </a:rPr>
              <a:t>* </a:t>
            </a:r>
            <a:r>
              <a:rPr sz="1000" spc="-10" dirty="0">
                <a:solidFill>
                  <a:prstClr val="black"/>
                </a:solidFill>
                <a:latin typeface="Tahoma"/>
                <a:cs typeface="Tahoma"/>
              </a:rPr>
              <a:t>Enflasyonun </a:t>
            </a:r>
            <a:r>
              <a:rPr sz="1000" spc="-5" dirty="0">
                <a:solidFill>
                  <a:prstClr val="black"/>
                </a:solidFill>
                <a:latin typeface="Tahoma"/>
                <a:cs typeface="Tahoma"/>
              </a:rPr>
              <a:t>temel eğilimini göstermek amacıyla hesaplanan özel kapsamlı göstergelerden </a:t>
            </a:r>
            <a:r>
              <a:rPr sz="1000" dirty="0">
                <a:solidFill>
                  <a:prstClr val="black"/>
                </a:solidFill>
                <a:latin typeface="Tahoma"/>
                <a:cs typeface="Tahoma"/>
              </a:rPr>
              <a:t>TÜFE-C, </a:t>
            </a:r>
            <a:r>
              <a:rPr sz="1000" spc="-5" dirty="0">
                <a:solidFill>
                  <a:prstClr val="black"/>
                </a:solidFill>
                <a:latin typeface="Tahoma"/>
                <a:cs typeface="Tahoma"/>
              </a:rPr>
              <a:t>enerji, gıda ve alkolsüz içecekler, alkollü içkiler ile tütün  </a:t>
            </a:r>
            <a:r>
              <a:rPr sz="1000" spc="-10" dirty="0">
                <a:solidFill>
                  <a:prstClr val="black"/>
                </a:solidFill>
                <a:latin typeface="Tahoma"/>
                <a:cs typeface="Tahoma"/>
              </a:rPr>
              <a:t>ürünleri </a:t>
            </a:r>
            <a:r>
              <a:rPr sz="1000" spc="-5" dirty="0">
                <a:solidFill>
                  <a:prstClr val="black"/>
                </a:solidFill>
                <a:latin typeface="Tahoma"/>
                <a:cs typeface="Tahoma"/>
              </a:rPr>
              <a:t>ve altın hariç </a:t>
            </a:r>
            <a:r>
              <a:rPr sz="1000" spc="-10" dirty="0">
                <a:solidFill>
                  <a:prstClr val="black"/>
                </a:solidFill>
                <a:latin typeface="Tahoma"/>
                <a:cs typeface="Tahoma"/>
              </a:rPr>
              <a:t>TÜFE’yi</a:t>
            </a:r>
            <a:r>
              <a:rPr sz="1000" spc="95" dirty="0">
                <a:solidFill>
                  <a:prstClr val="black"/>
                </a:solidFill>
                <a:latin typeface="Tahoma"/>
                <a:cs typeface="Tahoma"/>
              </a:rPr>
              <a:t> </a:t>
            </a:r>
            <a:r>
              <a:rPr sz="1000" spc="-5" dirty="0">
                <a:solidFill>
                  <a:prstClr val="black"/>
                </a:solidFill>
                <a:latin typeface="Tahoma"/>
                <a:cs typeface="Tahoma"/>
              </a:rPr>
              <a:t>göstermektedir.</a:t>
            </a:r>
            <a:endParaRPr sz="1000">
              <a:solidFill>
                <a:prstClr val="black"/>
              </a:solidFill>
              <a:latin typeface="Tahoma"/>
              <a:cs typeface="Tahoma"/>
            </a:endParaRPr>
          </a:p>
        </p:txBody>
      </p:sp>
      <p:grpSp>
        <p:nvGrpSpPr>
          <p:cNvPr id="6" name="object 6"/>
          <p:cNvGrpSpPr/>
          <p:nvPr/>
        </p:nvGrpSpPr>
        <p:grpSpPr>
          <a:xfrm>
            <a:off x="761809" y="2692717"/>
            <a:ext cx="7564120" cy="2544445"/>
            <a:chOff x="761809" y="2692717"/>
            <a:chExt cx="7564120" cy="2544445"/>
          </a:xfrm>
        </p:grpSpPr>
        <p:sp>
          <p:nvSpPr>
            <p:cNvPr id="7" name="object 7"/>
            <p:cNvSpPr/>
            <p:nvPr/>
          </p:nvSpPr>
          <p:spPr>
            <a:xfrm>
              <a:off x="766572" y="2697479"/>
              <a:ext cx="7539355" cy="2534920"/>
            </a:xfrm>
            <a:custGeom>
              <a:avLst/>
              <a:gdLst/>
              <a:ahLst/>
              <a:cxnLst/>
              <a:rect l="l" t="t" r="r" b="b"/>
              <a:pathLst>
                <a:path w="7539355" h="2534920">
                  <a:moveTo>
                    <a:pt x="50291" y="2534412"/>
                  </a:moveTo>
                  <a:lnTo>
                    <a:pt x="50291" y="0"/>
                  </a:lnTo>
                </a:path>
                <a:path w="7539355" h="2534920">
                  <a:moveTo>
                    <a:pt x="0" y="2534412"/>
                  </a:moveTo>
                  <a:lnTo>
                    <a:pt x="50291" y="2534412"/>
                  </a:lnTo>
                </a:path>
                <a:path w="7539355" h="2534920">
                  <a:moveTo>
                    <a:pt x="0" y="2281428"/>
                  </a:moveTo>
                  <a:lnTo>
                    <a:pt x="50291" y="2281428"/>
                  </a:lnTo>
                </a:path>
                <a:path w="7539355" h="2534920">
                  <a:moveTo>
                    <a:pt x="0" y="2028444"/>
                  </a:moveTo>
                  <a:lnTo>
                    <a:pt x="50291" y="2028444"/>
                  </a:lnTo>
                </a:path>
                <a:path w="7539355" h="2534920">
                  <a:moveTo>
                    <a:pt x="0" y="1773936"/>
                  </a:moveTo>
                  <a:lnTo>
                    <a:pt x="50291" y="1773936"/>
                  </a:lnTo>
                </a:path>
                <a:path w="7539355" h="2534920">
                  <a:moveTo>
                    <a:pt x="0" y="1520952"/>
                  </a:moveTo>
                  <a:lnTo>
                    <a:pt x="50291" y="1520952"/>
                  </a:lnTo>
                </a:path>
                <a:path w="7539355" h="2534920">
                  <a:moveTo>
                    <a:pt x="0" y="1267968"/>
                  </a:moveTo>
                  <a:lnTo>
                    <a:pt x="50291" y="1267968"/>
                  </a:lnTo>
                </a:path>
                <a:path w="7539355" h="2534920">
                  <a:moveTo>
                    <a:pt x="0" y="1013460"/>
                  </a:moveTo>
                  <a:lnTo>
                    <a:pt x="50291" y="1013460"/>
                  </a:lnTo>
                </a:path>
                <a:path w="7539355" h="2534920">
                  <a:moveTo>
                    <a:pt x="0" y="760476"/>
                  </a:moveTo>
                  <a:lnTo>
                    <a:pt x="50291" y="760476"/>
                  </a:lnTo>
                </a:path>
                <a:path w="7539355" h="2534920">
                  <a:moveTo>
                    <a:pt x="0" y="507492"/>
                  </a:moveTo>
                  <a:lnTo>
                    <a:pt x="50291" y="507492"/>
                  </a:lnTo>
                </a:path>
                <a:path w="7539355" h="2534920">
                  <a:moveTo>
                    <a:pt x="0" y="252984"/>
                  </a:moveTo>
                  <a:lnTo>
                    <a:pt x="50291" y="252984"/>
                  </a:lnTo>
                </a:path>
                <a:path w="7539355" h="2534920">
                  <a:moveTo>
                    <a:pt x="0" y="0"/>
                  </a:moveTo>
                  <a:lnTo>
                    <a:pt x="50291" y="0"/>
                  </a:lnTo>
                </a:path>
                <a:path w="7539355" h="2534920">
                  <a:moveTo>
                    <a:pt x="50291" y="2534412"/>
                  </a:moveTo>
                  <a:lnTo>
                    <a:pt x="7539228" y="2534412"/>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817626" y="2727197"/>
              <a:ext cx="7489190" cy="2207260"/>
            </a:xfrm>
            <a:custGeom>
              <a:avLst/>
              <a:gdLst/>
              <a:ahLst/>
              <a:cxnLst/>
              <a:rect l="l" t="t" r="r" b="b"/>
              <a:pathLst>
                <a:path w="7489190" h="2207260">
                  <a:moveTo>
                    <a:pt x="0" y="2139696"/>
                  </a:moveTo>
                  <a:lnTo>
                    <a:pt x="300228" y="2130552"/>
                  </a:lnTo>
                  <a:lnTo>
                    <a:pt x="598932" y="2154935"/>
                  </a:lnTo>
                  <a:lnTo>
                    <a:pt x="899160" y="2206752"/>
                  </a:lnTo>
                  <a:lnTo>
                    <a:pt x="1197864" y="2180844"/>
                  </a:lnTo>
                  <a:lnTo>
                    <a:pt x="1498092" y="2119884"/>
                  </a:lnTo>
                  <a:lnTo>
                    <a:pt x="1796796" y="2161032"/>
                  </a:lnTo>
                  <a:lnTo>
                    <a:pt x="2097024" y="2161032"/>
                  </a:lnTo>
                  <a:lnTo>
                    <a:pt x="2395728" y="2165604"/>
                  </a:lnTo>
                  <a:lnTo>
                    <a:pt x="2695956" y="2154935"/>
                  </a:lnTo>
                  <a:lnTo>
                    <a:pt x="2994660" y="2048256"/>
                  </a:lnTo>
                  <a:lnTo>
                    <a:pt x="3294888" y="2017776"/>
                  </a:lnTo>
                  <a:lnTo>
                    <a:pt x="3593591" y="1997964"/>
                  </a:lnTo>
                  <a:lnTo>
                    <a:pt x="3893820" y="1967483"/>
                  </a:lnTo>
                  <a:lnTo>
                    <a:pt x="4194048" y="1937003"/>
                  </a:lnTo>
                  <a:lnTo>
                    <a:pt x="4492752" y="1891283"/>
                  </a:lnTo>
                  <a:lnTo>
                    <a:pt x="4792980" y="1917191"/>
                  </a:lnTo>
                  <a:lnTo>
                    <a:pt x="5091684" y="1871471"/>
                  </a:lnTo>
                  <a:lnTo>
                    <a:pt x="5391912" y="1795271"/>
                  </a:lnTo>
                  <a:lnTo>
                    <a:pt x="5690616" y="1780032"/>
                  </a:lnTo>
                  <a:lnTo>
                    <a:pt x="5990844" y="1764791"/>
                  </a:lnTo>
                  <a:lnTo>
                    <a:pt x="6289548" y="1749552"/>
                  </a:lnTo>
                  <a:lnTo>
                    <a:pt x="6589776" y="1679447"/>
                  </a:lnTo>
                  <a:lnTo>
                    <a:pt x="6888480" y="928115"/>
                  </a:lnTo>
                  <a:lnTo>
                    <a:pt x="7188708" y="289560"/>
                  </a:lnTo>
                  <a:lnTo>
                    <a:pt x="748893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817626" y="3249929"/>
              <a:ext cx="7489190" cy="1734820"/>
            </a:xfrm>
            <a:custGeom>
              <a:avLst/>
              <a:gdLst/>
              <a:ahLst/>
              <a:cxnLst/>
              <a:rect l="l" t="t" r="r" b="b"/>
              <a:pathLst>
                <a:path w="7489190" h="1734820">
                  <a:moveTo>
                    <a:pt x="0" y="1734312"/>
                  </a:moveTo>
                  <a:lnTo>
                    <a:pt x="300228" y="1728216"/>
                  </a:lnTo>
                  <a:lnTo>
                    <a:pt x="598932" y="1703832"/>
                  </a:lnTo>
                  <a:lnTo>
                    <a:pt x="899160" y="1734312"/>
                  </a:lnTo>
                  <a:lnTo>
                    <a:pt x="1197864" y="1712976"/>
                  </a:lnTo>
                  <a:lnTo>
                    <a:pt x="1498092" y="1647444"/>
                  </a:lnTo>
                  <a:lnTo>
                    <a:pt x="1796796" y="1719072"/>
                  </a:lnTo>
                  <a:lnTo>
                    <a:pt x="2097024" y="1677924"/>
                  </a:lnTo>
                  <a:lnTo>
                    <a:pt x="2395728" y="1662684"/>
                  </a:lnTo>
                  <a:lnTo>
                    <a:pt x="2695956" y="1653540"/>
                  </a:lnTo>
                  <a:lnTo>
                    <a:pt x="2994660" y="1562100"/>
                  </a:lnTo>
                  <a:lnTo>
                    <a:pt x="3294888" y="1510284"/>
                  </a:lnTo>
                  <a:lnTo>
                    <a:pt x="3593591" y="1449324"/>
                  </a:lnTo>
                  <a:lnTo>
                    <a:pt x="3893820" y="1414272"/>
                  </a:lnTo>
                  <a:lnTo>
                    <a:pt x="4194048" y="1379220"/>
                  </a:lnTo>
                  <a:lnTo>
                    <a:pt x="4492752" y="1333500"/>
                  </a:lnTo>
                  <a:lnTo>
                    <a:pt x="4792980" y="1374648"/>
                  </a:lnTo>
                  <a:lnTo>
                    <a:pt x="5091684" y="1348740"/>
                  </a:lnTo>
                  <a:lnTo>
                    <a:pt x="5391912" y="1363980"/>
                  </a:lnTo>
                  <a:lnTo>
                    <a:pt x="5690616" y="1383792"/>
                  </a:lnTo>
                  <a:lnTo>
                    <a:pt x="5990844" y="1374648"/>
                  </a:lnTo>
                  <a:lnTo>
                    <a:pt x="6289548" y="1383792"/>
                  </a:lnTo>
                  <a:lnTo>
                    <a:pt x="6589776" y="1344168"/>
                  </a:lnTo>
                  <a:lnTo>
                    <a:pt x="6888480" y="618744"/>
                  </a:lnTo>
                  <a:lnTo>
                    <a:pt x="7188708" y="233172"/>
                  </a:lnTo>
                  <a:lnTo>
                    <a:pt x="7488935" y="0"/>
                  </a:lnTo>
                </a:path>
              </a:pathLst>
            </a:custGeom>
            <a:ln w="38100">
              <a:solidFill>
                <a:srgbClr val="C00000"/>
              </a:solidFill>
            </a:ln>
          </p:spPr>
          <p:txBody>
            <a:bodyPr wrap="square" lIns="0" tIns="0" rIns="0" bIns="0" rtlCol="0"/>
            <a:lstStyle/>
            <a:p>
              <a:endParaRPr smtClean="0">
                <a:solidFill>
                  <a:prstClr val="black"/>
                </a:solidFill>
              </a:endParaRPr>
            </a:p>
          </p:txBody>
        </p:sp>
      </p:grpSp>
      <p:sp>
        <p:nvSpPr>
          <p:cNvPr id="10" name="object 10"/>
          <p:cNvSpPr txBox="1"/>
          <p:nvPr/>
        </p:nvSpPr>
        <p:spPr>
          <a:xfrm>
            <a:off x="495706" y="2513960"/>
            <a:ext cx="193040" cy="2815590"/>
          </a:xfrm>
          <a:prstGeom prst="rect">
            <a:avLst/>
          </a:prstGeom>
        </p:spPr>
        <p:txBody>
          <a:bodyPr vert="horz" wrap="square" lIns="0" tIns="83820" rIns="0" bIns="0" rtlCol="0">
            <a:spAutoFit/>
          </a:bodyPr>
          <a:lstStyle/>
          <a:p>
            <a:pPr marL="12700">
              <a:spcBef>
                <a:spcPts val="660"/>
              </a:spcBef>
            </a:pPr>
            <a:r>
              <a:rPr sz="1200" dirty="0">
                <a:solidFill>
                  <a:prstClr val="black"/>
                </a:solidFill>
                <a:latin typeface="Tahoma"/>
                <a:cs typeface="Tahoma"/>
              </a:rPr>
              <a:t>55</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50</a:t>
            </a:r>
            <a:endParaRPr sz="1200">
              <a:solidFill>
                <a:prstClr val="black"/>
              </a:solidFill>
              <a:latin typeface="Tahoma"/>
              <a:cs typeface="Tahoma"/>
            </a:endParaRPr>
          </a:p>
          <a:p>
            <a:pPr marL="12700">
              <a:spcBef>
                <a:spcPts val="560"/>
              </a:spcBef>
            </a:pPr>
            <a:r>
              <a:rPr sz="1200" dirty="0">
                <a:solidFill>
                  <a:prstClr val="black"/>
                </a:solidFill>
                <a:latin typeface="Tahoma"/>
                <a:cs typeface="Tahoma"/>
              </a:rPr>
              <a:t>45</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40</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35</a:t>
            </a:r>
            <a:endParaRPr sz="1200">
              <a:solidFill>
                <a:prstClr val="black"/>
              </a:solidFill>
              <a:latin typeface="Tahoma"/>
              <a:cs typeface="Tahoma"/>
            </a:endParaRPr>
          </a:p>
          <a:p>
            <a:pPr marL="12700">
              <a:spcBef>
                <a:spcPts val="560"/>
              </a:spcBef>
            </a:pPr>
            <a:r>
              <a:rPr sz="1200" dirty="0">
                <a:solidFill>
                  <a:prstClr val="black"/>
                </a:solidFill>
                <a:latin typeface="Tahoma"/>
                <a:cs typeface="Tahoma"/>
              </a:rPr>
              <a:t>30</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25</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20</a:t>
            </a:r>
            <a:endParaRPr sz="1200">
              <a:solidFill>
                <a:prstClr val="black"/>
              </a:solidFill>
              <a:latin typeface="Tahoma"/>
              <a:cs typeface="Tahoma"/>
            </a:endParaRPr>
          </a:p>
          <a:p>
            <a:pPr marL="12700">
              <a:spcBef>
                <a:spcPts val="560"/>
              </a:spcBef>
            </a:pPr>
            <a:r>
              <a:rPr sz="1200" dirty="0">
                <a:solidFill>
                  <a:prstClr val="black"/>
                </a:solidFill>
                <a:latin typeface="Tahoma"/>
                <a:cs typeface="Tahoma"/>
              </a:rPr>
              <a:t>15</a:t>
            </a:r>
            <a:endParaRPr sz="1200">
              <a:solidFill>
                <a:prstClr val="black"/>
              </a:solidFill>
              <a:latin typeface="Tahoma"/>
              <a:cs typeface="Tahoma"/>
            </a:endParaRPr>
          </a:p>
          <a:p>
            <a:pPr marL="12700">
              <a:spcBef>
                <a:spcPts val="555"/>
              </a:spcBef>
            </a:pPr>
            <a:r>
              <a:rPr sz="1200" dirty="0">
                <a:solidFill>
                  <a:prstClr val="black"/>
                </a:solidFill>
                <a:latin typeface="Tahoma"/>
                <a:cs typeface="Tahoma"/>
              </a:rPr>
              <a:t>10</a:t>
            </a:r>
            <a:endParaRPr sz="1200">
              <a:solidFill>
                <a:prstClr val="black"/>
              </a:solidFill>
              <a:latin typeface="Tahoma"/>
              <a:cs typeface="Tahoma"/>
            </a:endParaRPr>
          </a:p>
          <a:p>
            <a:pPr marL="95885">
              <a:spcBef>
                <a:spcPts val="555"/>
              </a:spcBef>
            </a:pPr>
            <a:r>
              <a:rPr sz="1200" dirty="0">
                <a:solidFill>
                  <a:prstClr val="black"/>
                </a:solidFill>
                <a:latin typeface="Tahoma"/>
                <a:cs typeface="Tahoma"/>
              </a:rPr>
              <a:t>5</a:t>
            </a:r>
            <a:endParaRPr sz="1200">
              <a:solidFill>
                <a:prstClr val="black"/>
              </a:solidFill>
              <a:latin typeface="Tahoma"/>
              <a:cs typeface="Tahoma"/>
            </a:endParaRPr>
          </a:p>
        </p:txBody>
      </p:sp>
      <p:sp>
        <p:nvSpPr>
          <p:cNvPr id="11" name="object 11"/>
          <p:cNvSpPr txBox="1"/>
          <p:nvPr/>
        </p:nvSpPr>
        <p:spPr>
          <a:xfrm>
            <a:off x="712649" y="5269738"/>
            <a:ext cx="7699375" cy="626745"/>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2020-01</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2020-02</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2020-03</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2020-04</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2020-05</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2020-06</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2020-07</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2020-08</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2020-09</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2020-10</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2020-11</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2020-12</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2021-01</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2021-02</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2021-03</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2021-04</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2021-05</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2021-06</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2021-07</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2021-08</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2021-09</a:t>
            </a:r>
            <a:endParaRPr sz="1200">
              <a:solidFill>
                <a:prstClr val="black"/>
              </a:solidFill>
              <a:latin typeface="Tahoma"/>
              <a:cs typeface="Tahoma"/>
            </a:endParaRPr>
          </a:p>
          <a:p>
            <a:pPr marL="12700">
              <a:spcBef>
                <a:spcPts val="910"/>
              </a:spcBef>
            </a:pPr>
            <a:r>
              <a:rPr sz="1200" dirty="0">
                <a:solidFill>
                  <a:prstClr val="black"/>
                </a:solidFill>
                <a:latin typeface="Tahoma"/>
                <a:cs typeface="Tahoma"/>
              </a:rPr>
              <a:t>2021-10</a:t>
            </a:r>
            <a:endParaRPr sz="1200">
              <a:solidFill>
                <a:prstClr val="black"/>
              </a:solidFill>
              <a:latin typeface="Tahoma"/>
              <a:cs typeface="Tahoma"/>
            </a:endParaRPr>
          </a:p>
          <a:p>
            <a:pPr marL="12700">
              <a:spcBef>
                <a:spcPts val="919"/>
              </a:spcBef>
            </a:pPr>
            <a:r>
              <a:rPr sz="1200" dirty="0">
                <a:solidFill>
                  <a:prstClr val="black"/>
                </a:solidFill>
                <a:latin typeface="Tahoma"/>
                <a:cs typeface="Tahoma"/>
              </a:rPr>
              <a:t>2021-11</a:t>
            </a:r>
            <a:endParaRPr sz="1200">
              <a:solidFill>
                <a:prstClr val="black"/>
              </a:solidFill>
              <a:latin typeface="Tahoma"/>
              <a:cs typeface="Tahoma"/>
            </a:endParaRPr>
          </a:p>
          <a:p>
            <a:pPr marL="12700">
              <a:spcBef>
                <a:spcPts val="925"/>
              </a:spcBef>
            </a:pPr>
            <a:r>
              <a:rPr sz="1200" dirty="0">
                <a:solidFill>
                  <a:prstClr val="black"/>
                </a:solidFill>
                <a:latin typeface="Tahoma"/>
                <a:cs typeface="Tahoma"/>
              </a:rPr>
              <a:t>2021-12</a:t>
            </a:r>
            <a:endParaRPr sz="1200">
              <a:solidFill>
                <a:prstClr val="black"/>
              </a:solidFill>
              <a:latin typeface="Tahoma"/>
              <a:cs typeface="Tahoma"/>
            </a:endParaRPr>
          </a:p>
          <a:p>
            <a:pPr marL="55880">
              <a:spcBef>
                <a:spcPts val="910"/>
              </a:spcBef>
            </a:pPr>
            <a:r>
              <a:rPr sz="1200" dirty="0">
                <a:solidFill>
                  <a:prstClr val="black"/>
                </a:solidFill>
                <a:latin typeface="Tahoma"/>
                <a:cs typeface="Tahoma"/>
              </a:rPr>
              <a:t>202</a:t>
            </a:r>
            <a:r>
              <a:rPr sz="1200" spc="5" dirty="0">
                <a:solidFill>
                  <a:prstClr val="black"/>
                </a:solidFill>
                <a:latin typeface="Tahoma"/>
                <a:cs typeface="Tahoma"/>
              </a:rPr>
              <a:t>2</a:t>
            </a:r>
            <a:r>
              <a:rPr sz="1200" spc="-5" dirty="0">
                <a:solidFill>
                  <a:prstClr val="black"/>
                </a:solidFill>
                <a:latin typeface="Tahoma"/>
                <a:cs typeface="Tahoma"/>
              </a:rPr>
              <a:t>-</a:t>
            </a:r>
            <a:r>
              <a:rPr sz="1200" dirty="0">
                <a:solidFill>
                  <a:prstClr val="black"/>
                </a:solidFill>
                <a:latin typeface="Tahoma"/>
                <a:cs typeface="Tahoma"/>
              </a:rPr>
              <a:t>01</a:t>
            </a:r>
            <a:endParaRPr sz="1200">
              <a:solidFill>
                <a:prstClr val="black"/>
              </a:solidFill>
              <a:latin typeface="Tahoma"/>
              <a:cs typeface="Tahoma"/>
            </a:endParaRPr>
          </a:p>
          <a:p>
            <a:pPr marL="55880">
              <a:spcBef>
                <a:spcPts val="919"/>
              </a:spcBef>
            </a:pPr>
            <a:r>
              <a:rPr sz="1200" dirty="0">
                <a:solidFill>
                  <a:prstClr val="black"/>
                </a:solidFill>
                <a:latin typeface="Tahoma"/>
                <a:cs typeface="Tahoma"/>
              </a:rPr>
              <a:t>202</a:t>
            </a:r>
            <a:r>
              <a:rPr sz="1200" spc="5" dirty="0">
                <a:solidFill>
                  <a:prstClr val="black"/>
                </a:solidFill>
                <a:latin typeface="Tahoma"/>
                <a:cs typeface="Tahoma"/>
              </a:rPr>
              <a:t>2</a:t>
            </a:r>
            <a:r>
              <a:rPr sz="1200" spc="-5" dirty="0">
                <a:solidFill>
                  <a:prstClr val="black"/>
                </a:solidFill>
                <a:latin typeface="Tahoma"/>
                <a:cs typeface="Tahoma"/>
              </a:rPr>
              <a:t>-</a:t>
            </a:r>
            <a:r>
              <a:rPr sz="1200" dirty="0">
                <a:solidFill>
                  <a:prstClr val="black"/>
                </a:solidFill>
                <a:latin typeface="Tahoma"/>
                <a:cs typeface="Tahoma"/>
              </a:rPr>
              <a:t>02</a:t>
            </a:r>
            <a:endParaRPr sz="1200">
              <a:solidFill>
                <a:prstClr val="black"/>
              </a:solidFill>
              <a:latin typeface="Tahoma"/>
              <a:cs typeface="Tahoma"/>
            </a:endParaRPr>
          </a:p>
        </p:txBody>
      </p:sp>
      <p:sp>
        <p:nvSpPr>
          <p:cNvPr id="12" name="object 12"/>
          <p:cNvSpPr txBox="1"/>
          <p:nvPr/>
        </p:nvSpPr>
        <p:spPr>
          <a:xfrm>
            <a:off x="8126094" y="2475357"/>
            <a:ext cx="365125" cy="208279"/>
          </a:xfrm>
          <a:prstGeom prst="rect">
            <a:avLst/>
          </a:prstGeom>
        </p:spPr>
        <p:txBody>
          <a:bodyPr vert="horz" wrap="square" lIns="0" tIns="12700" rIns="0" bIns="0" rtlCol="0">
            <a:spAutoFit/>
          </a:bodyPr>
          <a:lstStyle/>
          <a:p>
            <a:pPr marL="12700">
              <a:spcBef>
                <a:spcPts val="100"/>
              </a:spcBef>
            </a:pPr>
            <a:r>
              <a:rPr sz="1200" b="1" dirty="0">
                <a:solidFill>
                  <a:srgbClr val="13306C"/>
                </a:solidFill>
                <a:latin typeface="Tahoma"/>
                <a:cs typeface="Tahoma"/>
              </a:rPr>
              <a:t>54,4</a:t>
            </a:r>
            <a:endParaRPr sz="1200">
              <a:solidFill>
                <a:prstClr val="black"/>
              </a:solidFill>
              <a:latin typeface="Tahoma"/>
              <a:cs typeface="Tahoma"/>
            </a:endParaRPr>
          </a:p>
        </p:txBody>
      </p:sp>
      <p:sp>
        <p:nvSpPr>
          <p:cNvPr id="13" name="object 13"/>
          <p:cNvSpPr txBox="1"/>
          <p:nvPr/>
        </p:nvSpPr>
        <p:spPr>
          <a:xfrm>
            <a:off x="8126094" y="2997834"/>
            <a:ext cx="365125"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44,1</a:t>
            </a:r>
            <a:endParaRPr sz="1200">
              <a:solidFill>
                <a:prstClr val="black"/>
              </a:solidFill>
              <a:latin typeface="Tahoma"/>
              <a:cs typeface="Tahoma"/>
            </a:endParaRPr>
          </a:p>
        </p:txBody>
      </p:sp>
      <p:grpSp>
        <p:nvGrpSpPr>
          <p:cNvPr id="14" name="object 14"/>
          <p:cNvGrpSpPr/>
          <p:nvPr/>
        </p:nvGrpSpPr>
        <p:grpSpPr>
          <a:xfrm>
            <a:off x="1279397" y="2823972"/>
            <a:ext cx="176530" cy="271780"/>
            <a:chOff x="1279397" y="2823972"/>
            <a:chExt cx="176530" cy="271780"/>
          </a:xfrm>
        </p:grpSpPr>
        <p:sp>
          <p:nvSpPr>
            <p:cNvPr id="15" name="object 15"/>
            <p:cNvSpPr/>
            <p:nvPr/>
          </p:nvSpPr>
          <p:spPr>
            <a:xfrm>
              <a:off x="1279397" y="2843022"/>
              <a:ext cx="176530" cy="0"/>
            </a:xfrm>
            <a:custGeom>
              <a:avLst/>
              <a:gdLst/>
              <a:ahLst/>
              <a:cxnLst/>
              <a:rect l="l" t="t" r="r" b="b"/>
              <a:pathLst>
                <a:path w="176530">
                  <a:moveTo>
                    <a:pt x="0" y="0"/>
                  </a:moveTo>
                  <a:lnTo>
                    <a:pt x="176276"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6" name="object 16"/>
            <p:cNvSpPr/>
            <p:nvPr/>
          </p:nvSpPr>
          <p:spPr>
            <a:xfrm>
              <a:off x="1279397" y="3076194"/>
              <a:ext cx="176530" cy="0"/>
            </a:xfrm>
            <a:custGeom>
              <a:avLst/>
              <a:gdLst/>
              <a:ahLst/>
              <a:cxnLst/>
              <a:rect l="l" t="t" r="r" b="b"/>
              <a:pathLst>
                <a:path w="176530">
                  <a:moveTo>
                    <a:pt x="0" y="0"/>
                  </a:moveTo>
                  <a:lnTo>
                    <a:pt x="176276" y="0"/>
                  </a:lnTo>
                </a:path>
              </a:pathLst>
            </a:custGeom>
            <a:ln w="38100">
              <a:solidFill>
                <a:srgbClr val="C00000"/>
              </a:solidFill>
            </a:ln>
          </p:spPr>
          <p:txBody>
            <a:bodyPr wrap="square" lIns="0" tIns="0" rIns="0" bIns="0" rtlCol="0"/>
            <a:lstStyle/>
            <a:p>
              <a:endParaRPr smtClean="0">
                <a:solidFill>
                  <a:prstClr val="black"/>
                </a:solidFill>
              </a:endParaRPr>
            </a:p>
          </p:txBody>
        </p:sp>
      </p:grpSp>
      <p:sp>
        <p:nvSpPr>
          <p:cNvPr id="17" name="object 17"/>
          <p:cNvSpPr txBox="1"/>
          <p:nvPr/>
        </p:nvSpPr>
        <p:spPr>
          <a:xfrm>
            <a:off x="1511553" y="2693669"/>
            <a:ext cx="379095" cy="492125"/>
          </a:xfrm>
          <a:prstGeom prst="rect">
            <a:avLst/>
          </a:prstGeom>
        </p:spPr>
        <p:txBody>
          <a:bodyPr vert="horz" wrap="square" lIns="0" tIns="12700" rIns="0" bIns="0" rtlCol="0">
            <a:spAutoFit/>
          </a:bodyPr>
          <a:lstStyle/>
          <a:p>
            <a:pPr marL="12700" marR="5080">
              <a:lnSpc>
                <a:spcPct val="127499"/>
              </a:lnSpc>
              <a:spcBef>
                <a:spcPts val="100"/>
              </a:spcBef>
            </a:pPr>
            <a:r>
              <a:rPr sz="1200" spc="-5" dirty="0">
                <a:solidFill>
                  <a:prstClr val="black"/>
                </a:solidFill>
                <a:latin typeface="Tahoma"/>
                <a:cs typeface="Tahoma"/>
              </a:rPr>
              <a:t>T</a:t>
            </a:r>
            <a:r>
              <a:rPr sz="1200" dirty="0">
                <a:solidFill>
                  <a:prstClr val="black"/>
                </a:solidFill>
                <a:latin typeface="Tahoma"/>
                <a:cs typeface="Tahoma"/>
              </a:rPr>
              <a:t>Ü</a:t>
            </a:r>
            <a:r>
              <a:rPr sz="1200" spc="-5" dirty="0">
                <a:solidFill>
                  <a:prstClr val="black"/>
                </a:solidFill>
                <a:latin typeface="Tahoma"/>
                <a:cs typeface="Tahoma"/>
              </a:rPr>
              <a:t>FE  C</a:t>
            </a:r>
            <a:endParaRPr sz="1200">
              <a:solidFill>
                <a:prstClr val="black"/>
              </a:solidFill>
              <a:latin typeface="Tahoma"/>
              <a:cs typeface="Tahoma"/>
            </a:endParaRPr>
          </a:p>
        </p:txBody>
      </p:sp>
      <p:sp>
        <p:nvSpPr>
          <p:cNvPr id="18" name="object 18"/>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38</a:t>
            </a:r>
            <a:endParaRPr sz="1400">
              <a:solidFill>
                <a:prstClr val="black"/>
              </a:solidFill>
              <a:latin typeface="Tahoma"/>
              <a:cs typeface="Tahoma"/>
            </a:endParaRPr>
          </a:p>
        </p:txBody>
      </p:sp>
    </p:spTree>
    <p:extLst>
      <p:ext uri="{BB962C8B-B14F-4D97-AF65-F5344CB8AC3E}">
        <p14:creationId xmlns:p14="http://schemas.microsoft.com/office/powerpoint/2010/main" val="3709451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042160"/>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xfrm>
            <a:off x="78739" y="776478"/>
            <a:ext cx="8609965" cy="848360"/>
          </a:xfrm>
          <a:prstGeom prst="rect">
            <a:avLst/>
          </a:prstGeom>
        </p:spPr>
        <p:txBody>
          <a:bodyPr vert="horz" wrap="square" lIns="0" tIns="12700" rIns="0" bIns="0" rtlCol="0">
            <a:spAutoFit/>
          </a:bodyPr>
          <a:lstStyle/>
          <a:p>
            <a:pPr marL="12700">
              <a:lnSpc>
                <a:spcPct val="100000"/>
              </a:lnSpc>
              <a:spcBef>
                <a:spcPts val="100"/>
              </a:spcBef>
            </a:pPr>
            <a:r>
              <a:rPr spc="-5" dirty="0"/>
              <a:t>Şubat </a:t>
            </a:r>
            <a:r>
              <a:rPr dirty="0"/>
              <a:t>ayında aylık tüketici enflasyon oranı </a:t>
            </a:r>
            <a:r>
              <a:rPr spc="-5" dirty="0"/>
              <a:t>%4,8’dir; gıda </a:t>
            </a:r>
            <a:r>
              <a:rPr dirty="0"/>
              <a:t>ve</a:t>
            </a:r>
            <a:r>
              <a:rPr spc="-105" dirty="0"/>
              <a:t> </a:t>
            </a:r>
            <a:r>
              <a:rPr dirty="0"/>
              <a:t>alkolsüz</a:t>
            </a:r>
          </a:p>
          <a:p>
            <a:pPr marL="12700" marR="5080">
              <a:lnSpc>
                <a:spcPct val="100000"/>
              </a:lnSpc>
            </a:pPr>
            <a:r>
              <a:rPr spc="-5" dirty="0"/>
              <a:t>içecekler ile mobilya, ev aletleri </a:t>
            </a:r>
            <a:r>
              <a:rPr dirty="0"/>
              <a:t>ve </a:t>
            </a:r>
            <a:r>
              <a:rPr spc="-5" dirty="0"/>
              <a:t>ev </a:t>
            </a:r>
            <a:r>
              <a:rPr dirty="0"/>
              <a:t>bakım hizmetleri </a:t>
            </a:r>
            <a:r>
              <a:rPr spc="-5" dirty="0"/>
              <a:t>fiyatı </a:t>
            </a:r>
            <a:r>
              <a:rPr dirty="0"/>
              <a:t>en fazla artan  </a:t>
            </a:r>
            <a:r>
              <a:rPr spc="-5" dirty="0"/>
              <a:t>kalemlerdir.</a:t>
            </a:r>
          </a:p>
        </p:txBody>
      </p:sp>
      <p:sp>
        <p:nvSpPr>
          <p:cNvPr id="4" name="object 4"/>
          <p:cNvSpPr txBox="1"/>
          <p:nvPr/>
        </p:nvSpPr>
        <p:spPr>
          <a:xfrm>
            <a:off x="78739" y="1599438"/>
            <a:ext cx="8327390" cy="744220"/>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Ulaştırma </a:t>
            </a:r>
            <a:r>
              <a:rPr dirty="0">
                <a:solidFill>
                  <a:srgbClr val="1F308D"/>
                </a:solidFill>
                <a:latin typeface="Tahoma"/>
                <a:cs typeface="Tahoma"/>
              </a:rPr>
              <a:t>ise </a:t>
            </a:r>
            <a:r>
              <a:rPr spc="-5" dirty="0">
                <a:solidFill>
                  <a:srgbClr val="1F308D"/>
                </a:solidFill>
                <a:latin typeface="Tahoma"/>
                <a:cs typeface="Tahoma"/>
              </a:rPr>
              <a:t>yıllık olarak en </a:t>
            </a:r>
            <a:r>
              <a:rPr dirty="0">
                <a:solidFill>
                  <a:srgbClr val="1F308D"/>
                </a:solidFill>
                <a:latin typeface="Tahoma"/>
                <a:cs typeface="Tahoma"/>
              </a:rPr>
              <a:t>yüksek </a:t>
            </a:r>
            <a:r>
              <a:rPr spc="-5" dirty="0">
                <a:solidFill>
                  <a:srgbClr val="1F308D"/>
                </a:solidFill>
                <a:latin typeface="Tahoma"/>
                <a:cs typeface="Tahoma"/>
              </a:rPr>
              <a:t>fiyat artışlarının görüldüğü harcama</a:t>
            </a:r>
            <a:r>
              <a:rPr spc="175" dirty="0">
                <a:solidFill>
                  <a:srgbClr val="1F308D"/>
                </a:solidFill>
                <a:latin typeface="Tahoma"/>
                <a:cs typeface="Tahoma"/>
              </a:rPr>
              <a:t> </a:t>
            </a:r>
            <a:r>
              <a:rPr dirty="0">
                <a:solidFill>
                  <a:srgbClr val="1F308D"/>
                </a:solidFill>
                <a:latin typeface="Tahoma"/>
                <a:cs typeface="Tahoma"/>
              </a:rPr>
              <a:t>grubudur.</a:t>
            </a:r>
            <a:endParaRPr>
              <a:solidFill>
                <a:prstClr val="black"/>
              </a:solidFill>
              <a:latin typeface="Tahoma"/>
              <a:cs typeface="Tahoma"/>
            </a:endParaRPr>
          </a:p>
          <a:p>
            <a:pPr marL="2818130">
              <a:spcBef>
                <a:spcPts val="1580"/>
              </a:spcBef>
            </a:pPr>
            <a:r>
              <a:rPr sz="1600" spc="-5" dirty="0">
                <a:solidFill>
                  <a:srgbClr val="FFFFFF"/>
                </a:solidFill>
                <a:latin typeface="Tahoma"/>
                <a:cs typeface="Tahoma"/>
              </a:rPr>
              <a:t>TÜFE </a:t>
            </a:r>
            <a:r>
              <a:rPr sz="1600" spc="-15" dirty="0">
                <a:solidFill>
                  <a:srgbClr val="FFFFFF"/>
                </a:solidFill>
                <a:latin typeface="Tahoma"/>
                <a:cs typeface="Tahoma"/>
              </a:rPr>
              <a:t>ve </a:t>
            </a:r>
            <a:r>
              <a:rPr sz="1600" spc="-5" dirty="0">
                <a:solidFill>
                  <a:srgbClr val="FFFFFF"/>
                </a:solidFill>
                <a:latin typeface="Tahoma"/>
                <a:cs typeface="Tahoma"/>
              </a:rPr>
              <a:t>alt </a:t>
            </a:r>
            <a:r>
              <a:rPr sz="1600" spc="-10" dirty="0">
                <a:solidFill>
                  <a:srgbClr val="FFFFFF"/>
                </a:solidFill>
                <a:latin typeface="Tahoma"/>
                <a:cs typeface="Tahoma"/>
              </a:rPr>
              <a:t>kalemler </a:t>
            </a:r>
            <a:r>
              <a:rPr sz="1600" spc="-5" dirty="0">
                <a:solidFill>
                  <a:srgbClr val="FFFFFF"/>
                </a:solidFill>
                <a:latin typeface="Tahoma"/>
                <a:cs typeface="Tahoma"/>
              </a:rPr>
              <a:t>(%) Şubat</a:t>
            </a:r>
            <a:r>
              <a:rPr sz="1600" spc="6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354901" y="2584704"/>
            <a:ext cx="8154034" cy="2862580"/>
            <a:chOff x="354901" y="2584704"/>
            <a:chExt cx="8154034" cy="2862580"/>
          </a:xfrm>
        </p:grpSpPr>
        <p:sp>
          <p:nvSpPr>
            <p:cNvPr id="6" name="object 6"/>
            <p:cNvSpPr/>
            <p:nvPr/>
          </p:nvSpPr>
          <p:spPr>
            <a:xfrm>
              <a:off x="443483" y="5260848"/>
              <a:ext cx="207645" cy="181610"/>
            </a:xfrm>
            <a:custGeom>
              <a:avLst/>
              <a:gdLst/>
              <a:ahLst/>
              <a:cxnLst/>
              <a:rect l="l" t="t" r="r" b="b"/>
              <a:pathLst>
                <a:path w="207645" h="181610">
                  <a:moveTo>
                    <a:pt x="207264" y="0"/>
                  </a:moveTo>
                  <a:lnTo>
                    <a:pt x="0" y="0"/>
                  </a:lnTo>
                  <a:lnTo>
                    <a:pt x="0" y="181355"/>
                  </a:lnTo>
                  <a:lnTo>
                    <a:pt x="207264" y="181355"/>
                  </a:lnTo>
                  <a:lnTo>
                    <a:pt x="207264" y="0"/>
                  </a:lnTo>
                  <a:close/>
                </a:path>
              </a:pathLst>
            </a:custGeom>
            <a:solidFill>
              <a:srgbClr val="A80000"/>
            </a:solidFill>
          </p:spPr>
          <p:txBody>
            <a:bodyPr wrap="square" lIns="0" tIns="0" rIns="0" bIns="0" rtlCol="0"/>
            <a:lstStyle/>
            <a:p>
              <a:endParaRPr smtClean="0">
                <a:solidFill>
                  <a:prstClr val="black"/>
                </a:solidFill>
              </a:endParaRPr>
            </a:p>
          </p:txBody>
        </p:sp>
        <p:sp>
          <p:nvSpPr>
            <p:cNvPr id="7" name="object 7"/>
            <p:cNvSpPr/>
            <p:nvPr/>
          </p:nvSpPr>
          <p:spPr>
            <a:xfrm>
              <a:off x="650747" y="3387852"/>
              <a:ext cx="208915" cy="2054860"/>
            </a:xfrm>
            <a:custGeom>
              <a:avLst/>
              <a:gdLst/>
              <a:ahLst/>
              <a:cxnLst/>
              <a:rect l="l" t="t" r="r" b="b"/>
              <a:pathLst>
                <a:path w="208915" h="2054860">
                  <a:moveTo>
                    <a:pt x="208788" y="0"/>
                  </a:moveTo>
                  <a:lnTo>
                    <a:pt x="0" y="0"/>
                  </a:lnTo>
                  <a:lnTo>
                    <a:pt x="0" y="2054352"/>
                  </a:lnTo>
                  <a:lnTo>
                    <a:pt x="208788" y="2054352"/>
                  </a:lnTo>
                  <a:lnTo>
                    <a:pt x="208788" y="0"/>
                  </a:lnTo>
                  <a:close/>
                </a:path>
              </a:pathLst>
            </a:custGeom>
            <a:solidFill>
              <a:srgbClr val="001F5F"/>
            </a:solidFill>
          </p:spPr>
          <p:txBody>
            <a:bodyPr wrap="square" lIns="0" tIns="0" rIns="0" bIns="0" rtlCol="0"/>
            <a:lstStyle/>
            <a:p>
              <a:endParaRPr smtClean="0">
                <a:solidFill>
                  <a:prstClr val="black"/>
                </a:solidFill>
              </a:endParaRPr>
            </a:p>
          </p:txBody>
        </p:sp>
        <p:sp>
          <p:nvSpPr>
            <p:cNvPr id="8" name="object 8"/>
            <p:cNvSpPr/>
            <p:nvPr/>
          </p:nvSpPr>
          <p:spPr>
            <a:xfrm>
              <a:off x="1606296" y="5125211"/>
              <a:ext cx="208915" cy="317500"/>
            </a:xfrm>
            <a:custGeom>
              <a:avLst/>
              <a:gdLst/>
              <a:ahLst/>
              <a:cxnLst/>
              <a:rect l="l" t="t" r="r" b="b"/>
              <a:pathLst>
                <a:path w="208914" h="317500">
                  <a:moveTo>
                    <a:pt x="208787" y="0"/>
                  </a:moveTo>
                  <a:lnTo>
                    <a:pt x="0" y="0"/>
                  </a:lnTo>
                  <a:lnTo>
                    <a:pt x="0" y="316991"/>
                  </a:lnTo>
                  <a:lnTo>
                    <a:pt x="208787" y="316991"/>
                  </a:lnTo>
                  <a:lnTo>
                    <a:pt x="208787" y="0"/>
                  </a:lnTo>
                  <a:close/>
                </a:path>
              </a:pathLst>
            </a:custGeom>
            <a:solidFill>
              <a:srgbClr val="A80000"/>
            </a:solidFill>
          </p:spPr>
          <p:txBody>
            <a:bodyPr wrap="square" lIns="0" tIns="0" rIns="0" bIns="0" rtlCol="0"/>
            <a:lstStyle/>
            <a:p>
              <a:endParaRPr smtClean="0">
                <a:solidFill>
                  <a:prstClr val="black"/>
                </a:solidFill>
              </a:endParaRPr>
            </a:p>
          </p:txBody>
        </p:sp>
        <p:sp>
          <p:nvSpPr>
            <p:cNvPr id="9" name="object 9"/>
            <p:cNvSpPr/>
            <p:nvPr/>
          </p:nvSpPr>
          <p:spPr>
            <a:xfrm>
              <a:off x="1815083" y="3009900"/>
              <a:ext cx="207645" cy="2432685"/>
            </a:xfrm>
            <a:custGeom>
              <a:avLst/>
              <a:gdLst/>
              <a:ahLst/>
              <a:cxnLst/>
              <a:rect l="l" t="t" r="r" b="b"/>
              <a:pathLst>
                <a:path w="207644" h="2432685">
                  <a:moveTo>
                    <a:pt x="207264" y="0"/>
                  </a:moveTo>
                  <a:lnTo>
                    <a:pt x="0" y="0"/>
                  </a:lnTo>
                  <a:lnTo>
                    <a:pt x="0" y="2432304"/>
                  </a:lnTo>
                  <a:lnTo>
                    <a:pt x="207264" y="2432304"/>
                  </a:lnTo>
                  <a:lnTo>
                    <a:pt x="207264" y="0"/>
                  </a:lnTo>
                  <a:close/>
                </a:path>
              </a:pathLst>
            </a:custGeom>
            <a:solidFill>
              <a:srgbClr val="001F5F"/>
            </a:solidFill>
          </p:spPr>
          <p:txBody>
            <a:bodyPr wrap="square" lIns="0" tIns="0" rIns="0" bIns="0" rtlCol="0"/>
            <a:lstStyle/>
            <a:p>
              <a:endParaRPr smtClean="0">
                <a:solidFill>
                  <a:prstClr val="black"/>
                </a:solidFill>
              </a:endParaRPr>
            </a:p>
          </p:txBody>
        </p:sp>
        <p:sp>
          <p:nvSpPr>
            <p:cNvPr id="10" name="object 10"/>
            <p:cNvSpPr/>
            <p:nvPr/>
          </p:nvSpPr>
          <p:spPr>
            <a:xfrm>
              <a:off x="2188463" y="5425439"/>
              <a:ext cx="207645" cy="17145"/>
            </a:xfrm>
            <a:custGeom>
              <a:avLst/>
              <a:gdLst/>
              <a:ahLst/>
              <a:cxnLst/>
              <a:rect l="l" t="t" r="r" b="b"/>
              <a:pathLst>
                <a:path w="207644" h="17145">
                  <a:moveTo>
                    <a:pt x="207263" y="0"/>
                  </a:moveTo>
                  <a:lnTo>
                    <a:pt x="0" y="0"/>
                  </a:lnTo>
                  <a:lnTo>
                    <a:pt x="0" y="16764"/>
                  </a:lnTo>
                  <a:lnTo>
                    <a:pt x="207263" y="16764"/>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11" name="object 11"/>
            <p:cNvSpPr/>
            <p:nvPr/>
          </p:nvSpPr>
          <p:spPr>
            <a:xfrm>
              <a:off x="2395728" y="3715512"/>
              <a:ext cx="208915" cy="1727200"/>
            </a:xfrm>
            <a:custGeom>
              <a:avLst/>
              <a:gdLst/>
              <a:ahLst/>
              <a:cxnLst/>
              <a:rect l="l" t="t" r="r" b="b"/>
              <a:pathLst>
                <a:path w="208914" h="1727200">
                  <a:moveTo>
                    <a:pt x="208788" y="0"/>
                  </a:moveTo>
                  <a:lnTo>
                    <a:pt x="0" y="0"/>
                  </a:lnTo>
                  <a:lnTo>
                    <a:pt x="0" y="1726691"/>
                  </a:lnTo>
                  <a:lnTo>
                    <a:pt x="208788" y="1726691"/>
                  </a:lnTo>
                  <a:lnTo>
                    <a:pt x="208788" y="0"/>
                  </a:lnTo>
                  <a:close/>
                </a:path>
              </a:pathLst>
            </a:custGeom>
            <a:solidFill>
              <a:srgbClr val="001F5F"/>
            </a:solidFill>
          </p:spPr>
          <p:txBody>
            <a:bodyPr wrap="square" lIns="0" tIns="0" rIns="0" bIns="0" rtlCol="0"/>
            <a:lstStyle/>
            <a:p>
              <a:endParaRPr smtClean="0">
                <a:solidFill>
                  <a:prstClr val="black"/>
                </a:solidFill>
              </a:endParaRPr>
            </a:p>
          </p:txBody>
        </p:sp>
        <p:sp>
          <p:nvSpPr>
            <p:cNvPr id="12" name="object 12"/>
            <p:cNvSpPr/>
            <p:nvPr/>
          </p:nvSpPr>
          <p:spPr>
            <a:xfrm>
              <a:off x="2770631" y="5430011"/>
              <a:ext cx="207645" cy="12700"/>
            </a:xfrm>
            <a:custGeom>
              <a:avLst/>
              <a:gdLst/>
              <a:ahLst/>
              <a:cxnLst/>
              <a:rect l="l" t="t" r="r" b="b"/>
              <a:pathLst>
                <a:path w="207644" h="12700">
                  <a:moveTo>
                    <a:pt x="207263" y="0"/>
                  </a:moveTo>
                  <a:lnTo>
                    <a:pt x="0" y="0"/>
                  </a:lnTo>
                  <a:lnTo>
                    <a:pt x="0" y="12191"/>
                  </a:lnTo>
                  <a:lnTo>
                    <a:pt x="207263" y="12191"/>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13" name="object 13"/>
            <p:cNvSpPr/>
            <p:nvPr/>
          </p:nvSpPr>
          <p:spPr>
            <a:xfrm>
              <a:off x="2977896" y="4428744"/>
              <a:ext cx="207645" cy="1013460"/>
            </a:xfrm>
            <a:custGeom>
              <a:avLst/>
              <a:gdLst/>
              <a:ahLst/>
              <a:cxnLst/>
              <a:rect l="l" t="t" r="r" b="b"/>
              <a:pathLst>
                <a:path w="207644" h="1013460">
                  <a:moveTo>
                    <a:pt x="207264" y="0"/>
                  </a:moveTo>
                  <a:lnTo>
                    <a:pt x="0" y="0"/>
                  </a:lnTo>
                  <a:lnTo>
                    <a:pt x="0" y="1013459"/>
                  </a:lnTo>
                  <a:lnTo>
                    <a:pt x="207264" y="1013459"/>
                  </a:lnTo>
                  <a:lnTo>
                    <a:pt x="207264" y="0"/>
                  </a:lnTo>
                  <a:close/>
                </a:path>
              </a:pathLst>
            </a:custGeom>
            <a:solidFill>
              <a:srgbClr val="001F5F"/>
            </a:solidFill>
          </p:spPr>
          <p:txBody>
            <a:bodyPr wrap="square" lIns="0" tIns="0" rIns="0" bIns="0" rtlCol="0"/>
            <a:lstStyle/>
            <a:p>
              <a:endParaRPr smtClean="0">
                <a:solidFill>
                  <a:prstClr val="black"/>
                </a:solidFill>
              </a:endParaRPr>
            </a:p>
          </p:txBody>
        </p:sp>
        <p:sp>
          <p:nvSpPr>
            <p:cNvPr id="14" name="object 14"/>
            <p:cNvSpPr/>
            <p:nvPr/>
          </p:nvSpPr>
          <p:spPr>
            <a:xfrm>
              <a:off x="3351275" y="5385816"/>
              <a:ext cx="208915" cy="56515"/>
            </a:xfrm>
            <a:custGeom>
              <a:avLst/>
              <a:gdLst/>
              <a:ahLst/>
              <a:cxnLst/>
              <a:rect l="l" t="t" r="r" b="b"/>
              <a:pathLst>
                <a:path w="208914" h="56514">
                  <a:moveTo>
                    <a:pt x="208787" y="0"/>
                  </a:moveTo>
                  <a:lnTo>
                    <a:pt x="0" y="0"/>
                  </a:lnTo>
                  <a:lnTo>
                    <a:pt x="0" y="56388"/>
                  </a:lnTo>
                  <a:lnTo>
                    <a:pt x="208787" y="56388"/>
                  </a:lnTo>
                  <a:lnTo>
                    <a:pt x="208787" y="0"/>
                  </a:lnTo>
                  <a:close/>
                </a:path>
              </a:pathLst>
            </a:custGeom>
            <a:solidFill>
              <a:srgbClr val="A80000"/>
            </a:solidFill>
          </p:spPr>
          <p:txBody>
            <a:bodyPr wrap="square" lIns="0" tIns="0" rIns="0" bIns="0" rtlCol="0"/>
            <a:lstStyle/>
            <a:p>
              <a:endParaRPr smtClean="0">
                <a:solidFill>
                  <a:prstClr val="black"/>
                </a:solidFill>
              </a:endParaRPr>
            </a:p>
          </p:txBody>
        </p:sp>
        <p:sp>
          <p:nvSpPr>
            <p:cNvPr id="15" name="object 15"/>
            <p:cNvSpPr/>
            <p:nvPr/>
          </p:nvSpPr>
          <p:spPr>
            <a:xfrm>
              <a:off x="3560063" y="3566160"/>
              <a:ext cx="207645" cy="1876425"/>
            </a:xfrm>
            <a:custGeom>
              <a:avLst/>
              <a:gdLst/>
              <a:ahLst/>
              <a:cxnLst/>
              <a:rect l="l" t="t" r="r" b="b"/>
              <a:pathLst>
                <a:path w="207645" h="1876425">
                  <a:moveTo>
                    <a:pt x="207263" y="0"/>
                  </a:moveTo>
                  <a:lnTo>
                    <a:pt x="0" y="0"/>
                  </a:lnTo>
                  <a:lnTo>
                    <a:pt x="0" y="1876043"/>
                  </a:lnTo>
                  <a:lnTo>
                    <a:pt x="207263" y="1876043"/>
                  </a:lnTo>
                  <a:lnTo>
                    <a:pt x="207263"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3933443" y="5178552"/>
              <a:ext cx="207645" cy="264160"/>
            </a:xfrm>
            <a:custGeom>
              <a:avLst/>
              <a:gdLst/>
              <a:ahLst/>
              <a:cxnLst/>
              <a:rect l="l" t="t" r="r" b="b"/>
              <a:pathLst>
                <a:path w="207645" h="264160">
                  <a:moveTo>
                    <a:pt x="207263" y="0"/>
                  </a:moveTo>
                  <a:lnTo>
                    <a:pt x="0" y="0"/>
                  </a:lnTo>
                  <a:lnTo>
                    <a:pt x="0" y="263652"/>
                  </a:lnTo>
                  <a:lnTo>
                    <a:pt x="207263" y="263652"/>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17" name="object 17"/>
            <p:cNvSpPr/>
            <p:nvPr/>
          </p:nvSpPr>
          <p:spPr>
            <a:xfrm>
              <a:off x="4140708" y="2996184"/>
              <a:ext cx="208915" cy="2446020"/>
            </a:xfrm>
            <a:custGeom>
              <a:avLst/>
              <a:gdLst/>
              <a:ahLst/>
              <a:cxnLst/>
              <a:rect l="l" t="t" r="r" b="b"/>
              <a:pathLst>
                <a:path w="208914" h="2446020">
                  <a:moveTo>
                    <a:pt x="208787" y="0"/>
                  </a:moveTo>
                  <a:lnTo>
                    <a:pt x="0" y="0"/>
                  </a:lnTo>
                  <a:lnTo>
                    <a:pt x="0" y="2446019"/>
                  </a:lnTo>
                  <a:lnTo>
                    <a:pt x="208787" y="2446019"/>
                  </a:lnTo>
                  <a:lnTo>
                    <a:pt x="208787" y="0"/>
                  </a:lnTo>
                  <a:close/>
                </a:path>
              </a:pathLst>
            </a:custGeom>
            <a:solidFill>
              <a:srgbClr val="001F5F"/>
            </a:solidFill>
          </p:spPr>
          <p:txBody>
            <a:bodyPr wrap="square" lIns="0" tIns="0" rIns="0" bIns="0" rtlCol="0"/>
            <a:lstStyle/>
            <a:p>
              <a:endParaRPr smtClean="0">
                <a:solidFill>
                  <a:prstClr val="black"/>
                </a:solidFill>
              </a:endParaRPr>
            </a:p>
          </p:txBody>
        </p:sp>
        <p:sp>
          <p:nvSpPr>
            <p:cNvPr id="18" name="object 18"/>
            <p:cNvSpPr/>
            <p:nvPr/>
          </p:nvSpPr>
          <p:spPr>
            <a:xfrm>
              <a:off x="4515611" y="5201411"/>
              <a:ext cx="207645" cy="241300"/>
            </a:xfrm>
            <a:custGeom>
              <a:avLst/>
              <a:gdLst/>
              <a:ahLst/>
              <a:cxnLst/>
              <a:rect l="l" t="t" r="r" b="b"/>
              <a:pathLst>
                <a:path w="207645" h="241300">
                  <a:moveTo>
                    <a:pt x="207263" y="0"/>
                  </a:moveTo>
                  <a:lnTo>
                    <a:pt x="0" y="0"/>
                  </a:lnTo>
                  <a:lnTo>
                    <a:pt x="0" y="240791"/>
                  </a:lnTo>
                  <a:lnTo>
                    <a:pt x="207263" y="240791"/>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19" name="object 19"/>
            <p:cNvSpPr/>
            <p:nvPr/>
          </p:nvSpPr>
          <p:spPr>
            <a:xfrm>
              <a:off x="4722875" y="4201668"/>
              <a:ext cx="208915" cy="1240790"/>
            </a:xfrm>
            <a:custGeom>
              <a:avLst/>
              <a:gdLst/>
              <a:ahLst/>
              <a:cxnLst/>
              <a:rect l="l" t="t" r="r" b="b"/>
              <a:pathLst>
                <a:path w="208914" h="1240789">
                  <a:moveTo>
                    <a:pt x="208787" y="0"/>
                  </a:moveTo>
                  <a:lnTo>
                    <a:pt x="0" y="0"/>
                  </a:lnTo>
                  <a:lnTo>
                    <a:pt x="0" y="1240535"/>
                  </a:lnTo>
                  <a:lnTo>
                    <a:pt x="208787" y="1240535"/>
                  </a:lnTo>
                  <a:lnTo>
                    <a:pt x="208787" y="0"/>
                  </a:lnTo>
                  <a:close/>
                </a:path>
              </a:pathLst>
            </a:custGeom>
            <a:solidFill>
              <a:srgbClr val="001F5F"/>
            </a:solidFill>
          </p:spPr>
          <p:txBody>
            <a:bodyPr wrap="square" lIns="0" tIns="0" rIns="0" bIns="0" rtlCol="0"/>
            <a:lstStyle/>
            <a:p>
              <a:endParaRPr smtClean="0">
                <a:solidFill>
                  <a:prstClr val="black"/>
                </a:solidFill>
              </a:endParaRPr>
            </a:p>
          </p:txBody>
        </p:sp>
        <p:sp>
          <p:nvSpPr>
            <p:cNvPr id="20" name="object 20"/>
            <p:cNvSpPr/>
            <p:nvPr/>
          </p:nvSpPr>
          <p:spPr>
            <a:xfrm>
              <a:off x="5097779" y="5269992"/>
              <a:ext cx="207645" cy="172720"/>
            </a:xfrm>
            <a:custGeom>
              <a:avLst/>
              <a:gdLst/>
              <a:ahLst/>
              <a:cxnLst/>
              <a:rect l="l" t="t" r="r" b="b"/>
              <a:pathLst>
                <a:path w="207645" h="172720">
                  <a:moveTo>
                    <a:pt x="207264" y="0"/>
                  </a:moveTo>
                  <a:lnTo>
                    <a:pt x="0" y="0"/>
                  </a:lnTo>
                  <a:lnTo>
                    <a:pt x="0" y="172212"/>
                  </a:lnTo>
                  <a:lnTo>
                    <a:pt x="207264" y="172212"/>
                  </a:lnTo>
                  <a:lnTo>
                    <a:pt x="207264" y="0"/>
                  </a:lnTo>
                  <a:close/>
                </a:path>
              </a:pathLst>
            </a:custGeom>
            <a:solidFill>
              <a:srgbClr val="A80000"/>
            </a:solidFill>
          </p:spPr>
          <p:txBody>
            <a:bodyPr wrap="square" lIns="0" tIns="0" rIns="0" bIns="0" rtlCol="0"/>
            <a:lstStyle/>
            <a:p>
              <a:endParaRPr smtClean="0">
                <a:solidFill>
                  <a:prstClr val="black"/>
                </a:solidFill>
              </a:endParaRPr>
            </a:p>
          </p:txBody>
        </p:sp>
        <p:sp>
          <p:nvSpPr>
            <p:cNvPr id="21" name="object 21"/>
            <p:cNvSpPr/>
            <p:nvPr/>
          </p:nvSpPr>
          <p:spPr>
            <a:xfrm>
              <a:off x="5305043" y="2584704"/>
              <a:ext cx="207645" cy="2857500"/>
            </a:xfrm>
            <a:custGeom>
              <a:avLst/>
              <a:gdLst/>
              <a:ahLst/>
              <a:cxnLst/>
              <a:rect l="l" t="t" r="r" b="b"/>
              <a:pathLst>
                <a:path w="207645" h="2857500">
                  <a:moveTo>
                    <a:pt x="207263" y="0"/>
                  </a:moveTo>
                  <a:lnTo>
                    <a:pt x="0" y="0"/>
                  </a:lnTo>
                  <a:lnTo>
                    <a:pt x="0" y="2857500"/>
                  </a:lnTo>
                  <a:lnTo>
                    <a:pt x="207263" y="2857500"/>
                  </a:lnTo>
                  <a:lnTo>
                    <a:pt x="207263" y="0"/>
                  </a:lnTo>
                  <a:close/>
                </a:path>
              </a:pathLst>
            </a:custGeom>
            <a:solidFill>
              <a:srgbClr val="001F5F"/>
            </a:solidFill>
          </p:spPr>
          <p:txBody>
            <a:bodyPr wrap="square" lIns="0" tIns="0" rIns="0" bIns="0" rtlCol="0"/>
            <a:lstStyle/>
            <a:p>
              <a:endParaRPr smtClean="0">
                <a:solidFill>
                  <a:prstClr val="black"/>
                </a:solidFill>
              </a:endParaRPr>
            </a:p>
          </p:txBody>
        </p:sp>
        <p:sp>
          <p:nvSpPr>
            <p:cNvPr id="22" name="object 22"/>
            <p:cNvSpPr/>
            <p:nvPr/>
          </p:nvSpPr>
          <p:spPr>
            <a:xfrm>
              <a:off x="5678423" y="5381244"/>
              <a:ext cx="208915" cy="60960"/>
            </a:xfrm>
            <a:custGeom>
              <a:avLst/>
              <a:gdLst/>
              <a:ahLst/>
              <a:cxnLst/>
              <a:rect l="l" t="t" r="r" b="b"/>
              <a:pathLst>
                <a:path w="208914" h="60960">
                  <a:moveTo>
                    <a:pt x="208787" y="0"/>
                  </a:moveTo>
                  <a:lnTo>
                    <a:pt x="0" y="0"/>
                  </a:lnTo>
                  <a:lnTo>
                    <a:pt x="0" y="60959"/>
                  </a:lnTo>
                  <a:lnTo>
                    <a:pt x="208787" y="60959"/>
                  </a:lnTo>
                  <a:lnTo>
                    <a:pt x="208787" y="0"/>
                  </a:lnTo>
                  <a:close/>
                </a:path>
              </a:pathLst>
            </a:custGeom>
            <a:solidFill>
              <a:srgbClr val="A80000"/>
            </a:solidFill>
          </p:spPr>
          <p:txBody>
            <a:bodyPr wrap="square" lIns="0" tIns="0" rIns="0" bIns="0" rtlCol="0"/>
            <a:lstStyle/>
            <a:p>
              <a:endParaRPr smtClean="0">
                <a:solidFill>
                  <a:prstClr val="black"/>
                </a:solidFill>
              </a:endParaRPr>
            </a:p>
          </p:txBody>
        </p:sp>
        <p:sp>
          <p:nvSpPr>
            <p:cNvPr id="23" name="object 23"/>
            <p:cNvSpPr/>
            <p:nvPr/>
          </p:nvSpPr>
          <p:spPr>
            <a:xfrm>
              <a:off x="5887211" y="4994148"/>
              <a:ext cx="207645" cy="448309"/>
            </a:xfrm>
            <a:custGeom>
              <a:avLst/>
              <a:gdLst/>
              <a:ahLst/>
              <a:cxnLst/>
              <a:rect l="l" t="t" r="r" b="b"/>
              <a:pathLst>
                <a:path w="207645" h="448310">
                  <a:moveTo>
                    <a:pt x="207263" y="0"/>
                  </a:moveTo>
                  <a:lnTo>
                    <a:pt x="0" y="0"/>
                  </a:lnTo>
                  <a:lnTo>
                    <a:pt x="0" y="448055"/>
                  </a:lnTo>
                  <a:lnTo>
                    <a:pt x="207263" y="448055"/>
                  </a:lnTo>
                  <a:lnTo>
                    <a:pt x="207263" y="0"/>
                  </a:lnTo>
                  <a:close/>
                </a:path>
              </a:pathLst>
            </a:custGeom>
            <a:solidFill>
              <a:srgbClr val="001F5F"/>
            </a:solidFill>
          </p:spPr>
          <p:txBody>
            <a:bodyPr wrap="square" lIns="0" tIns="0" rIns="0" bIns="0" rtlCol="0"/>
            <a:lstStyle/>
            <a:p>
              <a:endParaRPr smtClean="0">
                <a:solidFill>
                  <a:prstClr val="black"/>
                </a:solidFill>
              </a:endParaRPr>
            </a:p>
          </p:txBody>
        </p:sp>
        <p:sp>
          <p:nvSpPr>
            <p:cNvPr id="24" name="object 24"/>
            <p:cNvSpPr/>
            <p:nvPr/>
          </p:nvSpPr>
          <p:spPr>
            <a:xfrm>
              <a:off x="6260592" y="5340096"/>
              <a:ext cx="207645" cy="102235"/>
            </a:xfrm>
            <a:custGeom>
              <a:avLst/>
              <a:gdLst/>
              <a:ahLst/>
              <a:cxnLst/>
              <a:rect l="l" t="t" r="r" b="b"/>
              <a:pathLst>
                <a:path w="207645" h="102235">
                  <a:moveTo>
                    <a:pt x="207263" y="0"/>
                  </a:moveTo>
                  <a:lnTo>
                    <a:pt x="0" y="0"/>
                  </a:lnTo>
                  <a:lnTo>
                    <a:pt x="0" y="102107"/>
                  </a:lnTo>
                  <a:lnTo>
                    <a:pt x="207263" y="102107"/>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25" name="object 25"/>
            <p:cNvSpPr/>
            <p:nvPr/>
          </p:nvSpPr>
          <p:spPr>
            <a:xfrm>
              <a:off x="6467855" y="3938016"/>
              <a:ext cx="208915" cy="1504315"/>
            </a:xfrm>
            <a:custGeom>
              <a:avLst/>
              <a:gdLst/>
              <a:ahLst/>
              <a:cxnLst/>
              <a:rect l="l" t="t" r="r" b="b"/>
              <a:pathLst>
                <a:path w="208915" h="1504314">
                  <a:moveTo>
                    <a:pt x="208788" y="0"/>
                  </a:moveTo>
                  <a:lnTo>
                    <a:pt x="0" y="0"/>
                  </a:lnTo>
                  <a:lnTo>
                    <a:pt x="0" y="1504187"/>
                  </a:lnTo>
                  <a:lnTo>
                    <a:pt x="208788" y="1504187"/>
                  </a:lnTo>
                  <a:lnTo>
                    <a:pt x="208788" y="0"/>
                  </a:lnTo>
                  <a:close/>
                </a:path>
              </a:pathLst>
            </a:custGeom>
            <a:solidFill>
              <a:srgbClr val="001F5F"/>
            </a:solidFill>
          </p:spPr>
          <p:txBody>
            <a:bodyPr wrap="square" lIns="0" tIns="0" rIns="0" bIns="0" rtlCol="0"/>
            <a:lstStyle/>
            <a:p>
              <a:endParaRPr smtClean="0">
                <a:solidFill>
                  <a:prstClr val="black"/>
                </a:solidFill>
              </a:endParaRPr>
            </a:p>
          </p:txBody>
        </p:sp>
        <p:sp>
          <p:nvSpPr>
            <p:cNvPr id="26" name="object 26"/>
            <p:cNvSpPr/>
            <p:nvPr/>
          </p:nvSpPr>
          <p:spPr>
            <a:xfrm>
              <a:off x="6842760" y="5294376"/>
              <a:ext cx="207645" cy="147955"/>
            </a:xfrm>
            <a:custGeom>
              <a:avLst/>
              <a:gdLst/>
              <a:ahLst/>
              <a:cxnLst/>
              <a:rect l="l" t="t" r="r" b="b"/>
              <a:pathLst>
                <a:path w="207645" h="147954">
                  <a:moveTo>
                    <a:pt x="207264" y="0"/>
                  </a:moveTo>
                  <a:lnTo>
                    <a:pt x="0" y="0"/>
                  </a:lnTo>
                  <a:lnTo>
                    <a:pt x="0" y="147828"/>
                  </a:lnTo>
                  <a:lnTo>
                    <a:pt x="207264" y="147828"/>
                  </a:lnTo>
                  <a:lnTo>
                    <a:pt x="207264" y="0"/>
                  </a:lnTo>
                  <a:close/>
                </a:path>
              </a:pathLst>
            </a:custGeom>
            <a:solidFill>
              <a:srgbClr val="A80000"/>
            </a:solidFill>
          </p:spPr>
          <p:txBody>
            <a:bodyPr wrap="square" lIns="0" tIns="0" rIns="0" bIns="0" rtlCol="0"/>
            <a:lstStyle/>
            <a:p>
              <a:endParaRPr smtClean="0">
                <a:solidFill>
                  <a:prstClr val="black"/>
                </a:solidFill>
              </a:endParaRPr>
            </a:p>
          </p:txBody>
        </p:sp>
        <p:sp>
          <p:nvSpPr>
            <p:cNvPr id="27" name="object 27"/>
            <p:cNvSpPr/>
            <p:nvPr/>
          </p:nvSpPr>
          <p:spPr>
            <a:xfrm>
              <a:off x="7050023" y="4602480"/>
              <a:ext cx="207645" cy="840105"/>
            </a:xfrm>
            <a:custGeom>
              <a:avLst/>
              <a:gdLst/>
              <a:ahLst/>
              <a:cxnLst/>
              <a:rect l="l" t="t" r="r" b="b"/>
              <a:pathLst>
                <a:path w="207645" h="840104">
                  <a:moveTo>
                    <a:pt x="207264" y="0"/>
                  </a:moveTo>
                  <a:lnTo>
                    <a:pt x="0" y="0"/>
                  </a:lnTo>
                  <a:lnTo>
                    <a:pt x="0" y="839724"/>
                  </a:lnTo>
                  <a:lnTo>
                    <a:pt x="207264" y="839724"/>
                  </a:lnTo>
                  <a:lnTo>
                    <a:pt x="207264" y="0"/>
                  </a:lnTo>
                  <a:close/>
                </a:path>
              </a:pathLst>
            </a:custGeom>
            <a:solidFill>
              <a:srgbClr val="001F5F"/>
            </a:solidFill>
          </p:spPr>
          <p:txBody>
            <a:bodyPr wrap="square" lIns="0" tIns="0" rIns="0" bIns="0" rtlCol="0"/>
            <a:lstStyle/>
            <a:p>
              <a:endParaRPr smtClean="0">
                <a:solidFill>
                  <a:prstClr val="black"/>
                </a:solidFill>
              </a:endParaRPr>
            </a:p>
          </p:txBody>
        </p:sp>
        <p:sp>
          <p:nvSpPr>
            <p:cNvPr id="28" name="object 28"/>
            <p:cNvSpPr/>
            <p:nvPr/>
          </p:nvSpPr>
          <p:spPr>
            <a:xfrm>
              <a:off x="7423404" y="5269992"/>
              <a:ext cx="208915" cy="172720"/>
            </a:xfrm>
            <a:custGeom>
              <a:avLst/>
              <a:gdLst/>
              <a:ahLst/>
              <a:cxnLst/>
              <a:rect l="l" t="t" r="r" b="b"/>
              <a:pathLst>
                <a:path w="208915" h="172720">
                  <a:moveTo>
                    <a:pt x="208788" y="0"/>
                  </a:moveTo>
                  <a:lnTo>
                    <a:pt x="0" y="0"/>
                  </a:lnTo>
                  <a:lnTo>
                    <a:pt x="0" y="172212"/>
                  </a:lnTo>
                  <a:lnTo>
                    <a:pt x="208788" y="172212"/>
                  </a:lnTo>
                  <a:lnTo>
                    <a:pt x="208788" y="0"/>
                  </a:lnTo>
                  <a:close/>
                </a:path>
              </a:pathLst>
            </a:custGeom>
            <a:solidFill>
              <a:srgbClr val="A80000"/>
            </a:solidFill>
          </p:spPr>
          <p:txBody>
            <a:bodyPr wrap="square" lIns="0" tIns="0" rIns="0" bIns="0" rtlCol="0"/>
            <a:lstStyle/>
            <a:p>
              <a:endParaRPr smtClean="0">
                <a:solidFill>
                  <a:prstClr val="black"/>
                </a:solidFill>
              </a:endParaRPr>
            </a:p>
          </p:txBody>
        </p:sp>
        <p:sp>
          <p:nvSpPr>
            <p:cNvPr id="29" name="object 29"/>
            <p:cNvSpPr/>
            <p:nvPr/>
          </p:nvSpPr>
          <p:spPr>
            <a:xfrm>
              <a:off x="7632192" y="3358896"/>
              <a:ext cx="207645" cy="2083435"/>
            </a:xfrm>
            <a:custGeom>
              <a:avLst/>
              <a:gdLst/>
              <a:ahLst/>
              <a:cxnLst/>
              <a:rect l="l" t="t" r="r" b="b"/>
              <a:pathLst>
                <a:path w="207645" h="2083435">
                  <a:moveTo>
                    <a:pt x="207263" y="0"/>
                  </a:moveTo>
                  <a:lnTo>
                    <a:pt x="0" y="0"/>
                  </a:lnTo>
                  <a:lnTo>
                    <a:pt x="0" y="2083307"/>
                  </a:lnTo>
                  <a:lnTo>
                    <a:pt x="207263" y="2083307"/>
                  </a:lnTo>
                  <a:lnTo>
                    <a:pt x="207263" y="0"/>
                  </a:lnTo>
                  <a:close/>
                </a:path>
              </a:pathLst>
            </a:custGeom>
            <a:solidFill>
              <a:srgbClr val="001F5F"/>
            </a:solidFill>
          </p:spPr>
          <p:txBody>
            <a:bodyPr wrap="square" lIns="0" tIns="0" rIns="0" bIns="0" rtlCol="0"/>
            <a:lstStyle/>
            <a:p>
              <a:endParaRPr smtClean="0">
                <a:solidFill>
                  <a:prstClr val="black"/>
                </a:solidFill>
              </a:endParaRPr>
            </a:p>
          </p:txBody>
        </p:sp>
        <p:sp>
          <p:nvSpPr>
            <p:cNvPr id="30" name="object 30"/>
            <p:cNvSpPr/>
            <p:nvPr/>
          </p:nvSpPr>
          <p:spPr>
            <a:xfrm>
              <a:off x="8005571" y="5215127"/>
              <a:ext cx="207645" cy="227329"/>
            </a:xfrm>
            <a:custGeom>
              <a:avLst/>
              <a:gdLst/>
              <a:ahLst/>
              <a:cxnLst/>
              <a:rect l="l" t="t" r="r" b="b"/>
              <a:pathLst>
                <a:path w="207645" h="227329">
                  <a:moveTo>
                    <a:pt x="207263" y="0"/>
                  </a:moveTo>
                  <a:lnTo>
                    <a:pt x="0" y="0"/>
                  </a:lnTo>
                  <a:lnTo>
                    <a:pt x="0" y="227076"/>
                  </a:lnTo>
                  <a:lnTo>
                    <a:pt x="207263" y="227076"/>
                  </a:lnTo>
                  <a:lnTo>
                    <a:pt x="207263" y="0"/>
                  </a:lnTo>
                  <a:close/>
                </a:path>
              </a:pathLst>
            </a:custGeom>
            <a:solidFill>
              <a:srgbClr val="A80000"/>
            </a:solidFill>
          </p:spPr>
          <p:txBody>
            <a:bodyPr wrap="square" lIns="0" tIns="0" rIns="0" bIns="0" rtlCol="0"/>
            <a:lstStyle/>
            <a:p>
              <a:endParaRPr smtClean="0">
                <a:solidFill>
                  <a:prstClr val="black"/>
                </a:solidFill>
              </a:endParaRPr>
            </a:p>
          </p:txBody>
        </p:sp>
        <p:sp>
          <p:nvSpPr>
            <p:cNvPr id="31" name="object 31"/>
            <p:cNvSpPr/>
            <p:nvPr/>
          </p:nvSpPr>
          <p:spPr>
            <a:xfrm>
              <a:off x="8212835" y="3337560"/>
              <a:ext cx="208915" cy="2105025"/>
            </a:xfrm>
            <a:custGeom>
              <a:avLst/>
              <a:gdLst/>
              <a:ahLst/>
              <a:cxnLst/>
              <a:rect l="l" t="t" r="r" b="b"/>
              <a:pathLst>
                <a:path w="208915" h="2105025">
                  <a:moveTo>
                    <a:pt x="208788" y="0"/>
                  </a:moveTo>
                  <a:lnTo>
                    <a:pt x="0" y="0"/>
                  </a:lnTo>
                  <a:lnTo>
                    <a:pt x="0" y="2104643"/>
                  </a:lnTo>
                  <a:lnTo>
                    <a:pt x="208788" y="2104643"/>
                  </a:lnTo>
                  <a:lnTo>
                    <a:pt x="208788" y="0"/>
                  </a:lnTo>
                  <a:close/>
                </a:path>
              </a:pathLst>
            </a:custGeom>
            <a:solidFill>
              <a:srgbClr val="001F5F"/>
            </a:solidFill>
          </p:spPr>
          <p:txBody>
            <a:bodyPr wrap="square" lIns="0" tIns="0" rIns="0" bIns="0" rtlCol="0"/>
            <a:lstStyle/>
            <a:p>
              <a:endParaRPr smtClean="0">
                <a:solidFill>
                  <a:prstClr val="black"/>
                </a:solidFill>
              </a:endParaRPr>
            </a:p>
          </p:txBody>
        </p:sp>
        <p:sp>
          <p:nvSpPr>
            <p:cNvPr id="32" name="object 32"/>
            <p:cNvSpPr/>
            <p:nvPr/>
          </p:nvSpPr>
          <p:spPr>
            <a:xfrm>
              <a:off x="359663" y="5442204"/>
              <a:ext cx="8144509" cy="0"/>
            </a:xfrm>
            <a:custGeom>
              <a:avLst/>
              <a:gdLst/>
              <a:ahLst/>
              <a:cxnLst/>
              <a:rect l="l" t="t" r="r" b="b"/>
              <a:pathLst>
                <a:path w="8144509">
                  <a:moveTo>
                    <a:pt x="0" y="0"/>
                  </a:moveTo>
                  <a:lnTo>
                    <a:pt x="8144256" y="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33" name="object 33"/>
          <p:cNvSpPr txBox="1"/>
          <p:nvPr/>
        </p:nvSpPr>
        <p:spPr>
          <a:xfrm>
            <a:off x="1576577" y="5468518"/>
            <a:ext cx="476884" cy="437515"/>
          </a:xfrm>
          <a:prstGeom prst="rect">
            <a:avLst/>
          </a:prstGeom>
        </p:spPr>
        <p:txBody>
          <a:bodyPr vert="horz" wrap="square" lIns="0" tIns="12700" rIns="0" bIns="0" rtlCol="0">
            <a:spAutoFit/>
          </a:bodyPr>
          <a:lstStyle/>
          <a:p>
            <a:pPr marL="12700" marR="5080" indent="36195" algn="just">
              <a:spcBef>
                <a:spcPts val="100"/>
              </a:spcBef>
            </a:pPr>
            <a:r>
              <a:rPr sz="900" spc="-10" dirty="0">
                <a:solidFill>
                  <a:prstClr val="black"/>
                </a:solidFill>
                <a:latin typeface="Tahoma"/>
                <a:cs typeface="Tahoma"/>
              </a:rPr>
              <a:t>Gıda </a:t>
            </a:r>
            <a:r>
              <a:rPr sz="900" spc="-5" dirty="0">
                <a:solidFill>
                  <a:prstClr val="black"/>
                </a:solidFill>
                <a:latin typeface="Tahoma"/>
                <a:cs typeface="Tahoma"/>
              </a:rPr>
              <a:t>ve  Alkolsüz  </a:t>
            </a:r>
            <a:r>
              <a:rPr sz="900" dirty="0">
                <a:solidFill>
                  <a:prstClr val="black"/>
                </a:solidFill>
                <a:latin typeface="Tahoma"/>
                <a:cs typeface="Tahoma"/>
              </a:rPr>
              <a:t>İç</a:t>
            </a:r>
            <a:r>
              <a:rPr sz="900" spc="-10" dirty="0">
                <a:solidFill>
                  <a:prstClr val="black"/>
                </a:solidFill>
                <a:latin typeface="Tahoma"/>
                <a:cs typeface="Tahoma"/>
              </a:rPr>
              <a:t>e</a:t>
            </a:r>
            <a:r>
              <a:rPr sz="900" dirty="0">
                <a:solidFill>
                  <a:prstClr val="black"/>
                </a:solidFill>
                <a:latin typeface="Tahoma"/>
                <a:cs typeface="Tahoma"/>
              </a:rPr>
              <a:t>c</a:t>
            </a:r>
            <a:r>
              <a:rPr sz="900" spc="-10" dirty="0">
                <a:solidFill>
                  <a:prstClr val="black"/>
                </a:solidFill>
                <a:latin typeface="Tahoma"/>
                <a:cs typeface="Tahoma"/>
              </a:rPr>
              <a:t>e</a:t>
            </a:r>
            <a:r>
              <a:rPr sz="900" spc="-5" dirty="0">
                <a:solidFill>
                  <a:prstClr val="black"/>
                </a:solidFill>
                <a:latin typeface="Tahoma"/>
                <a:cs typeface="Tahoma"/>
              </a:rPr>
              <a:t>k</a:t>
            </a:r>
            <a:r>
              <a:rPr sz="900" dirty="0">
                <a:solidFill>
                  <a:prstClr val="black"/>
                </a:solidFill>
                <a:latin typeface="Tahoma"/>
                <a:cs typeface="Tahoma"/>
              </a:rPr>
              <a:t>l</a:t>
            </a:r>
            <a:r>
              <a:rPr sz="900" spc="-10" dirty="0">
                <a:solidFill>
                  <a:prstClr val="black"/>
                </a:solidFill>
                <a:latin typeface="Tahoma"/>
                <a:cs typeface="Tahoma"/>
              </a:rPr>
              <a:t>e</a:t>
            </a:r>
            <a:r>
              <a:rPr sz="900" dirty="0">
                <a:solidFill>
                  <a:prstClr val="black"/>
                </a:solidFill>
                <a:latin typeface="Tahoma"/>
                <a:cs typeface="Tahoma"/>
              </a:rPr>
              <a:t>r</a:t>
            </a:r>
            <a:endParaRPr sz="900">
              <a:solidFill>
                <a:prstClr val="black"/>
              </a:solidFill>
              <a:latin typeface="Tahoma"/>
              <a:cs typeface="Tahoma"/>
            </a:endParaRPr>
          </a:p>
        </p:txBody>
      </p:sp>
      <p:sp>
        <p:nvSpPr>
          <p:cNvPr id="34" name="object 34"/>
          <p:cNvSpPr txBox="1"/>
          <p:nvPr/>
        </p:nvSpPr>
        <p:spPr>
          <a:xfrm>
            <a:off x="1795652" y="2835402"/>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64,5</a:t>
            </a:r>
            <a:endParaRPr sz="900">
              <a:solidFill>
                <a:prstClr val="black"/>
              </a:solidFill>
              <a:latin typeface="Tahoma"/>
              <a:cs typeface="Tahoma"/>
            </a:endParaRPr>
          </a:p>
        </p:txBody>
      </p:sp>
      <p:sp>
        <p:nvSpPr>
          <p:cNvPr id="35" name="object 35"/>
          <p:cNvSpPr txBox="1"/>
          <p:nvPr/>
        </p:nvSpPr>
        <p:spPr>
          <a:xfrm>
            <a:off x="450595" y="5468518"/>
            <a:ext cx="399415" cy="300355"/>
          </a:xfrm>
          <a:prstGeom prst="rect">
            <a:avLst/>
          </a:prstGeom>
        </p:spPr>
        <p:txBody>
          <a:bodyPr vert="horz" wrap="square" lIns="0" tIns="12700" rIns="0" bIns="0" rtlCol="0">
            <a:spAutoFit/>
          </a:bodyPr>
          <a:lstStyle/>
          <a:p>
            <a:pPr marL="67310">
              <a:spcBef>
                <a:spcPts val="100"/>
              </a:spcBef>
            </a:pPr>
            <a:r>
              <a:rPr sz="900" dirty="0">
                <a:solidFill>
                  <a:prstClr val="black"/>
                </a:solidFill>
                <a:latin typeface="Tahoma"/>
                <a:cs typeface="Tahoma"/>
              </a:rPr>
              <a:t>TÜFE</a:t>
            </a:r>
            <a:endParaRPr sz="900">
              <a:solidFill>
                <a:prstClr val="black"/>
              </a:solidFill>
              <a:latin typeface="Tahoma"/>
              <a:cs typeface="Tahoma"/>
            </a:endParaRPr>
          </a:p>
          <a:p>
            <a:pPr marL="12700"/>
            <a:r>
              <a:rPr sz="900" dirty="0">
                <a:solidFill>
                  <a:prstClr val="black"/>
                </a:solidFill>
                <a:latin typeface="Tahoma"/>
                <a:cs typeface="Tahoma"/>
              </a:rPr>
              <a:t>(G</a:t>
            </a:r>
            <a:r>
              <a:rPr sz="900" spc="-10" dirty="0">
                <a:solidFill>
                  <a:prstClr val="black"/>
                </a:solidFill>
                <a:latin typeface="Tahoma"/>
                <a:cs typeface="Tahoma"/>
              </a:rPr>
              <a:t>e</a:t>
            </a:r>
            <a:r>
              <a:rPr sz="900" dirty="0">
                <a:solidFill>
                  <a:prstClr val="black"/>
                </a:solidFill>
                <a:latin typeface="Tahoma"/>
                <a:cs typeface="Tahoma"/>
              </a:rPr>
              <a:t>n</a:t>
            </a:r>
            <a:r>
              <a:rPr sz="900" spc="-10" dirty="0">
                <a:solidFill>
                  <a:prstClr val="black"/>
                </a:solidFill>
                <a:latin typeface="Tahoma"/>
                <a:cs typeface="Tahoma"/>
              </a:rPr>
              <a:t>e</a:t>
            </a:r>
            <a:r>
              <a:rPr sz="900" dirty="0">
                <a:solidFill>
                  <a:prstClr val="black"/>
                </a:solidFill>
                <a:latin typeface="Tahoma"/>
                <a:cs typeface="Tahoma"/>
              </a:rPr>
              <a:t>l)</a:t>
            </a:r>
            <a:endParaRPr sz="900">
              <a:solidFill>
                <a:prstClr val="black"/>
              </a:solidFill>
              <a:latin typeface="Tahoma"/>
              <a:cs typeface="Tahoma"/>
            </a:endParaRPr>
          </a:p>
        </p:txBody>
      </p:sp>
      <p:sp>
        <p:nvSpPr>
          <p:cNvPr id="36" name="object 36"/>
          <p:cNvSpPr txBox="1"/>
          <p:nvPr/>
        </p:nvSpPr>
        <p:spPr>
          <a:xfrm>
            <a:off x="8018144" y="5040883"/>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6,0</a:t>
            </a:r>
            <a:endParaRPr sz="900">
              <a:solidFill>
                <a:prstClr val="black"/>
              </a:solidFill>
              <a:latin typeface="Tahoma"/>
              <a:cs typeface="Tahoma"/>
            </a:endParaRPr>
          </a:p>
        </p:txBody>
      </p:sp>
      <p:sp>
        <p:nvSpPr>
          <p:cNvPr id="37" name="object 37"/>
          <p:cNvSpPr txBox="1"/>
          <p:nvPr/>
        </p:nvSpPr>
        <p:spPr>
          <a:xfrm>
            <a:off x="2157476" y="5468518"/>
            <a:ext cx="476884" cy="437515"/>
          </a:xfrm>
          <a:prstGeom prst="rect">
            <a:avLst/>
          </a:prstGeom>
        </p:spPr>
        <p:txBody>
          <a:bodyPr vert="horz" wrap="square" lIns="0" tIns="12700" rIns="0" bIns="0" rtlCol="0">
            <a:spAutoFit/>
          </a:bodyPr>
          <a:lstStyle/>
          <a:p>
            <a:pPr marL="12700" marR="5080" indent="60960">
              <a:spcBef>
                <a:spcPts val="100"/>
              </a:spcBef>
            </a:pPr>
            <a:r>
              <a:rPr sz="900" spc="-5" dirty="0">
                <a:solidFill>
                  <a:prstClr val="black"/>
                </a:solidFill>
                <a:latin typeface="Tahoma"/>
                <a:cs typeface="Tahoma"/>
              </a:rPr>
              <a:t>Alkollü  </a:t>
            </a:r>
            <a:r>
              <a:rPr sz="900" dirty="0">
                <a:solidFill>
                  <a:prstClr val="black"/>
                </a:solidFill>
                <a:latin typeface="Tahoma"/>
                <a:cs typeface="Tahoma"/>
              </a:rPr>
              <a:t>İç</a:t>
            </a:r>
            <a:r>
              <a:rPr sz="900" spc="-10" dirty="0">
                <a:solidFill>
                  <a:prstClr val="black"/>
                </a:solidFill>
                <a:latin typeface="Tahoma"/>
                <a:cs typeface="Tahoma"/>
              </a:rPr>
              <a:t>e</a:t>
            </a:r>
            <a:r>
              <a:rPr sz="900" dirty="0">
                <a:solidFill>
                  <a:prstClr val="black"/>
                </a:solidFill>
                <a:latin typeface="Tahoma"/>
                <a:cs typeface="Tahoma"/>
              </a:rPr>
              <a:t>c</a:t>
            </a:r>
            <a:r>
              <a:rPr sz="900" spc="-10" dirty="0">
                <a:solidFill>
                  <a:prstClr val="black"/>
                </a:solidFill>
                <a:latin typeface="Tahoma"/>
                <a:cs typeface="Tahoma"/>
              </a:rPr>
              <a:t>ek</a:t>
            </a:r>
            <a:r>
              <a:rPr sz="900" dirty="0">
                <a:solidFill>
                  <a:prstClr val="black"/>
                </a:solidFill>
                <a:latin typeface="Tahoma"/>
                <a:cs typeface="Tahoma"/>
              </a:rPr>
              <a:t>l</a:t>
            </a:r>
            <a:r>
              <a:rPr sz="900" spc="-10" dirty="0">
                <a:solidFill>
                  <a:prstClr val="black"/>
                </a:solidFill>
                <a:latin typeface="Tahoma"/>
                <a:cs typeface="Tahoma"/>
              </a:rPr>
              <a:t>e</a:t>
            </a:r>
            <a:r>
              <a:rPr sz="900" dirty="0">
                <a:solidFill>
                  <a:prstClr val="black"/>
                </a:solidFill>
                <a:latin typeface="Tahoma"/>
                <a:cs typeface="Tahoma"/>
              </a:rPr>
              <a:t>r  </a:t>
            </a:r>
            <a:r>
              <a:rPr sz="900" spc="-5" dirty="0">
                <a:solidFill>
                  <a:prstClr val="black"/>
                </a:solidFill>
                <a:latin typeface="Tahoma"/>
                <a:cs typeface="Tahoma"/>
              </a:rPr>
              <a:t>ve</a:t>
            </a:r>
            <a:r>
              <a:rPr sz="900" spc="-70" dirty="0">
                <a:solidFill>
                  <a:prstClr val="black"/>
                </a:solidFill>
                <a:latin typeface="Tahoma"/>
                <a:cs typeface="Tahoma"/>
              </a:rPr>
              <a:t> </a:t>
            </a:r>
            <a:r>
              <a:rPr sz="900" spc="-5" dirty="0">
                <a:solidFill>
                  <a:prstClr val="black"/>
                </a:solidFill>
                <a:latin typeface="Tahoma"/>
                <a:cs typeface="Tahoma"/>
              </a:rPr>
              <a:t>Tütün</a:t>
            </a:r>
            <a:endParaRPr sz="900">
              <a:solidFill>
                <a:prstClr val="black"/>
              </a:solidFill>
              <a:latin typeface="Tahoma"/>
              <a:cs typeface="Tahoma"/>
            </a:endParaRPr>
          </a:p>
        </p:txBody>
      </p:sp>
      <p:sp>
        <p:nvSpPr>
          <p:cNvPr id="38" name="object 38"/>
          <p:cNvSpPr txBox="1"/>
          <p:nvPr/>
        </p:nvSpPr>
        <p:spPr>
          <a:xfrm>
            <a:off x="631951" y="3213353"/>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54,4</a:t>
            </a:r>
            <a:endParaRPr sz="900">
              <a:solidFill>
                <a:prstClr val="black"/>
              </a:solidFill>
              <a:latin typeface="Tahoma"/>
              <a:cs typeface="Tahoma"/>
            </a:endParaRPr>
          </a:p>
        </p:txBody>
      </p:sp>
      <p:sp>
        <p:nvSpPr>
          <p:cNvPr id="39" name="object 39"/>
          <p:cNvSpPr txBox="1"/>
          <p:nvPr/>
        </p:nvSpPr>
        <p:spPr>
          <a:xfrm>
            <a:off x="3878707" y="5468518"/>
            <a:ext cx="527050" cy="711835"/>
          </a:xfrm>
          <a:prstGeom prst="rect">
            <a:avLst/>
          </a:prstGeom>
        </p:spPr>
        <p:txBody>
          <a:bodyPr vert="horz" wrap="square" lIns="0" tIns="12700" rIns="0" bIns="0" rtlCol="0">
            <a:spAutoFit/>
          </a:bodyPr>
          <a:lstStyle/>
          <a:p>
            <a:pPr marL="12700" marR="5080" indent="-1270" algn="ctr">
              <a:spcBef>
                <a:spcPts val="100"/>
              </a:spcBef>
            </a:pPr>
            <a:r>
              <a:rPr sz="900" spc="-5" dirty="0">
                <a:solidFill>
                  <a:prstClr val="black"/>
                </a:solidFill>
                <a:latin typeface="Tahoma"/>
                <a:cs typeface="Tahoma"/>
              </a:rPr>
              <a:t>Mobilya,  </a:t>
            </a:r>
            <a:r>
              <a:rPr sz="900" dirty="0">
                <a:solidFill>
                  <a:prstClr val="black"/>
                </a:solidFill>
                <a:latin typeface="Tahoma"/>
                <a:cs typeface="Tahoma"/>
              </a:rPr>
              <a:t>Ev</a:t>
            </a:r>
            <a:r>
              <a:rPr sz="900" spc="-95" dirty="0">
                <a:solidFill>
                  <a:prstClr val="black"/>
                </a:solidFill>
                <a:latin typeface="Tahoma"/>
                <a:cs typeface="Tahoma"/>
              </a:rPr>
              <a:t> </a:t>
            </a:r>
            <a:r>
              <a:rPr sz="900" spc="-5" dirty="0">
                <a:solidFill>
                  <a:prstClr val="black"/>
                </a:solidFill>
                <a:latin typeface="Tahoma"/>
                <a:cs typeface="Tahoma"/>
              </a:rPr>
              <a:t>Aletleri  ve </a:t>
            </a:r>
            <a:r>
              <a:rPr sz="900" dirty="0">
                <a:solidFill>
                  <a:prstClr val="black"/>
                </a:solidFill>
                <a:latin typeface="Tahoma"/>
                <a:cs typeface="Tahoma"/>
              </a:rPr>
              <a:t>Ev  </a:t>
            </a:r>
            <a:r>
              <a:rPr sz="900" spc="-5" dirty="0">
                <a:solidFill>
                  <a:prstClr val="black"/>
                </a:solidFill>
                <a:latin typeface="Tahoma"/>
                <a:cs typeface="Tahoma"/>
              </a:rPr>
              <a:t>Bakım  </a:t>
            </a:r>
            <a:r>
              <a:rPr sz="900" dirty="0">
                <a:solidFill>
                  <a:prstClr val="black"/>
                </a:solidFill>
                <a:latin typeface="Tahoma"/>
                <a:cs typeface="Tahoma"/>
              </a:rPr>
              <a:t>Hi</a:t>
            </a:r>
            <a:r>
              <a:rPr sz="900" spc="-5" dirty="0">
                <a:solidFill>
                  <a:prstClr val="black"/>
                </a:solidFill>
                <a:latin typeface="Tahoma"/>
                <a:cs typeface="Tahoma"/>
              </a:rPr>
              <a:t>z</a:t>
            </a:r>
            <a:r>
              <a:rPr sz="900" dirty="0">
                <a:solidFill>
                  <a:prstClr val="black"/>
                </a:solidFill>
                <a:latin typeface="Tahoma"/>
                <a:cs typeface="Tahoma"/>
              </a:rPr>
              <a:t>m</a:t>
            </a:r>
            <a:r>
              <a:rPr sz="900" spc="-10" dirty="0">
                <a:solidFill>
                  <a:prstClr val="black"/>
                </a:solidFill>
                <a:latin typeface="Tahoma"/>
                <a:cs typeface="Tahoma"/>
              </a:rPr>
              <a:t>e</a:t>
            </a:r>
            <a:r>
              <a:rPr sz="900" spc="-5" dirty="0">
                <a:solidFill>
                  <a:prstClr val="black"/>
                </a:solidFill>
                <a:latin typeface="Tahoma"/>
                <a:cs typeface="Tahoma"/>
              </a:rPr>
              <a:t>tl</a:t>
            </a:r>
            <a:r>
              <a:rPr sz="900" spc="-10" dirty="0">
                <a:solidFill>
                  <a:prstClr val="black"/>
                </a:solidFill>
                <a:latin typeface="Tahoma"/>
                <a:cs typeface="Tahoma"/>
              </a:rPr>
              <a:t>e</a:t>
            </a:r>
            <a:r>
              <a:rPr sz="900" spc="-5" dirty="0">
                <a:solidFill>
                  <a:prstClr val="black"/>
                </a:solidFill>
                <a:latin typeface="Tahoma"/>
                <a:cs typeface="Tahoma"/>
              </a:rPr>
              <a:t>ri</a:t>
            </a:r>
            <a:endParaRPr sz="900">
              <a:solidFill>
                <a:prstClr val="black"/>
              </a:solidFill>
              <a:latin typeface="Tahoma"/>
              <a:cs typeface="Tahoma"/>
            </a:endParaRPr>
          </a:p>
        </p:txBody>
      </p:sp>
      <p:sp>
        <p:nvSpPr>
          <p:cNvPr id="40" name="object 40"/>
          <p:cNvSpPr txBox="1"/>
          <p:nvPr/>
        </p:nvSpPr>
        <p:spPr>
          <a:xfrm>
            <a:off x="3542157" y="3392246"/>
            <a:ext cx="248285" cy="163195"/>
          </a:xfrm>
          <a:prstGeom prst="rect">
            <a:avLst/>
          </a:prstGeom>
        </p:spPr>
        <p:txBody>
          <a:bodyPr vert="horz" wrap="square" lIns="0" tIns="12700" rIns="0" bIns="0" rtlCol="0">
            <a:spAutoFit/>
          </a:bodyPr>
          <a:lstStyle/>
          <a:p>
            <a:pPr marL="12700">
              <a:spcBef>
                <a:spcPts val="100"/>
              </a:spcBef>
            </a:pPr>
            <a:r>
              <a:rPr sz="900" dirty="0">
                <a:solidFill>
                  <a:prstClr val="black"/>
                </a:solidFill>
                <a:latin typeface="Tahoma"/>
                <a:cs typeface="Tahoma"/>
              </a:rPr>
              <a:t>49,7</a:t>
            </a:r>
            <a:endParaRPr sz="900">
              <a:solidFill>
                <a:prstClr val="black"/>
              </a:solidFill>
              <a:latin typeface="Tahoma"/>
              <a:cs typeface="Tahoma"/>
            </a:endParaRPr>
          </a:p>
        </p:txBody>
      </p:sp>
      <p:sp>
        <p:nvSpPr>
          <p:cNvPr id="41" name="object 41"/>
          <p:cNvSpPr txBox="1"/>
          <p:nvPr/>
        </p:nvSpPr>
        <p:spPr>
          <a:xfrm>
            <a:off x="2722879" y="5468518"/>
            <a:ext cx="485140" cy="300355"/>
          </a:xfrm>
          <a:prstGeom prst="rect">
            <a:avLst/>
          </a:prstGeom>
        </p:spPr>
        <p:txBody>
          <a:bodyPr vert="horz" wrap="square" lIns="0" tIns="12700" rIns="0" bIns="0" rtlCol="0">
            <a:spAutoFit/>
          </a:bodyPr>
          <a:lstStyle/>
          <a:p>
            <a:pPr marL="40005">
              <a:spcBef>
                <a:spcPts val="100"/>
              </a:spcBef>
            </a:pPr>
            <a:r>
              <a:rPr sz="900" spc="-5" dirty="0">
                <a:solidFill>
                  <a:prstClr val="black"/>
                </a:solidFill>
                <a:latin typeface="Tahoma"/>
                <a:cs typeface="Tahoma"/>
              </a:rPr>
              <a:t>Giyim</a:t>
            </a:r>
            <a:r>
              <a:rPr sz="900" spc="-100" dirty="0">
                <a:solidFill>
                  <a:prstClr val="black"/>
                </a:solidFill>
                <a:latin typeface="Tahoma"/>
                <a:cs typeface="Tahoma"/>
              </a:rPr>
              <a:t> </a:t>
            </a:r>
            <a:r>
              <a:rPr sz="900" spc="-5" dirty="0">
                <a:solidFill>
                  <a:prstClr val="black"/>
                </a:solidFill>
                <a:latin typeface="Tahoma"/>
                <a:cs typeface="Tahoma"/>
              </a:rPr>
              <a:t>ve</a:t>
            </a:r>
            <a:endParaRPr sz="900">
              <a:solidFill>
                <a:prstClr val="black"/>
              </a:solidFill>
              <a:latin typeface="Tahoma"/>
              <a:cs typeface="Tahoma"/>
            </a:endParaRPr>
          </a:p>
          <a:p>
            <a:pPr marL="12700"/>
            <a:r>
              <a:rPr sz="900" spc="-10" dirty="0">
                <a:solidFill>
                  <a:prstClr val="black"/>
                </a:solidFill>
                <a:latin typeface="Tahoma"/>
                <a:cs typeface="Tahoma"/>
              </a:rPr>
              <a:t>Ayakkabı</a:t>
            </a:r>
            <a:endParaRPr sz="900">
              <a:solidFill>
                <a:prstClr val="black"/>
              </a:solidFill>
              <a:latin typeface="Tahoma"/>
              <a:cs typeface="Tahoma"/>
            </a:endParaRPr>
          </a:p>
        </p:txBody>
      </p:sp>
      <p:sp>
        <p:nvSpPr>
          <p:cNvPr id="42" name="object 42"/>
          <p:cNvSpPr txBox="1"/>
          <p:nvPr/>
        </p:nvSpPr>
        <p:spPr>
          <a:xfrm>
            <a:off x="4562983" y="5468518"/>
            <a:ext cx="320040" cy="162560"/>
          </a:xfrm>
          <a:prstGeom prst="rect">
            <a:avLst/>
          </a:prstGeom>
        </p:spPr>
        <p:txBody>
          <a:bodyPr vert="horz" wrap="square" lIns="0" tIns="12700" rIns="0" bIns="0" rtlCol="0">
            <a:spAutoFit/>
          </a:bodyPr>
          <a:lstStyle/>
          <a:p>
            <a:pPr marL="12700">
              <a:spcBef>
                <a:spcPts val="100"/>
              </a:spcBef>
            </a:pPr>
            <a:r>
              <a:rPr sz="900" dirty="0">
                <a:solidFill>
                  <a:prstClr val="black"/>
                </a:solidFill>
                <a:latin typeface="Tahoma"/>
                <a:cs typeface="Tahoma"/>
              </a:rPr>
              <a:t>S</a:t>
            </a:r>
            <a:r>
              <a:rPr sz="900" spc="-5" dirty="0">
                <a:solidFill>
                  <a:prstClr val="black"/>
                </a:solidFill>
                <a:latin typeface="Tahoma"/>
                <a:cs typeface="Tahoma"/>
              </a:rPr>
              <a:t>a</a:t>
            </a:r>
            <a:r>
              <a:rPr sz="900" spc="-15" dirty="0">
                <a:solidFill>
                  <a:prstClr val="black"/>
                </a:solidFill>
                <a:latin typeface="Tahoma"/>
                <a:cs typeface="Tahoma"/>
              </a:rPr>
              <a:t>ğ</a:t>
            </a:r>
            <a:r>
              <a:rPr sz="900" spc="-5" dirty="0">
                <a:solidFill>
                  <a:prstClr val="black"/>
                </a:solidFill>
                <a:latin typeface="Tahoma"/>
                <a:cs typeface="Tahoma"/>
              </a:rPr>
              <a:t>l</a:t>
            </a:r>
            <a:r>
              <a:rPr sz="900" spc="-10" dirty="0">
                <a:solidFill>
                  <a:prstClr val="black"/>
                </a:solidFill>
                <a:latin typeface="Tahoma"/>
                <a:cs typeface="Tahoma"/>
              </a:rPr>
              <a:t>ı</a:t>
            </a:r>
            <a:r>
              <a:rPr sz="900" dirty="0">
                <a:solidFill>
                  <a:prstClr val="black"/>
                </a:solidFill>
                <a:latin typeface="Tahoma"/>
                <a:cs typeface="Tahoma"/>
              </a:rPr>
              <a:t>k</a:t>
            </a:r>
            <a:endParaRPr sz="900">
              <a:solidFill>
                <a:prstClr val="black"/>
              </a:solidFill>
              <a:latin typeface="Tahoma"/>
              <a:cs typeface="Tahoma"/>
            </a:endParaRPr>
          </a:p>
        </p:txBody>
      </p:sp>
      <p:sp>
        <p:nvSpPr>
          <p:cNvPr id="43" name="object 43"/>
          <p:cNvSpPr txBox="1"/>
          <p:nvPr/>
        </p:nvSpPr>
        <p:spPr>
          <a:xfrm>
            <a:off x="1617980" y="4950332"/>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8,4</a:t>
            </a:r>
            <a:endParaRPr sz="900">
              <a:solidFill>
                <a:prstClr val="black"/>
              </a:solidFill>
              <a:latin typeface="Tahoma"/>
              <a:cs typeface="Tahoma"/>
            </a:endParaRPr>
          </a:p>
        </p:txBody>
      </p:sp>
      <p:sp>
        <p:nvSpPr>
          <p:cNvPr id="44" name="object 44"/>
          <p:cNvSpPr txBox="1"/>
          <p:nvPr/>
        </p:nvSpPr>
        <p:spPr>
          <a:xfrm>
            <a:off x="6865111" y="5468518"/>
            <a:ext cx="33845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E</a:t>
            </a:r>
            <a:r>
              <a:rPr sz="900" spc="-15" dirty="0">
                <a:solidFill>
                  <a:prstClr val="black"/>
                </a:solidFill>
                <a:latin typeface="Tahoma"/>
                <a:cs typeface="Tahoma"/>
              </a:rPr>
              <a:t>ğ</a:t>
            </a:r>
            <a:r>
              <a:rPr sz="900" spc="-5" dirty="0">
                <a:solidFill>
                  <a:prstClr val="black"/>
                </a:solidFill>
                <a:latin typeface="Tahoma"/>
                <a:cs typeface="Tahoma"/>
              </a:rPr>
              <a:t>it</a:t>
            </a:r>
            <a:r>
              <a:rPr sz="900" spc="-10" dirty="0">
                <a:solidFill>
                  <a:prstClr val="black"/>
                </a:solidFill>
                <a:latin typeface="Tahoma"/>
                <a:cs typeface="Tahoma"/>
              </a:rPr>
              <a:t>i</a:t>
            </a:r>
            <a:r>
              <a:rPr sz="900" dirty="0">
                <a:solidFill>
                  <a:prstClr val="black"/>
                </a:solidFill>
                <a:latin typeface="Tahoma"/>
                <a:cs typeface="Tahoma"/>
              </a:rPr>
              <a:t>m</a:t>
            </a:r>
            <a:endParaRPr sz="900">
              <a:solidFill>
                <a:prstClr val="black"/>
              </a:solidFill>
              <a:latin typeface="Tahoma"/>
              <a:cs typeface="Tahoma"/>
            </a:endParaRPr>
          </a:p>
        </p:txBody>
      </p:sp>
      <p:sp>
        <p:nvSpPr>
          <p:cNvPr id="45" name="object 45"/>
          <p:cNvSpPr txBox="1"/>
          <p:nvPr/>
        </p:nvSpPr>
        <p:spPr>
          <a:xfrm>
            <a:off x="7436866" y="5096382"/>
            <a:ext cx="18605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4,5</a:t>
            </a:r>
            <a:endParaRPr sz="900">
              <a:solidFill>
                <a:prstClr val="black"/>
              </a:solidFill>
              <a:latin typeface="Tahoma"/>
              <a:cs typeface="Tahoma"/>
            </a:endParaRPr>
          </a:p>
        </p:txBody>
      </p:sp>
      <p:sp>
        <p:nvSpPr>
          <p:cNvPr id="46" name="object 46"/>
          <p:cNvSpPr txBox="1"/>
          <p:nvPr/>
        </p:nvSpPr>
        <p:spPr>
          <a:xfrm>
            <a:off x="5056759" y="5468518"/>
            <a:ext cx="1651635" cy="300355"/>
          </a:xfrm>
          <a:prstGeom prst="rect">
            <a:avLst/>
          </a:prstGeom>
        </p:spPr>
        <p:txBody>
          <a:bodyPr vert="horz" wrap="square" lIns="0" tIns="12700" rIns="0" bIns="0" rtlCol="0">
            <a:spAutoFit/>
          </a:bodyPr>
          <a:lstStyle/>
          <a:p>
            <a:pPr marR="35560" algn="r">
              <a:spcBef>
                <a:spcPts val="100"/>
              </a:spcBef>
            </a:pPr>
            <a:r>
              <a:rPr sz="900" spc="-5" dirty="0">
                <a:solidFill>
                  <a:prstClr val="black"/>
                </a:solidFill>
                <a:latin typeface="Tahoma"/>
                <a:cs typeface="Tahoma"/>
              </a:rPr>
              <a:t>Ulaştırma </a:t>
            </a:r>
            <a:r>
              <a:rPr sz="900" spc="-10" dirty="0">
                <a:solidFill>
                  <a:prstClr val="black"/>
                </a:solidFill>
                <a:latin typeface="Tahoma"/>
                <a:cs typeface="Tahoma"/>
              </a:rPr>
              <a:t>Haberleşme</a:t>
            </a:r>
            <a:r>
              <a:rPr sz="900" spc="254" dirty="0">
                <a:solidFill>
                  <a:prstClr val="black"/>
                </a:solidFill>
                <a:latin typeface="Tahoma"/>
                <a:cs typeface="Tahoma"/>
              </a:rPr>
              <a:t> </a:t>
            </a:r>
            <a:r>
              <a:rPr sz="900" spc="-5" dirty="0">
                <a:solidFill>
                  <a:prstClr val="black"/>
                </a:solidFill>
                <a:latin typeface="Tahoma"/>
                <a:cs typeface="Tahoma"/>
              </a:rPr>
              <a:t>Eğlence</a:t>
            </a:r>
            <a:endParaRPr sz="900">
              <a:solidFill>
                <a:prstClr val="black"/>
              </a:solidFill>
              <a:latin typeface="Tahoma"/>
              <a:cs typeface="Tahoma"/>
            </a:endParaRPr>
          </a:p>
          <a:p>
            <a:pPr marR="5080" algn="r"/>
            <a:r>
              <a:rPr sz="900" spc="-5" dirty="0">
                <a:solidFill>
                  <a:prstClr val="black"/>
                </a:solidFill>
                <a:latin typeface="Tahoma"/>
                <a:cs typeface="Tahoma"/>
              </a:rPr>
              <a:t>ve</a:t>
            </a:r>
            <a:r>
              <a:rPr sz="900" spc="-75" dirty="0">
                <a:solidFill>
                  <a:prstClr val="black"/>
                </a:solidFill>
                <a:latin typeface="Tahoma"/>
                <a:cs typeface="Tahoma"/>
              </a:rPr>
              <a:t> </a:t>
            </a:r>
            <a:r>
              <a:rPr sz="900" spc="-5" dirty="0">
                <a:solidFill>
                  <a:prstClr val="black"/>
                </a:solidFill>
                <a:latin typeface="Tahoma"/>
                <a:cs typeface="Tahoma"/>
              </a:rPr>
              <a:t>Kültür</a:t>
            </a:r>
            <a:endParaRPr sz="900">
              <a:solidFill>
                <a:prstClr val="black"/>
              </a:solidFill>
              <a:latin typeface="Tahoma"/>
              <a:cs typeface="Tahoma"/>
            </a:endParaRPr>
          </a:p>
        </p:txBody>
      </p:sp>
      <p:sp>
        <p:nvSpPr>
          <p:cNvPr id="47" name="object 47"/>
          <p:cNvSpPr txBox="1"/>
          <p:nvPr/>
        </p:nvSpPr>
        <p:spPr>
          <a:xfrm>
            <a:off x="7376541" y="5468518"/>
            <a:ext cx="510540" cy="300355"/>
          </a:xfrm>
          <a:prstGeom prst="rect">
            <a:avLst/>
          </a:prstGeom>
        </p:spPr>
        <p:txBody>
          <a:bodyPr vert="horz" wrap="square" lIns="0" tIns="12700" rIns="0" bIns="0" rtlCol="0">
            <a:spAutoFit/>
          </a:bodyPr>
          <a:lstStyle/>
          <a:p>
            <a:pPr marL="56515">
              <a:spcBef>
                <a:spcPts val="100"/>
              </a:spcBef>
            </a:pPr>
            <a:r>
              <a:rPr sz="900" spc="-5" dirty="0">
                <a:solidFill>
                  <a:prstClr val="black"/>
                </a:solidFill>
                <a:latin typeface="Tahoma"/>
                <a:cs typeface="Tahoma"/>
              </a:rPr>
              <a:t>Lokanta</a:t>
            </a:r>
            <a:endParaRPr sz="900">
              <a:solidFill>
                <a:prstClr val="black"/>
              </a:solidFill>
              <a:latin typeface="Tahoma"/>
              <a:cs typeface="Tahoma"/>
            </a:endParaRPr>
          </a:p>
          <a:p>
            <a:pPr marL="12700"/>
            <a:r>
              <a:rPr sz="900" spc="-5" dirty="0">
                <a:solidFill>
                  <a:prstClr val="black"/>
                </a:solidFill>
                <a:latin typeface="Tahoma"/>
                <a:cs typeface="Tahoma"/>
              </a:rPr>
              <a:t>ve</a:t>
            </a:r>
            <a:r>
              <a:rPr sz="900" spc="-55" dirty="0">
                <a:solidFill>
                  <a:prstClr val="black"/>
                </a:solidFill>
                <a:latin typeface="Tahoma"/>
                <a:cs typeface="Tahoma"/>
              </a:rPr>
              <a:t> </a:t>
            </a:r>
            <a:r>
              <a:rPr sz="900" spc="-5" dirty="0">
                <a:solidFill>
                  <a:prstClr val="black"/>
                </a:solidFill>
                <a:latin typeface="Tahoma"/>
                <a:cs typeface="Tahoma"/>
              </a:rPr>
              <a:t>Oteller</a:t>
            </a:r>
            <a:endParaRPr sz="900">
              <a:solidFill>
                <a:prstClr val="black"/>
              </a:solidFill>
              <a:latin typeface="Tahoma"/>
              <a:cs typeface="Tahoma"/>
            </a:endParaRPr>
          </a:p>
        </p:txBody>
      </p:sp>
      <p:sp>
        <p:nvSpPr>
          <p:cNvPr id="48" name="object 48"/>
          <p:cNvSpPr txBox="1"/>
          <p:nvPr/>
        </p:nvSpPr>
        <p:spPr>
          <a:xfrm>
            <a:off x="2200782" y="5252084"/>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0,4</a:t>
            </a:r>
            <a:endParaRPr sz="900">
              <a:solidFill>
                <a:prstClr val="black"/>
              </a:solidFill>
              <a:latin typeface="Tahoma"/>
              <a:cs typeface="Tahoma"/>
            </a:endParaRPr>
          </a:p>
        </p:txBody>
      </p:sp>
      <p:sp>
        <p:nvSpPr>
          <p:cNvPr id="49" name="object 49"/>
          <p:cNvSpPr txBox="1"/>
          <p:nvPr/>
        </p:nvSpPr>
        <p:spPr>
          <a:xfrm>
            <a:off x="7965440" y="5468518"/>
            <a:ext cx="499745" cy="437515"/>
          </a:xfrm>
          <a:prstGeom prst="rect">
            <a:avLst/>
          </a:prstGeom>
        </p:spPr>
        <p:txBody>
          <a:bodyPr vert="horz" wrap="square" lIns="0" tIns="12700" rIns="0" bIns="0" rtlCol="0">
            <a:spAutoFit/>
          </a:bodyPr>
          <a:lstStyle/>
          <a:p>
            <a:pPr marL="12700" marR="5080" algn="ctr">
              <a:spcBef>
                <a:spcPts val="100"/>
              </a:spcBef>
            </a:pPr>
            <a:r>
              <a:rPr sz="900" spc="-5" dirty="0">
                <a:solidFill>
                  <a:prstClr val="black"/>
                </a:solidFill>
                <a:latin typeface="Tahoma"/>
                <a:cs typeface="Tahoma"/>
              </a:rPr>
              <a:t>Çeşitli  Mal ve  </a:t>
            </a:r>
            <a:r>
              <a:rPr sz="900" dirty="0">
                <a:solidFill>
                  <a:prstClr val="black"/>
                </a:solidFill>
                <a:latin typeface="Tahoma"/>
                <a:cs typeface="Tahoma"/>
              </a:rPr>
              <a:t>Hi</a:t>
            </a:r>
            <a:r>
              <a:rPr sz="900" spc="-5" dirty="0">
                <a:solidFill>
                  <a:prstClr val="black"/>
                </a:solidFill>
                <a:latin typeface="Tahoma"/>
                <a:cs typeface="Tahoma"/>
              </a:rPr>
              <a:t>z</a:t>
            </a:r>
            <a:r>
              <a:rPr sz="900" dirty="0">
                <a:solidFill>
                  <a:prstClr val="black"/>
                </a:solidFill>
                <a:latin typeface="Tahoma"/>
                <a:cs typeface="Tahoma"/>
              </a:rPr>
              <a:t>m</a:t>
            </a:r>
            <a:r>
              <a:rPr sz="900" spc="-10" dirty="0">
                <a:solidFill>
                  <a:prstClr val="black"/>
                </a:solidFill>
                <a:latin typeface="Tahoma"/>
                <a:cs typeface="Tahoma"/>
              </a:rPr>
              <a:t>e</a:t>
            </a:r>
            <a:r>
              <a:rPr sz="900" spc="-5" dirty="0">
                <a:solidFill>
                  <a:prstClr val="black"/>
                </a:solidFill>
                <a:latin typeface="Tahoma"/>
                <a:cs typeface="Tahoma"/>
              </a:rPr>
              <a:t>tl</a:t>
            </a:r>
            <a:r>
              <a:rPr sz="900" spc="-10" dirty="0">
                <a:solidFill>
                  <a:prstClr val="black"/>
                </a:solidFill>
                <a:latin typeface="Tahoma"/>
                <a:cs typeface="Tahoma"/>
              </a:rPr>
              <a:t>e</a:t>
            </a:r>
            <a:r>
              <a:rPr sz="900" dirty="0">
                <a:solidFill>
                  <a:prstClr val="black"/>
                </a:solidFill>
                <a:latin typeface="Tahoma"/>
                <a:cs typeface="Tahoma"/>
              </a:rPr>
              <a:t>r</a:t>
            </a:r>
            <a:endParaRPr sz="900">
              <a:solidFill>
                <a:prstClr val="black"/>
              </a:solidFill>
              <a:latin typeface="Tahoma"/>
              <a:cs typeface="Tahoma"/>
            </a:endParaRPr>
          </a:p>
        </p:txBody>
      </p:sp>
      <p:sp>
        <p:nvSpPr>
          <p:cNvPr id="50" name="object 50"/>
          <p:cNvSpPr txBox="1"/>
          <p:nvPr/>
        </p:nvSpPr>
        <p:spPr>
          <a:xfrm>
            <a:off x="3281553" y="5468518"/>
            <a:ext cx="555625" cy="711835"/>
          </a:xfrm>
          <a:prstGeom prst="rect">
            <a:avLst/>
          </a:prstGeom>
        </p:spPr>
        <p:txBody>
          <a:bodyPr vert="horz" wrap="square" lIns="0" tIns="12700" rIns="0" bIns="0" rtlCol="0">
            <a:spAutoFit/>
          </a:bodyPr>
          <a:lstStyle/>
          <a:p>
            <a:pPr marL="12700" marR="5080" algn="ctr">
              <a:spcBef>
                <a:spcPts val="100"/>
              </a:spcBef>
            </a:pPr>
            <a:r>
              <a:rPr sz="900" spc="-5" dirty="0">
                <a:solidFill>
                  <a:prstClr val="black"/>
                </a:solidFill>
                <a:latin typeface="Tahoma"/>
                <a:cs typeface="Tahoma"/>
              </a:rPr>
              <a:t>Konut,</a:t>
            </a:r>
            <a:r>
              <a:rPr sz="900" spc="-60" dirty="0">
                <a:solidFill>
                  <a:prstClr val="black"/>
                </a:solidFill>
                <a:latin typeface="Tahoma"/>
                <a:cs typeface="Tahoma"/>
              </a:rPr>
              <a:t> </a:t>
            </a:r>
            <a:r>
              <a:rPr sz="900" spc="-5" dirty="0">
                <a:solidFill>
                  <a:prstClr val="black"/>
                </a:solidFill>
                <a:latin typeface="Tahoma"/>
                <a:cs typeface="Tahoma"/>
              </a:rPr>
              <a:t>Su,  Elektrik,  Gaz ve  </a:t>
            </a:r>
            <a:r>
              <a:rPr sz="900" spc="-10" dirty="0">
                <a:solidFill>
                  <a:prstClr val="black"/>
                </a:solidFill>
                <a:latin typeface="Tahoma"/>
                <a:cs typeface="Tahoma"/>
              </a:rPr>
              <a:t>Diğer  </a:t>
            </a:r>
            <a:r>
              <a:rPr sz="900" spc="-5" dirty="0">
                <a:solidFill>
                  <a:prstClr val="black"/>
                </a:solidFill>
                <a:latin typeface="Tahoma"/>
                <a:cs typeface="Tahoma"/>
              </a:rPr>
              <a:t>Yakıtlar</a:t>
            </a:r>
            <a:endParaRPr sz="900">
              <a:solidFill>
                <a:prstClr val="black"/>
              </a:solidFill>
              <a:latin typeface="Tahoma"/>
              <a:cs typeface="Tahoma"/>
            </a:endParaRPr>
          </a:p>
        </p:txBody>
      </p:sp>
      <p:sp>
        <p:nvSpPr>
          <p:cNvPr id="51" name="object 51"/>
          <p:cNvSpPr txBox="1"/>
          <p:nvPr/>
        </p:nvSpPr>
        <p:spPr>
          <a:xfrm>
            <a:off x="2378455" y="3540379"/>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45,8</a:t>
            </a:r>
            <a:endParaRPr sz="900">
              <a:solidFill>
                <a:prstClr val="black"/>
              </a:solidFill>
              <a:latin typeface="Tahoma"/>
              <a:cs typeface="Tahoma"/>
            </a:endParaRPr>
          </a:p>
        </p:txBody>
      </p:sp>
      <p:sp>
        <p:nvSpPr>
          <p:cNvPr id="52" name="object 52"/>
          <p:cNvSpPr txBox="1"/>
          <p:nvPr/>
        </p:nvSpPr>
        <p:spPr>
          <a:xfrm>
            <a:off x="2781680" y="5256657"/>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0,3</a:t>
            </a:r>
            <a:endParaRPr sz="900">
              <a:solidFill>
                <a:prstClr val="black"/>
              </a:solidFill>
              <a:latin typeface="Tahoma"/>
              <a:cs typeface="Tahoma"/>
            </a:endParaRPr>
          </a:p>
        </p:txBody>
      </p:sp>
      <p:sp>
        <p:nvSpPr>
          <p:cNvPr id="53" name="object 53"/>
          <p:cNvSpPr txBox="1"/>
          <p:nvPr/>
        </p:nvSpPr>
        <p:spPr>
          <a:xfrm>
            <a:off x="2959735" y="4254754"/>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26,9</a:t>
            </a:r>
            <a:endParaRPr sz="900">
              <a:solidFill>
                <a:prstClr val="black"/>
              </a:solidFill>
              <a:latin typeface="Tahoma"/>
              <a:cs typeface="Tahoma"/>
            </a:endParaRPr>
          </a:p>
        </p:txBody>
      </p:sp>
      <p:sp>
        <p:nvSpPr>
          <p:cNvPr id="54" name="object 54"/>
          <p:cNvSpPr txBox="1"/>
          <p:nvPr/>
        </p:nvSpPr>
        <p:spPr>
          <a:xfrm>
            <a:off x="3364484" y="5212460"/>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1,5</a:t>
            </a:r>
            <a:endParaRPr sz="900">
              <a:solidFill>
                <a:prstClr val="black"/>
              </a:solidFill>
              <a:latin typeface="Tahoma"/>
              <a:cs typeface="Tahoma"/>
            </a:endParaRPr>
          </a:p>
        </p:txBody>
      </p:sp>
      <p:sp>
        <p:nvSpPr>
          <p:cNvPr id="55" name="object 55"/>
          <p:cNvSpPr txBox="1"/>
          <p:nvPr/>
        </p:nvSpPr>
        <p:spPr>
          <a:xfrm>
            <a:off x="6451219" y="3763721"/>
            <a:ext cx="248285" cy="163195"/>
          </a:xfrm>
          <a:prstGeom prst="rect">
            <a:avLst/>
          </a:prstGeom>
        </p:spPr>
        <p:txBody>
          <a:bodyPr vert="horz" wrap="square" lIns="0" tIns="12700" rIns="0" bIns="0" rtlCol="0">
            <a:spAutoFit/>
          </a:bodyPr>
          <a:lstStyle/>
          <a:p>
            <a:pPr marL="12700">
              <a:spcBef>
                <a:spcPts val="100"/>
              </a:spcBef>
            </a:pPr>
            <a:r>
              <a:rPr sz="900" dirty="0">
                <a:solidFill>
                  <a:prstClr val="black"/>
                </a:solidFill>
                <a:latin typeface="Tahoma"/>
                <a:cs typeface="Tahoma"/>
              </a:rPr>
              <a:t>39,9</a:t>
            </a:r>
            <a:endParaRPr sz="900">
              <a:solidFill>
                <a:prstClr val="black"/>
              </a:solidFill>
              <a:latin typeface="Tahoma"/>
              <a:cs typeface="Tahoma"/>
            </a:endParaRPr>
          </a:p>
        </p:txBody>
      </p:sp>
      <p:sp>
        <p:nvSpPr>
          <p:cNvPr id="56" name="object 56"/>
          <p:cNvSpPr txBox="1"/>
          <p:nvPr/>
        </p:nvSpPr>
        <p:spPr>
          <a:xfrm>
            <a:off x="3945763" y="5004307"/>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7,0</a:t>
            </a:r>
            <a:endParaRPr sz="900">
              <a:solidFill>
                <a:prstClr val="black"/>
              </a:solidFill>
              <a:latin typeface="Tahoma"/>
              <a:cs typeface="Tahoma"/>
            </a:endParaRPr>
          </a:p>
        </p:txBody>
      </p:sp>
      <p:sp>
        <p:nvSpPr>
          <p:cNvPr id="57" name="object 57"/>
          <p:cNvSpPr txBox="1"/>
          <p:nvPr/>
        </p:nvSpPr>
        <p:spPr>
          <a:xfrm>
            <a:off x="4123435" y="2821051"/>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64,8</a:t>
            </a:r>
            <a:endParaRPr sz="900">
              <a:solidFill>
                <a:prstClr val="black"/>
              </a:solidFill>
              <a:latin typeface="Tahoma"/>
              <a:cs typeface="Tahoma"/>
            </a:endParaRPr>
          </a:p>
        </p:txBody>
      </p:sp>
      <p:sp>
        <p:nvSpPr>
          <p:cNvPr id="58" name="object 58"/>
          <p:cNvSpPr txBox="1"/>
          <p:nvPr/>
        </p:nvSpPr>
        <p:spPr>
          <a:xfrm>
            <a:off x="4526660" y="5026532"/>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6,4</a:t>
            </a:r>
            <a:endParaRPr sz="900">
              <a:solidFill>
                <a:prstClr val="black"/>
              </a:solidFill>
              <a:latin typeface="Tahoma"/>
              <a:cs typeface="Tahoma"/>
            </a:endParaRPr>
          </a:p>
        </p:txBody>
      </p:sp>
      <p:sp>
        <p:nvSpPr>
          <p:cNvPr id="59" name="object 59"/>
          <p:cNvSpPr txBox="1"/>
          <p:nvPr/>
        </p:nvSpPr>
        <p:spPr>
          <a:xfrm>
            <a:off x="4704334" y="4027678"/>
            <a:ext cx="2489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32,9</a:t>
            </a:r>
            <a:endParaRPr sz="900">
              <a:solidFill>
                <a:prstClr val="black"/>
              </a:solidFill>
              <a:latin typeface="Tahoma"/>
              <a:cs typeface="Tahoma"/>
            </a:endParaRPr>
          </a:p>
        </p:txBody>
      </p:sp>
      <p:sp>
        <p:nvSpPr>
          <p:cNvPr id="60" name="object 60"/>
          <p:cNvSpPr txBox="1"/>
          <p:nvPr/>
        </p:nvSpPr>
        <p:spPr>
          <a:xfrm>
            <a:off x="5690361" y="5207634"/>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1,6</a:t>
            </a:r>
            <a:endParaRPr sz="900">
              <a:solidFill>
                <a:prstClr val="black"/>
              </a:solidFill>
              <a:latin typeface="Tahoma"/>
              <a:cs typeface="Tahoma"/>
            </a:endParaRPr>
          </a:p>
        </p:txBody>
      </p:sp>
      <p:sp>
        <p:nvSpPr>
          <p:cNvPr id="61" name="object 61"/>
          <p:cNvSpPr txBox="1"/>
          <p:nvPr/>
        </p:nvSpPr>
        <p:spPr>
          <a:xfrm>
            <a:off x="5109464" y="5096382"/>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4,6</a:t>
            </a:r>
            <a:endParaRPr sz="900">
              <a:solidFill>
                <a:prstClr val="black"/>
              </a:solidFill>
              <a:latin typeface="Tahoma"/>
              <a:cs typeface="Tahoma"/>
            </a:endParaRPr>
          </a:p>
        </p:txBody>
      </p:sp>
      <p:sp>
        <p:nvSpPr>
          <p:cNvPr id="62" name="object 62"/>
          <p:cNvSpPr txBox="1"/>
          <p:nvPr/>
        </p:nvSpPr>
        <p:spPr>
          <a:xfrm>
            <a:off x="5287136" y="2409825"/>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75,8</a:t>
            </a:r>
            <a:endParaRPr sz="900">
              <a:solidFill>
                <a:prstClr val="black"/>
              </a:solidFill>
              <a:latin typeface="Tahoma"/>
              <a:cs typeface="Tahoma"/>
            </a:endParaRPr>
          </a:p>
        </p:txBody>
      </p:sp>
      <p:sp>
        <p:nvSpPr>
          <p:cNvPr id="63" name="object 63"/>
          <p:cNvSpPr txBox="1"/>
          <p:nvPr/>
        </p:nvSpPr>
        <p:spPr>
          <a:xfrm>
            <a:off x="5868415" y="4818633"/>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11,9</a:t>
            </a:r>
            <a:endParaRPr sz="900">
              <a:solidFill>
                <a:prstClr val="black"/>
              </a:solidFill>
              <a:latin typeface="Tahoma"/>
              <a:cs typeface="Tahoma"/>
            </a:endParaRPr>
          </a:p>
        </p:txBody>
      </p:sp>
      <p:sp>
        <p:nvSpPr>
          <p:cNvPr id="64" name="object 64"/>
          <p:cNvSpPr txBox="1"/>
          <p:nvPr/>
        </p:nvSpPr>
        <p:spPr>
          <a:xfrm>
            <a:off x="6273165" y="5164582"/>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2,7</a:t>
            </a:r>
            <a:endParaRPr sz="900">
              <a:solidFill>
                <a:prstClr val="black"/>
              </a:solidFill>
              <a:latin typeface="Tahoma"/>
              <a:cs typeface="Tahoma"/>
            </a:endParaRPr>
          </a:p>
        </p:txBody>
      </p:sp>
      <p:sp>
        <p:nvSpPr>
          <p:cNvPr id="65" name="object 65"/>
          <p:cNvSpPr txBox="1"/>
          <p:nvPr/>
        </p:nvSpPr>
        <p:spPr>
          <a:xfrm>
            <a:off x="7614919" y="3184652"/>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55,2</a:t>
            </a:r>
            <a:endParaRPr sz="900">
              <a:solidFill>
                <a:prstClr val="black"/>
              </a:solidFill>
              <a:latin typeface="Tahoma"/>
              <a:cs typeface="Tahoma"/>
            </a:endParaRPr>
          </a:p>
        </p:txBody>
      </p:sp>
      <p:sp>
        <p:nvSpPr>
          <p:cNvPr id="66" name="object 66"/>
          <p:cNvSpPr txBox="1"/>
          <p:nvPr/>
        </p:nvSpPr>
        <p:spPr>
          <a:xfrm>
            <a:off x="6854443" y="5120132"/>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3,9</a:t>
            </a:r>
            <a:endParaRPr sz="900">
              <a:solidFill>
                <a:prstClr val="black"/>
              </a:solidFill>
              <a:latin typeface="Tahoma"/>
              <a:cs typeface="Tahoma"/>
            </a:endParaRPr>
          </a:p>
        </p:txBody>
      </p:sp>
      <p:sp>
        <p:nvSpPr>
          <p:cNvPr id="67" name="object 67"/>
          <p:cNvSpPr txBox="1"/>
          <p:nvPr/>
        </p:nvSpPr>
        <p:spPr>
          <a:xfrm>
            <a:off x="7032117" y="4429505"/>
            <a:ext cx="248285"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22,2</a:t>
            </a:r>
            <a:endParaRPr sz="900">
              <a:solidFill>
                <a:prstClr val="black"/>
              </a:solidFill>
              <a:latin typeface="Tahoma"/>
              <a:cs typeface="Tahoma"/>
            </a:endParaRPr>
          </a:p>
        </p:txBody>
      </p:sp>
      <p:sp>
        <p:nvSpPr>
          <p:cNvPr id="68" name="object 68"/>
          <p:cNvSpPr txBox="1"/>
          <p:nvPr/>
        </p:nvSpPr>
        <p:spPr>
          <a:xfrm>
            <a:off x="8195818" y="3163951"/>
            <a:ext cx="2489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55,8</a:t>
            </a:r>
            <a:endParaRPr sz="900">
              <a:solidFill>
                <a:prstClr val="black"/>
              </a:solidFill>
              <a:latin typeface="Tahoma"/>
              <a:cs typeface="Tahoma"/>
            </a:endParaRPr>
          </a:p>
        </p:txBody>
      </p:sp>
      <p:sp>
        <p:nvSpPr>
          <p:cNvPr id="69" name="object 69"/>
          <p:cNvSpPr txBox="1"/>
          <p:nvPr/>
        </p:nvSpPr>
        <p:spPr>
          <a:xfrm>
            <a:off x="454253" y="5086857"/>
            <a:ext cx="185420" cy="162560"/>
          </a:xfrm>
          <a:prstGeom prst="rect">
            <a:avLst/>
          </a:prstGeom>
        </p:spPr>
        <p:txBody>
          <a:bodyPr vert="horz" wrap="square" lIns="0" tIns="12700" rIns="0" bIns="0" rtlCol="0">
            <a:spAutoFit/>
          </a:bodyPr>
          <a:lstStyle/>
          <a:p>
            <a:pPr marL="12700">
              <a:spcBef>
                <a:spcPts val="100"/>
              </a:spcBef>
            </a:pPr>
            <a:r>
              <a:rPr sz="900" spc="-5" dirty="0">
                <a:solidFill>
                  <a:prstClr val="black"/>
                </a:solidFill>
                <a:latin typeface="Tahoma"/>
                <a:cs typeface="Tahoma"/>
              </a:rPr>
              <a:t>4,8</a:t>
            </a:r>
            <a:endParaRPr sz="900">
              <a:solidFill>
                <a:prstClr val="black"/>
              </a:solidFill>
              <a:latin typeface="Tahoma"/>
              <a:cs typeface="Tahoma"/>
            </a:endParaRPr>
          </a:p>
        </p:txBody>
      </p:sp>
      <p:sp>
        <p:nvSpPr>
          <p:cNvPr id="70" name="object 70"/>
          <p:cNvSpPr/>
          <p:nvPr/>
        </p:nvSpPr>
        <p:spPr>
          <a:xfrm>
            <a:off x="5637276" y="6099047"/>
            <a:ext cx="160020" cy="120650"/>
          </a:xfrm>
          <a:custGeom>
            <a:avLst/>
            <a:gdLst/>
            <a:ahLst/>
            <a:cxnLst/>
            <a:rect l="l" t="t" r="r" b="b"/>
            <a:pathLst>
              <a:path w="160020" h="120650">
                <a:moveTo>
                  <a:pt x="160020" y="0"/>
                </a:moveTo>
                <a:lnTo>
                  <a:pt x="0" y="0"/>
                </a:lnTo>
                <a:lnTo>
                  <a:pt x="0" y="120395"/>
                </a:lnTo>
                <a:lnTo>
                  <a:pt x="160020" y="120395"/>
                </a:lnTo>
                <a:lnTo>
                  <a:pt x="160020" y="0"/>
                </a:lnTo>
                <a:close/>
              </a:path>
            </a:pathLst>
          </a:custGeom>
          <a:solidFill>
            <a:srgbClr val="A80000"/>
          </a:solidFill>
        </p:spPr>
        <p:txBody>
          <a:bodyPr wrap="square" lIns="0" tIns="0" rIns="0" bIns="0" rtlCol="0"/>
          <a:lstStyle/>
          <a:p>
            <a:endParaRPr smtClean="0">
              <a:solidFill>
                <a:prstClr val="black"/>
              </a:solidFill>
            </a:endParaRPr>
          </a:p>
        </p:txBody>
      </p:sp>
      <p:sp>
        <p:nvSpPr>
          <p:cNvPr id="71" name="object 71"/>
          <p:cNvSpPr/>
          <p:nvPr/>
        </p:nvSpPr>
        <p:spPr>
          <a:xfrm>
            <a:off x="5637276" y="6286500"/>
            <a:ext cx="160020" cy="120650"/>
          </a:xfrm>
          <a:custGeom>
            <a:avLst/>
            <a:gdLst/>
            <a:ahLst/>
            <a:cxnLst/>
            <a:rect l="l" t="t" r="r" b="b"/>
            <a:pathLst>
              <a:path w="160020" h="120650">
                <a:moveTo>
                  <a:pt x="160020" y="0"/>
                </a:moveTo>
                <a:lnTo>
                  <a:pt x="0" y="0"/>
                </a:lnTo>
                <a:lnTo>
                  <a:pt x="0" y="120395"/>
                </a:lnTo>
                <a:lnTo>
                  <a:pt x="160020" y="120395"/>
                </a:lnTo>
                <a:lnTo>
                  <a:pt x="160020" y="0"/>
                </a:lnTo>
                <a:close/>
              </a:path>
            </a:pathLst>
          </a:custGeom>
          <a:solidFill>
            <a:srgbClr val="001F5F"/>
          </a:solidFill>
        </p:spPr>
        <p:txBody>
          <a:bodyPr wrap="square" lIns="0" tIns="0" rIns="0" bIns="0" rtlCol="0"/>
          <a:lstStyle/>
          <a:p>
            <a:endParaRPr smtClean="0">
              <a:solidFill>
                <a:prstClr val="black"/>
              </a:solidFill>
            </a:endParaRPr>
          </a:p>
        </p:txBody>
      </p:sp>
      <p:sp>
        <p:nvSpPr>
          <p:cNvPr id="72" name="object 72"/>
          <p:cNvSpPr txBox="1"/>
          <p:nvPr/>
        </p:nvSpPr>
        <p:spPr>
          <a:xfrm>
            <a:off x="5836665" y="6034532"/>
            <a:ext cx="678180" cy="400050"/>
          </a:xfrm>
          <a:prstGeom prst="rect">
            <a:avLst/>
          </a:prstGeom>
        </p:spPr>
        <p:txBody>
          <a:bodyPr vert="horz" wrap="square" lIns="0" tIns="12700" rIns="0" bIns="0" rtlCol="0">
            <a:spAutoFit/>
          </a:bodyPr>
          <a:lstStyle/>
          <a:p>
            <a:pPr marL="12700" marR="5080">
              <a:lnSpc>
                <a:spcPct val="136400"/>
              </a:lnSpc>
              <a:spcBef>
                <a:spcPts val="100"/>
              </a:spcBef>
            </a:pPr>
            <a:r>
              <a:rPr sz="900" spc="-5" dirty="0">
                <a:solidFill>
                  <a:prstClr val="black"/>
                </a:solidFill>
                <a:latin typeface="Tahoma"/>
                <a:cs typeface="Tahoma"/>
              </a:rPr>
              <a:t>Aylık</a:t>
            </a:r>
            <a:r>
              <a:rPr sz="900" spc="-55" dirty="0">
                <a:solidFill>
                  <a:prstClr val="black"/>
                </a:solidFill>
                <a:latin typeface="Tahoma"/>
                <a:cs typeface="Tahoma"/>
              </a:rPr>
              <a:t> </a:t>
            </a:r>
            <a:r>
              <a:rPr sz="900" spc="-10" dirty="0">
                <a:solidFill>
                  <a:prstClr val="black"/>
                </a:solidFill>
                <a:latin typeface="Tahoma"/>
                <a:cs typeface="Tahoma"/>
              </a:rPr>
              <a:t>değişim  </a:t>
            </a:r>
            <a:r>
              <a:rPr sz="900" spc="-5" dirty="0">
                <a:solidFill>
                  <a:prstClr val="black"/>
                </a:solidFill>
                <a:latin typeface="Tahoma"/>
                <a:cs typeface="Tahoma"/>
              </a:rPr>
              <a:t>Yıllık</a:t>
            </a:r>
            <a:r>
              <a:rPr sz="900" spc="-60" dirty="0">
                <a:solidFill>
                  <a:prstClr val="black"/>
                </a:solidFill>
                <a:latin typeface="Tahoma"/>
                <a:cs typeface="Tahoma"/>
              </a:rPr>
              <a:t> </a:t>
            </a:r>
            <a:r>
              <a:rPr sz="900" spc="-10" dirty="0">
                <a:solidFill>
                  <a:prstClr val="black"/>
                </a:solidFill>
                <a:latin typeface="Tahoma"/>
                <a:cs typeface="Tahoma"/>
              </a:rPr>
              <a:t>değişim</a:t>
            </a:r>
            <a:endParaRPr sz="900">
              <a:solidFill>
                <a:prstClr val="black"/>
              </a:solidFill>
              <a:latin typeface="Tahoma"/>
              <a:cs typeface="Tahoma"/>
            </a:endParaRPr>
          </a:p>
        </p:txBody>
      </p:sp>
      <p:sp>
        <p:nvSpPr>
          <p:cNvPr id="73" name="object 73"/>
          <p:cNvSpPr/>
          <p:nvPr/>
        </p:nvSpPr>
        <p:spPr>
          <a:xfrm>
            <a:off x="1220724" y="2444495"/>
            <a:ext cx="41910" cy="3703954"/>
          </a:xfrm>
          <a:custGeom>
            <a:avLst/>
            <a:gdLst/>
            <a:ahLst/>
            <a:cxnLst/>
            <a:rect l="l" t="t" r="r" b="b"/>
            <a:pathLst>
              <a:path w="41909" h="3703954">
                <a:moveTo>
                  <a:pt x="41859" y="0"/>
                </a:moveTo>
                <a:lnTo>
                  <a:pt x="0" y="3703637"/>
                </a:lnTo>
              </a:path>
            </a:pathLst>
          </a:custGeom>
          <a:ln w="9144">
            <a:solidFill>
              <a:srgbClr val="000000"/>
            </a:solidFill>
            <a:prstDash val="sysDash"/>
          </a:ln>
        </p:spPr>
        <p:txBody>
          <a:bodyPr wrap="square" lIns="0" tIns="0" rIns="0" bIns="0" rtlCol="0"/>
          <a:lstStyle/>
          <a:p>
            <a:endParaRPr smtClean="0">
              <a:solidFill>
                <a:prstClr val="black"/>
              </a:solidFill>
            </a:endParaRPr>
          </a:p>
        </p:txBody>
      </p:sp>
      <p:sp>
        <p:nvSpPr>
          <p:cNvPr id="74" name="object 7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39</a:t>
            </a:r>
            <a:endParaRPr sz="1400">
              <a:solidFill>
                <a:prstClr val="black"/>
              </a:solidFill>
              <a:latin typeface="Tahoma"/>
              <a:cs typeface="Tahoma"/>
            </a:endParaRPr>
          </a:p>
        </p:txBody>
      </p:sp>
      <p:sp>
        <p:nvSpPr>
          <p:cNvPr id="75" name="object 75"/>
          <p:cNvSpPr txBox="1"/>
          <p:nvPr/>
        </p:nvSpPr>
        <p:spPr>
          <a:xfrm>
            <a:off x="62890" y="6598032"/>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Tree>
    <p:extLst>
      <p:ext uri="{BB962C8B-B14F-4D97-AF65-F5344CB8AC3E}">
        <p14:creationId xmlns:p14="http://schemas.microsoft.com/office/powerpoint/2010/main" val="401032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90" y="810209"/>
            <a:ext cx="8502015" cy="575310"/>
          </a:xfrm>
          <a:prstGeom prst="rect">
            <a:avLst/>
          </a:prstGeom>
        </p:spPr>
        <p:txBody>
          <a:bodyPr vert="horz" wrap="square" lIns="0" tIns="12700" rIns="0" bIns="0" rtlCol="0">
            <a:spAutoFit/>
          </a:bodyPr>
          <a:lstStyle/>
          <a:p>
            <a:pPr marL="12700">
              <a:lnSpc>
                <a:spcPct val="100000"/>
              </a:lnSpc>
              <a:spcBef>
                <a:spcPts val="100"/>
              </a:spcBef>
            </a:pPr>
            <a:r>
              <a:rPr spc="-5" dirty="0"/>
              <a:t>GSYİH dördüncü çeyrekte </a:t>
            </a:r>
            <a:r>
              <a:rPr dirty="0"/>
              <a:t>%9,1 </a:t>
            </a:r>
            <a:r>
              <a:rPr spc="-5" dirty="0"/>
              <a:t>oranında</a:t>
            </a:r>
            <a:r>
              <a:rPr spc="10" dirty="0"/>
              <a:t> </a:t>
            </a:r>
            <a:r>
              <a:rPr spc="-5" dirty="0"/>
              <a:t>artmıştır.</a:t>
            </a:r>
          </a:p>
          <a:p>
            <a:pPr marL="12700">
              <a:lnSpc>
                <a:spcPct val="100000"/>
              </a:lnSpc>
              <a:spcBef>
                <a:spcPts val="5"/>
              </a:spcBef>
            </a:pPr>
            <a:r>
              <a:rPr b="0" spc="-5" dirty="0">
                <a:latin typeface="Tahoma"/>
                <a:cs typeface="Tahoma"/>
              </a:rPr>
              <a:t>Ana eğilim pozitif </a:t>
            </a:r>
            <a:r>
              <a:rPr b="0" dirty="0">
                <a:latin typeface="Tahoma"/>
                <a:cs typeface="Tahoma"/>
              </a:rPr>
              <a:t>ve </a:t>
            </a:r>
            <a:r>
              <a:rPr b="0" spc="-5" dirty="0">
                <a:latin typeface="Tahoma"/>
                <a:cs typeface="Tahoma"/>
              </a:rPr>
              <a:t>ılımlı </a:t>
            </a:r>
            <a:r>
              <a:rPr b="0" dirty="0">
                <a:latin typeface="Tahoma"/>
                <a:cs typeface="Tahoma"/>
              </a:rPr>
              <a:t>büyümenin </a:t>
            </a:r>
            <a:r>
              <a:rPr b="0" spc="-5" dirty="0">
                <a:latin typeface="Tahoma"/>
                <a:cs typeface="Tahoma"/>
              </a:rPr>
              <a:t>bu çeyrekte </a:t>
            </a:r>
            <a:r>
              <a:rPr b="0" dirty="0">
                <a:latin typeface="Tahoma"/>
                <a:cs typeface="Tahoma"/>
              </a:rPr>
              <a:t>de devam </a:t>
            </a:r>
            <a:r>
              <a:rPr b="0" spc="-5" dirty="0">
                <a:latin typeface="Tahoma"/>
                <a:cs typeface="Tahoma"/>
              </a:rPr>
              <a:t>ettiğini</a:t>
            </a:r>
            <a:r>
              <a:rPr b="0" spc="65" dirty="0">
                <a:latin typeface="Tahoma"/>
                <a:cs typeface="Tahoma"/>
              </a:rPr>
              <a:t> </a:t>
            </a:r>
            <a:r>
              <a:rPr b="0" dirty="0">
                <a:latin typeface="Tahoma"/>
                <a:cs typeface="Tahoma"/>
              </a:rPr>
              <a:t>göstermektedir.</a:t>
            </a:r>
          </a:p>
        </p:txBody>
      </p:sp>
      <p:sp>
        <p:nvSpPr>
          <p:cNvPr id="3" name="object 3"/>
          <p:cNvSpPr txBox="1"/>
          <p:nvPr/>
        </p:nvSpPr>
        <p:spPr>
          <a:xfrm>
            <a:off x="191211" y="6383223"/>
            <a:ext cx="2560320" cy="208279"/>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20" dirty="0">
                <a:solidFill>
                  <a:prstClr val="black"/>
                </a:solidFill>
                <a:latin typeface="Tahoma"/>
                <a:cs typeface="Tahoma"/>
              </a:rPr>
              <a:t>TEPAV</a:t>
            </a:r>
            <a:r>
              <a:rPr sz="1200" spc="2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grpSp>
        <p:nvGrpSpPr>
          <p:cNvPr id="4" name="object 4"/>
          <p:cNvGrpSpPr/>
          <p:nvPr/>
        </p:nvGrpSpPr>
        <p:grpSpPr>
          <a:xfrm>
            <a:off x="260413" y="2130551"/>
            <a:ext cx="3979545" cy="2420620"/>
            <a:chOff x="260413" y="2130551"/>
            <a:chExt cx="3979545" cy="2420620"/>
          </a:xfrm>
        </p:grpSpPr>
        <p:sp>
          <p:nvSpPr>
            <p:cNvPr id="5" name="object 5"/>
            <p:cNvSpPr/>
            <p:nvPr/>
          </p:nvSpPr>
          <p:spPr>
            <a:xfrm>
              <a:off x="374904" y="2130551"/>
              <a:ext cx="3750945" cy="2420620"/>
            </a:xfrm>
            <a:custGeom>
              <a:avLst/>
              <a:gdLst/>
              <a:ahLst/>
              <a:cxnLst/>
              <a:rect l="l" t="t" r="r" b="b"/>
              <a:pathLst>
                <a:path w="3750945" h="2420620">
                  <a:moveTo>
                    <a:pt x="275844" y="1312164"/>
                  </a:moveTo>
                  <a:lnTo>
                    <a:pt x="0" y="1312164"/>
                  </a:lnTo>
                  <a:lnTo>
                    <a:pt x="0" y="1641348"/>
                  </a:lnTo>
                  <a:lnTo>
                    <a:pt x="275844" y="1641348"/>
                  </a:lnTo>
                  <a:lnTo>
                    <a:pt x="275844" y="1312164"/>
                  </a:lnTo>
                  <a:close/>
                </a:path>
                <a:path w="3750945" h="2420620">
                  <a:moveTo>
                    <a:pt x="772668" y="1641348"/>
                  </a:moveTo>
                  <a:lnTo>
                    <a:pt x="496824" y="1641348"/>
                  </a:lnTo>
                  <a:lnTo>
                    <a:pt x="496824" y="2420112"/>
                  </a:lnTo>
                  <a:lnTo>
                    <a:pt x="772668" y="2420112"/>
                  </a:lnTo>
                  <a:lnTo>
                    <a:pt x="772668" y="1641348"/>
                  </a:lnTo>
                  <a:close/>
                </a:path>
                <a:path w="3750945" h="2420620">
                  <a:moveTo>
                    <a:pt x="1269479" y="1168908"/>
                  </a:moveTo>
                  <a:lnTo>
                    <a:pt x="993648" y="1168908"/>
                  </a:lnTo>
                  <a:lnTo>
                    <a:pt x="993648" y="1641348"/>
                  </a:lnTo>
                  <a:lnTo>
                    <a:pt x="1269479" y="1641348"/>
                  </a:lnTo>
                  <a:lnTo>
                    <a:pt x="1269479" y="1168908"/>
                  </a:lnTo>
                  <a:close/>
                </a:path>
                <a:path w="3750945" h="2420620">
                  <a:moveTo>
                    <a:pt x="1764792" y="1176528"/>
                  </a:moveTo>
                  <a:lnTo>
                    <a:pt x="1488948" y="1176528"/>
                  </a:lnTo>
                  <a:lnTo>
                    <a:pt x="1488948" y="1641348"/>
                  </a:lnTo>
                  <a:lnTo>
                    <a:pt x="1764792" y="1641348"/>
                  </a:lnTo>
                  <a:lnTo>
                    <a:pt x="1764792" y="1176528"/>
                  </a:lnTo>
                  <a:close/>
                </a:path>
                <a:path w="3750945" h="2420620">
                  <a:moveTo>
                    <a:pt x="2261616" y="1094232"/>
                  </a:moveTo>
                  <a:lnTo>
                    <a:pt x="1985772" y="1094232"/>
                  </a:lnTo>
                  <a:lnTo>
                    <a:pt x="1985772" y="1641348"/>
                  </a:lnTo>
                  <a:lnTo>
                    <a:pt x="2261616" y="1641348"/>
                  </a:lnTo>
                  <a:lnTo>
                    <a:pt x="2261616" y="1094232"/>
                  </a:lnTo>
                  <a:close/>
                </a:path>
                <a:path w="3750945" h="2420620">
                  <a:moveTo>
                    <a:pt x="2756916" y="0"/>
                  </a:moveTo>
                  <a:lnTo>
                    <a:pt x="2482596" y="0"/>
                  </a:lnTo>
                  <a:lnTo>
                    <a:pt x="2482596" y="1641348"/>
                  </a:lnTo>
                  <a:lnTo>
                    <a:pt x="2756916" y="1641348"/>
                  </a:lnTo>
                  <a:lnTo>
                    <a:pt x="2756916" y="0"/>
                  </a:lnTo>
                  <a:close/>
                </a:path>
                <a:path w="3750945" h="2420620">
                  <a:moveTo>
                    <a:pt x="3253740" y="1078992"/>
                  </a:moveTo>
                  <a:lnTo>
                    <a:pt x="2977896" y="1078992"/>
                  </a:lnTo>
                  <a:lnTo>
                    <a:pt x="2977896" y="1641348"/>
                  </a:lnTo>
                  <a:lnTo>
                    <a:pt x="3253740" y="1641348"/>
                  </a:lnTo>
                  <a:lnTo>
                    <a:pt x="3253740" y="1078992"/>
                  </a:lnTo>
                  <a:close/>
                </a:path>
                <a:path w="3750945" h="2420620">
                  <a:moveTo>
                    <a:pt x="3750564" y="958596"/>
                  </a:moveTo>
                  <a:lnTo>
                    <a:pt x="3474720" y="958596"/>
                  </a:lnTo>
                  <a:lnTo>
                    <a:pt x="3474720" y="1641348"/>
                  </a:lnTo>
                  <a:lnTo>
                    <a:pt x="3750564" y="1641348"/>
                  </a:lnTo>
                  <a:lnTo>
                    <a:pt x="3750564" y="958596"/>
                  </a:lnTo>
                  <a:close/>
                </a:path>
              </a:pathLst>
            </a:custGeom>
            <a:solidFill>
              <a:srgbClr val="001F5F"/>
            </a:solidFill>
          </p:spPr>
          <p:txBody>
            <a:bodyPr wrap="square" lIns="0" tIns="0" rIns="0" bIns="0" rtlCol="0"/>
            <a:lstStyle/>
            <a:p>
              <a:endParaRPr smtClean="0">
                <a:solidFill>
                  <a:prstClr val="black"/>
                </a:solidFill>
              </a:endParaRPr>
            </a:p>
          </p:txBody>
        </p:sp>
        <p:sp>
          <p:nvSpPr>
            <p:cNvPr id="6" name="object 6"/>
            <p:cNvSpPr/>
            <p:nvPr/>
          </p:nvSpPr>
          <p:spPr>
            <a:xfrm>
              <a:off x="265175" y="3771900"/>
              <a:ext cx="3970020" cy="0"/>
            </a:xfrm>
            <a:custGeom>
              <a:avLst/>
              <a:gdLst/>
              <a:ahLst/>
              <a:cxnLst/>
              <a:rect l="l" t="t" r="r" b="b"/>
              <a:pathLst>
                <a:path w="3970020">
                  <a:moveTo>
                    <a:pt x="0" y="0"/>
                  </a:moveTo>
                  <a:lnTo>
                    <a:pt x="3970020" y="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7" name="object 7"/>
          <p:cNvSpPr txBox="1"/>
          <p:nvPr/>
        </p:nvSpPr>
        <p:spPr>
          <a:xfrm>
            <a:off x="419312"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2020-Ç1</a:t>
            </a:r>
            <a:endParaRPr sz="1200">
              <a:solidFill>
                <a:prstClr val="black"/>
              </a:solidFill>
              <a:latin typeface="Arial"/>
              <a:cs typeface="Arial"/>
            </a:endParaRPr>
          </a:p>
        </p:txBody>
      </p:sp>
      <p:sp>
        <p:nvSpPr>
          <p:cNvPr id="8" name="object 8"/>
          <p:cNvSpPr txBox="1"/>
          <p:nvPr/>
        </p:nvSpPr>
        <p:spPr>
          <a:xfrm>
            <a:off x="3869182" y="2864358"/>
            <a:ext cx="23812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9,1</a:t>
            </a:r>
            <a:endParaRPr sz="1200">
              <a:solidFill>
                <a:prstClr val="black"/>
              </a:solidFill>
              <a:latin typeface="Arial"/>
              <a:cs typeface="Arial"/>
            </a:endParaRPr>
          </a:p>
        </p:txBody>
      </p:sp>
      <p:sp>
        <p:nvSpPr>
          <p:cNvPr id="9" name="object 9"/>
          <p:cNvSpPr txBox="1"/>
          <p:nvPr/>
        </p:nvSpPr>
        <p:spPr>
          <a:xfrm>
            <a:off x="1411690"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2020-Ç3</a:t>
            </a:r>
            <a:endParaRPr sz="1200">
              <a:solidFill>
                <a:prstClr val="black"/>
              </a:solidFill>
              <a:latin typeface="Arial"/>
              <a:cs typeface="Arial"/>
            </a:endParaRPr>
          </a:p>
        </p:txBody>
      </p:sp>
      <p:sp>
        <p:nvSpPr>
          <p:cNvPr id="10" name="object 10"/>
          <p:cNvSpPr txBox="1"/>
          <p:nvPr/>
        </p:nvSpPr>
        <p:spPr>
          <a:xfrm>
            <a:off x="916441"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2020-Ç2</a:t>
            </a:r>
            <a:endParaRPr sz="1200">
              <a:solidFill>
                <a:prstClr val="black"/>
              </a:solidFill>
              <a:latin typeface="Arial"/>
              <a:cs typeface="Arial"/>
            </a:endParaRPr>
          </a:p>
        </p:txBody>
      </p:sp>
      <p:sp>
        <p:nvSpPr>
          <p:cNvPr id="11" name="object 11"/>
          <p:cNvSpPr txBox="1"/>
          <p:nvPr/>
        </p:nvSpPr>
        <p:spPr>
          <a:xfrm>
            <a:off x="822452" y="4560570"/>
            <a:ext cx="37338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a:t>
            </a:r>
            <a:r>
              <a:rPr sz="1200" dirty="0">
                <a:solidFill>
                  <a:prstClr val="black"/>
                </a:solidFill>
                <a:latin typeface="Arial"/>
                <a:cs typeface="Arial"/>
              </a:rPr>
              <a:t>,4</a:t>
            </a:r>
            <a:endParaRPr sz="1200">
              <a:solidFill>
                <a:prstClr val="black"/>
              </a:solidFill>
              <a:latin typeface="Arial"/>
              <a:cs typeface="Arial"/>
            </a:endParaRPr>
          </a:p>
        </p:txBody>
      </p:sp>
      <p:sp>
        <p:nvSpPr>
          <p:cNvPr id="12" name="object 12"/>
          <p:cNvSpPr txBox="1"/>
          <p:nvPr/>
        </p:nvSpPr>
        <p:spPr>
          <a:xfrm>
            <a:off x="1908514"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2020-Ç4</a:t>
            </a:r>
            <a:endParaRPr sz="1200">
              <a:solidFill>
                <a:prstClr val="black"/>
              </a:solidFill>
              <a:latin typeface="Arial"/>
              <a:cs typeface="Arial"/>
            </a:endParaRPr>
          </a:p>
        </p:txBody>
      </p:sp>
      <p:sp>
        <p:nvSpPr>
          <p:cNvPr id="13" name="object 13"/>
          <p:cNvSpPr txBox="1"/>
          <p:nvPr/>
        </p:nvSpPr>
        <p:spPr>
          <a:xfrm>
            <a:off x="2381504" y="2999359"/>
            <a:ext cx="23812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7,3</a:t>
            </a:r>
            <a:endParaRPr sz="1200">
              <a:solidFill>
                <a:prstClr val="black"/>
              </a:solidFill>
              <a:latin typeface="Arial"/>
              <a:cs typeface="Arial"/>
            </a:endParaRPr>
          </a:p>
        </p:txBody>
      </p:sp>
      <p:sp>
        <p:nvSpPr>
          <p:cNvPr id="14" name="object 14"/>
          <p:cNvSpPr txBox="1"/>
          <p:nvPr/>
        </p:nvSpPr>
        <p:spPr>
          <a:xfrm>
            <a:off x="2405719"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2021-Ç1</a:t>
            </a:r>
            <a:endParaRPr sz="1200">
              <a:solidFill>
                <a:prstClr val="black"/>
              </a:solidFill>
              <a:latin typeface="Arial"/>
              <a:cs typeface="Arial"/>
            </a:endParaRPr>
          </a:p>
        </p:txBody>
      </p:sp>
      <p:sp>
        <p:nvSpPr>
          <p:cNvPr id="15" name="object 15"/>
          <p:cNvSpPr txBox="1"/>
          <p:nvPr/>
        </p:nvSpPr>
        <p:spPr>
          <a:xfrm>
            <a:off x="2901019"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2021-Ç2</a:t>
            </a:r>
            <a:endParaRPr sz="1200">
              <a:solidFill>
                <a:prstClr val="black"/>
              </a:solidFill>
              <a:latin typeface="Arial"/>
              <a:cs typeface="Arial"/>
            </a:endParaRPr>
          </a:p>
        </p:txBody>
      </p:sp>
      <p:sp>
        <p:nvSpPr>
          <p:cNvPr id="16" name="object 16"/>
          <p:cNvSpPr txBox="1"/>
          <p:nvPr/>
        </p:nvSpPr>
        <p:spPr>
          <a:xfrm>
            <a:off x="3398097"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2021-Ç3</a:t>
            </a:r>
            <a:endParaRPr sz="1200">
              <a:solidFill>
                <a:prstClr val="black"/>
              </a:solidFill>
              <a:latin typeface="Arial"/>
              <a:cs typeface="Arial"/>
            </a:endParaRPr>
          </a:p>
        </p:txBody>
      </p:sp>
      <p:sp>
        <p:nvSpPr>
          <p:cNvPr id="17" name="object 17"/>
          <p:cNvSpPr txBox="1"/>
          <p:nvPr/>
        </p:nvSpPr>
        <p:spPr>
          <a:xfrm>
            <a:off x="3893397"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2021-Ç4</a:t>
            </a:r>
            <a:endParaRPr sz="1200">
              <a:solidFill>
                <a:prstClr val="black"/>
              </a:solidFill>
              <a:latin typeface="Arial"/>
              <a:cs typeface="Arial"/>
            </a:endParaRPr>
          </a:p>
        </p:txBody>
      </p:sp>
      <p:sp>
        <p:nvSpPr>
          <p:cNvPr id="18" name="object 18"/>
          <p:cNvSpPr txBox="1"/>
          <p:nvPr/>
        </p:nvSpPr>
        <p:spPr>
          <a:xfrm>
            <a:off x="395427" y="3216909"/>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4</a:t>
            </a:r>
            <a:r>
              <a:rPr sz="1200" dirty="0">
                <a:solidFill>
                  <a:prstClr val="black"/>
                </a:solidFill>
                <a:latin typeface="Arial"/>
                <a:cs typeface="Arial"/>
              </a:rPr>
              <a:t>,4</a:t>
            </a:r>
            <a:endParaRPr sz="1200">
              <a:solidFill>
                <a:prstClr val="black"/>
              </a:solidFill>
              <a:latin typeface="Arial"/>
              <a:cs typeface="Arial"/>
            </a:endParaRPr>
          </a:p>
        </p:txBody>
      </p:sp>
      <p:sp>
        <p:nvSpPr>
          <p:cNvPr id="19" name="object 19"/>
          <p:cNvSpPr txBox="1"/>
          <p:nvPr/>
        </p:nvSpPr>
        <p:spPr>
          <a:xfrm>
            <a:off x="1387855" y="3081909"/>
            <a:ext cx="734695" cy="208279"/>
          </a:xfrm>
          <a:prstGeom prst="rect">
            <a:avLst/>
          </a:prstGeom>
        </p:spPr>
        <p:txBody>
          <a:bodyPr vert="horz" wrap="square" lIns="0" tIns="12700" rIns="0" bIns="0" rtlCol="0">
            <a:spAutoFit/>
          </a:bodyPr>
          <a:lstStyle/>
          <a:p>
            <a:pPr marL="12700">
              <a:spcBef>
                <a:spcPts val="100"/>
              </a:spcBef>
              <a:tabLst>
                <a:tab pos="509270" algn="l"/>
              </a:tabLst>
            </a:pPr>
            <a:r>
              <a:rPr spc="-7" baseline="2314" dirty="0">
                <a:solidFill>
                  <a:prstClr val="black"/>
                </a:solidFill>
                <a:latin typeface="Arial"/>
                <a:cs typeface="Arial"/>
              </a:rPr>
              <a:t>6</a:t>
            </a:r>
            <a:r>
              <a:rPr baseline="2314" dirty="0">
                <a:solidFill>
                  <a:prstClr val="black"/>
                </a:solidFill>
                <a:latin typeface="Arial"/>
                <a:cs typeface="Arial"/>
              </a:rPr>
              <a:t>,3	</a:t>
            </a:r>
            <a:r>
              <a:rPr sz="1200" spc="-5" dirty="0">
                <a:solidFill>
                  <a:prstClr val="black"/>
                </a:solidFill>
                <a:latin typeface="Arial"/>
                <a:cs typeface="Arial"/>
              </a:rPr>
              <a:t>6</a:t>
            </a:r>
            <a:r>
              <a:rPr sz="1200" dirty="0">
                <a:solidFill>
                  <a:prstClr val="black"/>
                </a:solidFill>
                <a:latin typeface="Arial"/>
                <a:cs typeface="Arial"/>
              </a:rPr>
              <a:t>,2</a:t>
            </a:r>
            <a:endParaRPr sz="1200">
              <a:solidFill>
                <a:prstClr val="black"/>
              </a:solidFill>
              <a:latin typeface="Arial"/>
              <a:cs typeface="Arial"/>
            </a:endParaRPr>
          </a:p>
        </p:txBody>
      </p:sp>
      <p:sp>
        <p:nvSpPr>
          <p:cNvPr id="20" name="object 20"/>
          <p:cNvSpPr txBox="1"/>
          <p:nvPr/>
        </p:nvSpPr>
        <p:spPr>
          <a:xfrm>
            <a:off x="3373882" y="2985008"/>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7</a:t>
            </a:r>
            <a:r>
              <a:rPr sz="1200" dirty="0">
                <a:solidFill>
                  <a:prstClr val="black"/>
                </a:solidFill>
                <a:latin typeface="Arial"/>
                <a:cs typeface="Arial"/>
              </a:rPr>
              <a:t>,5</a:t>
            </a:r>
            <a:endParaRPr sz="1200">
              <a:solidFill>
                <a:prstClr val="black"/>
              </a:solidFill>
              <a:latin typeface="Arial"/>
              <a:cs typeface="Arial"/>
            </a:endParaRPr>
          </a:p>
        </p:txBody>
      </p:sp>
      <p:sp>
        <p:nvSpPr>
          <p:cNvPr id="21" name="object 21"/>
          <p:cNvSpPr/>
          <p:nvPr/>
        </p:nvSpPr>
        <p:spPr>
          <a:xfrm>
            <a:off x="0" y="149351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22" name="object 22"/>
          <p:cNvSpPr txBox="1"/>
          <p:nvPr/>
        </p:nvSpPr>
        <p:spPr>
          <a:xfrm>
            <a:off x="2600960" y="1524380"/>
            <a:ext cx="3909060" cy="58928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GSYİH büyüme </a:t>
            </a:r>
            <a:r>
              <a:rPr sz="1600" spc="-10" dirty="0">
                <a:solidFill>
                  <a:srgbClr val="FFFFFF"/>
                </a:solidFill>
                <a:latin typeface="Tahoma"/>
                <a:cs typeface="Tahoma"/>
              </a:rPr>
              <a:t>hızı </a:t>
            </a:r>
            <a:r>
              <a:rPr sz="1600" spc="-5" dirty="0">
                <a:solidFill>
                  <a:srgbClr val="FFFFFF"/>
                </a:solidFill>
                <a:latin typeface="Tahoma"/>
                <a:cs typeface="Tahoma"/>
              </a:rPr>
              <a:t>(%) 2020 Ç1 - 2021</a:t>
            </a:r>
            <a:r>
              <a:rPr sz="1600" spc="40" dirty="0">
                <a:solidFill>
                  <a:srgbClr val="FFFFFF"/>
                </a:solidFill>
                <a:latin typeface="Tahoma"/>
                <a:cs typeface="Tahoma"/>
              </a:rPr>
              <a:t> </a:t>
            </a:r>
            <a:r>
              <a:rPr sz="1600" spc="-5" dirty="0">
                <a:solidFill>
                  <a:srgbClr val="FFFFFF"/>
                </a:solidFill>
                <a:latin typeface="Tahoma"/>
                <a:cs typeface="Tahoma"/>
              </a:rPr>
              <a:t>Ç4</a:t>
            </a:r>
            <a:endParaRPr sz="1600">
              <a:solidFill>
                <a:prstClr val="black"/>
              </a:solidFill>
              <a:latin typeface="Tahoma"/>
              <a:cs typeface="Tahoma"/>
            </a:endParaRPr>
          </a:p>
          <a:p>
            <a:pPr marL="243840">
              <a:spcBef>
                <a:spcPts val="1085"/>
              </a:spcBef>
            </a:pPr>
            <a:r>
              <a:rPr sz="1200" spc="-5" dirty="0">
                <a:solidFill>
                  <a:prstClr val="black"/>
                </a:solidFill>
                <a:latin typeface="Arial"/>
                <a:cs typeface="Arial"/>
              </a:rPr>
              <a:t>21,9</a:t>
            </a:r>
            <a:endParaRPr sz="1200">
              <a:solidFill>
                <a:prstClr val="black"/>
              </a:solidFill>
              <a:latin typeface="Arial"/>
              <a:cs typeface="Arial"/>
            </a:endParaRPr>
          </a:p>
        </p:txBody>
      </p:sp>
      <p:grpSp>
        <p:nvGrpSpPr>
          <p:cNvPr id="23" name="object 23"/>
          <p:cNvGrpSpPr/>
          <p:nvPr/>
        </p:nvGrpSpPr>
        <p:grpSpPr>
          <a:xfrm>
            <a:off x="4535233" y="2587751"/>
            <a:ext cx="3775710" cy="1963420"/>
            <a:chOff x="4535233" y="2587751"/>
            <a:chExt cx="3775710" cy="1963420"/>
          </a:xfrm>
        </p:grpSpPr>
        <p:sp>
          <p:nvSpPr>
            <p:cNvPr id="24" name="object 24"/>
            <p:cNvSpPr/>
            <p:nvPr/>
          </p:nvSpPr>
          <p:spPr>
            <a:xfrm>
              <a:off x="4645152" y="2587751"/>
              <a:ext cx="3556000" cy="1963420"/>
            </a:xfrm>
            <a:custGeom>
              <a:avLst/>
              <a:gdLst/>
              <a:ahLst/>
              <a:cxnLst/>
              <a:rect l="l" t="t" r="r" b="b"/>
              <a:pathLst>
                <a:path w="3556000" h="1963420">
                  <a:moveTo>
                    <a:pt x="260604" y="1153668"/>
                  </a:moveTo>
                  <a:lnTo>
                    <a:pt x="0" y="1153668"/>
                  </a:lnTo>
                  <a:lnTo>
                    <a:pt x="0" y="1185672"/>
                  </a:lnTo>
                  <a:lnTo>
                    <a:pt x="260604" y="1185672"/>
                  </a:lnTo>
                  <a:lnTo>
                    <a:pt x="260604" y="1153668"/>
                  </a:lnTo>
                  <a:close/>
                </a:path>
                <a:path w="3556000" h="1963420">
                  <a:moveTo>
                    <a:pt x="731520" y="1185672"/>
                  </a:moveTo>
                  <a:lnTo>
                    <a:pt x="470916" y="1185672"/>
                  </a:lnTo>
                  <a:lnTo>
                    <a:pt x="470916" y="1962912"/>
                  </a:lnTo>
                  <a:lnTo>
                    <a:pt x="731520" y="1962912"/>
                  </a:lnTo>
                  <a:lnTo>
                    <a:pt x="731520" y="1185672"/>
                  </a:lnTo>
                  <a:close/>
                </a:path>
                <a:path w="3556000" h="1963420">
                  <a:moveTo>
                    <a:pt x="1202436" y="0"/>
                  </a:moveTo>
                  <a:lnTo>
                    <a:pt x="941832" y="0"/>
                  </a:lnTo>
                  <a:lnTo>
                    <a:pt x="941832" y="1185672"/>
                  </a:lnTo>
                  <a:lnTo>
                    <a:pt x="1202436" y="1185672"/>
                  </a:lnTo>
                  <a:lnTo>
                    <a:pt x="1202436" y="0"/>
                  </a:lnTo>
                  <a:close/>
                </a:path>
                <a:path w="3556000" h="1963420">
                  <a:moveTo>
                    <a:pt x="1673352" y="1098804"/>
                  </a:moveTo>
                  <a:lnTo>
                    <a:pt x="1411224" y="1098804"/>
                  </a:lnTo>
                  <a:lnTo>
                    <a:pt x="1411224" y="1185672"/>
                  </a:lnTo>
                  <a:lnTo>
                    <a:pt x="1673352" y="1185672"/>
                  </a:lnTo>
                  <a:lnTo>
                    <a:pt x="1673352" y="1098804"/>
                  </a:lnTo>
                  <a:close/>
                </a:path>
                <a:path w="3556000" h="1963420">
                  <a:moveTo>
                    <a:pt x="2144268" y="1025652"/>
                  </a:moveTo>
                  <a:lnTo>
                    <a:pt x="1882140" y="1025652"/>
                  </a:lnTo>
                  <a:lnTo>
                    <a:pt x="1882140" y="1185672"/>
                  </a:lnTo>
                  <a:lnTo>
                    <a:pt x="2144268" y="1185672"/>
                  </a:lnTo>
                  <a:lnTo>
                    <a:pt x="2144268" y="1025652"/>
                  </a:lnTo>
                  <a:close/>
                </a:path>
                <a:path w="3556000" h="1963420">
                  <a:moveTo>
                    <a:pt x="2615184" y="1062228"/>
                  </a:moveTo>
                  <a:lnTo>
                    <a:pt x="2353056" y="1062228"/>
                  </a:lnTo>
                  <a:lnTo>
                    <a:pt x="2353056" y="1185672"/>
                  </a:lnTo>
                  <a:lnTo>
                    <a:pt x="2615184" y="1185672"/>
                  </a:lnTo>
                  <a:lnTo>
                    <a:pt x="2615184" y="1062228"/>
                  </a:lnTo>
                  <a:close/>
                </a:path>
                <a:path w="3556000" h="1963420">
                  <a:moveTo>
                    <a:pt x="3086100" y="982992"/>
                  </a:moveTo>
                  <a:lnTo>
                    <a:pt x="2823972" y="982992"/>
                  </a:lnTo>
                  <a:lnTo>
                    <a:pt x="2823972" y="1185672"/>
                  </a:lnTo>
                  <a:lnTo>
                    <a:pt x="3086100" y="1185672"/>
                  </a:lnTo>
                  <a:lnTo>
                    <a:pt x="3086100" y="982992"/>
                  </a:lnTo>
                  <a:close/>
                </a:path>
                <a:path w="3556000" h="1963420">
                  <a:moveTo>
                    <a:pt x="3555492" y="1077468"/>
                  </a:moveTo>
                  <a:lnTo>
                    <a:pt x="3294888" y="1077468"/>
                  </a:lnTo>
                  <a:lnTo>
                    <a:pt x="3294888" y="1185672"/>
                  </a:lnTo>
                  <a:lnTo>
                    <a:pt x="3555492" y="1185672"/>
                  </a:lnTo>
                  <a:lnTo>
                    <a:pt x="3555492" y="1077468"/>
                  </a:lnTo>
                  <a:close/>
                </a:path>
              </a:pathLst>
            </a:custGeom>
            <a:solidFill>
              <a:srgbClr val="001F5F"/>
            </a:solidFill>
          </p:spPr>
          <p:txBody>
            <a:bodyPr wrap="square" lIns="0" tIns="0" rIns="0" bIns="0" rtlCol="0"/>
            <a:lstStyle/>
            <a:p>
              <a:endParaRPr smtClean="0">
                <a:solidFill>
                  <a:prstClr val="black"/>
                </a:solidFill>
              </a:endParaRPr>
            </a:p>
          </p:txBody>
        </p:sp>
        <p:sp>
          <p:nvSpPr>
            <p:cNvPr id="25" name="object 25"/>
            <p:cNvSpPr/>
            <p:nvPr/>
          </p:nvSpPr>
          <p:spPr>
            <a:xfrm>
              <a:off x="4539996" y="3773423"/>
              <a:ext cx="3766185" cy="0"/>
            </a:xfrm>
            <a:custGeom>
              <a:avLst/>
              <a:gdLst/>
              <a:ahLst/>
              <a:cxnLst/>
              <a:rect l="l" t="t" r="r" b="b"/>
              <a:pathLst>
                <a:path w="3766184">
                  <a:moveTo>
                    <a:pt x="0" y="0"/>
                  </a:moveTo>
                  <a:lnTo>
                    <a:pt x="3765804" y="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26" name="object 26"/>
          <p:cNvSpPr txBox="1"/>
          <p:nvPr/>
        </p:nvSpPr>
        <p:spPr>
          <a:xfrm>
            <a:off x="7483220" y="3345560"/>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,8</a:t>
            </a:r>
            <a:endParaRPr sz="1200">
              <a:solidFill>
                <a:prstClr val="black"/>
              </a:solidFill>
              <a:latin typeface="Arial"/>
              <a:cs typeface="Arial"/>
            </a:endParaRPr>
          </a:p>
        </p:txBody>
      </p:sp>
      <p:sp>
        <p:nvSpPr>
          <p:cNvPr id="27" name="object 27"/>
          <p:cNvSpPr txBox="1"/>
          <p:nvPr/>
        </p:nvSpPr>
        <p:spPr>
          <a:xfrm>
            <a:off x="5152602"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2020-Ç2</a:t>
            </a:r>
            <a:endParaRPr sz="1200">
              <a:solidFill>
                <a:prstClr val="black"/>
              </a:solidFill>
              <a:latin typeface="Arial"/>
              <a:cs typeface="Arial"/>
            </a:endParaRPr>
          </a:p>
        </p:txBody>
      </p:sp>
      <p:sp>
        <p:nvSpPr>
          <p:cNvPr id="28" name="object 28"/>
          <p:cNvSpPr txBox="1"/>
          <p:nvPr/>
        </p:nvSpPr>
        <p:spPr>
          <a:xfrm>
            <a:off x="4682575"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2020-Ç1</a:t>
            </a:r>
            <a:endParaRPr sz="1200">
              <a:solidFill>
                <a:prstClr val="black"/>
              </a:solidFill>
              <a:latin typeface="Arial"/>
              <a:cs typeface="Arial"/>
            </a:endParaRPr>
          </a:p>
        </p:txBody>
      </p:sp>
      <p:sp>
        <p:nvSpPr>
          <p:cNvPr id="29" name="object 29"/>
          <p:cNvSpPr txBox="1"/>
          <p:nvPr/>
        </p:nvSpPr>
        <p:spPr>
          <a:xfrm>
            <a:off x="7035631"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2021-Ç2</a:t>
            </a:r>
            <a:endParaRPr sz="1200">
              <a:solidFill>
                <a:prstClr val="black"/>
              </a:solidFill>
              <a:latin typeface="Arial"/>
              <a:cs typeface="Arial"/>
            </a:endParaRPr>
          </a:p>
        </p:txBody>
      </p:sp>
      <p:sp>
        <p:nvSpPr>
          <p:cNvPr id="30" name="object 30"/>
          <p:cNvSpPr txBox="1"/>
          <p:nvPr/>
        </p:nvSpPr>
        <p:spPr>
          <a:xfrm>
            <a:off x="5624026"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2020-Ç3</a:t>
            </a:r>
            <a:endParaRPr sz="1200">
              <a:solidFill>
                <a:prstClr val="black"/>
              </a:solidFill>
              <a:latin typeface="Arial"/>
              <a:cs typeface="Arial"/>
            </a:endParaRPr>
          </a:p>
        </p:txBody>
      </p:sp>
      <p:sp>
        <p:nvSpPr>
          <p:cNvPr id="31" name="object 31"/>
          <p:cNvSpPr txBox="1"/>
          <p:nvPr/>
        </p:nvSpPr>
        <p:spPr>
          <a:xfrm>
            <a:off x="6094053"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2020-Ç4</a:t>
            </a:r>
            <a:endParaRPr sz="1200">
              <a:solidFill>
                <a:prstClr val="black"/>
              </a:solidFill>
              <a:latin typeface="Arial"/>
              <a:cs typeface="Arial"/>
            </a:endParaRPr>
          </a:p>
        </p:txBody>
      </p:sp>
      <p:sp>
        <p:nvSpPr>
          <p:cNvPr id="32" name="object 32"/>
          <p:cNvSpPr txBox="1"/>
          <p:nvPr/>
        </p:nvSpPr>
        <p:spPr>
          <a:xfrm>
            <a:off x="6565604"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2021-Ç1</a:t>
            </a:r>
            <a:endParaRPr sz="1200">
              <a:solidFill>
                <a:prstClr val="black"/>
              </a:solidFill>
              <a:latin typeface="Arial"/>
              <a:cs typeface="Arial"/>
            </a:endParaRPr>
          </a:p>
        </p:txBody>
      </p:sp>
      <p:sp>
        <p:nvSpPr>
          <p:cNvPr id="33" name="object 33"/>
          <p:cNvSpPr txBox="1"/>
          <p:nvPr/>
        </p:nvSpPr>
        <p:spPr>
          <a:xfrm>
            <a:off x="7507182"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2021-Ç3</a:t>
            </a:r>
            <a:endParaRPr sz="1200">
              <a:solidFill>
                <a:prstClr val="black"/>
              </a:solidFill>
              <a:latin typeface="Arial"/>
              <a:cs typeface="Arial"/>
            </a:endParaRPr>
          </a:p>
        </p:txBody>
      </p:sp>
      <p:sp>
        <p:nvSpPr>
          <p:cNvPr id="34" name="object 34"/>
          <p:cNvSpPr txBox="1"/>
          <p:nvPr/>
        </p:nvSpPr>
        <p:spPr>
          <a:xfrm>
            <a:off x="7011416" y="3424809"/>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,7</a:t>
            </a:r>
            <a:endParaRPr sz="1200">
              <a:solidFill>
                <a:prstClr val="black"/>
              </a:solidFill>
              <a:latin typeface="Arial"/>
              <a:cs typeface="Arial"/>
            </a:endParaRPr>
          </a:p>
        </p:txBody>
      </p:sp>
      <p:sp>
        <p:nvSpPr>
          <p:cNvPr id="35" name="object 35"/>
          <p:cNvSpPr txBox="1"/>
          <p:nvPr/>
        </p:nvSpPr>
        <p:spPr>
          <a:xfrm>
            <a:off x="7977082" y="4798214"/>
            <a:ext cx="196215" cy="612140"/>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2021-Ç4</a:t>
            </a:r>
            <a:endParaRPr sz="1200">
              <a:solidFill>
                <a:prstClr val="black"/>
              </a:solidFill>
              <a:latin typeface="Arial"/>
              <a:cs typeface="Arial"/>
            </a:endParaRPr>
          </a:p>
        </p:txBody>
      </p:sp>
      <p:sp>
        <p:nvSpPr>
          <p:cNvPr id="36" name="object 36"/>
          <p:cNvSpPr txBox="1"/>
          <p:nvPr/>
        </p:nvSpPr>
        <p:spPr>
          <a:xfrm>
            <a:off x="4658359" y="3515359"/>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0</a:t>
            </a:r>
            <a:r>
              <a:rPr sz="1200" dirty="0">
                <a:solidFill>
                  <a:prstClr val="black"/>
                </a:solidFill>
                <a:latin typeface="Arial"/>
                <a:cs typeface="Arial"/>
              </a:rPr>
              <a:t>,4</a:t>
            </a:r>
            <a:endParaRPr sz="1200">
              <a:solidFill>
                <a:prstClr val="black"/>
              </a:solidFill>
              <a:latin typeface="Arial"/>
              <a:cs typeface="Arial"/>
            </a:endParaRPr>
          </a:p>
        </p:txBody>
      </p:sp>
      <p:sp>
        <p:nvSpPr>
          <p:cNvPr id="37" name="object 37"/>
          <p:cNvSpPr txBox="1"/>
          <p:nvPr/>
        </p:nvSpPr>
        <p:spPr>
          <a:xfrm>
            <a:off x="5058536" y="4560570"/>
            <a:ext cx="37338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-10</a:t>
            </a:r>
            <a:r>
              <a:rPr sz="1200" dirty="0">
                <a:solidFill>
                  <a:prstClr val="black"/>
                </a:solidFill>
                <a:latin typeface="Arial"/>
                <a:cs typeface="Arial"/>
              </a:rPr>
              <a:t>,8</a:t>
            </a:r>
            <a:endParaRPr sz="1200">
              <a:solidFill>
                <a:prstClr val="black"/>
              </a:solidFill>
              <a:latin typeface="Arial"/>
              <a:cs typeface="Arial"/>
            </a:endParaRPr>
          </a:p>
        </p:txBody>
      </p:sp>
      <p:sp>
        <p:nvSpPr>
          <p:cNvPr id="38" name="object 38"/>
          <p:cNvSpPr txBox="1"/>
          <p:nvPr/>
        </p:nvSpPr>
        <p:spPr>
          <a:xfrm>
            <a:off x="5555741" y="2362580"/>
            <a:ext cx="323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16</a:t>
            </a:r>
            <a:r>
              <a:rPr sz="1200" dirty="0">
                <a:solidFill>
                  <a:prstClr val="black"/>
                </a:solidFill>
                <a:latin typeface="Arial"/>
                <a:cs typeface="Arial"/>
              </a:rPr>
              <a:t>,4</a:t>
            </a:r>
            <a:endParaRPr sz="1200">
              <a:solidFill>
                <a:prstClr val="black"/>
              </a:solidFill>
              <a:latin typeface="Arial"/>
              <a:cs typeface="Arial"/>
            </a:endParaRPr>
          </a:p>
        </p:txBody>
      </p:sp>
      <p:sp>
        <p:nvSpPr>
          <p:cNvPr id="39" name="object 39"/>
          <p:cNvSpPr txBox="1"/>
          <p:nvPr/>
        </p:nvSpPr>
        <p:spPr>
          <a:xfrm>
            <a:off x="6069838" y="3461384"/>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dirty="0">
                <a:solidFill>
                  <a:prstClr val="black"/>
                </a:solidFill>
                <a:latin typeface="Arial"/>
                <a:cs typeface="Arial"/>
              </a:rPr>
              <a:t>,2</a:t>
            </a:r>
            <a:endParaRPr sz="1200">
              <a:solidFill>
                <a:prstClr val="black"/>
              </a:solidFill>
              <a:latin typeface="Arial"/>
              <a:cs typeface="Arial"/>
            </a:endParaRPr>
          </a:p>
        </p:txBody>
      </p:sp>
      <p:sp>
        <p:nvSpPr>
          <p:cNvPr id="40" name="object 40"/>
          <p:cNvSpPr txBox="1"/>
          <p:nvPr/>
        </p:nvSpPr>
        <p:spPr>
          <a:xfrm>
            <a:off x="6541769" y="3390138"/>
            <a:ext cx="23812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dirty="0">
                <a:solidFill>
                  <a:prstClr val="black"/>
                </a:solidFill>
                <a:latin typeface="Arial"/>
                <a:cs typeface="Arial"/>
              </a:rPr>
              <a:t>,2</a:t>
            </a:r>
            <a:endParaRPr sz="1200">
              <a:solidFill>
                <a:prstClr val="black"/>
              </a:solidFill>
              <a:latin typeface="Arial"/>
              <a:cs typeface="Arial"/>
            </a:endParaRPr>
          </a:p>
        </p:txBody>
      </p:sp>
      <p:sp>
        <p:nvSpPr>
          <p:cNvPr id="41" name="object 41"/>
          <p:cNvSpPr txBox="1"/>
          <p:nvPr/>
        </p:nvSpPr>
        <p:spPr>
          <a:xfrm>
            <a:off x="7952993" y="3439159"/>
            <a:ext cx="23812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Arial"/>
                <a:cs typeface="Arial"/>
              </a:rPr>
              <a:t>1,5</a:t>
            </a:r>
            <a:endParaRPr sz="1200">
              <a:solidFill>
                <a:prstClr val="black"/>
              </a:solidFill>
              <a:latin typeface="Arial"/>
              <a:cs typeface="Arial"/>
            </a:endParaRPr>
          </a:p>
        </p:txBody>
      </p:sp>
      <p:sp>
        <p:nvSpPr>
          <p:cNvPr id="42" name="object 42"/>
          <p:cNvSpPr txBox="1"/>
          <p:nvPr/>
        </p:nvSpPr>
        <p:spPr>
          <a:xfrm>
            <a:off x="846531" y="5638901"/>
            <a:ext cx="2753995" cy="453390"/>
          </a:xfrm>
          <a:prstGeom prst="rect">
            <a:avLst/>
          </a:prstGeom>
        </p:spPr>
        <p:txBody>
          <a:bodyPr vert="horz" wrap="square" lIns="0" tIns="12700" rIns="0" bIns="0" rtlCol="0">
            <a:spAutoFit/>
          </a:bodyPr>
          <a:lstStyle/>
          <a:p>
            <a:pPr algn="ctr">
              <a:spcBef>
                <a:spcPts val="100"/>
              </a:spcBef>
            </a:pPr>
            <a:r>
              <a:rPr sz="1400" spc="5" dirty="0">
                <a:solidFill>
                  <a:prstClr val="black"/>
                </a:solidFill>
                <a:latin typeface="Tahoma"/>
                <a:cs typeface="Tahoma"/>
              </a:rPr>
              <a:t>Bir </a:t>
            </a:r>
            <a:r>
              <a:rPr sz="1400" dirty="0">
                <a:solidFill>
                  <a:prstClr val="black"/>
                </a:solidFill>
                <a:latin typeface="Tahoma"/>
                <a:cs typeface="Tahoma"/>
              </a:rPr>
              <a:t>önceki </a:t>
            </a:r>
            <a:r>
              <a:rPr sz="1400" spc="-5" dirty="0">
                <a:solidFill>
                  <a:prstClr val="black"/>
                </a:solidFill>
                <a:latin typeface="Tahoma"/>
                <a:cs typeface="Tahoma"/>
              </a:rPr>
              <a:t>yılın </a:t>
            </a:r>
            <a:r>
              <a:rPr sz="1400" spc="-10" dirty="0">
                <a:solidFill>
                  <a:prstClr val="black"/>
                </a:solidFill>
                <a:latin typeface="Tahoma"/>
                <a:cs typeface="Tahoma"/>
              </a:rPr>
              <a:t>aynı </a:t>
            </a:r>
            <a:r>
              <a:rPr sz="1400" spc="-5" dirty="0">
                <a:solidFill>
                  <a:prstClr val="black"/>
                </a:solidFill>
                <a:latin typeface="Tahoma"/>
                <a:cs typeface="Tahoma"/>
              </a:rPr>
              <a:t>çeyreğine</a:t>
            </a:r>
            <a:r>
              <a:rPr sz="1400" spc="-35" dirty="0">
                <a:solidFill>
                  <a:prstClr val="black"/>
                </a:solidFill>
                <a:latin typeface="Tahoma"/>
                <a:cs typeface="Tahoma"/>
              </a:rPr>
              <a:t> </a:t>
            </a:r>
            <a:r>
              <a:rPr sz="1400" spc="-5" dirty="0">
                <a:solidFill>
                  <a:prstClr val="black"/>
                </a:solidFill>
                <a:latin typeface="Tahoma"/>
                <a:cs typeface="Tahoma"/>
              </a:rPr>
              <a:t>göre</a:t>
            </a:r>
            <a:endParaRPr sz="1400">
              <a:solidFill>
                <a:prstClr val="black"/>
              </a:solidFill>
              <a:latin typeface="Tahoma"/>
              <a:cs typeface="Tahoma"/>
            </a:endParaRPr>
          </a:p>
          <a:p>
            <a:pPr marL="635" algn="ctr">
              <a:spcBef>
                <a:spcPts val="5"/>
              </a:spcBef>
            </a:pPr>
            <a:r>
              <a:rPr sz="1400" dirty="0">
                <a:solidFill>
                  <a:prstClr val="black"/>
                </a:solidFill>
                <a:latin typeface="Tahoma"/>
                <a:cs typeface="Tahoma"/>
              </a:rPr>
              <a:t>değişim</a:t>
            </a:r>
            <a:endParaRPr sz="1400">
              <a:solidFill>
                <a:prstClr val="black"/>
              </a:solidFill>
              <a:latin typeface="Tahoma"/>
              <a:cs typeface="Tahoma"/>
            </a:endParaRPr>
          </a:p>
        </p:txBody>
      </p:sp>
      <p:sp>
        <p:nvSpPr>
          <p:cNvPr id="43" name="object 43"/>
          <p:cNvSpPr txBox="1"/>
          <p:nvPr/>
        </p:nvSpPr>
        <p:spPr>
          <a:xfrm>
            <a:off x="4913121" y="5594705"/>
            <a:ext cx="3332479" cy="452755"/>
          </a:xfrm>
          <a:prstGeom prst="rect">
            <a:avLst/>
          </a:prstGeom>
        </p:spPr>
        <p:txBody>
          <a:bodyPr vert="horz" wrap="square" lIns="0" tIns="12700" rIns="0" bIns="0" rtlCol="0">
            <a:spAutoFit/>
          </a:bodyPr>
          <a:lstStyle/>
          <a:p>
            <a:pPr marL="12700" marR="5080" indent="403860">
              <a:spcBef>
                <a:spcPts val="100"/>
              </a:spcBef>
            </a:pPr>
            <a:r>
              <a:rPr sz="1400" spc="5" dirty="0">
                <a:solidFill>
                  <a:prstClr val="black"/>
                </a:solidFill>
                <a:latin typeface="Tahoma"/>
                <a:cs typeface="Tahoma"/>
              </a:rPr>
              <a:t>Bir </a:t>
            </a:r>
            <a:r>
              <a:rPr sz="1400" dirty="0">
                <a:solidFill>
                  <a:prstClr val="black"/>
                </a:solidFill>
                <a:latin typeface="Tahoma"/>
                <a:cs typeface="Tahoma"/>
              </a:rPr>
              <a:t>önceki </a:t>
            </a:r>
            <a:r>
              <a:rPr sz="1400" spc="-5" dirty="0">
                <a:solidFill>
                  <a:prstClr val="black"/>
                </a:solidFill>
                <a:latin typeface="Tahoma"/>
                <a:cs typeface="Tahoma"/>
              </a:rPr>
              <a:t>çeyreğe göre </a:t>
            </a:r>
            <a:r>
              <a:rPr sz="1400" dirty="0">
                <a:solidFill>
                  <a:prstClr val="black"/>
                </a:solidFill>
                <a:latin typeface="Tahoma"/>
                <a:cs typeface="Tahoma"/>
              </a:rPr>
              <a:t>değişim  (mevsim </a:t>
            </a:r>
            <a:r>
              <a:rPr sz="1400" spc="-10" dirty="0">
                <a:solidFill>
                  <a:prstClr val="black"/>
                </a:solidFill>
                <a:latin typeface="Tahoma"/>
                <a:cs typeface="Tahoma"/>
              </a:rPr>
              <a:t>ve </a:t>
            </a:r>
            <a:r>
              <a:rPr sz="1400" spc="-5" dirty="0">
                <a:solidFill>
                  <a:prstClr val="black"/>
                </a:solidFill>
                <a:latin typeface="Tahoma"/>
                <a:cs typeface="Tahoma"/>
              </a:rPr>
              <a:t>takvim etkisinden</a:t>
            </a:r>
            <a:r>
              <a:rPr sz="1400" spc="-10" dirty="0">
                <a:solidFill>
                  <a:prstClr val="black"/>
                </a:solidFill>
                <a:latin typeface="Tahoma"/>
                <a:cs typeface="Tahoma"/>
              </a:rPr>
              <a:t> </a:t>
            </a:r>
            <a:r>
              <a:rPr sz="1400" spc="-5" dirty="0">
                <a:solidFill>
                  <a:prstClr val="black"/>
                </a:solidFill>
                <a:latin typeface="Tahoma"/>
                <a:cs typeface="Tahoma"/>
              </a:rPr>
              <a:t>arındırılmış)</a:t>
            </a:r>
            <a:endParaRPr sz="1400">
              <a:solidFill>
                <a:prstClr val="black"/>
              </a:solidFill>
              <a:latin typeface="Tahoma"/>
              <a:cs typeface="Tahoma"/>
            </a:endParaRPr>
          </a:p>
        </p:txBody>
      </p:sp>
      <p:sp>
        <p:nvSpPr>
          <p:cNvPr id="44" name="object 44"/>
          <p:cNvSpPr/>
          <p:nvPr/>
        </p:nvSpPr>
        <p:spPr>
          <a:xfrm>
            <a:off x="4421885" y="2039873"/>
            <a:ext cx="3810" cy="3168015"/>
          </a:xfrm>
          <a:custGeom>
            <a:avLst/>
            <a:gdLst/>
            <a:ahLst/>
            <a:cxnLst/>
            <a:rect l="l" t="t" r="r" b="b"/>
            <a:pathLst>
              <a:path w="3810" h="3168015">
                <a:moveTo>
                  <a:pt x="3428" y="0"/>
                </a:moveTo>
                <a:lnTo>
                  <a:pt x="0" y="3168015"/>
                </a:lnTo>
              </a:path>
            </a:pathLst>
          </a:custGeom>
          <a:ln w="19812">
            <a:solidFill>
              <a:srgbClr val="001F5F"/>
            </a:solidFill>
            <a:prstDash val="sysDash"/>
          </a:ln>
        </p:spPr>
        <p:txBody>
          <a:bodyPr wrap="square" lIns="0" tIns="0" rIns="0" bIns="0" rtlCol="0"/>
          <a:lstStyle/>
          <a:p>
            <a:endParaRPr smtClean="0">
              <a:solidFill>
                <a:prstClr val="black"/>
              </a:solidFill>
            </a:endParaRPr>
          </a:p>
        </p:txBody>
      </p:sp>
      <p:sp>
        <p:nvSpPr>
          <p:cNvPr id="45" name="object 45"/>
          <p:cNvSpPr/>
          <p:nvPr/>
        </p:nvSpPr>
        <p:spPr>
          <a:xfrm>
            <a:off x="2246376" y="2157983"/>
            <a:ext cx="0" cy="2468880"/>
          </a:xfrm>
          <a:custGeom>
            <a:avLst/>
            <a:gdLst/>
            <a:ahLst/>
            <a:cxnLst/>
            <a:rect l="l" t="t" r="r" b="b"/>
            <a:pathLst>
              <a:path h="2468879">
                <a:moveTo>
                  <a:pt x="0" y="0"/>
                </a:moveTo>
                <a:lnTo>
                  <a:pt x="0" y="2468879"/>
                </a:lnTo>
              </a:path>
            </a:pathLst>
          </a:custGeom>
          <a:ln w="9144">
            <a:solidFill>
              <a:srgbClr val="7E7E7E"/>
            </a:solidFill>
            <a:prstDash val="sysDash"/>
          </a:ln>
        </p:spPr>
        <p:txBody>
          <a:bodyPr wrap="square" lIns="0" tIns="0" rIns="0" bIns="0" rtlCol="0"/>
          <a:lstStyle/>
          <a:p>
            <a:endParaRPr smtClean="0">
              <a:solidFill>
                <a:prstClr val="black"/>
              </a:solidFill>
            </a:endParaRPr>
          </a:p>
        </p:txBody>
      </p:sp>
      <p:sp>
        <p:nvSpPr>
          <p:cNvPr id="46" name="object 46"/>
          <p:cNvSpPr/>
          <p:nvPr/>
        </p:nvSpPr>
        <p:spPr>
          <a:xfrm>
            <a:off x="6414515" y="2157983"/>
            <a:ext cx="0" cy="2468880"/>
          </a:xfrm>
          <a:custGeom>
            <a:avLst/>
            <a:gdLst/>
            <a:ahLst/>
            <a:cxnLst/>
            <a:rect l="l" t="t" r="r" b="b"/>
            <a:pathLst>
              <a:path h="2468879">
                <a:moveTo>
                  <a:pt x="0" y="0"/>
                </a:moveTo>
                <a:lnTo>
                  <a:pt x="0" y="2468879"/>
                </a:lnTo>
              </a:path>
            </a:pathLst>
          </a:custGeom>
          <a:ln w="9144">
            <a:solidFill>
              <a:srgbClr val="7E7E7E"/>
            </a:solidFill>
            <a:prstDash val="sysDash"/>
          </a:ln>
        </p:spPr>
        <p:txBody>
          <a:bodyPr wrap="square" lIns="0" tIns="0" rIns="0" bIns="0" rtlCol="0"/>
          <a:lstStyle/>
          <a:p>
            <a:endParaRPr smtClean="0">
              <a:solidFill>
                <a:prstClr val="black"/>
              </a:solidFill>
            </a:endParaRPr>
          </a:p>
        </p:txBody>
      </p:sp>
      <p:sp>
        <p:nvSpPr>
          <p:cNvPr id="47" name="object 47"/>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4</a:t>
            </a:r>
            <a:endParaRPr sz="1400">
              <a:solidFill>
                <a:prstClr val="black"/>
              </a:solidFill>
              <a:latin typeface="Tahoma"/>
              <a:cs typeface="Tahoma"/>
            </a:endParaRPr>
          </a:p>
        </p:txBody>
      </p:sp>
    </p:spTree>
    <p:extLst>
      <p:ext uri="{BB962C8B-B14F-4D97-AF65-F5344CB8AC3E}">
        <p14:creationId xmlns:p14="http://schemas.microsoft.com/office/powerpoint/2010/main" val="2398004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46148"/>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xfrm>
            <a:off x="99466" y="745363"/>
            <a:ext cx="8804910" cy="848360"/>
          </a:xfrm>
          <a:prstGeom prst="rect">
            <a:avLst/>
          </a:prstGeom>
        </p:spPr>
        <p:txBody>
          <a:bodyPr vert="horz" wrap="square" lIns="0" tIns="12700" rIns="0" bIns="0" rtlCol="0">
            <a:spAutoFit/>
          </a:bodyPr>
          <a:lstStyle/>
          <a:p>
            <a:pPr marL="12700" marR="347980">
              <a:lnSpc>
                <a:spcPct val="100000"/>
              </a:lnSpc>
              <a:spcBef>
                <a:spcPts val="100"/>
              </a:spcBef>
            </a:pPr>
            <a:r>
              <a:rPr spc="-5" dirty="0"/>
              <a:t>Şubat 2022’de üretici enflasyon </a:t>
            </a:r>
            <a:r>
              <a:rPr dirty="0"/>
              <a:t>oranı %105 </a:t>
            </a:r>
            <a:r>
              <a:rPr spc="-5" dirty="0"/>
              <a:t>ile Mart 1995’ten </a:t>
            </a:r>
            <a:r>
              <a:rPr dirty="0"/>
              <a:t>bu yana en  </a:t>
            </a:r>
            <a:r>
              <a:rPr spc="-5" dirty="0"/>
              <a:t>yüksek seviyeye</a:t>
            </a:r>
            <a:r>
              <a:rPr spc="30" dirty="0"/>
              <a:t> </a:t>
            </a:r>
            <a:r>
              <a:rPr spc="-5" dirty="0"/>
              <a:t>çıkmıştır.</a:t>
            </a:r>
          </a:p>
          <a:p>
            <a:pPr marL="12700">
              <a:lnSpc>
                <a:spcPct val="100000"/>
              </a:lnSpc>
            </a:pPr>
            <a:r>
              <a:rPr b="0" spc="-5" dirty="0">
                <a:latin typeface="Tahoma"/>
                <a:cs typeface="Tahoma"/>
              </a:rPr>
              <a:t>Üretici ve tüketici enflasyon oranları arasındaki fark açılmaktadır; </a:t>
            </a:r>
            <a:r>
              <a:rPr b="0" dirty="0">
                <a:latin typeface="Tahoma"/>
                <a:cs typeface="Tahoma"/>
              </a:rPr>
              <a:t>Şubat ayı </a:t>
            </a:r>
            <a:r>
              <a:rPr b="0" spc="-5" dirty="0">
                <a:latin typeface="Tahoma"/>
                <a:cs typeface="Tahoma"/>
              </a:rPr>
              <a:t>itibarıyla</a:t>
            </a:r>
            <a:r>
              <a:rPr b="0" spc="225" dirty="0">
                <a:latin typeface="Tahoma"/>
                <a:cs typeface="Tahoma"/>
              </a:rPr>
              <a:t> </a:t>
            </a:r>
            <a:r>
              <a:rPr b="0" dirty="0">
                <a:latin typeface="Tahoma"/>
                <a:cs typeface="Tahoma"/>
              </a:rPr>
              <a:t>50</a:t>
            </a:r>
          </a:p>
        </p:txBody>
      </p:sp>
      <p:sp>
        <p:nvSpPr>
          <p:cNvPr id="4" name="object 4"/>
          <p:cNvSpPr txBox="1"/>
          <p:nvPr/>
        </p:nvSpPr>
        <p:spPr>
          <a:xfrm>
            <a:off x="99466" y="1413618"/>
            <a:ext cx="7195184" cy="835025"/>
          </a:xfrm>
          <a:prstGeom prst="rect">
            <a:avLst/>
          </a:prstGeom>
        </p:spPr>
        <p:txBody>
          <a:bodyPr vert="horz" wrap="square" lIns="0" tIns="167005" rIns="0" bIns="0" rtlCol="0">
            <a:spAutoFit/>
          </a:bodyPr>
          <a:lstStyle/>
          <a:p>
            <a:pPr marL="12700">
              <a:spcBef>
                <a:spcPts val="1315"/>
              </a:spcBef>
            </a:pPr>
            <a:r>
              <a:rPr dirty="0">
                <a:solidFill>
                  <a:srgbClr val="1F308D"/>
                </a:solidFill>
                <a:latin typeface="Tahoma"/>
                <a:cs typeface="Tahoma"/>
              </a:rPr>
              <a:t>puanı</a:t>
            </a:r>
            <a:r>
              <a:rPr spc="-20" dirty="0">
                <a:solidFill>
                  <a:srgbClr val="1F308D"/>
                </a:solidFill>
                <a:latin typeface="Tahoma"/>
                <a:cs typeface="Tahoma"/>
              </a:rPr>
              <a:t> </a:t>
            </a:r>
            <a:r>
              <a:rPr spc="-5" dirty="0">
                <a:solidFill>
                  <a:srgbClr val="1F308D"/>
                </a:solidFill>
                <a:latin typeface="Tahoma"/>
                <a:cs typeface="Tahoma"/>
              </a:rPr>
              <a:t>aşmıştır.</a:t>
            </a:r>
            <a:endParaRPr>
              <a:solidFill>
                <a:prstClr val="black"/>
              </a:solidFill>
              <a:latin typeface="Tahoma"/>
              <a:cs typeface="Tahoma"/>
            </a:endParaRPr>
          </a:p>
          <a:p>
            <a:pPr marL="1759585">
              <a:spcBef>
                <a:spcPts val="1075"/>
              </a:spcBef>
            </a:pPr>
            <a:r>
              <a:rPr sz="1600" spc="-5" dirty="0">
                <a:solidFill>
                  <a:srgbClr val="FFFFFF"/>
                </a:solidFill>
                <a:latin typeface="Tahoma"/>
                <a:cs typeface="Tahoma"/>
              </a:rPr>
              <a:t>Yİ-ÜFE </a:t>
            </a:r>
            <a:r>
              <a:rPr sz="1600" spc="-10" dirty="0">
                <a:solidFill>
                  <a:srgbClr val="FFFFFF"/>
                </a:solidFill>
                <a:latin typeface="Tahoma"/>
                <a:cs typeface="Tahoma"/>
              </a:rPr>
              <a:t>ve </a:t>
            </a:r>
            <a:r>
              <a:rPr sz="1600" spc="-5" dirty="0">
                <a:solidFill>
                  <a:srgbClr val="FFFFFF"/>
                </a:solidFill>
                <a:latin typeface="Tahoma"/>
                <a:cs typeface="Tahoma"/>
              </a:rPr>
              <a:t>imalat </a:t>
            </a:r>
            <a:r>
              <a:rPr sz="1600" spc="-10" dirty="0">
                <a:solidFill>
                  <a:srgbClr val="FFFFFF"/>
                </a:solidFill>
                <a:latin typeface="Tahoma"/>
                <a:cs typeface="Tahoma"/>
              </a:rPr>
              <a:t>(yıllık </a:t>
            </a:r>
            <a:r>
              <a:rPr sz="1600" spc="-5" dirty="0">
                <a:solidFill>
                  <a:srgbClr val="FFFFFF"/>
                </a:solidFill>
                <a:latin typeface="Tahoma"/>
                <a:cs typeface="Tahoma"/>
              </a:rPr>
              <a:t>değişim, %) Ocak 2020 - </a:t>
            </a:r>
            <a:r>
              <a:rPr sz="1600" spc="-10" dirty="0">
                <a:solidFill>
                  <a:srgbClr val="FFFFFF"/>
                </a:solidFill>
                <a:latin typeface="Tahoma"/>
                <a:cs typeface="Tahoma"/>
              </a:rPr>
              <a:t>Şubat</a:t>
            </a:r>
            <a:r>
              <a:rPr sz="1600" spc="17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524065" y="2753677"/>
            <a:ext cx="7801609" cy="2850515"/>
            <a:chOff x="524065" y="2753677"/>
            <a:chExt cx="7801609" cy="2850515"/>
          </a:xfrm>
        </p:grpSpPr>
        <p:sp>
          <p:nvSpPr>
            <p:cNvPr id="6" name="object 6"/>
            <p:cNvSpPr/>
            <p:nvPr/>
          </p:nvSpPr>
          <p:spPr>
            <a:xfrm>
              <a:off x="528827" y="2758439"/>
              <a:ext cx="7777480" cy="2840990"/>
            </a:xfrm>
            <a:custGeom>
              <a:avLst/>
              <a:gdLst/>
              <a:ahLst/>
              <a:cxnLst/>
              <a:rect l="l" t="t" r="r" b="b"/>
              <a:pathLst>
                <a:path w="7777480" h="2840990">
                  <a:moveTo>
                    <a:pt x="50292" y="2840736"/>
                  </a:moveTo>
                  <a:lnTo>
                    <a:pt x="50292" y="0"/>
                  </a:lnTo>
                </a:path>
                <a:path w="7777480" h="2840990">
                  <a:moveTo>
                    <a:pt x="0" y="2840736"/>
                  </a:moveTo>
                  <a:lnTo>
                    <a:pt x="50292" y="2840736"/>
                  </a:lnTo>
                </a:path>
                <a:path w="7777480" h="2840990">
                  <a:moveTo>
                    <a:pt x="0" y="2583180"/>
                  </a:moveTo>
                  <a:lnTo>
                    <a:pt x="50292" y="2583180"/>
                  </a:lnTo>
                </a:path>
                <a:path w="7777480" h="2840990">
                  <a:moveTo>
                    <a:pt x="0" y="2324100"/>
                  </a:moveTo>
                  <a:lnTo>
                    <a:pt x="50292" y="2324100"/>
                  </a:lnTo>
                </a:path>
                <a:path w="7777480" h="2840990">
                  <a:moveTo>
                    <a:pt x="0" y="2066544"/>
                  </a:moveTo>
                  <a:lnTo>
                    <a:pt x="50292" y="2066544"/>
                  </a:lnTo>
                </a:path>
                <a:path w="7777480" h="2840990">
                  <a:moveTo>
                    <a:pt x="0" y="1807464"/>
                  </a:moveTo>
                  <a:lnTo>
                    <a:pt x="50292" y="1807464"/>
                  </a:lnTo>
                </a:path>
                <a:path w="7777480" h="2840990">
                  <a:moveTo>
                    <a:pt x="0" y="1549908"/>
                  </a:moveTo>
                  <a:lnTo>
                    <a:pt x="50292" y="1549908"/>
                  </a:lnTo>
                </a:path>
                <a:path w="7777480" h="2840990">
                  <a:moveTo>
                    <a:pt x="0" y="1290828"/>
                  </a:moveTo>
                  <a:lnTo>
                    <a:pt x="50292" y="1290828"/>
                  </a:lnTo>
                </a:path>
                <a:path w="7777480" h="2840990">
                  <a:moveTo>
                    <a:pt x="0" y="1033272"/>
                  </a:moveTo>
                  <a:lnTo>
                    <a:pt x="50292" y="1033272"/>
                  </a:lnTo>
                </a:path>
                <a:path w="7777480" h="2840990">
                  <a:moveTo>
                    <a:pt x="0" y="775715"/>
                  </a:moveTo>
                  <a:lnTo>
                    <a:pt x="50292" y="775715"/>
                  </a:lnTo>
                </a:path>
                <a:path w="7777480" h="2840990">
                  <a:moveTo>
                    <a:pt x="0" y="516636"/>
                  </a:moveTo>
                  <a:lnTo>
                    <a:pt x="50292" y="516636"/>
                  </a:lnTo>
                </a:path>
                <a:path w="7777480" h="2840990">
                  <a:moveTo>
                    <a:pt x="0" y="259080"/>
                  </a:moveTo>
                  <a:lnTo>
                    <a:pt x="50292" y="259080"/>
                  </a:lnTo>
                </a:path>
                <a:path w="7777480" h="2840990">
                  <a:moveTo>
                    <a:pt x="0" y="0"/>
                  </a:moveTo>
                  <a:lnTo>
                    <a:pt x="50292" y="0"/>
                  </a:lnTo>
                </a:path>
                <a:path w="7777480" h="2840990">
                  <a:moveTo>
                    <a:pt x="50292" y="2840736"/>
                  </a:moveTo>
                  <a:lnTo>
                    <a:pt x="7776972" y="2840736"/>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579881" y="2887217"/>
              <a:ext cx="7726680" cy="2569845"/>
            </a:xfrm>
            <a:custGeom>
              <a:avLst/>
              <a:gdLst/>
              <a:ahLst/>
              <a:cxnLst/>
              <a:rect l="l" t="t" r="r" b="b"/>
              <a:pathLst>
                <a:path w="7726680" h="2569845">
                  <a:moveTo>
                    <a:pt x="0" y="2484120"/>
                  </a:moveTo>
                  <a:lnTo>
                    <a:pt x="309372" y="2473452"/>
                  </a:lnTo>
                  <a:lnTo>
                    <a:pt x="617220" y="2491740"/>
                  </a:lnTo>
                  <a:lnTo>
                    <a:pt x="926592" y="2538984"/>
                  </a:lnTo>
                  <a:lnTo>
                    <a:pt x="1235964" y="2569464"/>
                  </a:lnTo>
                  <a:lnTo>
                    <a:pt x="1545336" y="2552700"/>
                  </a:lnTo>
                  <a:lnTo>
                    <a:pt x="1853184" y="2496312"/>
                  </a:lnTo>
                  <a:lnTo>
                    <a:pt x="2162556" y="2414016"/>
                  </a:lnTo>
                  <a:lnTo>
                    <a:pt x="2471928" y="2342388"/>
                  </a:lnTo>
                  <a:lnTo>
                    <a:pt x="2781300" y="2241804"/>
                  </a:lnTo>
                  <a:lnTo>
                    <a:pt x="3090672" y="2115312"/>
                  </a:lnTo>
                  <a:lnTo>
                    <a:pt x="3398520" y="2061972"/>
                  </a:lnTo>
                  <a:lnTo>
                    <a:pt x="3707892" y="2036064"/>
                  </a:lnTo>
                  <a:lnTo>
                    <a:pt x="4017264" y="2013204"/>
                  </a:lnTo>
                  <a:lnTo>
                    <a:pt x="4326635" y="1906524"/>
                  </a:lnTo>
                  <a:lnTo>
                    <a:pt x="4636008" y="1804416"/>
                  </a:lnTo>
                  <a:lnTo>
                    <a:pt x="4943856" y="1722120"/>
                  </a:lnTo>
                  <a:lnTo>
                    <a:pt x="5253228" y="1604772"/>
                  </a:lnTo>
                  <a:lnTo>
                    <a:pt x="5562600" y="1551432"/>
                  </a:lnTo>
                  <a:lnTo>
                    <a:pt x="5871972" y="1536192"/>
                  </a:lnTo>
                  <a:lnTo>
                    <a:pt x="6181344" y="1577340"/>
                  </a:lnTo>
                  <a:lnTo>
                    <a:pt x="6489192" y="1516380"/>
                  </a:lnTo>
                  <a:lnTo>
                    <a:pt x="6798564" y="1301496"/>
                  </a:lnTo>
                  <a:lnTo>
                    <a:pt x="7107936" y="649224"/>
                  </a:lnTo>
                  <a:lnTo>
                    <a:pt x="7417308" y="297180"/>
                  </a:lnTo>
                  <a:lnTo>
                    <a:pt x="7726680" y="0"/>
                  </a:lnTo>
                </a:path>
              </a:pathLst>
            </a:custGeom>
            <a:ln w="38100">
              <a:solidFill>
                <a:srgbClr val="A30000"/>
              </a:solidFill>
            </a:ln>
          </p:spPr>
          <p:txBody>
            <a:bodyPr wrap="square" lIns="0" tIns="0" rIns="0" bIns="0" rtlCol="0"/>
            <a:lstStyle/>
            <a:p>
              <a:endParaRPr smtClean="0">
                <a:solidFill>
                  <a:prstClr val="black"/>
                </a:solidFill>
              </a:endParaRPr>
            </a:p>
          </p:txBody>
        </p:sp>
        <p:sp>
          <p:nvSpPr>
            <p:cNvPr id="8" name="object 8"/>
            <p:cNvSpPr/>
            <p:nvPr/>
          </p:nvSpPr>
          <p:spPr>
            <a:xfrm>
              <a:off x="579881" y="3073145"/>
              <a:ext cx="7726680" cy="2397760"/>
            </a:xfrm>
            <a:custGeom>
              <a:avLst/>
              <a:gdLst/>
              <a:ahLst/>
              <a:cxnLst/>
              <a:rect l="l" t="t" r="r" b="b"/>
              <a:pathLst>
                <a:path w="7726680" h="2397760">
                  <a:moveTo>
                    <a:pt x="0" y="2307335"/>
                  </a:moveTo>
                  <a:lnTo>
                    <a:pt x="309372" y="2305812"/>
                  </a:lnTo>
                  <a:lnTo>
                    <a:pt x="617220" y="2324100"/>
                  </a:lnTo>
                  <a:lnTo>
                    <a:pt x="926592" y="2363723"/>
                  </a:lnTo>
                  <a:lnTo>
                    <a:pt x="1235964" y="2397252"/>
                  </a:lnTo>
                  <a:lnTo>
                    <a:pt x="1545336" y="2371343"/>
                  </a:lnTo>
                  <a:lnTo>
                    <a:pt x="1853184" y="2321052"/>
                  </a:lnTo>
                  <a:lnTo>
                    <a:pt x="2162556" y="2208276"/>
                  </a:lnTo>
                  <a:lnTo>
                    <a:pt x="2471928" y="2125979"/>
                  </a:lnTo>
                  <a:lnTo>
                    <a:pt x="2781300" y="2014727"/>
                  </a:lnTo>
                  <a:lnTo>
                    <a:pt x="3090672" y="1879091"/>
                  </a:lnTo>
                  <a:lnTo>
                    <a:pt x="3398520" y="1821179"/>
                  </a:lnTo>
                  <a:lnTo>
                    <a:pt x="3707892" y="1792223"/>
                  </a:lnTo>
                  <a:lnTo>
                    <a:pt x="4017264" y="1763267"/>
                  </a:lnTo>
                  <a:lnTo>
                    <a:pt x="4326635" y="1648967"/>
                  </a:lnTo>
                  <a:lnTo>
                    <a:pt x="4636008" y="1542287"/>
                  </a:lnTo>
                  <a:lnTo>
                    <a:pt x="4943856" y="1459991"/>
                  </a:lnTo>
                  <a:lnTo>
                    <a:pt x="5253228" y="1341120"/>
                  </a:lnTo>
                  <a:lnTo>
                    <a:pt x="5562600" y="1290827"/>
                  </a:lnTo>
                  <a:lnTo>
                    <a:pt x="5871972" y="1354835"/>
                  </a:lnTo>
                  <a:lnTo>
                    <a:pt x="6181344" y="1397508"/>
                  </a:lnTo>
                  <a:lnTo>
                    <a:pt x="6489192" y="1339595"/>
                  </a:lnTo>
                  <a:lnTo>
                    <a:pt x="6798564" y="1152143"/>
                  </a:lnTo>
                  <a:lnTo>
                    <a:pt x="7107936" y="527303"/>
                  </a:lnTo>
                  <a:lnTo>
                    <a:pt x="7417308" y="195071"/>
                  </a:lnTo>
                  <a:lnTo>
                    <a:pt x="7726680" y="0"/>
                  </a:lnTo>
                </a:path>
              </a:pathLst>
            </a:custGeom>
            <a:ln w="38099">
              <a:solidFill>
                <a:srgbClr val="001F5F"/>
              </a:solidFill>
            </a:ln>
          </p:spPr>
          <p:txBody>
            <a:bodyPr wrap="square" lIns="0" tIns="0" rIns="0" bIns="0" rtlCol="0"/>
            <a:lstStyle/>
            <a:p>
              <a:endParaRPr smtClean="0">
                <a:solidFill>
                  <a:prstClr val="black"/>
                </a:solidFill>
              </a:endParaRPr>
            </a:p>
          </p:txBody>
        </p:sp>
      </p:grpSp>
      <p:sp>
        <p:nvSpPr>
          <p:cNvPr id="9" name="object 9"/>
          <p:cNvSpPr txBox="1"/>
          <p:nvPr/>
        </p:nvSpPr>
        <p:spPr>
          <a:xfrm>
            <a:off x="174447" y="2572004"/>
            <a:ext cx="276860" cy="3124200"/>
          </a:xfrm>
          <a:prstGeom prst="rect">
            <a:avLst/>
          </a:prstGeom>
        </p:spPr>
        <p:txBody>
          <a:bodyPr vert="horz" wrap="square" lIns="0" tIns="87630" rIns="0" bIns="0" rtlCol="0">
            <a:spAutoFit/>
          </a:bodyPr>
          <a:lstStyle/>
          <a:p>
            <a:pPr marR="6350" algn="r">
              <a:spcBef>
                <a:spcPts val="690"/>
              </a:spcBef>
            </a:pPr>
            <a:r>
              <a:rPr sz="1200" dirty="0">
                <a:solidFill>
                  <a:prstClr val="black"/>
                </a:solidFill>
                <a:latin typeface="Tahoma"/>
                <a:cs typeface="Tahoma"/>
              </a:rPr>
              <a:t>1</a:t>
            </a:r>
            <a:r>
              <a:rPr sz="1200" spc="-10" dirty="0">
                <a:solidFill>
                  <a:prstClr val="black"/>
                </a:solidFill>
                <a:latin typeface="Tahoma"/>
                <a:cs typeface="Tahoma"/>
              </a:rPr>
              <a:t>1</a:t>
            </a:r>
            <a:r>
              <a:rPr sz="1200" dirty="0">
                <a:solidFill>
                  <a:prstClr val="black"/>
                </a:solidFill>
                <a:latin typeface="Tahoma"/>
                <a:cs typeface="Tahoma"/>
              </a:rPr>
              <a:t>0</a:t>
            </a:r>
            <a:endParaRPr sz="1200">
              <a:solidFill>
                <a:prstClr val="black"/>
              </a:solidFill>
              <a:latin typeface="Tahoma"/>
              <a:cs typeface="Tahoma"/>
            </a:endParaRPr>
          </a:p>
          <a:p>
            <a:pPr marR="6350" algn="r">
              <a:spcBef>
                <a:spcPts val="595"/>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R="5080" algn="r">
              <a:spcBef>
                <a:spcPts val="590"/>
              </a:spcBef>
            </a:pPr>
            <a:r>
              <a:rPr sz="1200" dirty="0">
                <a:solidFill>
                  <a:prstClr val="black"/>
                </a:solidFill>
                <a:latin typeface="Tahoma"/>
                <a:cs typeface="Tahoma"/>
              </a:rPr>
              <a:t>90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80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70</a:t>
            </a:r>
            <a:endParaRPr sz="1200">
              <a:solidFill>
                <a:prstClr val="black"/>
              </a:solidFill>
              <a:latin typeface="Tahoma"/>
              <a:cs typeface="Tahoma"/>
            </a:endParaRPr>
          </a:p>
          <a:p>
            <a:pPr marR="5080" algn="r">
              <a:spcBef>
                <a:spcPts val="590"/>
              </a:spcBef>
            </a:pPr>
            <a:r>
              <a:rPr sz="1200" dirty="0">
                <a:solidFill>
                  <a:prstClr val="black"/>
                </a:solidFill>
                <a:latin typeface="Tahoma"/>
                <a:cs typeface="Tahoma"/>
              </a:rPr>
              <a:t>60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50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40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30</a:t>
            </a:r>
            <a:endParaRPr sz="1200">
              <a:solidFill>
                <a:prstClr val="black"/>
              </a:solidFill>
              <a:latin typeface="Tahoma"/>
              <a:cs typeface="Tahoma"/>
            </a:endParaRPr>
          </a:p>
          <a:p>
            <a:pPr marR="5080" algn="r">
              <a:spcBef>
                <a:spcPts val="590"/>
              </a:spcBef>
            </a:pPr>
            <a:r>
              <a:rPr sz="1200" dirty="0">
                <a:solidFill>
                  <a:prstClr val="black"/>
                </a:solidFill>
                <a:latin typeface="Tahoma"/>
                <a:cs typeface="Tahoma"/>
              </a:rPr>
              <a:t>20</a:t>
            </a:r>
            <a:endParaRPr sz="1200">
              <a:solidFill>
                <a:prstClr val="black"/>
              </a:solidFill>
              <a:latin typeface="Tahoma"/>
              <a:cs typeface="Tahoma"/>
            </a:endParaRPr>
          </a:p>
          <a:p>
            <a:pPr marR="5080" algn="r">
              <a:spcBef>
                <a:spcPts val="595"/>
              </a:spcBef>
            </a:pPr>
            <a:r>
              <a:rPr sz="1200" dirty="0">
                <a:solidFill>
                  <a:prstClr val="black"/>
                </a:solidFill>
                <a:latin typeface="Tahoma"/>
                <a:cs typeface="Tahoma"/>
              </a:rPr>
              <a:t>10</a:t>
            </a:r>
            <a:endParaRPr sz="1200">
              <a:solidFill>
                <a:prstClr val="black"/>
              </a:solidFill>
              <a:latin typeface="Tahoma"/>
              <a:cs typeface="Tahoma"/>
            </a:endParaRPr>
          </a:p>
          <a:p>
            <a:pPr marR="5715" algn="r">
              <a:spcBef>
                <a:spcPts val="590"/>
              </a:spcBef>
            </a:pPr>
            <a:r>
              <a:rPr sz="1200" dirty="0">
                <a:solidFill>
                  <a:prstClr val="black"/>
                </a:solidFill>
                <a:latin typeface="Tahoma"/>
                <a:cs typeface="Tahoma"/>
              </a:rPr>
              <a:t>0</a:t>
            </a:r>
            <a:endParaRPr sz="1200">
              <a:solidFill>
                <a:prstClr val="black"/>
              </a:solidFill>
              <a:latin typeface="Tahoma"/>
              <a:cs typeface="Tahoma"/>
            </a:endParaRPr>
          </a:p>
        </p:txBody>
      </p:sp>
      <p:sp>
        <p:nvSpPr>
          <p:cNvPr id="10" name="object 10"/>
          <p:cNvSpPr txBox="1"/>
          <p:nvPr/>
        </p:nvSpPr>
        <p:spPr>
          <a:xfrm>
            <a:off x="474600" y="5639206"/>
            <a:ext cx="793750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2020</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994"/>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9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98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98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10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p:txBody>
      </p:sp>
      <p:sp>
        <p:nvSpPr>
          <p:cNvPr id="11" name="object 11"/>
          <p:cNvSpPr txBox="1"/>
          <p:nvPr/>
        </p:nvSpPr>
        <p:spPr>
          <a:xfrm>
            <a:off x="8075421" y="2635758"/>
            <a:ext cx="663575" cy="540385"/>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105,0</a:t>
            </a:r>
            <a:endParaRPr sz="1200">
              <a:solidFill>
                <a:prstClr val="black"/>
              </a:solidFill>
              <a:latin typeface="Tahoma"/>
              <a:cs typeface="Tahoma"/>
            </a:endParaRPr>
          </a:p>
          <a:p>
            <a:pPr marL="311150">
              <a:spcBef>
                <a:spcPts val="1170"/>
              </a:spcBef>
            </a:pPr>
            <a:r>
              <a:rPr sz="1200" b="1" dirty="0">
                <a:solidFill>
                  <a:srgbClr val="13306C"/>
                </a:solidFill>
                <a:latin typeface="Tahoma"/>
                <a:cs typeface="Tahoma"/>
              </a:rPr>
              <a:t>97,9</a:t>
            </a:r>
            <a:endParaRPr sz="1200">
              <a:solidFill>
                <a:prstClr val="black"/>
              </a:solidFill>
              <a:latin typeface="Tahoma"/>
              <a:cs typeface="Tahoma"/>
            </a:endParaRPr>
          </a:p>
        </p:txBody>
      </p:sp>
      <p:grpSp>
        <p:nvGrpSpPr>
          <p:cNvPr id="12" name="object 12"/>
          <p:cNvGrpSpPr/>
          <p:nvPr/>
        </p:nvGrpSpPr>
        <p:grpSpPr>
          <a:xfrm>
            <a:off x="921258" y="2910839"/>
            <a:ext cx="212725" cy="302260"/>
            <a:chOff x="921258" y="2910839"/>
            <a:chExt cx="212725" cy="302260"/>
          </a:xfrm>
        </p:grpSpPr>
        <p:sp>
          <p:nvSpPr>
            <p:cNvPr id="13" name="object 13"/>
            <p:cNvSpPr/>
            <p:nvPr/>
          </p:nvSpPr>
          <p:spPr>
            <a:xfrm>
              <a:off x="921258" y="2929889"/>
              <a:ext cx="212725" cy="0"/>
            </a:xfrm>
            <a:custGeom>
              <a:avLst/>
              <a:gdLst/>
              <a:ahLst/>
              <a:cxnLst/>
              <a:rect l="l" t="t" r="r" b="b"/>
              <a:pathLst>
                <a:path w="212725">
                  <a:moveTo>
                    <a:pt x="0" y="0"/>
                  </a:moveTo>
                  <a:lnTo>
                    <a:pt x="21272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4" name="object 14"/>
            <p:cNvSpPr/>
            <p:nvPr/>
          </p:nvSpPr>
          <p:spPr>
            <a:xfrm>
              <a:off x="921258" y="3193541"/>
              <a:ext cx="212725" cy="0"/>
            </a:xfrm>
            <a:custGeom>
              <a:avLst/>
              <a:gdLst/>
              <a:ahLst/>
              <a:cxnLst/>
              <a:rect l="l" t="t" r="r" b="b"/>
              <a:pathLst>
                <a:path w="212725">
                  <a:moveTo>
                    <a:pt x="0" y="0"/>
                  </a:moveTo>
                  <a:lnTo>
                    <a:pt x="212725"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15" name="object 15"/>
          <p:cNvSpPr txBox="1"/>
          <p:nvPr/>
        </p:nvSpPr>
        <p:spPr>
          <a:xfrm>
            <a:off x="1190955" y="2767692"/>
            <a:ext cx="2233930" cy="552450"/>
          </a:xfrm>
          <a:prstGeom prst="rect">
            <a:avLst/>
          </a:prstGeom>
        </p:spPr>
        <p:txBody>
          <a:bodyPr vert="horz" wrap="square" lIns="0" tIns="62230" rIns="0" bIns="0" rtlCol="0">
            <a:spAutoFit/>
          </a:bodyPr>
          <a:lstStyle/>
          <a:p>
            <a:pPr marL="12700">
              <a:spcBef>
                <a:spcPts val="490"/>
              </a:spcBef>
            </a:pPr>
            <a:r>
              <a:rPr sz="1400" spc="-5" dirty="0">
                <a:solidFill>
                  <a:prstClr val="black"/>
                </a:solidFill>
                <a:latin typeface="Tahoma"/>
                <a:cs typeface="Tahoma"/>
              </a:rPr>
              <a:t>Yurt İçi </a:t>
            </a:r>
            <a:r>
              <a:rPr sz="1400" dirty="0">
                <a:solidFill>
                  <a:prstClr val="black"/>
                </a:solidFill>
                <a:latin typeface="Tahoma"/>
                <a:cs typeface="Tahoma"/>
              </a:rPr>
              <a:t>Üretici </a:t>
            </a:r>
            <a:r>
              <a:rPr sz="1400" spc="-5" dirty="0">
                <a:solidFill>
                  <a:prstClr val="black"/>
                </a:solidFill>
                <a:latin typeface="Tahoma"/>
                <a:cs typeface="Tahoma"/>
              </a:rPr>
              <a:t>Fiyat</a:t>
            </a:r>
            <a:r>
              <a:rPr sz="1400" spc="-50" dirty="0">
                <a:solidFill>
                  <a:prstClr val="black"/>
                </a:solidFill>
                <a:latin typeface="Tahoma"/>
                <a:cs typeface="Tahoma"/>
              </a:rPr>
              <a:t> </a:t>
            </a:r>
            <a:r>
              <a:rPr sz="1400" spc="-5" dirty="0">
                <a:solidFill>
                  <a:prstClr val="black"/>
                </a:solidFill>
                <a:latin typeface="Tahoma"/>
                <a:cs typeface="Tahoma"/>
              </a:rPr>
              <a:t>Endeksi</a:t>
            </a:r>
            <a:endParaRPr sz="1400">
              <a:solidFill>
                <a:prstClr val="black"/>
              </a:solidFill>
              <a:latin typeface="Tahoma"/>
              <a:cs typeface="Tahoma"/>
            </a:endParaRPr>
          </a:p>
          <a:p>
            <a:pPr marL="12700">
              <a:spcBef>
                <a:spcPts val="395"/>
              </a:spcBef>
            </a:pPr>
            <a:r>
              <a:rPr sz="1400" spc="-5" dirty="0">
                <a:solidFill>
                  <a:prstClr val="black"/>
                </a:solidFill>
                <a:latin typeface="Tahoma"/>
                <a:cs typeface="Tahoma"/>
              </a:rPr>
              <a:t>İmalat</a:t>
            </a:r>
            <a:endParaRPr sz="1400">
              <a:solidFill>
                <a:prstClr val="black"/>
              </a:solidFill>
              <a:latin typeface="Tahoma"/>
              <a:cs typeface="Tahoma"/>
            </a:endParaRPr>
          </a:p>
        </p:txBody>
      </p:sp>
      <p:sp>
        <p:nvSpPr>
          <p:cNvPr id="17" name="object 17"/>
          <p:cNvSpPr txBox="1"/>
          <p:nvPr/>
        </p:nvSpPr>
        <p:spPr>
          <a:xfrm>
            <a:off x="62890" y="6598032"/>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16" name="object 1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40</a:t>
            </a:r>
            <a:endParaRPr sz="1400">
              <a:solidFill>
                <a:prstClr val="black"/>
              </a:solidFill>
              <a:latin typeface="Tahoma"/>
              <a:cs typeface="Tahoma"/>
            </a:endParaRPr>
          </a:p>
        </p:txBody>
      </p:sp>
    </p:spTree>
    <p:extLst>
      <p:ext uri="{BB962C8B-B14F-4D97-AF65-F5344CB8AC3E}">
        <p14:creationId xmlns:p14="http://schemas.microsoft.com/office/powerpoint/2010/main" val="1345766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229870">
              <a:lnSpc>
                <a:spcPct val="100000"/>
              </a:lnSpc>
              <a:spcBef>
                <a:spcPts val="100"/>
              </a:spcBef>
            </a:pPr>
            <a:r>
              <a:rPr spc="-5" dirty="0"/>
              <a:t>Şubat </a:t>
            </a:r>
            <a:r>
              <a:rPr dirty="0"/>
              <a:t>ayında aylık üretici </a:t>
            </a:r>
            <a:r>
              <a:rPr spc="-5" dirty="0"/>
              <a:t>enflasyon </a:t>
            </a:r>
            <a:r>
              <a:rPr dirty="0"/>
              <a:t>oranı </a:t>
            </a:r>
            <a:r>
              <a:rPr spc="-5" dirty="0"/>
              <a:t>%7,2’dir; elektrik, </a:t>
            </a:r>
            <a:r>
              <a:rPr spc="10" dirty="0"/>
              <a:t>gaz </a:t>
            </a:r>
            <a:r>
              <a:rPr spc="-5" dirty="0"/>
              <a:t>üretimi </a:t>
            </a:r>
            <a:r>
              <a:rPr dirty="0"/>
              <a:t>ve  </a:t>
            </a:r>
            <a:r>
              <a:rPr spc="-5" dirty="0"/>
              <a:t>dağıtımı </a:t>
            </a:r>
            <a:r>
              <a:rPr dirty="0"/>
              <a:t>en </a:t>
            </a:r>
            <a:r>
              <a:rPr spc="-5" dirty="0"/>
              <a:t>yüksek aylık fiyat artışının görüldüğü</a:t>
            </a:r>
            <a:r>
              <a:rPr spc="10" dirty="0"/>
              <a:t> </a:t>
            </a:r>
            <a:r>
              <a:rPr spc="-5" dirty="0"/>
              <a:t>sektördür.</a:t>
            </a:r>
          </a:p>
          <a:p>
            <a:pPr marL="12700" marR="5080">
              <a:lnSpc>
                <a:spcPct val="100000"/>
              </a:lnSpc>
            </a:pPr>
            <a:r>
              <a:rPr b="0" spc="-5" dirty="0">
                <a:latin typeface="Tahoma"/>
                <a:cs typeface="Tahoma"/>
              </a:rPr>
              <a:t>Enerji </a:t>
            </a:r>
            <a:r>
              <a:rPr b="0" dirty="0">
                <a:latin typeface="Tahoma"/>
                <a:cs typeface="Tahoma"/>
              </a:rPr>
              <a:t>grubunda </a:t>
            </a:r>
            <a:r>
              <a:rPr b="0" spc="-5" dirty="0">
                <a:latin typeface="Tahoma"/>
                <a:cs typeface="Tahoma"/>
              </a:rPr>
              <a:t>%188,5, elektrik, </a:t>
            </a:r>
            <a:r>
              <a:rPr b="0" dirty="0">
                <a:latin typeface="Tahoma"/>
                <a:cs typeface="Tahoma"/>
              </a:rPr>
              <a:t>gaz </a:t>
            </a:r>
            <a:r>
              <a:rPr b="0" spc="-5" dirty="0">
                <a:latin typeface="Tahoma"/>
                <a:cs typeface="Tahoma"/>
              </a:rPr>
              <a:t>üretimi ve dağıtımında </a:t>
            </a:r>
            <a:r>
              <a:rPr b="0" dirty="0">
                <a:latin typeface="Tahoma"/>
                <a:cs typeface="Tahoma"/>
              </a:rPr>
              <a:t>ise </a:t>
            </a:r>
            <a:r>
              <a:rPr b="0" spc="-5" dirty="0">
                <a:latin typeface="Tahoma"/>
                <a:cs typeface="Tahoma"/>
              </a:rPr>
              <a:t>%202,5 oranında yıllık  fiyat artışları</a:t>
            </a:r>
            <a:r>
              <a:rPr b="0" spc="25" dirty="0">
                <a:latin typeface="Tahoma"/>
                <a:cs typeface="Tahoma"/>
              </a:rPr>
              <a:t> </a:t>
            </a:r>
            <a:r>
              <a:rPr b="0" spc="-5" dirty="0">
                <a:latin typeface="Tahoma"/>
                <a:cs typeface="Tahoma"/>
              </a:rPr>
              <a:t>gerçekleşmiştir.</a:t>
            </a:r>
          </a:p>
        </p:txBody>
      </p:sp>
      <p:sp>
        <p:nvSpPr>
          <p:cNvPr id="3" name="object 3"/>
          <p:cNvSpPr/>
          <p:nvPr/>
        </p:nvSpPr>
        <p:spPr>
          <a:xfrm>
            <a:off x="4572" y="1834895"/>
            <a:ext cx="9139555" cy="340360"/>
          </a:xfrm>
          <a:custGeom>
            <a:avLst/>
            <a:gdLst/>
            <a:ahLst/>
            <a:cxnLst/>
            <a:rect l="l" t="t" r="r" b="b"/>
            <a:pathLst>
              <a:path w="9139555" h="340360">
                <a:moveTo>
                  <a:pt x="9139428" y="0"/>
                </a:moveTo>
                <a:lnTo>
                  <a:pt x="0" y="0"/>
                </a:lnTo>
                <a:lnTo>
                  <a:pt x="0" y="339851"/>
                </a:lnTo>
                <a:lnTo>
                  <a:pt x="9139428" y="33985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811526" y="1869186"/>
            <a:ext cx="352552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Yİ-ÜFE </a:t>
            </a:r>
            <a:r>
              <a:rPr sz="1600" spc="-10" dirty="0">
                <a:solidFill>
                  <a:srgbClr val="FFFFFF"/>
                </a:solidFill>
                <a:latin typeface="Tahoma"/>
                <a:cs typeface="Tahoma"/>
              </a:rPr>
              <a:t>ve </a:t>
            </a:r>
            <a:r>
              <a:rPr sz="1600" spc="-5" dirty="0">
                <a:solidFill>
                  <a:srgbClr val="FFFFFF"/>
                </a:solidFill>
                <a:latin typeface="Tahoma"/>
                <a:cs typeface="Tahoma"/>
              </a:rPr>
              <a:t>alt </a:t>
            </a:r>
            <a:r>
              <a:rPr sz="1600" spc="-10" dirty="0">
                <a:solidFill>
                  <a:srgbClr val="FFFFFF"/>
                </a:solidFill>
                <a:latin typeface="Tahoma"/>
                <a:cs typeface="Tahoma"/>
              </a:rPr>
              <a:t>kalemler </a:t>
            </a:r>
            <a:r>
              <a:rPr sz="1600" spc="-5" dirty="0">
                <a:solidFill>
                  <a:srgbClr val="FFFFFF"/>
                </a:solidFill>
                <a:latin typeface="Tahoma"/>
                <a:cs typeface="Tahoma"/>
              </a:rPr>
              <a:t>(%) </a:t>
            </a:r>
            <a:r>
              <a:rPr sz="1600" spc="-10" dirty="0">
                <a:solidFill>
                  <a:srgbClr val="FFFFFF"/>
                </a:solidFill>
                <a:latin typeface="Tahoma"/>
                <a:cs typeface="Tahoma"/>
              </a:rPr>
              <a:t>Şubat</a:t>
            </a:r>
            <a:r>
              <a:rPr sz="1600" spc="7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389953" y="2560320"/>
            <a:ext cx="7920990" cy="2896235"/>
            <a:chOff x="389953" y="2560320"/>
            <a:chExt cx="7920990" cy="2896235"/>
          </a:xfrm>
        </p:grpSpPr>
        <p:sp>
          <p:nvSpPr>
            <p:cNvPr id="6" name="object 6"/>
            <p:cNvSpPr/>
            <p:nvPr/>
          </p:nvSpPr>
          <p:spPr>
            <a:xfrm>
              <a:off x="498347" y="5347716"/>
              <a:ext cx="256540" cy="104139"/>
            </a:xfrm>
            <a:custGeom>
              <a:avLst/>
              <a:gdLst/>
              <a:ahLst/>
              <a:cxnLst/>
              <a:rect l="l" t="t" r="r" b="b"/>
              <a:pathLst>
                <a:path w="256540" h="104139">
                  <a:moveTo>
                    <a:pt x="256031" y="0"/>
                  </a:moveTo>
                  <a:lnTo>
                    <a:pt x="0" y="0"/>
                  </a:lnTo>
                  <a:lnTo>
                    <a:pt x="0" y="103632"/>
                  </a:lnTo>
                  <a:lnTo>
                    <a:pt x="256031" y="103632"/>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7" name="object 7"/>
            <p:cNvSpPr/>
            <p:nvPr/>
          </p:nvSpPr>
          <p:spPr>
            <a:xfrm>
              <a:off x="754379" y="3951732"/>
              <a:ext cx="257810" cy="1499870"/>
            </a:xfrm>
            <a:custGeom>
              <a:avLst/>
              <a:gdLst/>
              <a:ahLst/>
              <a:cxnLst/>
              <a:rect l="l" t="t" r="r" b="b"/>
              <a:pathLst>
                <a:path w="257809" h="1499870">
                  <a:moveTo>
                    <a:pt x="257556" y="0"/>
                  </a:moveTo>
                  <a:lnTo>
                    <a:pt x="0" y="0"/>
                  </a:lnTo>
                  <a:lnTo>
                    <a:pt x="0" y="1499616"/>
                  </a:lnTo>
                  <a:lnTo>
                    <a:pt x="257556" y="1499616"/>
                  </a:lnTo>
                  <a:lnTo>
                    <a:pt x="257556" y="0"/>
                  </a:lnTo>
                  <a:close/>
                </a:path>
              </a:pathLst>
            </a:custGeom>
            <a:solidFill>
              <a:srgbClr val="001F5F"/>
            </a:solidFill>
          </p:spPr>
          <p:txBody>
            <a:bodyPr wrap="square" lIns="0" tIns="0" rIns="0" bIns="0" rtlCol="0"/>
            <a:lstStyle/>
            <a:p>
              <a:endParaRPr smtClean="0">
                <a:solidFill>
                  <a:prstClr val="black"/>
                </a:solidFill>
              </a:endParaRPr>
            </a:p>
          </p:txBody>
        </p:sp>
        <p:sp>
          <p:nvSpPr>
            <p:cNvPr id="8" name="object 8"/>
            <p:cNvSpPr/>
            <p:nvPr/>
          </p:nvSpPr>
          <p:spPr>
            <a:xfrm>
              <a:off x="1937004" y="5359908"/>
              <a:ext cx="256540" cy="91440"/>
            </a:xfrm>
            <a:custGeom>
              <a:avLst/>
              <a:gdLst/>
              <a:ahLst/>
              <a:cxnLst/>
              <a:rect l="l" t="t" r="r" b="b"/>
              <a:pathLst>
                <a:path w="256539" h="91439">
                  <a:moveTo>
                    <a:pt x="256031" y="0"/>
                  </a:moveTo>
                  <a:lnTo>
                    <a:pt x="0" y="0"/>
                  </a:lnTo>
                  <a:lnTo>
                    <a:pt x="0" y="91439"/>
                  </a:lnTo>
                  <a:lnTo>
                    <a:pt x="256031" y="91439"/>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9" name="object 9"/>
            <p:cNvSpPr/>
            <p:nvPr/>
          </p:nvSpPr>
          <p:spPr>
            <a:xfrm>
              <a:off x="2193036" y="4043172"/>
              <a:ext cx="257810" cy="1408430"/>
            </a:xfrm>
            <a:custGeom>
              <a:avLst/>
              <a:gdLst/>
              <a:ahLst/>
              <a:cxnLst/>
              <a:rect l="l" t="t" r="r" b="b"/>
              <a:pathLst>
                <a:path w="257810" h="1408429">
                  <a:moveTo>
                    <a:pt x="257556" y="0"/>
                  </a:moveTo>
                  <a:lnTo>
                    <a:pt x="0" y="0"/>
                  </a:lnTo>
                  <a:lnTo>
                    <a:pt x="0" y="1408175"/>
                  </a:lnTo>
                  <a:lnTo>
                    <a:pt x="257556" y="1408175"/>
                  </a:lnTo>
                  <a:lnTo>
                    <a:pt x="257556" y="0"/>
                  </a:lnTo>
                  <a:close/>
                </a:path>
              </a:pathLst>
            </a:custGeom>
            <a:solidFill>
              <a:srgbClr val="001F5F"/>
            </a:solidFill>
          </p:spPr>
          <p:txBody>
            <a:bodyPr wrap="square" lIns="0" tIns="0" rIns="0" bIns="0" rtlCol="0"/>
            <a:lstStyle/>
            <a:p>
              <a:endParaRPr smtClean="0">
                <a:solidFill>
                  <a:prstClr val="black"/>
                </a:solidFill>
              </a:endParaRPr>
            </a:p>
          </p:txBody>
        </p:sp>
        <p:sp>
          <p:nvSpPr>
            <p:cNvPr id="10" name="object 10"/>
            <p:cNvSpPr/>
            <p:nvPr/>
          </p:nvSpPr>
          <p:spPr>
            <a:xfrm>
              <a:off x="2654808" y="5372100"/>
              <a:ext cx="257810" cy="79375"/>
            </a:xfrm>
            <a:custGeom>
              <a:avLst/>
              <a:gdLst/>
              <a:ahLst/>
              <a:cxnLst/>
              <a:rect l="l" t="t" r="r" b="b"/>
              <a:pathLst>
                <a:path w="257810" h="79375">
                  <a:moveTo>
                    <a:pt x="257556" y="0"/>
                  </a:moveTo>
                  <a:lnTo>
                    <a:pt x="0" y="0"/>
                  </a:lnTo>
                  <a:lnTo>
                    <a:pt x="0" y="79247"/>
                  </a:lnTo>
                  <a:lnTo>
                    <a:pt x="257556" y="79247"/>
                  </a:lnTo>
                  <a:lnTo>
                    <a:pt x="257556" y="0"/>
                  </a:lnTo>
                  <a:close/>
                </a:path>
              </a:pathLst>
            </a:custGeom>
            <a:solidFill>
              <a:srgbClr val="A30000"/>
            </a:solidFill>
          </p:spPr>
          <p:txBody>
            <a:bodyPr wrap="square" lIns="0" tIns="0" rIns="0" bIns="0" rtlCol="0"/>
            <a:lstStyle/>
            <a:p>
              <a:endParaRPr smtClean="0">
                <a:solidFill>
                  <a:prstClr val="black"/>
                </a:solidFill>
              </a:endParaRPr>
            </a:p>
          </p:txBody>
        </p:sp>
        <p:sp>
          <p:nvSpPr>
            <p:cNvPr id="11" name="object 11"/>
            <p:cNvSpPr/>
            <p:nvPr/>
          </p:nvSpPr>
          <p:spPr>
            <a:xfrm>
              <a:off x="2912364" y="4053840"/>
              <a:ext cx="256540" cy="1397635"/>
            </a:xfrm>
            <a:custGeom>
              <a:avLst/>
              <a:gdLst/>
              <a:ahLst/>
              <a:cxnLst/>
              <a:rect l="l" t="t" r="r" b="b"/>
              <a:pathLst>
                <a:path w="256539" h="1397635">
                  <a:moveTo>
                    <a:pt x="256031" y="0"/>
                  </a:moveTo>
                  <a:lnTo>
                    <a:pt x="0" y="0"/>
                  </a:lnTo>
                  <a:lnTo>
                    <a:pt x="0" y="1397508"/>
                  </a:lnTo>
                  <a:lnTo>
                    <a:pt x="256031" y="1397508"/>
                  </a:lnTo>
                  <a:lnTo>
                    <a:pt x="256031" y="0"/>
                  </a:lnTo>
                  <a:close/>
                </a:path>
              </a:pathLst>
            </a:custGeom>
            <a:solidFill>
              <a:srgbClr val="001F5F"/>
            </a:solidFill>
          </p:spPr>
          <p:txBody>
            <a:bodyPr wrap="square" lIns="0" tIns="0" rIns="0" bIns="0" rtlCol="0"/>
            <a:lstStyle/>
            <a:p>
              <a:endParaRPr smtClean="0">
                <a:solidFill>
                  <a:prstClr val="black"/>
                </a:solidFill>
              </a:endParaRPr>
            </a:p>
          </p:txBody>
        </p:sp>
        <p:sp>
          <p:nvSpPr>
            <p:cNvPr id="12" name="object 12"/>
            <p:cNvSpPr/>
            <p:nvPr/>
          </p:nvSpPr>
          <p:spPr>
            <a:xfrm>
              <a:off x="3374136" y="5099304"/>
              <a:ext cx="257810" cy="352425"/>
            </a:xfrm>
            <a:custGeom>
              <a:avLst/>
              <a:gdLst/>
              <a:ahLst/>
              <a:cxnLst/>
              <a:rect l="l" t="t" r="r" b="b"/>
              <a:pathLst>
                <a:path w="257810" h="352425">
                  <a:moveTo>
                    <a:pt x="257555" y="0"/>
                  </a:moveTo>
                  <a:lnTo>
                    <a:pt x="0" y="0"/>
                  </a:lnTo>
                  <a:lnTo>
                    <a:pt x="0" y="352044"/>
                  </a:lnTo>
                  <a:lnTo>
                    <a:pt x="257555" y="352044"/>
                  </a:lnTo>
                  <a:lnTo>
                    <a:pt x="257555" y="0"/>
                  </a:lnTo>
                  <a:close/>
                </a:path>
              </a:pathLst>
            </a:custGeom>
            <a:solidFill>
              <a:srgbClr val="A30000"/>
            </a:solidFill>
          </p:spPr>
          <p:txBody>
            <a:bodyPr wrap="square" lIns="0" tIns="0" rIns="0" bIns="0" rtlCol="0"/>
            <a:lstStyle/>
            <a:p>
              <a:endParaRPr smtClean="0">
                <a:solidFill>
                  <a:prstClr val="black"/>
                </a:solidFill>
              </a:endParaRPr>
            </a:p>
          </p:txBody>
        </p:sp>
        <p:sp>
          <p:nvSpPr>
            <p:cNvPr id="13" name="object 13"/>
            <p:cNvSpPr/>
            <p:nvPr/>
          </p:nvSpPr>
          <p:spPr>
            <a:xfrm>
              <a:off x="3631692" y="2560320"/>
              <a:ext cx="256540" cy="2891155"/>
            </a:xfrm>
            <a:custGeom>
              <a:avLst/>
              <a:gdLst/>
              <a:ahLst/>
              <a:cxnLst/>
              <a:rect l="l" t="t" r="r" b="b"/>
              <a:pathLst>
                <a:path w="256539" h="2891154">
                  <a:moveTo>
                    <a:pt x="256032" y="0"/>
                  </a:moveTo>
                  <a:lnTo>
                    <a:pt x="0" y="0"/>
                  </a:lnTo>
                  <a:lnTo>
                    <a:pt x="0" y="2891028"/>
                  </a:lnTo>
                  <a:lnTo>
                    <a:pt x="256032" y="2891028"/>
                  </a:lnTo>
                  <a:lnTo>
                    <a:pt x="256032" y="0"/>
                  </a:lnTo>
                  <a:close/>
                </a:path>
              </a:pathLst>
            </a:custGeom>
            <a:solidFill>
              <a:srgbClr val="001F5F"/>
            </a:solidFill>
          </p:spPr>
          <p:txBody>
            <a:bodyPr wrap="square" lIns="0" tIns="0" rIns="0" bIns="0" rtlCol="0"/>
            <a:lstStyle/>
            <a:p>
              <a:endParaRPr smtClean="0">
                <a:solidFill>
                  <a:prstClr val="black"/>
                </a:solidFill>
              </a:endParaRPr>
            </a:p>
          </p:txBody>
        </p:sp>
        <p:sp>
          <p:nvSpPr>
            <p:cNvPr id="14" name="object 14"/>
            <p:cNvSpPr/>
            <p:nvPr/>
          </p:nvSpPr>
          <p:spPr>
            <a:xfrm>
              <a:off x="4093463" y="5346192"/>
              <a:ext cx="257810" cy="105410"/>
            </a:xfrm>
            <a:custGeom>
              <a:avLst/>
              <a:gdLst/>
              <a:ahLst/>
              <a:cxnLst/>
              <a:rect l="l" t="t" r="r" b="b"/>
              <a:pathLst>
                <a:path w="257810" h="105410">
                  <a:moveTo>
                    <a:pt x="257556" y="0"/>
                  </a:moveTo>
                  <a:lnTo>
                    <a:pt x="0" y="0"/>
                  </a:lnTo>
                  <a:lnTo>
                    <a:pt x="0" y="105156"/>
                  </a:lnTo>
                  <a:lnTo>
                    <a:pt x="257556" y="105156"/>
                  </a:lnTo>
                  <a:lnTo>
                    <a:pt x="257556" y="0"/>
                  </a:lnTo>
                  <a:close/>
                </a:path>
              </a:pathLst>
            </a:custGeom>
            <a:solidFill>
              <a:srgbClr val="A30000"/>
            </a:solidFill>
          </p:spPr>
          <p:txBody>
            <a:bodyPr wrap="square" lIns="0" tIns="0" rIns="0" bIns="0" rtlCol="0"/>
            <a:lstStyle/>
            <a:p>
              <a:endParaRPr smtClean="0">
                <a:solidFill>
                  <a:prstClr val="black"/>
                </a:solidFill>
              </a:endParaRPr>
            </a:p>
          </p:txBody>
        </p:sp>
        <p:sp>
          <p:nvSpPr>
            <p:cNvPr id="15" name="object 15"/>
            <p:cNvSpPr/>
            <p:nvPr/>
          </p:nvSpPr>
          <p:spPr>
            <a:xfrm>
              <a:off x="4351019" y="4969764"/>
              <a:ext cx="256540" cy="481965"/>
            </a:xfrm>
            <a:custGeom>
              <a:avLst/>
              <a:gdLst/>
              <a:ahLst/>
              <a:cxnLst/>
              <a:rect l="l" t="t" r="r" b="b"/>
              <a:pathLst>
                <a:path w="256539" h="481964">
                  <a:moveTo>
                    <a:pt x="256031" y="0"/>
                  </a:moveTo>
                  <a:lnTo>
                    <a:pt x="0" y="0"/>
                  </a:lnTo>
                  <a:lnTo>
                    <a:pt x="0" y="481584"/>
                  </a:lnTo>
                  <a:lnTo>
                    <a:pt x="256031" y="481584"/>
                  </a:lnTo>
                  <a:lnTo>
                    <a:pt x="256031"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4812792" y="5375148"/>
              <a:ext cx="257810" cy="76200"/>
            </a:xfrm>
            <a:custGeom>
              <a:avLst/>
              <a:gdLst/>
              <a:ahLst/>
              <a:cxnLst/>
              <a:rect l="l" t="t" r="r" b="b"/>
              <a:pathLst>
                <a:path w="257810" h="76200">
                  <a:moveTo>
                    <a:pt x="257556" y="0"/>
                  </a:moveTo>
                  <a:lnTo>
                    <a:pt x="0" y="0"/>
                  </a:lnTo>
                  <a:lnTo>
                    <a:pt x="0" y="76199"/>
                  </a:lnTo>
                  <a:lnTo>
                    <a:pt x="257556" y="76199"/>
                  </a:lnTo>
                  <a:lnTo>
                    <a:pt x="257556" y="0"/>
                  </a:lnTo>
                  <a:close/>
                </a:path>
              </a:pathLst>
            </a:custGeom>
            <a:solidFill>
              <a:srgbClr val="A30000"/>
            </a:solidFill>
          </p:spPr>
          <p:txBody>
            <a:bodyPr wrap="square" lIns="0" tIns="0" rIns="0" bIns="0" rtlCol="0"/>
            <a:lstStyle/>
            <a:p>
              <a:endParaRPr smtClean="0">
                <a:solidFill>
                  <a:prstClr val="black"/>
                </a:solidFill>
              </a:endParaRPr>
            </a:p>
          </p:txBody>
        </p:sp>
        <p:sp>
          <p:nvSpPr>
            <p:cNvPr id="17" name="object 17"/>
            <p:cNvSpPr/>
            <p:nvPr/>
          </p:nvSpPr>
          <p:spPr>
            <a:xfrm>
              <a:off x="5070348" y="3808476"/>
              <a:ext cx="256540" cy="1643380"/>
            </a:xfrm>
            <a:custGeom>
              <a:avLst/>
              <a:gdLst/>
              <a:ahLst/>
              <a:cxnLst/>
              <a:rect l="l" t="t" r="r" b="b"/>
              <a:pathLst>
                <a:path w="256539" h="1643379">
                  <a:moveTo>
                    <a:pt x="256031" y="0"/>
                  </a:moveTo>
                  <a:lnTo>
                    <a:pt x="0" y="0"/>
                  </a:lnTo>
                  <a:lnTo>
                    <a:pt x="0" y="1642872"/>
                  </a:lnTo>
                  <a:lnTo>
                    <a:pt x="256031" y="1642872"/>
                  </a:lnTo>
                  <a:lnTo>
                    <a:pt x="256031" y="0"/>
                  </a:lnTo>
                  <a:close/>
                </a:path>
              </a:pathLst>
            </a:custGeom>
            <a:solidFill>
              <a:srgbClr val="001F5F"/>
            </a:solidFill>
          </p:spPr>
          <p:txBody>
            <a:bodyPr wrap="square" lIns="0" tIns="0" rIns="0" bIns="0" rtlCol="0"/>
            <a:lstStyle/>
            <a:p>
              <a:endParaRPr smtClean="0">
                <a:solidFill>
                  <a:prstClr val="black"/>
                </a:solidFill>
              </a:endParaRPr>
            </a:p>
          </p:txBody>
        </p:sp>
        <p:sp>
          <p:nvSpPr>
            <p:cNvPr id="18" name="object 18"/>
            <p:cNvSpPr/>
            <p:nvPr/>
          </p:nvSpPr>
          <p:spPr>
            <a:xfrm>
              <a:off x="5532119" y="5341620"/>
              <a:ext cx="256540" cy="109855"/>
            </a:xfrm>
            <a:custGeom>
              <a:avLst/>
              <a:gdLst/>
              <a:ahLst/>
              <a:cxnLst/>
              <a:rect l="l" t="t" r="r" b="b"/>
              <a:pathLst>
                <a:path w="256539" h="109854">
                  <a:moveTo>
                    <a:pt x="256031" y="0"/>
                  </a:moveTo>
                  <a:lnTo>
                    <a:pt x="0" y="0"/>
                  </a:lnTo>
                  <a:lnTo>
                    <a:pt x="0" y="109727"/>
                  </a:lnTo>
                  <a:lnTo>
                    <a:pt x="256031" y="109727"/>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19" name="object 19"/>
            <p:cNvSpPr/>
            <p:nvPr/>
          </p:nvSpPr>
          <p:spPr>
            <a:xfrm>
              <a:off x="5788151" y="4463796"/>
              <a:ext cx="257810" cy="988060"/>
            </a:xfrm>
            <a:custGeom>
              <a:avLst/>
              <a:gdLst/>
              <a:ahLst/>
              <a:cxnLst/>
              <a:rect l="l" t="t" r="r" b="b"/>
              <a:pathLst>
                <a:path w="257810" h="988060">
                  <a:moveTo>
                    <a:pt x="257556" y="0"/>
                  </a:moveTo>
                  <a:lnTo>
                    <a:pt x="0" y="0"/>
                  </a:lnTo>
                  <a:lnTo>
                    <a:pt x="0" y="987551"/>
                  </a:lnTo>
                  <a:lnTo>
                    <a:pt x="257556" y="987551"/>
                  </a:lnTo>
                  <a:lnTo>
                    <a:pt x="257556" y="0"/>
                  </a:lnTo>
                  <a:close/>
                </a:path>
              </a:pathLst>
            </a:custGeom>
            <a:solidFill>
              <a:srgbClr val="001F5F"/>
            </a:solidFill>
          </p:spPr>
          <p:txBody>
            <a:bodyPr wrap="square" lIns="0" tIns="0" rIns="0" bIns="0" rtlCol="0"/>
            <a:lstStyle/>
            <a:p>
              <a:endParaRPr smtClean="0">
                <a:solidFill>
                  <a:prstClr val="black"/>
                </a:solidFill>
              </a:endParaRPr>
            </a:p>
          </p:txBody>
        </p:sp>
        <p:sp>
          <p:nvSpPr>
            <p:cNvPr id="20" name="object 20"/>
            <p:cNvSpPr/>
            <p:nvPr/>
          </p:nvSpPr>
          <p:spPr>
            <a:xfrm>
              <a:off x="6251448" y="5375148"/>
              <a:ext cx="256540" cy="76200"/>
            </a:xfrm>
            <a:custGeom>
              <a:avLst/>
              <a:gdLst/>
              <a:ahLst/>
              <a:cxnLst/>
              <a:rect l="l" t="t" r="r" b="b"/>
              <a:pathLst>
                <a:path w="256540" h="76200">
                  <a:moveTo>
                    <a:pt x="256031" y="0"/>
                  </a:moveTo>
                  <a:lnTo>
                    <a:pt x="0" y="0"/>
                  </a:lnTo>
                  <a:lnTo>
                    <a:pt x="0" y="76199"/>
                  </a:lnTo>
                  <a:lnTo>
                    <a:pt x="256031" y="76199"/>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21" name="object 21"/>
            <p:cNvSpPr/>
            <p:nvPr/>
          </p:nvSpPr>
          <p:spPr>
            <a:xfrm>
              <a:off x="6507480" y="4451604"/>
              <a:ext cx="257810" cy="1000125"/>
            </a:xfrm>
            <a:custGeom>
              <a:avLst/>
              <a:gdLst/>
              <a:ahLst/>
              <a:cxnLst/>
              <a:rect l="l" t="t" r="r" b="b"/>
              <a:pathLst>
                <a:path w="257809" h="1000125">
                  <a:moveTo>
                    <a:pt x="257555" y="0"/>
                  </a:moveTo>
                  <a:lnTo>
                    <a:pt x="0" y="0"/>
                  </a:lnTo>
                  <a:lnTo>
                    <a:pt x="0" y="999744"/>
                  </a:lnTo>
                  <a:lnTo>
                    <a:pt x="257555" y="999744"/>
                  </a:lnTo>
                  <a:lnTo>
                    <a:pt x="257555" y="0"/>
                  </a:lnTo>
                  <a:close/>
                </a:path>
              </a:pathLst>
            </a:custGeom>
            <a:solidFill>
              <a:srgbClr val="001F5F"/>
            </a:solidFill>
          </p:spPr>
          <p:txBody>
            <a:bodyPr wrap="square" lIns="0" tIns="0" rIns="0" bIns="0" rtlCol="0"/>
            <a:lstStyle/>
            <a:p>
              <a:endParaRPr smtClean="0">
                <a:solidFill>
                  <a:prstClr val="black"/>
                </a:solidFill>
              </a:endParaRPr>
            </a:p>
          </p:txBody>
        </p:sp>
        <p:sp>
          <p:nvSpPr>
            <p:cNvPr id="22" name="object 22"/>
            <p:cNvSpPr/>
            <p:nvPr/>
          </p:nvSpPr>
          <p:spPr>
            <a:xfrm>
              <a:off x="6970775" y="5166360"/>
              <a:ext cx="256540" cy="285115"/>
            </a:xfrm>
            <a:custGeom>
              <a:avLst/>
              <a:gdLst/>
              <a:ahLst/>
              <a:cxnLst/>
              <a:rect l="l" t="t" r="r" b="b"/>
              <a:pathLst>
                <a:path w="256540" h="285114">
                  <a:moveTo>
                    <a:pt x="256031" y="0"/>
                  </a:moveTo>
                  <a:lnTo>
                    <a:pt x="0" y="0"/>
                  </a:lnTo>
                  <a:lnTo>
                    <a:pt x="0" y="284987"/>
                  </a:lnTo>
                  <a:lnTo>
                    <a:pt x="256031" y="284987"/>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23" name="object 23"/>
            <p:cNvSpPr/>
            <p:nvPr/>
          </p:nvSpPr>
          <p:spPr>
            <a:xfrm>
              <a:off x="7226808" y="2761488"/>
              <a:ext cx="257810" cy="2689860"/>
            </a:xfrm>
            <a:custGeom>
              <a:avLst/>
              <a:gdLst/>
              <a:ahLst/>
              <a:cxnLst/>
              <a:rect l="l" t="t" r="r" b="b"/>
              <a:pathLst>
                <a:path w="257809" h="2689860">
                  <a:moveTo>
                    <a:pt x="257556" y="0"/>
                  </a:moveTo>
                  <a:lnTo>
                    <a:pt x="0" y="0"/>
                  </a:lnTo>
                  <a:lnTo>
                    <a:pt x="0" y="2689860"/>
                  </a:lnTo>
                  <a:lnTo>
                    <a:pt x="257556" y="2689860"/>
                  </a:lnTo>
                  <a:lnTo>
                    <a:pt x="257556" y="0"/>
                  </a:lnTo>
                  <a:close/>
                </a:path>
              </a:pathLst>
            </a:custGeom>
            <a:solidFill>
              <a:srgbClr val="001F5F"/>
            </a:solidFill>
          </p:spPr>
          <p:txBody>
            <a:bodyPr wrap="square" lIns="0" tIns="0" rIns="0" bIns="0" rtlCol="0"/>
            <a:lstStyle/>
            <a:p>
              <a:endParaRPr smtClean="0">
                <a:solidFill>
                  <a:prstClr val="black"/>
                </a:solidFill>
              </a:endParaRPr>
            </a:p>
          </p:txBody>
        </p:sp>
        <p:sp>
          <p:nvSpPr>
            <p:cNvPr id="24" name="object 24"/>
            <p:cNvSpPr/>
            <p:nvPr/>
          </p:nvSpPr>
          <p:spPr>
            <a:xfrm>
              <a:off x="7690104" y="5382768"/>
              <a:ext cx="256540" cy="68580"/>
            </a:xfrm>
            <a:custGeom>
              <a:avLst/>
              <a:gdLst/>
              <a:ahLst/>
              <a:cxnLst/>
              <a:rect l="l" t="t" r="r" b="b"/>
              <a:pathLst>
                <a:path w="256540" h="68579">
                  <a:moveTo>
                    <a:pt x="256031" y="0"/>
                  </a:moveTo>
                  <a:lnTo>
                    <a:pt x="0" y="0"/>
                  </a:lnTo>
                  <a:lnTo>
                    <a:pt x="0" y="68579"/>
                  </a:lnTo>
                  <a:lnTo>
                    <a:pt x="256031" y="68579"/>
                  </a:lnTo>
                  <a:lnTo>
                    <a:pt x="256031" y="0"/>
                  </a:lnTo>
                  <a:close/>
                </a:path>
              </a:pathLst>
            </a:custGeom>
            <a:solidFill>
              <a:srgbClr val="A30000"/>
            </a:solidFill>
          </p:spPr>
          <p:txBody>
            <a:bodyPr wrap="square" lIns="0" tIns="0" rIns="0" bIns="0" rtlCol="0"/>
            <a:lstStyle/>
            <a:p>
              <a:endParaRPr smtClean="0">
                <a:solidFill>
                  <a:prstClr val="black"/>
                </a:solidFill>
              </a:endParaRPr>
            </a:p>
          </p:txBody>
        </p:sp>
        <p:sp>
          <p:nvSpPr>
            <p:cNvPr id="25" name="object 25"/>
            <p:cNvSpPr/>
            <p:nvPr/>
          </p:nvSpPr>
          <p:spPr>
            <a:xfrm>
              <a:off x="7946135" y="4425696"/>
              <a:ext cx="257810" cy="1026160"/>
            </a:xfrm>
            <a:custGeom>
              <a:avLst/>
              <a:gdLst/>
              <a:ahLst/>
              <a:cxnLst/>
              <a:rect l="l" t="t" r="r" b="b"/>
              <a:pathLst>
                <a:path w="257809" h="1026160">
                  <a:moveTo>
                    <a:pt x="257556" y="0"/>
                  </a:moveTo>
                  <a:lnTo>
                    <a:pt x="0" y="0"/>
                  </a:lnTo>
                  <a:lnTo>
                    <a:pt x="0" y="1025651"/>
                  </a:lnTo>
                  <a:lnTo>
                    <a:pt x="257556" y="1025651"/>
                  </a:lnTo>
                  <a:lnTo>
                    <a:pt x="257556" y="0"/>
                  </a:lnTo>
                  <a:close/>
                </a:path>
              </a:pathLst>
            </a:custGeom>
            <a:solidFill>
              <a:srgbClr val="001F5F"/>
            </a:solidFill>
          </p:spPr>
          <p:txBody>
            <a:bodyPr wrap="square" lIns="0" tIns="0" rIns="0" bIns="0" rtlCol="0"/>
            <a:lstStyle/>
            <a:p>
              <a:endParaRPr smtClean="0">
                <a:solidFill>
                  <a:prstClr val="black"/>
                </a:solidFill>
              </a:endParaRPr>
            </a:p>
          </p:txBody>
        </p:sp>
        <p:sp>
          <p:nvSpPr>
            <p:cNvPr id="26" name="object 26"/>
            <p:cNvSpPr/>
            <p:nvPr/>
          </p:nvSpPr>
          <p:spPr>
            <a:xfrm>
              <a:off x="394715" y="5451348"/>
              <a:ext cx="7911465" cy="0"/>
            </a:xfrm>
            <a:custGeom>
              <a:avLst/>
              <a:gdLst/>
              <a:ahLst/>
              <a:cxnLst/>
              <a:rect l="l" t="t" r="r" b="b"/>
              <a:pathLst>
                <a:path w="7911465">
                  <a:moveTo>
                    <a:pt x="0" y="0"/>
                  </a:moveTo>
                  <a:lnTo>
                    <a:pt x="7911083" y="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27" name="object 27"/>
          <p:cNvSpPr txBox="1"/>
          <p:nvPr/>
        </p:nvSpPr>
        <p:spPr>
          <a:xfrm>
            <a:off x="5526785" y="5482844"/>
            <a:ext cx="527050" cy="330200"/>
          </a:xfrm>
          <a:prstGeom prst="rect">
            <a:avLst/>
          </a:prstGeom>
        </p:spPr>
        <p:txBody>
          <a:bodyPr vert="horz" wrap="square" lIns="0" tIns="12065" rIns="0" bIns="0" rtlCol="0">
            <a:spAutoFit/>
          </a:bodyPr>
          <a:lstStyle/>
          <a:p>
            <a:pPr marL="52069" marR="5080" indent="-40005">
              <a:spcBef>
                <a:spcPts val="95"/>
              </a:spcBef>
            </a:pPr>
            <a:r>
              <a:rPr sz="1000" spc="-10" dirty="0">
                <a:solidFill>
                  <a:prstClr val="black"/>
                </a:solidFill>
                <a:latin typeface="Tahoma"/>
                <a:cs typeface="Tahoma"/>
              </a:rPr>
              <a:t>D</a:t>
            </a:r>
            <a:r>
              <a:rPr sz="1000" spc="-5" dirty="0">
                <a:solidFill>
                  <a:prstClr val="black"/>
                </a:solidFill>
                <a:latin typeface="Tahoma"/>
                <a:cs typeface="Tahoma"/>
              </a:rPr>
              <a:t>a</a:t>
            </a:r>
            <a:r>
              <a:rPr sz="1000" spc="-10" dirty="0">
                <a:solidFill>
                  <a:prstClr val="black"/>
                </a:solidFill>
                <a:latin typeface="Tahoma"/>
                <a:cs typeface="Tahoma"/>
              </a:rPr>
              <a:t>y</a:t>
            </a:r>
            <a:r>
              <a:rPr sz="1000" spc="-5" dirty="0">
                <a:solidFill>
                  <a:prstClr val="black"/>
                </a:solidFill>
                <a:latin typeface="Tahoma"/>
                <a:cs typeface="Tahoma"/>
              </a:rPr>
              <a:t>a</a:t>
            </a:r>
            <a:r>
              <a:rPr sz="1000" spc="-10" dirty="0">
                <a:solidFill>
                  <a:prstClr val="black"/>
                </a:solidFill>
                <a:latin typeface="Tahoma"/>
                <a:cs typeface="Tahoma"/>
              </a:rPr>
              <a:t>n</a:t>
            </a:r>
            <a:r>
              <a:rPr sz="1000" spc="-5" dirty="0">
                <a:solidFill>
                  <a:prstClr val="black"/>
                </a:solidFill>
                <a:latin typeface="Tahoma"/>
                <a:cs typeface="Tahoma"/>
              </a:rPr>
              <a:t>ı</a:t>
            </a:r>
            <a:r>
              <a:rPr sz="1000" spc="-10" dirty="0">
                <a:solidFill>
                  <a:prstClr val="black"/>
                </a:solidFill>
                <a:latin typeface="Tahoma"/>
                <a:cs typeface="Tahoma"/>
              </a:rPr>
              <a:t>k</a:t>
            </a:r>
            <a:r>
              <a:rPr sz="1000" spc="-5" dirty="0">
                <a:solidFill>
                  <a:prstClr val="black"/>
                </a:solidFill>
                <a:latin typeface="Tahoma"/>
                <a:cs typeface="Tahoma"/>
              </a:rPr>
              <a:t>lı  tüketim</a:t>
            </a:r>
            <a:endParaRPr sz="1000">
              <a:solidFill>
                <a:prstClr val="black"/>
              </a:solidFill>
              <a:latin typeface="Tahoma"/>
              <a:cs typeface="Tahoma"/>
            </a:endParaRPr>
          </a:p>
        </p:txBody>
      </p:sp>
      <p:sp>
        <p:nvSpPr>
          <p:cNvPr id="28" name="object 28"/>
          <p:cNvSpPr txBox="1"/>
          <p:nvPr/>
        </p:nvSpPr>
        <p:spPr>
          <a:xfrm>
            <a:off x="1890776" y="5482844"/>
            <a:ext cx="605155" cy="177800"/>
          </a:xfrm>
          <a:prstGeom prst="rect">
            <a:avLst/>
          </a:prstGeom>
        </p:spPr>
        <p:txBody>
          <a:bodyPr vert="horz" wrap="square" lIns="0" tIns="12065" rIns="0" bIns="0" rtlCol="0">
            <a:spAutoFit/>
          </a:bodyPr>
          <a:lstStyle/>
          <a:p>
            <a:pPr marL="12700">
              <a:spcBef>
                <a:spcPts val="95"/>
              </a:spcBef>
            </a:pPr>
            <a:r>
              <a:rPr sz="1000" spc="-5" dirty="0">
                <a:solidFill>
                  <a:prstClr val="black"/>
                </a:solidFill>
                <a:latin typeface="Tahoma"/>
                <a:cs typeface="Tahoma"/>
              </a:rPr>
              <a:t>Made</a:t>
            </a:r>
            <a:r>
              <a:rPr sz="1000" spc="-10" dirty="0">
                <a:solidFill>
                  <a:prstClr val="black"/>
                </a:solidFill>
                <a:latin typeface="Tahoma"/>
                <a:cs typeface="Tahoma"/>
              </a:rPr>
              <a:t>nc</a:t>
            </a:r>
            <a:r>
              <a:rPr sz="1000" spc="-5" dirty="0">
                <a:solidFill>
                  <a:prstClr val="black"/>
                </a:solidFill>
                <a:latin typeface="Tahoma"/>
                <a:cs typeface="Tahoma"/>
              </a:rPr>
              <a:t>ilik</a:t>
            </a:r>
            <a:endParaRPr sz="1000">
              <a:solidFill>
                <a:prstClr val="black"/>
              </a:solidFill>
              <a:latin typeface="Tahoma"/>
              <a:cs typeface="Tahoma"/>
            </a:endParaRPr>
          </a:p>
        </p:txBody>
      </p:sp>
      <p:sp>
        <p:nvSpPr>
          <p:cNvPr id="29" name="object 29"/>
          <p:cNvSpPr txBox="1"/>
          <p:nvPr/>
        </p:nvSpPr>
        <p:spPr>
          <a:xfrm>
            <a:off x="549046" y="5482844"/>
            <a:ext cx="410845"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Yİ-ÜFE</a:t>
            </a:r>
            <a:endParaRPr sz="1000">
              <a:solidFill>
                <a:prstClr val="black"/>
              </a:solidFill>
              <a:latin typeface="Tahoma"/>
              <a:cs typeface="Tahoma"/>
            </a:endParaRPr>
          </a:p>
        </p:txBody>
      </p:sp>
      <p:sp>
        <p:nvSpPr>
          <p:cNvPr id="30" name="object 30"/>
          <p:cNvSpPr txBox="1"/>
          <p:nvPr/>
        </p:nvSpPr>
        <p:spPr>
          <a:xfrm>
            <a:off x="6203060" y="5482844"/>
            <a:ext cx="610235" cy="330200"/>
          </a:xfrm>
          <a:prstGeom prst="rect">
            <a:avLst/>
          </a:prstGeom>
        </p:spPr>
        <p:txBody>
          <a:bodyPr vert="horz" wrap="square" lIns="0" tIns="12065" rIns="0" bIns="0" rtlCol="0">
            <a:spAutoFit/>
          </a:bodyPr>
          <a:lstStyle/>
          <a:p>
            <a:pPr marL="94615" marR="5080" indent="-82550">
              <a:spcBef>
                <a:spcPts val="95"/>
              </a:spcBef>
            </a:pPr>
            <a:r>
              <a:rPr sz="1000" spc="-10" dirty="0">
                <a:solidFill>
                  <a:prstClr val="black"/>
                </a:solidFill>
                <a:latin typeface="Tahoma"/>
                <a:cs typeface="Tahoma"/>
              </a:rPr>
              <a:t>D</a:t>
            </a:r>
            <a:r>
              <a:rPr sz="1000" spc="-5" dirty="0">
                <a:solidFill>
                  <a:prstClr val="black"/>
                </a:solidFill>
                <a:latin typeface="Tahoma"/>
                <a:cs typeface="Tahoma"/>
              </a:rPr>
              <a:t>a</a:t>
            </a:r>
            <a:r>
              <a:rPr sz="1000" spc="-10" dirty="0">
                <a:solidFill>
                  <a:prstClr val="black"/>
                </a:solidFill>
                <a:latin typeface="Tahoma"/>
                <a:cs typeface="Tahoma"/>
              </a:rPr>
              <a:t>y</a:t>
            </a:r>
            <a:r>
              <a:rPr sz="1000" spc="-5" dirty="0">
                <a:solidFill>
                  <a:prstClr val="black"/>
                </a:solidFill>
                <a:latin typeface="Tahoma"/>
                <a:cs typeface="Tahoma"/>
              </a:rPr>
              <a:t>a</a:t>
            </a:r>
            <a:r>
              <a:rPr sz="1000" spc="-10" dirty="0">
                <a:solidFill>
                  <a:prstClr val="black"/>
                </a:solidFill>
                <a:latin typeface="Tahoma"/>
                <a:cs typeface="Tahoma"/>
              </a:rPr>
              <a:t>n</a:t>
            </a:r>
            <a:r>
              <a:rPr sz="1000" spc="-5" dirty="0">
                <a:solidFill>
                  <a:prstClr val="black"/>
                </a:solidFill>
                <a:latin typeface="Tahoma"/>
                <a:cs typeface="Tahoma"/>
              </a:rPr>
              <a:t>ı</a:t>
            </a:r>
            <a:r>
              <a:rPr sz="1000" spc="-10" dirty="0">
                <a:solidFill>
                  <a:prstClr val="black"/>
                </a:solidFill>
                <a:latin typeface="Tahoma"/>
                <a:cs typeface="Tahoma"/>
              </a:rPr>
              <a:t>ksız  </a:t>
            </a:r>
            <a:r>
              <a:rPr sz="1000" spc="-5" dirty="0">
                <a:solidFill>
                  <a:prstClr val="black"/>
                </a:solidFill>
                <a:latin typeface="Tahoma"/>
                <a:cs typeface="Tahoma"/>
              </a:rPr>
              <a:t>tüketim</a:t>
            </a:r>
            <a:endParaRPr sz="1000">
              <a:solidFill>
                <a:prstClr val="black"/>
              </a:solidFill>
              <a:latin typeface="Tahoma"/>
              <a:cs typeface="Tahoma"/>
            </a:endParaRPr>
          </a:p>
        </p:txBody>
      </p:sp>
      <p:sp>
        <p:nvSpPr>
          <p:cNvPr id="31" name="object 31"/>
          <p:cNvSpPr txBox="1"/>
          <p:nvPr/>
        </p:nvSpPr>
        <p:spPr>
          <a:xfrm>
            <a:off x="2719577" y="5482844"/>
            <a:ext cx="384810" cy="177800"/>
          </a:xfrm>
          <a:prstGeom prst="rect">
            <a:avLst/>
          </a:prstGeom>
        </p:spPr>
        <p:txBody>
          <a:bodyPr vert="horz" wrap="square" lIns="0" tIns="12065" rIns="0" bIns="0" rtlCol="0">
            <a:spAutoFit/>
          </a:bodyPr>
          <a:lstStyle/>
          <a:p>
            <a:pPr marL="12700">
              <a:spcBef>
                <a:spcPts val="95"/>
              </a:spcBef>
            </a:pPr>
            <a:r>
              <a:rPr sz="1000" spc="-5" dirty="0">
                <a:solidFill>
                  <a:prstClr val="black"/>
                </a:solidFill>
                <a:latin typeface="Tahoma"/>
                <a:cs typeface="Tahoma"/>
              </a:rPr>
              <a:t>İmalat</a:t>
            </a:r>
            <a:endParaRPr sz="1000">
              <a:solidFill>
                <a:prstClr val="black"/>
              </a:solidFill>
              <a:latin typeface="Tahoma"/>
              <a:cs typeface="Tahoma"/>
            </a:endParaRPr>
          </a:p>
        </p:txBody>
      </p:sp>
      <p:sp>
        <p:nvSpPr>
          <p:cNvPr id="32" name="object 32"/>
          <p:cNvSpPr txBox="1"/>
          <p:nvPr/>
        </p:nvSpPr>
        <p:spPr>
          <a:xfrm>
            <a:off x="4826634" y="5482844"/>
            <a:ext cx="485775" cy="177800"/>
          </a:xfrm>
          <a:prstGeom prst="rect">
            <a:avLst/>
          </a:prstGeom>
        </p:spPr>
        <p:txBody>
          <a:bodyPr vert="horz" wrap="square" lIns="0" tIns="12065" rIns="0" bIns="0" rtlCol="0">
            <a:spAutoFit/>
          </a:bodyPr>
          <a:lstStyle/>
          <a:p>
            <a:pPr marL="12700">
              <a:spcBef>
                <a:spcPts val="95"/>
              </a:spcBef>
            </a:pPr>
            <a:r>
              <a:rPr sz="1000" spc="-5" dirty="0">
                <a:solidFill>
                  <a:prstClr val="black"/>
                </a:solidFill>
                <a:latin typeface="Tahoma"/>
                <a:cs typeface="Tahoma"/>
              </a:rPr>
              <a:t>Ara</a:t>
            </a:r>
            <a:r>
              <a:rPr sz="1000" spc="-60" dirty="0">
                <a:solidFill>
                  <a:prstClr val="black"/>
                </a:solidFill>
                <a:latin typeface="Tahoma"/>
                <a:cs typeface="Tahoma"/>
              </a:rPr>
              <a:t> </a:t>
            </a:r>
            <a:r>
              <a:rPr sz="1000" spc="-5" dirty="0">
                <a:solidFill>
                  <a:prstClr val="black"/>
                </a:solidFill>
                <a:latin typeface="Tahoma"/>
                <a:cs typeface="Tahoma"/>
              </a:rPr>
              <a:t>malı</a:t>
            </a:r>
            <a:endParaRPr sz="1000">
              <a:solidFill>
                <a:prstClr val="black"/>
              </a:solidFill>
              <a:latin typeface="Tahoma"/>
              <a:cs typeface="Tahoma"/>
            </a:endParaRPr>
          </a:p>
        </p:txBody>
      </p:sp>
      <p:sp>
        <p:nvSpPr>
          <p:cNvPr id="33" name="object 33"/>
          <p:cNvSpPr txBox="1"/>
          <p:nvPr/>
        </p:nvSpPr>
        <p:spPr>
          <a:xfrm>
            <a:off x="3294379" y="5482844"/>
            <a:ext cx="674370" cy="482600"/>
          </a:xfrm>
          <a:prstGeom prst="rect">
            <a:avLst/>
          </a:prstGeom>
        </p:spPr>
        <p:txBody>
          <a:bodyPr vert="horz" wrap="square" lIns="0" tIns="12065" rIns="0" bIns="0" rtlCol="0">
            <a:spAutoFit/>
          </a:bodyPr>
          <a:lstStyle/>
          <a:p>
            <a:pPr marL="12700" marR="5080" indent="100330">
              <a:spcBef>
                <a:spcPts val="95"/>
              </a:spcBef>
            </a:pPr>
            <a:r>
              <a:rPr sz="1000" spc="-5" dirty="0">
                <a:solidFill>
                  <a:prstClr val="black"/>
                </a:solidFill>
                <a:latin typeface="Tahoma"/>
                <a:cs typeface="Tahoma"/>
              </a:rPr>
              <a:t>Elektrik,  Gaz</a:t>
            </a:r>
            <a:r>
              <a:rPr sz="1000" spc="-80" dirty="0">
                <a:solidFill>
                  <a:prstClr val="black"/>
                </a:solidFill>
                <a:latin typeface="Tahoma"/>
                <a:cs typeface="Tahoma"/>
              </a:rPr>
              <a:t> </a:t>
            </a:r>
            <a:r>
              <a:rPr sz="1000" spc="-5" dirty="0">
                <a:solidFill>
                  <a:prstClr val="black"/>
                </a:solidFill>
                <a:latin typeface="Tahoma"/>
                <a:cs typeface="Tahoma"/>
              </a:rPr>
              <a:t>Üretimi  ve</a:t>
            </a:r>
            <a:r>
              <a:rPr sz="1000" spc="-55" dirty="0">
                <a:solidFill>
                  <a:prstClr val="black"/>
                </a:solidFill>
                <a:latin typeface="Tahoma"/>
                <a:cs typeface="Tahoma"/>
              </a:rPr>
              <a:t> </a:t>
            </a:r>
            <a:r>
              <a:rPr sz="1000" spc="-5" dirty="0">
                <a:solidFill>
                  <a:prstClr val="black"/>
                </a:solidFill>
                <a:latin typeface="Tahoma"/>
                <a:cs typeface="Tahoma"/>
              </a:rPr>
              <a:t>Dağıtımı</a:t>
            </a:r>
            <a:endParaRPr sz="1000">
              <a:solidFill>
                <a:prstClr val="black"/>
              </a:solidFill>
              <a:latin typeface="Tahoma"/>
              <a:cs typeface="Tahoma"/>
            </a:endParaRPr>
          </a:p>
        </p:txBody>
      </p:sp>
      <p:sp>
        <p:nvSpPr>
          <p:cNvPr id="34" name="object 34"/>
          <p:cNvSpPr txBox="1"/>
          <p:nvPr/>
        </p:nvSpPr>
        <p:spPr>
          <a:xfrm>
            <a:off x="4058158" y="5482844"/>
            <a:ext cx="582930" cy="177800"/>
          </a:xfrm>
          <a:prstGeom prst="rect">
            <a:avLst/>
          </a:prstGeom>
        </p:spPr>
        <p:txBody>
          <a:bodyPr vert="horz" wrap="square" lIns="0" tIns="12065" rIns="0" bIns="0" rtlCol="0">
            <a:spAutoFit/>
          </a:bodyPr>
          <a:lstStyle/>
          <a:p>
            <a:pPr marL="12700">
              <a:spcBef>
                <a:spcPts val="95"/>
              </a:spcBef>
            </a:pPr>
            <a:r>
              <a:rPr sz="1000" spc="-5" dirty="0">
                <a:solidFill>
                  <a:prstClr val="black"/>
                </a:solidFill>
                <a:latin typeface="Tahoma"/>
                <a:cs typeface="Tahoma"/>
              </a:rPr>
              <a:t>Su</a:t>
            </a:r>
            <a:r>
              <a:rPr sz="1000" spc="-60" dirty="0">
                <a:solidFill>
                  <a:prstClr val="black"/>
                </a:solidFill>
                <a:latin typeface="Tahoma"/>
                <a:cs typeface="Tahoma"/>
              </a:rPr>
              <a:t> </a:t>
            </a:r>
            <a:r>
              <a:rPr sz="1000" spc="-5" dirty="0">
                <a:solidFill>
                  <a:prstClr val="black"/>
                </a:solidFill>
                <a:latin typeface="Tahoma"/>
                <a:cs typeface="Tahoma"/>
              </a:rPr>
              <a:t>Temini</a:t>
            </a:r>
            <a:endParaRPr sz="1000">
              <a:solidFill>
                <a:prstClr val="black"/>
              </a:solidFill>
              <a:latin typeface="Tahoma"/>
              <a:cs typeface="Tahoma"/>
            </a:endParaRPr>
          </a:p>
        </p:txBody>
      </p:sp>
      <p:sp>
        <p:nvSpPr>
          <p:cNvPr id="35" name="object 35"/>
          <p:cNvSpPr txBox="1"/>
          <p:nvPr/>
        </p:nvSpPr>
        <p:spPr>
          <a:xfrm>
            <a:off x="7055611" y="5482844"/>
            <a:ext cx="343535" cy="177800"/>
          </a:xfrm>
          <a:prstGeom prst="rect">
            <a:avLst/>
          </a:prstGeom>
        </p:spPr>
        <p:txBody>
          <a:bodyPr vert="horz" wrap="square" lIns="0" tIns="12065" rIns="0" bIns="0" rtlCol="0">
            <a:spAutoFit/>
          </a:bodyPr>
          <a:lstStyle/>
          <a:p>
            <a:pPr marL="12700">
              <a:spcBef>
                <a:spcPts val="95"/>
              </a:spcBef>
            </a:pPr>
            <a:r>
              <a:rPr sz="1000" spc="-5" dirty="0">
                <a:solidFill>
                  <a:prstClr val="black"/>
                </a:solidFill>
                <a:latin typeface="Tahoma"/>
                <a:cs typeface="Tahoma"/>
              </a:rPr>
              <a:t>E</a:t>
            </a:r>
            <a:r>
              <a:rPr sz="1000" spc="-10" dirty="0">
                <a:solidFill>
                  <a:prstClr val="black"/>
                </a:solidFill>
                <a:latin typeface="Tahoma"/>
                <a:cs typeface="Tahoma"/>
              </a:rPr>
              <a:t>n</a:t>
            </a:r>
            <a:r>
              <a:rPr sz="1000" spc="-5" dirty="0">
                <a:solidFill>
                  <a:prstClr val="black"/>
                </a:solidFill>
                <a:latin typeface="Tahoma"/>
                <a:cs typeface="Tahoma"/>
              </a:rPr>
              <a:t>e</a:t>
            </a:r>
            <a:r>
              <a:rPr sz="1000" spc="-10" dirty="0">
                <a:solidFill>
                  <a:prstClr val="black"/>
                </a:solidFill>
                <a:latin typeface="Tahoma"/>
                <a:cs typeface="Tahoma"/>
              </a:rPr>
              <a:t>rj</a:t>
            </a:r>
            <a:r>
              <a:rPr sz="1000" spc="-5" dirty="0">
                <a:solidFill>
                  <a:prstClr val="black"/>
                </a:solidFill>
                <a:latin typeface="Tahoma"/>
                <a:cs typeface="Tahoma"/>
              </a:rPr>
              <a:t>i</a:t>
            </a:r>
            <a:endParaRPr sz="1000">
              <a:solidFill>
                <a:prstClr val="black"/>
              </a:solidFill>
              <a:latin typeface="Tahoma"/>
              <a:cs typeface="Tahoma"/>
            </a:endParaRPr>
          </a:p>
        </p:txBody>
      </p:sp>
      <p:sp>
        <p:nvSpPr>
          <p:cNvPr id="36" name="object 36"/>
          <p:cNvSpPr txBox="1"/>
          <p:nvPr/>
        </p:nvSpPr>
        <p:spPr>
          <a:xfrm>
            <a:off x="713638" y="3763136"/>
            <a:ext cx="33909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105</a:t>
            </a:r>
            <a:r>
              <a:rPr sz="1000" spc="-5" dirty="0">
                <a:solidFill>
                  <a:prstClr val="black"/>
                </a:solidFill>
                <a:latin typeface="Tahoma"/>
                <a:cs typeface="Tahoma"/>
              </a:rPr>
              <a:t>,0</a:t>
            </a:r>
            <a:endParaRPr sz="1000">
              <a:solidFill>
                <a:prstClr val="black"/>
              </a:solidFill>
              <a:latin typeface="Tahoma"/>
              <a:cs typeface="Tahoma"/>
            </a:endParaRPr>
          </a:p>
        </p:txBody>
      </p:sp>
      <p:sp>
        <p:nvSpPr>
          <p:cNvPr id="37" name="object 37"/>
          <p:cNvSpPr txBox="1"/>
          <p:nvPr/>
        </p:nvSpPr>
        <p:spPr>
          <a:xfrm>
            <a:off x="7690866" y="5482844"/>
            <a:ext cx="511175" cy="330200"/>
          </a:xfrm>
          <a:prstGeom prst="rect">
            <a:avLst/>
          </a:prstGeom>
        </p:spPr>
        <p:txBody>
          <a:bodyPr vert="horz" wrap="square" lIns="0" tIns="12065" rIns="0" bIns="0" rtlCol="0">
            <a:spAutoFit/>
          </a:bodyPr>
          <a:lstStyle/>
          <a:p>
            <a:pPr marL="140335" marR="5080" indent="-128270">
              <a:spcBef>
                <a:spcPts val="95"/>
              </a:spcBef>
            </a:pPr>
            <a:r>
              <a:rPr sz="1000" spc="-10" dirty="0">
                <a:solidFill>
                  <a:prstClr val="black"/>
                </a:solidFill>
                <a:latin typeface="Tahoma"/>
                <a:cs typeface="Tahoma"/>
              </a:rPr>
              <a:t>Ser</a:t>
            </a:r>
            <a:r>
              <a:rPr sz="1000" spc="-5" dirty="0">
                <a:solidFill>
                  <a:prstClr val="black"/>
                </a:solidFill>
                <a:latin typeface="Tahoma"/>
                <a:cs typeface="Tahoma"/>
              </a:rPr>
              <a:t>ma</a:t>
            </a:r>
            <a:r>
              <a:rPr sz="1000" spc="-10" dirty="0">
                <a:solidFill>
                  <a:prstClr val="black"/>
                </a:solidFill>
                <a:latin typeface="Tahoma"/>
                <a:cs typeface="Tahoma"/>
              </a:rPr>
              <a:t>y</a:t>
            </a:r>
            <a:r>
              <a:rPr sz="1000" spc="-5" dirty="0">
                <a:solidFill>
                  <a:prstClr val="black"/>
                </a:solidFill>
                <a:latin typeface="Tahoma"/>
                <a:cs typeface="Tahoma"/>
              </a:rPr>
              <a:t>e  malı</a:t>
            </a:r>
            <a:endParaRPr sz="1000">
              <a:solidFill>
                <a:prstClr val="black"/>
              </a:solidFill>
              <a:latin typeface="Tahoma"/>
              <a:cs typeface="Tahoma"/>
            </a:endParaRPr>
          </a:p>
        </p:txBody>
      </p:sp>
      <p:sp>
        <p:nvSpPr>
          <p:cNvPr id="38" name="object 38"/>
          <p:cNvSpPr txBox="1"/>
          <p:nvPr/>
        </p:nvSpPr>
        <p:spPr>
          <a:xfrm>
            <a:off x="524662" y="5159121"/>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7</a:t>
            </a:r>
            <a:r>
              <a:rPr sz="1000" spc="-5" dirty="0">
                <a:solidFill>
                  <a:prstClr val="black"/>
                </a:solidFill>
                <a:latin typeface="Tahoma"/>
                <a:cs typeface="Tahoma"/>
              </a:rPr>
              <a:t>,2</a:t>
            </a:r>
            <a:endParaRPr sz="1000">
              <a:solidFill>
                <a:prstClr val="black"/>
              </a:solidFill>
              <a:latin typeface="Tahoma"/>
              <a:cs typeface="Tahoma"/>
            </a:endParaRPr>
          </a:p>
        </p:txBody>
      </p:sp>
      <p:sp>
        <p:nvSpPr>
          <p:cNvPr id="39" name="object 39"/>
          <p:cNvSpPr txBox="1"/>
          <p:nvPr/>
        </p:nvSpPr>
        <p:spPr>
          <a:xfrm>
            <a:off x="1963292" y="5171694"/>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6</a:t>
            </a:r>
            <a:r>
              <a:rPr sz="1000" spc="-5" dirty="0">
                <a:solidFill>
                  <a:prstClr val="black"/>
                </a:solidFill>
                <a:latin typeface="Tahoma"/>
                <a:cs typeface="Tahoma"/>
              </a:rPr>
              <a:t>,4</a:t>
            </a:r>
            <a:endParaRPr sz="1000">
              <a:solidFill>
                <a:prstClr val="black"/>
              </a:solidFill>
              <a:latin typeface="Tahoma"/>
              <a:cs typeface="Tahoma"/>
            </a:endParaRPr>
          </a:p>
        </p:txBody>
      </p:sp>
      <p:sp>
        <p:nvSpPr>
          <p:cNvPr id="40" name="object 40"/>
          <p:cNvSpPr txBox="1"/>
          <p:nvPr/>
        </p:nvSpPr>
        <p:spPr>
          <a:xfrm>
            <a:off x="5028946" y="3618738"/>
            <a:ext cx="33909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115,1</a:t>
            </a:r>
            <a:endParaRPr sz="1000">
              <a:solidFill>
                <a:prstClr val="black"/>
              </a:solidFill>
              <a:latin typeface="Tahoma"/>
              <a:cs typeface="Tahoma"/>
            </a:endParaRPr>
          </a:p>
        </p:txBody>
      </p:sp>
      <p:sp>
        <p:nvSpPr>
          <p:cNvPr id="41" name="object 41"/>
          <p:cNvSpPr txBox="1"/>
          <p:nvPr/>
        </p:nvSpPr>
        <p:spPr>
          <a:xfrm>
            <a:off x="2185542" y="3852164"/>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98</a:t>
            </a:r>
            <a:r>
              <a:rPr sz="1000" spc="-5" dirty="0">
                <a:solidFill>
                  <a:prstClr val="black"/>
                </a:solidFill>
                <a:latin typeface="Tahoma"/>
                <a:cs typeface="Tahoma"/>
              </a:rPr>
              <a:t>,7</a:t>
            </a:r>
            <a:endParaRPr sz="1000">
              <a:solidFill>
                <a:prstClr val="black"/>
              </a:solidFill>
              <a:latin typeface="Tahoma"/>
              <a:cs typeface="Tahoma"/>
            </a:endParaRPr>
          </a:p>
        </p:txBody>
      </p:sp>
      <p:sp>
        <p:nvSpPr>
          <p:cNvPr id="42" name="object 42"/>
          <p:cNvSpPr txBox="1"/>
          <p:nvPr/>
        </p:nvSpPr>
        <p:spPr>
          <a:xfrm>
            <a:off x="5559678" y="5152771"/>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7</a:t>
            </a:r>
            <a:r>
              <a:rPr sz="1000" spc="-5" dirty="0">
                <a:solidFill>
                  <a:prstClr val="black"/>
                </a:solidFill>
                <a:latin typeface="Tahoma"/>
                <a:cs typeface="Tahoma"/>
              </a:rPr>
              <a:t>,7</a:t>
            </a:r>
            <a:endParaRPr sz="1000">
              <a:solidFill>
                <a:prstClr val="black"/>
              </a:solidFill>
              <a:latin typeface="Tahoma"/>
              <a:cs typeface="Tahoma"/>
            </a:endParaRPr>
          </a:p>
        </p:txBody>
      </p:sp>
      <p:sp>
        <p:nvSpPr>
          <p:cNvPr id="43" name="object 43"/>
          <p:cNvSpPr txBox="1"/>
          <p:nvPr/>
        </p:nvSpPr>
        <p:spPr>
          <a:xfrm>
            <a:off x="2682620" y="5182870"/>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5</a:t>
            </a:r>
            <a:r>
              <a:rPr sz="1000" spc="-5" dirty="0">
                <a:solidFill>
                  <a:prstClr val="black"/>
                </a:solidFill>
                <a:latin typeface="Tahoma"/>
                <a:cs typeface="Tahoma"/>
              </a:rPr>
              <a:t>,6</a:t>
            </a:r>
            <a:endParaRPr sz="1000">
              <a:solidFill>
                <a:prstClr val="black"/>
              </a:solidFill>
              <a:latin typeface="Tahoma"/>
              <a:cs typeface="Tahoma"/>
            </a:endParaRPr>
          </a:p>
        </p:txBody>
      </p:sp>
      <p:sp>
        <p:nvSpPr>
          <p:cNvPr id="44" name="object 44"/>
          <p:cNvSpPr txBox="1"/>
          <p:nvPr/>
        </p:nvSpPr>
        <p:spPr>
          <a:xfrm>
            <a:off x="2904870" y="3864990"/>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97</a:t>
            </a:r>
            <a:r>
              <a:rPr sz="1000" spc="-5" dirty="0">
                <a:solidFill>
                  <a:prstClr val="black"/>
                </a:solidFill>
                <a:latin typeface="Tahoma"/>
                <a:cs typeface="Tahoma"/>
              </a:rPr>
              <a:t>,9</a:t>
            </a:r>
            <a:endParaRPr sz="1000">
              <a:solidFill>
                <a:prstClr val="black"/>
              </a:solidFill>
              <a:latin typeface="Tahoma"/>
              <a:cs typeface="Tahoma"/>
            </a:endParaRPr>
          </a:p>
        </p:txBody>
      </p:sp>
      <p:sp>
        <p:nvSpPr>
          <p:cNvPr id="45" name="object 45"/>
          <p:cNvSpPr txBox="1"/>
          <p:nvPr/>
        </p:nvSpPr>
        <p:spPr>
          <a:xfrm>
            <a:off x="3366896" y="4909820"/>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24</a:t>
            </a:r>
            <a:r>
              <a:rPr sz="1000" spc="-5" dirty="0">
                <a:solidFill>
                  <a:prstClr val="black"/>
                </a:solidFill>
                <a:latin typeface="Tahoma"/>
                <a:cs typeface="Tahoma"/>
              </a:rPr>
              <a:t>,7</a:t>
            </a:r>
            <a:endParaRPr sz="1000">
              <a:solidFill>
                <a:prstClr val="black"/>
              </a:solidFill>
              <a:latin typeface="Tahoma"/>
              <a:cs typeface="Tahoma"/>
            </a:endParaRPr>
          </a:p>
        </p:txBody>
      </p:sp>
      <p:sp>
        <p:nvSpPr>
          <p:cNvPr id="46" name="object 46"/>
          <p:cNvSpPr txBox="1"/>
          <p:nvPr/>
        </p:nvSpPr>
        <p:spPr>
          <a:xfrm>
            <a:off x="3590671" y="2370836"/>
            <a:ext cx="33909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202</a:t>
            </a:r>
            <a:r>
              <a:rPr sz="1000" spc="-5" dirty="0">
                <a:solidFill>
                  <a:prstClr val="black"/>
                </a:solidFill>
                <a:latin typeface="Tahoma"/>
                <a:cs typeface="Tahoma"/>
              </a:rPr>
              <a:t>,5</a:t>
            </a:r>
            <a:endParaRPr sz="1000">
              <a:solidFill>
                <a:prstClr val="black"/>
              </a:solidFill>
              <a:latin typeface="Tahoma"/>
              <a:cs typeface="Tahoma"/>
            </a:endParaRPr>
          </a:p>
        </p:txBody>
      </p:sp>
      <p:sp>
        <p:nvSpPr>
          <p:cNvPr id="47" name="object 47"/>
          <p:cNvSpPr txBox="1"/>
          <p:nvPr/>
        </p:nvSpPr>
        <p:spPr>
          <a:xfrm>
            <a:off x="4121022" y="5157342"/>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7</a:t>
            </a:r>
            <a:r>
              <a:rPr sz="1000" spc="-5" dirty="0">
                <a:solidFill>
                  <a:prstClr val="black"/>
                </a:solidFill>
                <a:latin typeface="Tahoma"/>
                <a:cs typeface="Tahoma"/>
              </a:rPr>
              <a:t>,4</a:t>
            </a:r>
            <a:endParaRPr sz="1000">
              <a:solidFill>
                <a:prstClr val="black"/>
              </a:solidFill>
              <a:latin typeface="Tahoma"/>
              <a:cs typeface="Tahoma"/>
            </a:endParaRPr>
          </a:p>
        </p:txBody>
      </p:sp>
      <p:sp>
        <p:nvSpPr>
          <p:cNvPr id="48" name="object 48"/>
          <p:cNvSpPr txBox="1"/>
          <p:nvPr/>
        </p:nvSpPr>
        <p:spPr>
          <a:xfrm>
            <a:off x="4343146" y="4781169"/>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33</a:t>
            </a:r>
            <a:r>
              <a:rPr sz="1000" spc="-5" dirty="0">
                <a:solidFill>
                  <a:prstClr val="black"/>
                </a:solidFill>
                <a:latin typeface="Tahoma"/>
                <a:cs typeface="Tahoma"/>
              </a:rPr>
              <a:t>,7</a:t>
            </a:r>
            <a:endParaRPr sz="1000">
              <a:solidFill>
                <a:prstClr val="black"/>
              </a:solidFill>
              <a:latin typeface="Tahoma"/>
              <a:cs typeface="Tahoma"/>
            </a:endParaRPr>
          </a:p>
        </p:txBody>
      </p:sp>
      <p:sp>
        <p:nvSpPr>
          <p:cNvPr id="49" name="object 49"/>
          <p:cNvSpPr txBox="1"/>
          <p:nvPr/>
        </p:nvSpPr>
        <p:spPr>
          <a:xfrm>
            <a:off x="4840351" y="5185917"/>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5</a:t>
            </a:r>
            <a:r>
              <a:rPr sz="1000" spc="-5" dirty="0">
                <a:solidFill>
                  <a:prstClr val="black"/>
                </a:solidFill>
                <a:latin typeface="Tahoma"/>
                <a:cs typeface="Tahoma"/>
              </a:rPr>
              <a:t>,3</a:t>
            </a:r>
            <a:endParaRPr sz="1000">
              <a:solidFill>
                <a:prstClr val="black"/>
              </a:solidFill>
              <a:latin typeface="Tahoma"/>
              <a:cs typeface="Tahoma"/>
            </a:endParaRPr>
          </a:p>
        </p:txBody>
      </p:sp>
      <p:sp>
        <p:nvSpPr>
          <p:cNvPr id="50" name="object 50"/>
          <p:cNvSpPr txBox="1"/>
          <p:nvPr/>
        </p:nvSpPr>
        <p:spPr>
          <a:xfrm>
            <a:off x="5781802" y="4274565"/>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69</a:t>
            </a:r>
            <a:r>
              <a:rPr sz="1000" spc="-5" dirty="0">
                <a:solidFill>
                  <a:prstClr val="black"/>
                </a:solidFill>
                <a:latin typeface="Tahoma"/>
                <a:cs typeface="Tahoma"/>
              </a:rPr>
              <a:t>,2</a:t>
            </a:r>
            <a:endParaRPr sz="1000">
              <a:solidFill>
                <a:prstClr val="black"/>
              </a:solidFill>
              <a:latin typeface="Tahoma"/>
              <a:cs typeface="Tahoma"/>
            </a:endParaRPr>
          </a:p>
        </p:txBody>
      </p:sp>
      <p:sp>
        <p:nvSpPr>
          <p:cNvPr id="51" name="object 51"/>
          <p:cNvSpPr txBox="1"/>
          <p:nvPr/>
        </p:nvSpPr>
        <p:spPr>
          <a:xfrm>
            <a:off x="6278626" y="5185917"/>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5</a:t>
            </a:r>
            <a:r>
              <a:rPr sz="1000" spc="-5" dirty="0">
                <a:solidFill>
                  <a:prstClr val="black"/>
                </a:solidFill>
                <a:latin typeface="Tahoma"/>
                <a:cs typeface="Tahoma"/>
              </a:rPr>
              <a:t>,4</a:t>
            </a:r>
            <a:endParaRPr sz="1000">
              <a:solidFill>
                <a:prstClr val="black"/>
              </a:solidFill>
              <a:latin typeface="Tahoma"/>
              <a:cs typeface="Tahoma"/>
            </a:endParaRPr>
          </a:p>
        </p:txBody>
      </p:sp>
      <p:sp>
        <p:nvSpPr>
          <p:cNvPr id="52" name="object 52"/>
          <p:cNvSpPr txBox="1"/>
          <p:nvPr/>
        </p:nvSpPr>
        <p:spPr>
          <a:xfrm>
            <a:off x="7186930" y="2570733"/>
            <a:ext cx="33909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188</a:t>
            </a:r>
            <a:r>
              <a:rPr sz="1000" spc="-5" dirty="0">
                <a:solidFill>
                  <a:prstClr val="black"/>
                </a:solidFill>
                <a:latin typeface="Tahoma"/>
                <a:cs typeface="Tahoma"/>
              </a:rPr>
              <a:t>,5</a:t>
            </a:r>
            <a:endParaRPr sz="1000">
              <a:solidFill>
                <a:prstClr val="black"/>
              </a:solidFill>
              <a:latin typeface="Tahoma"/>
              <a:cs typeface="Tahoma"/>
            </a:endParaRPr>
          </a:p>
        </p:txBody>
      </p:sp>
      <p:sp>
        <p:nvSpPr>
          <p:cNvPr id="53" name="object 53"/>
          <p:cNvSpPr txBox="1"/>
          <p:nvPr/>
        </p:nvSpPr>
        <p:spPr>
          <a:xfrm>
            <a:off x="6501129" y="4263390"/>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70</a:t>
            </a:r>
            <a:r>
              <a:rPr sz="1000" spc="-5" dirty="0">
                <a:solidFill>
                  <a:prstClr val="black"/>
                </a:solidFill>
                <a:latin typeface="Tahoma"/>
                <a:cs typeface="Tahoma"/>
              </a:rPr>
              <a:t>,0</a:t>
            </a:r>
            <a:endParaRPr sz="1000">
              <a:solidFill>
                <a:prstClr val="black"/>
              </a:solidFill>
              <a:latin typeface="Tahoma"/>
              <a:cs typeface="Tahoma"/>
            </a:endParaRPr>
          </a:p>
        </p:txBody>
      </p:sp>
      <p:sp>
        <p:nvSpPr>
          <p:cNvPr id="54" name="object 54"/>
          <p:cNvSpPr txBox="1"/>
          <p:nvPr/>
        </p:nvSpPr>
        <p:spPr>
          <a:xfrm>
            <a:off x="6962902" y="4975936"/>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20,0</a:t>
            </a:r>
            <a:endParaRPr sz="1000">
              <a:solidFill>
                <a:prstClr val="black"/>
              </a:solidFill>
              <a:latin typeface="Tahoma"/>
              <a:cs typeface="Tahoma"/>
            </a:endParaRPr>
          </a:p>
        </p:txBody>
      </p:sp>
      <p:sp>
        <p:nvSpPr>
          <p:cNvPr id="55" name="object 55"/>
          <p:cNvSpPr txBox="1"/>
          <p:nvPr/>
        </p:nvSpPr>
        <p:spPr>
          <a:xfrm>
            <a:off x="7717281" y="5193919"/>
            <a:ext cx="20193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4</a:t>
            </a:r>
            <a:r>
              <a:rPr sz="1000" spc="-5" dirty="0">
                <a:solidFill>
                  <a:prstClr val="black"/>
                </a:solidFill>
                <a:latin typeface="Tahoma"/>
                <a:cs typeface="Tahoma"/>
              </a:rPr>
              <a:t>,8</a:t>
            </a:r>
            <a:endParaRPr sz="1000">
              <a:solidFill>
                <a:prstClr val="black"/>
              </a:solidFill>
              <a:latin typeface="Tahoma"/>
              <a:cs typeface="Tahoma"/>
            </a:endParaRPr>
          </a:p>
        </p:txBody>
      </p:sp>
      <p:sp>
        <p:nvSpPr>
          <p:cNvPr id="56" name="object 56"/>
          <p:cNvSpPr txBox="1"/>
          <p:nvPr/>
        </p:nvSpPr>
        <p:spPr>
          <a:xfrm>
            <a:off x="7939531" y="4234941"/>
            <a:ext cx="270510" cy="177800"/>
          </a:xfrm>
          <a:prstGeom prst="rect">
            <a:avLst/>
          </a:prstGeom>
        </p:spPr>
        <p:txBody>
          <a:bodyPr vert="horz" wrap="square" lIns="0" tIns="12065" rIns="0" bIns="0" rtlCol="0">
            <a:spAutoFit/>
          </a:bodyPr>
          <a:lstStyle/>
          <a:p>
            <a:pPr marL="12700">
              <a:spcBef>
                <a:spcPts val="95"/>
              </a:spcBef>
            </a:pPr>
            <a:r>
              <a:rPr sz="1000" spc="-10" dirty="0">
                <a:solidFill>
                  <a:prstClr val="black"/>
                </a:solidFill>
                <a:latin typeface="Tahoma"/>
                <a:cs typeface="Tahoma"/>
              </a:rPr>
              <a:t>71</a:t>
            </a:r>
            <a:r>
              <a:rPr sz="1000" spc="-5" dirty="0">
                <a:solidFill>
                  <a:prstClr val="black"/>
                </a:solidFill>
                <a:latin typeface="Tahoma"/>
                <a:cs typeface="Tahoma"/>
              </a:rPr>
              <a:t>,9</a:t>
            </a:r>
            <a:endParaRPr sz="1000">
              <a:solidFill>
                <a:prstClr val="black"/>
              </a:solidFill>
              <a:latin typeface="Tahoma"/>
              <a:cs typeface="Tahoma"/>
            </a:endParaRPr>
          </a:p>
        </p:txBody>
      </p:sp>
      <p:sp>
        <p:nvSpPr>
          <p:cNvPr id="57" name="object 57"/>
          <p:cNvSpPr/>
          <p:nvPr/>
        </p:nvSpPr>
        <p:spPr>
          <a:xfrm>
            <a:off x="446531" y="6271259"/>
            <a:ext cx="178435" cy="132715"/>
          </a:xfrm>
          <a:custGeom>
            <a:avLst/>
            <a:gdLst/>
            <a:ahLst/>
            <a:cxnLst/>
            <a:rect l="l" t="t" r="r" b="b"/>
            <a:pathLst>
              <a:path w="178434" h="132714">
                <a:moveTo>
                  <a:pt x="178308" y="0"/>
                </a:moveTo>
                <a:lnTo>
                  <a:pt x="0" y="0"/>
                </a:lnTo>
                <a:lnTo>
                  <a:pt x="0" y="132587"/>
                </a:lnTo>
                <a:lnTo>
                  <a:pt x="178308" y="132587"/>
                </a:lnTo>
                <a:lnTo>
                  <a:pt x="178308" y="0"/>
                </a:lnTo>
                <a:close/>
              </a:path>
            </a:pathLst>
          </a:custGeom>
          <a:solidFill>
            <a:srgbClr val="001F5F"/>
          </a:solidFill>
        </p:spPr>
        <p:txBody>
          <a:bodyPr wrap="square" lIns="0" tIns="0" rIns="0" bIns="0" rtlCol="0"/>
          <a:lstStyle/>
          <a:p>
            <a:endParaRPr smtClean="0">
              <a:solidFill>
                <a:prstClr val="black"/>
              </a:solidFill>
            </a:endParaRPr>
          </a:p>
        </p:txBody>
      </p:sp>
      <p:sp>
        <p:nvSpPr>
          <p:cNvPr id="58" name="object 58"/>
          <p:cNvSpPr/>
          <p:nvPr/>
        </p:nvSpPr>
        <p:spPr>
          <a:xfrm>
            <a:off x="446531" y="6067044"/>
            <a:ext cx="178435" cy="134620"/>
          </a:xfrm>
          <a:custGeom>
            <a:avLst/>
            <a:gdLst/>
            <a:ahLst/>
            <a:cxnLst/>
            <a:rect l="l" t="t" r="r" b="b"/>
            <a:pathLst>
              <a:path w="178434" h="134620">
                <a:moveTo>
                  <a:pt x="178308" y="0"/>
                </a:moveTo>
                <a:lnTo>
                  <a:pt x="0" y="0"/>
                </a:lnTo>
                <a:lnTo>
                  <a:pt x="0" y="134111"/>
                </a:lnTo>
                <a:lnTo>
                  <a:pt x="178308" y="134111"/>
                </a:lnTo>
                <a:lnTo>
                  <a:pt x="178308" y="0"/>
                </a:lnTo>
                <a:close/>
              </a:path>
            </a:pathLst>
          </a:custGeom>
          <a:solidFill>
            <a:srgbClr val="A30000"/>
          </a:solidFill>
        </p:spPr>
        <p:txBody>
          <a:bodyPr wrap="square" lIns="0" tIns="0" rIns="0" bIns="0" rtlCol="0"/>
          <a:lstStyle/>
          <a:p>
            <a:endParaRPr smtClean="0">
              <a:solidFill>
                <a:prstClr val="black"/>
              </a:solidFill>
            </a:endParaRPr>
          </a:p>
        </p:txBody>
      </p:sp>
      <p:sp>
        <p:nvSpPr>
          <p:cNvPr id="59" name="object 59"/>
          <p:cNvSpPr txBox="1"/>
          <p:nvPr/>
        </p:nvSpPr>
        <p:spPr>
          <a:xfrm>
            <a:off x="663651" y="5999784"/>
            <a:ext cx="753745" cy="432434"/>
          </a:xfrm>
          <a:prstGeom prst="rect">
            <a:avLst/>
          </a:prstGeom>
        </p:spPr>
        <p:txBody>
          <a:bodyPr vert="horz" wrap="square" lIns="0" tIns="12700" rIns="0" bIns="0" rtlCol="0">
            <a:spAutoFit/>
          </a:bodyPr>
          <a:lstStyle/>
          <a:p>
            <a:pPr marL="12700" marR="5080">
              <a:lnSpc>
                <a:spcPct val="133400"/>
              </a:lnSpc>
              <a:spcBef>
                <a:spcPts val="100"/>
              </a:spcBef>
            </a:pPr>
            <a:r>
              <a:rPr sz="1000" spc="-5" dirty="0">
                <a:solidFill>
                  <a:prstClr val="black"/>
                </a:solidFill>
                <a:latin typeface="Tahoma"/>
                <a:cs typeface="Tahoma"/>
              </a:rPr>
              <a:t>Aylık</a:t>
            </a:r>
            <a:r>
              <a:rPr sz="1000" spc="-55" dirty="0">
                <a:solidFill>
                  <a:prstClr val="black"/>
                </a:solidFill>
                <a:latin typeface="Tahoma"/>
                <a:cs typeface="Tahoma"/>
              </a:rPr>
              <a:t> </a:t>
            </a:r>
            <a:r>
              <a:rPr sz="1000" spc="-5" dirty="0">
                <a:solidFill>
                  <a:prstClr val="black"/>
                </a:solidFill>
                <a:latin typeface="Tahoma"/>
                <a:cs typeface="Tahoma"/>
              </a:rPr>
              <a:t>değişim  </a:t>
            </a:r>
            <a:r>
              <a:rPr sz="1000" spc="-10" dirty="0">
                <a:solidFill>
                  <a:prstClr val="black"/>
                </a:solidFill>
                <a:latin typeface="Tahoma"/>
                <a:cs typeface="Tahoma"/>
              </a:rPr>
              <a:t>Yıllık</a:t>
            </a:r>
            <a:r>
              <a:rPr sz="1000" spc="-45" dirty="0">
                <a:solidFill>
                  <a:prstClr val="black"/>
                </a:solidFill>
                <a:latin typeface="Tahoma"/>
                <a:cs typeface="Tahoma"/>
              </a:rPr>
              <a:t> </a:t>
            </a:r>
            <a:r>
              <a:rPr sz="1000" spc="-5" dirty="0">
                <a:solidFill>
                  <a:prstClr val="black"/>
                </a:solidFill>
                <a:latin typeface="Tahoma"/>
                <a:cs typeface="Tahoma"/>
              </a:rPr>
              <a:t>değişim</a:t>
            </a:r>
            <a:endParaRPr sz="1000">
              <a:solidFill>
                <a:prstClr val="black"/>
              </a:solidFill>
              <a:latin typeface="Tahoma"/>
              <a:cs typeface="Tahoma"/>
            </a:endParaRPr>
          </a:p>
        </p:txBody>
      </p:sp>
      <p:sp>
        <p:nvSpPr>
          <p:cNvPr id="60" name="object 60"/>
          <p:cNvSpPr/>
          <p:nvPr/>
        </p:nvSpPr>
        <p:spPr>
          <a:xfrm>
            <a:off x="1495044" y="2535935"/>
            <a:ext cx="3225165" cy="3408679"/>
          </a:xfrm>
          <a:custGeom>
            <a:avLst/>
            <a:gdLst/>
            <a:ahLst/>
            <a:cxnLst/>
            <a:rect l="l" t="t" r="r" b="b"/>
            <a:pathLst>
              <a:path w="3225165" h="3408679">
                <a:moveTo>
                  <a:pt x="14096" y="0"/>
                </a:moveTo>
                <a:lnTo>
                  <a:pt x="0" y="3408362"/>
                </a:lnTo>
              </a:path>
              <a:path w="3225165" h="3408679">
                <a:moveTo>
                  <a:pt x="3223260" y="0"/>
                </a:moveTo>
                <a:lnTo>
                  <a:pt x="3224784" y="3380816"/>
                </a:lnTo>
              </a:path>
            </a:pathLst>
          </a:custGeom>
          <a:ln w="9144">
            <a:solidFill>
              <a:srgbClr val="000000"/>
            </a:solidFill>
            <a:prstDash val="sysDash"/>
          </a:ln>
        </p:spPr>
        <p:txBody>
          <a:bodyPr wrap="square" lIns="0" tIns="0" rIns="0" bIns="0" rtlCol="0"/>
          <a:lstStyle/>
          <a:p>
            <a:endParaRPr smtClean="0">
              <a:solidFill>
                <a:prstClr val="black"/>
              </a:solidFill>
            </a:endParaRPr>
          </a:p>
        </p:txBody>
      </p:sp>
      <p:sp>
        <p:nvSpPr>
          <p:cNvPr id="61" name="object 61"/>
          <p:cNvSpPr txBox="1"/>
          <p:nvPr/>
        </p:nvSpPr>
        <p:spPr>
          <a:xfrm>
            <a:off x="2691764" y="6044590"/>
            <a:ext cx="1225550" cy="240029"/>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Sektörlere</a:t>
            </a:r>
            <a:r>
              <a:rPr sz="1400" spc="-85" dirty="0">
                <a:solidFill>
                  <a:prstClr val="black"/>
                </a:solidFill>
                <a:latin typeface="Tahoma"/>
                <a:cs typeface="Tahoma"/>
              </a:rPr>
              <a:t> </a:t>
            </a:r>
            <a:r>
              <a:rPr sz="1400" dirty="0">
                <a:solidFill>
                  <a:prstClr val="black"/>
                </a:solidFill>
                <a:latin typeface="Tahoma"/>
                <a:cs typeface="Tahoma"/>
              </a:rPr>
              <a:t>göre</a:t>
            </a:r>
            <a:endParaRPr sz="1400">
              <a:solidFill>
                <a:prstClr val="black"/>
              </a:solidFill>
              <a:latin typeface="Tahoma"/>
              <a:cs typeface="Tahoma"/>
            </a:endParaRPr>
          </a:p>
        </p:txBody>
      </p:sp>
      <p:sp>
        <p:nvSpPr>
          <p:cNvPr id="64" name="object 64"/>
          <p:cNvSpPr txBox="1"/>
          <p:nvPr/>
        </p:nvSpPr>
        <p:spPr>
          <a:xfrm>
            <a:off x="62890" y="6598032"/>
            <a:ext cx="2561590" cy="21018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TÜİK, </a:t>
            </a:r>
            <a:r>
              <a:rPr sz="1200" spc="-15" dirty="0">
                <a:solidFill>
                  <a:prstClr val="black"/>
                </a:solidFill>
                <a:latin typeface="Tahoma"/>
                <a:cs typeface="Tahoma"/>
              </a:rPr>
              <a:t>TEPAV</a:t>
            </a:r>
            <a:r>
              <a:rPr sz="1200" spc="2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62" name="object 62"/>
          <p:cNvSpPr txBox="1"/>
          <p:nvPr/>
        </p:nvSpPr>
        <p:spPr>
          <a:xfrm>
            <a:off x="5766053" y="6044590"/>
            <a:ext cx="2128520" cy="240029"/>
          </a:xfrm>
          <a:prstGeom prst="rect">
            <a:avLst/>
          </a:prstGeom>
        </p:spPr>
        <p:txBody>
          <a:bodyPr vert="horz" wrap="square" lIns="0" tIns="13335" rIns="0" bIns="0" rtlCol="0">
            <a:spAutoFit/>
          </a:bodyPr>
          <a:lstStyle/>
          <a:p>
            <a:pPr marL="12700">
              <a:spcBef>
                <a:spcPts val="105"/>
              </a:spcBef>
            </a:pPr>
            <a:r>
              <a:rPr sz="1400" spc="-5" dirty="0">
                <a:solidFill>
                  <a:prstClr val="black"/>
                </a:solidFill>
                <a:latin typeface="Tahoma"/>
                <a:cs typeface="Tahoma"/>
              </a:rPr>
              <a:t>Ana </a:t>
            </a:r>
            <a:r>
              <a:rPr sz="1400" spc="-10" dirty="0">
                <a:solidFill>
                  <a:prstClr val="black"/>
                </a:solidFill>
                <a:latin typeface="Tahoma"/>
                <a:cs typeface="Tahoma"/>
              </a:rPr>
              <a:t>sanayi </a:t>
            </a:r>
            <a:r>
              <a:rPr sz="1400" dirty="0">
                <a:solidFill>
                  <a:prstClr val="black"/>
                </a:solidFill>
                <a:latin typeface="Tahoma"/>
                <a:cs typeface="Tahoma"/>
              </a:rPr>
              <a:t>gruplarına</a:t>
            </a:r>
            <a:r>
              <a:rPr sz="1400" spc="-50" dirty="0">
                <a:solidFill>
                  <a:prstClr val="black"/>
                </a:solidFill>
                <a:latin typeface="Tahoma"/>
                <a:cs typeface="Tahoma"/>
              </a:rPr>
              <a:t> </a:t>
            </a:r>
            <a:r>
              <a:rPr sz="1400" dirty="0">
                <a:solidFill>
                  <a:prstClr val="black"/>
                </a:solidFill>
                <a:latin typeface="Tahoma"/>
                <a:cs typeface="Tahoma"/>
              </a:rPr>
              <a:t>göre</a:t>
            </a:r>
            <a:endParaRPr sz="1400">
              <a:solidFill>
                <a:prstClr val="black"/>
              </a:solidFill>
              <a:latin typeface="Tahoma"/>
              <a:cs typeface="Tahoma"/>
            </a:endParaRPr>
          </a:p>
        </p:txBody>
      </p:sp>
      <p:sp>
        <p:nvSpPr>
          <p:cNvPr id="63" name="object 6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41</a:t>
            </a:r>
            <a:endParaRPr sz="1400">
              <a:solidFill>
                <a:prstClr val="black"/>
              </a:solidFill>
              <a:latin typeface="Tahoma"/>
              <a:cs typeface="Tahoma"/>
            </a:endParaRPr>
          </a:p>
        </p:txBody>
      </p:sp>
    </p:spTree>
    <p:extLst>
      <p:ext uri="{BB962C8B-B14F-4D97-AF65-F5344CB8AC3E}">
        <p14:creationId xmlns:p14="http://schemas.microsoft.com/office/powerpoint/2010/main" val="2395172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3587115" cy="513715"/>
          </a:xfrm>
          <a:prstGeom prst="rect">
            <a:avLst/>
          </a:prstGeom>
        </p:spPr>
        <p:txBody>
          <a:bodyPr vert="horz" wrap="square" lIns="0" tIns="13335" rIns="0" bIns="0" rtlCol="0">
            <a:spAutoFit/>
          </a:bodyPr>
          <a:lstStyle/>
          <a:p>
            <a:pPr marL="12700">
              <a:lnSpc>
                <a:spcPct val="100000"/>
              </a:lnSpc>
              <a:spcBef>
                <a:spcPts val="105"/>
              </a:spcBef>
            </a:pPr>
            <a:r>
              <a:rPr sz="3200" spc="-5" dirty="0"/>
              <a:t>Kredi </a:t>
            </a:r>
            <a:r>
              <a:rPr sz="3200" dirty="0"/>
              <a:t>ve</a:t>
            </a:r>
            <a:r>
              <a:rPr sz="3200" spc="-95" dirty="0"/>
              <a:t> </a:t>
            </a:r>
            <a:r>
              <a:rPr sz="3200" dirty="0"/>
              <a:t>Mevduat</a:t>
            </a:r>
            <a:endParaRPr sz="3200"/>
          </a:p>
        </p:txBody>
      </p:sp>
      <p:sp>
        <p:nvSpPr>
          <p:cNvPr id="3" name="object 3"/>
          <p:cNvSpPr txBox="1"/>
          <p:nvPr/>
        </p:nvSpPr>
        <p:spPr>
          <a:xfrm>
            <a:off x="383540" y="1547030"/>
            <a:ext cx="5630545" cy="4363720"/>
          </a:xfrm>
          <a:prstGeom prst="rect">
            <a:avLst/>
          </a:prstGeom>
        </p:spPr>
        <p:txBody>
          <a:bodyPr vert="horz" wrap="square" lIns="0" tIns="97790" rIns="0" bIns="0" rtlCol="0">
            <a:spAutoFit/>
          </a:bodyPr>
          <a:lstStyle/>
          <a:p>
            <a:pPr marL="355600" indent="-342900">
              <a:spcBef>
                <a:spcPts val="770"/>
              </a:spcBef>
              <a:buClr>
                <a:srgbClr val="C00000"/>
              </a:buClr>
              <a:buSzPct val="85000"/>
              <a:buFont typeface="Wingdings"/>
              <a:buChar char=""/>
              <a:tabLst>
                <a:tab pos="354965" algn="l"/>
                <a:tab pos="355600" algn="l"/>
              </a:tabLst>
            </a:pPr>
            <a:r>
              <a:rPr sz="2000" spc="-5" dirty="0">
                <a:solidFill>
                  <a:prstClr val="black"/>
                </a:solidFill>
                <a:latin typeface="Tahoma"/>
                <a:cs typeface="Tahoma"/>
              </a:rPr>
              <a:t>Kredi</a:t>
            </a:r>
            <a:r>
              <a:rPr sz="2000" spc="-10" dirty="0">
                <a:solidFill>
                  <a:prstClr val="black"/>
                </a:solidFill>
                <a:latin typeface="Tahoma"/>
                <a:cs typeface="Tahoma"/>
              </a:rPr>
              <a:t> </a:t>
            </a:r>
            <a:r>
              <a:rPr sz="2000" spc="-5" dirty="0">
                <a:solidFill>
                  <a:prstClr val="black"/>
                </a:solidFill>
                <a:latin typeface="Tahoma"/>
                <a:cs typeface="Tahoma"/>
              </a:rPr>
              <a:t>gelişmeleri</a:t>
            </a:r>
            <a:endParaRPr sz="2000">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dirty="0">
                <a:solidFill>
                  <a:prstClr val="black"/>
                </a:solidFill>
                <a:latin typeface="Tahoma"/>
                <a:cs typeface="Tahoma"/>
              </a:rPr>
              <a:t>Kredi büyüme</a:t>
            </a:r>
            <a:r>
              <a:rPr spc="5" dirty="0">
                <a:solidFill>
                  <a:prstClr val="black"/>
                </a:solidFill>
                <a:latin typeface="Tahoma"/>
                <a:cs typeface="Tahoma"/>
              </a:rPr>
              <a:t> </a:t>
            </a:r>
            <a:r>
              <a:rPr spc="-5" dirty="0">
                <a:solidFill>
                  <a:prstClr val="black"/>
                </a:solidFill>
                <a:latin typeface="Tahoma"/>
                <a:cs typeface="Tahoma"/>
              </a:rPr>
              <a:t>hızları</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spc="-5" dirty="0">
                <a:solidFill>
                  <a:prstClr val="black"/>
                </a:solidFill>
                <a:latin typeface="Tahoma"/>
                <a:cs typeface="Tahoma"/>
              </a:rPr>
              <a:t>Tüketici kredi</a:t>
            </a:r>
            <a:r>
              <a:rPr spc="-10" dirty="0">
                <a:solidFill>
                  <a:prstClr val="black"/>
                </a:solidFill>
                <a:latin typeface="Tahoma"/>
                <a:cs typeface="Tahoma"/>
              </a:rPr>
              <a:t> </a:t>
            </a:r>
            <a:r>
              <a:rPr dirty="0">
                <a:solidFill>
                  <a:prstClr val="black"/>
                </a:solidFill>
                <a:latin typeface="Tahoma"/>
                <a:cs typeface="Tahoma"/>
              </a:rPr>
              <a:t>büyümesi</a:t>
            </a:r>
            <a:endParaRPr>
              <a:solidFill>
                <a:prstClr val="black"/>
              </a:solidFill>
              <a:latin typeface="Tahoma"/>
              <a:cs typeface="Tahoma"/>
            </a:endParaRPr>
          </a:p>
          <a:p>
            <a:pPr marL="355600" indent="-342900">
              <a:spcBef>
                <a:spcPts val="605"/>
              </a:spcBef>
              <a:buClr>
                <a:srgbClr val="C00000"/>
              </a:buClr>
              <a:buSzPct val="85000"/>
              <a:buFont typeface="Wingdings"/>
              <a:buChar char=""/>
              <a:tabLst>
                <a:tab pos="354965" algn="l"/>
                <a:tab pos="355600" algn="l"/>
              </a:tabLst>
            </a:pPr>
            <a:r>
              <a:rPr sz="2000" dirty="0">
                <a:solidFill>
                  <a:prstClr val="black"/>
                </a:solidFill>
                <a:latin typeface="Tahoma"/>
                <a:cs typeface="Tahoma"/>
              </a:rPr>
              <a:t>Tahsili gecikmiş alacaklar </a:t>
            </a:r>
            <a:r>
              <a:rPr sz="2000" spc="-5" dirty="0">
                <a:solidFill>
                  <a:prstClr val="black"/>
                </a:solidFill>
                <a:latin typeface="Tahoma"/>
                <a:cs typeface="Tahoma"/>
              </a:rPr>
              <a:t>ve karşılıksız</a:t>
            </a:r>
            <a:r>
              <a:rPr sz="2000" spc="-50" dirty="0">
                <a:solidFill>
                  <a:prstClr val="black"/>
                </a:solidFill>
                <a:latin typeface="Tahoma"/>
                <a:cs typeface="Tahoma"/>
              </a:rPr>
              <a:t> </a:t>
            </a:r>
            <a:r>
              <a:rPr sz="2000" spc="-5" dirty="0">
                <a:solidFill>
                  <a:prstClr val="black"/>
                </a:solidFill>
                <a:latin typeface="Tahoma"/>
                <a:cs typeface="Tahoma"/>
              </a:rPr>
              <a:t>senetler</a:t>
            </a:r>
            <a:endParaRPr sz="2000">
              <a:solidFill>
                <a:prstClr val="black"/>
              </a:solidFill>
              <a:latin typeface="Tahoma"/>
              <a:cs typeface="Tahoma"/>
            </a:endParaRPr>
          </a:p>
          <a:p>
            <a:pPr marL="756285" lvl="1" indent="-287020">
              <a:spcBef>
                <a:spcPts val="595"/>
              </a:spcBef>
              <a:buClr>
                <a:srgbClr val="C00000"/>
              </a:buClr>
              <a:buSzPct val="88888"/>
              <a:buFont typeface="Wingdings"/>
              <a:buChar char=""/>
              <a:tabLst>
                <a:tab pos="756285" algn="l"/>
                <a:tab pos="756920" algn="l"/>
              </a:tabLst>
            </a:pPr>
            <a:r>
              <a:rPr spc="-5" dirty="0">
                <a:solidFill>
                  <a:prstClr val="black"/>
                </a:solidFill>
                <a:latin typeface="Tahoma"/>
                <a:cs typeface="Tahoma"/>
              </a:rPr>
              <a:t>Takipteki</a:t>
            </a:r>
            <a:r>
              <a:rPr spc="5" dirty="0">
                <a:solidFill>
                  <a:prstClr val="black"/>
                </a:solidFill>
                <a:latin typeface="Tahoma"/>
                <a:cs typeface="Tahoma"/>
              </a:rPr>
              <a:t> </a:t>
            </a:r>
            <a:r>
              <a:rPr dirty="0">
                <a:solidFill>
                  <a:prstClr val="black"/>
                </a:solidFill>
                <a:latin typeface="Tahoma"/>
                <a:cs typeface="Tahoma"/>
              </a:rPr>
              <a:t>alacaklar</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spc="-5" dirty="0">
                <a:solidFill>
                  <a:prstClr val="black"/>
                </a:solidFill>
                <a:latin typeface="Tahoma"/>
                <a:cs typeface="Tahoma"/>
              </a:rPr>
              <a:t>Karşılıksız çek</a:t>
            </a:r>
            <a:r>
              <a:rPr spc="15" dirty="0">
                <a:solidFill>
                  <a:prstClr val="black"/>
                </a:solidFill>
                <a:latin typeface="Tahoma"/>
                <a:cs typeface="Tahoma"/>
              </a:rPr>
              <a:t> </a:t>
            </a:r>
            <a:r>
              <a:rPr spc="-5" dirty="0">
                <a:solidFill>
                  <a:prstClr val="black"/>
                </a:solidFill>
                <a:latin typeface="Tahoma"/>
                <a:cs typeface="Tahoma"/>
              </a:rPr>
              <a:t>oranı</a:t>
            </a:r>
            <a:endParaRPr>
              <a:solidFill>
                <a:prstClr val="black"/>
              </a:solidFill>
              <a:latin typeface="Tahoma"/>
              <a:cs typeface="Tahoma"/>
            </a:endParaRPr>
          </a:p>
          <a:p>
            <a:pPr marL="355600" indent="-342900">
              <a:spcBef>
                <a:spcPts val="605"/>
              </a:spcBef>
              <a:buClr>
                <a:srgbClr val="C00000"/>
              </a:buClr>
              <a:buSzPct val="85000"/>
              <a:buFont typeface="Wingdings"/>
              <a:buChar char=""/>
              <a:tabLst>
                <a:tab pos="354965" algn="l"/>
                <a:tab pos="355600" algn="l"/>
              </a:tabLst>
            </a:pPr>
            <a:r>
              <a:rPr sz="2000" dirty="0">
                <a:solidFill>
                  <a:prstClr val="black"/>
                </a:solidFill>
                <a:latin typeface="Tahoma"/>
                <a:cs typeface="Tahoma"/>
              </a:rPr>
              <a:t>Mevduat</a:t>
            </a:r>
            <a:r>
              <a:rPr sz="2000" spc="-25" dirty="0">
                <a:solidFill>
                  <a:prstClr val="black"/>
                </a:solidFill>
                <a:latin typeface="Tahoma"/>
                <a:cs typeface="Tahoma"/>
              </a:rPr>
              <a:t> </a:t>
            </a:r>
            <a:r>
              <a:rPr sz="2000" dirty="0">
                <a:solidFill>
                  <a:prstClr val="black"/>
                </a:solidFill>
                <a:latin typeface="Tahoma"/>
                <a:cs typeface="Tahoma"/>
              </a:rPr>
              <a:t>gelişmeleri</a:t>
            </a:r>
            <a:endParaRPr sz="2000">
              <a:solidFill>
                <a:prstClr val="black"/>
              </a:solidFill>
              <a:latin typeface="Tahoma"/>
              <a:cs typeface="Tahoma"/>
            </a:endParaRPr>
          </a:p>
          <a:p>
            <a:pPr marL="756285" lvl="1" indent="-287020">
              <a:spcBef>
                <a:spcPts val="595"/>
              </a:spcBef>
              <a:buClr>
                <a:srgbClr val="C00000"/>
              </a:buClr>
              <a:buSzPct val="88888"/>
              <a:buFont typeface="Wingdings"/>
              <a:buChar char=""/>
              <a:tabLst>
                <a:tab pos="756285" algn="l"/>
                <a:tab pos="756920" algn="l"/>
              </a:tabLst>
            </a:pPr>
            <a:r>
              <a:rPr spc="-5" dirty="0">
                <a:solidFill>
                  <a:prstClr val="black"/>
                </a:solidFill>
                <a:latin typeface="Tahoma"/>
                <a:cs typeface="Tahoma"/>
              </a:rPr>
              <a:t>Toplam</a:t>
            </a:r>
            <a:r>
              <a:rPr spc="5" dirty="0">
                <a:solidFill>
                  <a:prstClr val="black"/>
                </a:solidFill>
                <a:latin typeface="Tahoma"/>
                <a:cs typeface="Tahoma"/>
              </a:rPr>
              <a:t> </a:t>
            </a:r>
            <a:r>
              <a:rPr dirty="0">
                <a:solidFill>
                  <a:prstClr val="black"/>
                </a:solidFill>
                <a:latin typeface="Tahoma"/>
                <a:cs typeface="Tahoma"/>
              </a:rPr>
              <a:t>mevduat</a:t>
            </a:r>
            <a:endParaRPr>
              <a:solidFill>
                <a:prstClr val="black"/>
              </a:solidFill>
              <a:latin typeface="Tahoma"/>
              <a:cs typeface="Tahoma"/>
            </a:endParaRPr>
          </a:p>
          <a:p>
            <a:pPr marL="756285" lvl="1" indent="-287020">
              <a:spcBef>
                <a:spcPts val="605"/>
              </a:spcBef>
              <a:buClr>
                <a:srgbClr val="C00000"/>
              </a:buClr>
              <a:buSzPct val="88888"/>
              <a:buFont typeface="Wingdings"/>
              <a:buChar char=""/>
              <a:tabLst>
                <a:tab pos="756285" algn="l"/>
                <a:tab pos="756920" algn="l"/>
              </a:tabLst>
            </a:pPr>
            <a:r>
              <a:rPr spc="-5" dirty="0">
                <a:solidFill>
                  <a:prstClr val="black"/>
                </a:solidFill>
                <a:latin typeface="Tahoma"/>
                <a:cs typeface="Tahoma"/>
              </a:rPr>
              <a:t>TL ve YP </a:t>
            </a:r>
            <a:r>
              <a:rPr dirty="0">
                <a:solidFill>
                  <a:prstClr val="black"/>
                </a:solidFill>
                <a:latin typeface="Tahoma"/>
                <a:cs typeface="Tahoma"/>
              </a:rPr>
              <a:t>mevduat</a:t>
            </a:r>
            <a:endParaRPr>
              <a:solidFill>
                <a:prstClr val="black"/>
              </a:solidFill>
              <a:latin typeface="Tahoma"/>
              <a:cs typeface="Tahoma"/>
            </a:endParaRPr>
          </a:p>
          <a:p>
            <a:pPr marL="355600" indent="-342900">
              <a:spcBef>
                <a:spcPts val="605"/>
              </a:spcBef>
              <a:buClr>
                <a:srgbClr val="C00000"/>
              </a:buClr>
              <a:buSzPct val="85000"/>
              <a:buFont typeface="Wingdings"/>
              <a:buChar char=""/>
              <a:tabLst>
                <a:tab pos="354965" algn="l"/>
                <a:tab pos="355600" algn="l"/>
              </a:tabLst>
            </a:pPr>
            <a:r>
              <a:rPr sz="2000" spc="-5" dirty="0">
                <a:solidFill>
                  <a:prstClr val="black"/>
                </a:solidFill>
                <a:latin typeface="Tahoma"/>
                <a:cs typeface="Tahoma"/>
              </a:rPr>
              <a:t>Faiz </a:t>
            </a:r>
            <a:r>
              <a:rPr sz="2000" dirty="0">
                <a:solidFill>
                  <a:prstClr val="black"/>
                </a:solidFill>
                <a:latin typeface="Tahoma"/>
                <a:cs typeface="Tahoma"/>
              </a:rPr>
              <a:t>oranları</a:t>
            </a:r>
            <a:endParaRPr sz="2000">
              <a:solidFill>
                <a:prstClr val="black"/>
              </a:solidFill>
              <a:latin typeface="Tahoma"/>
              <a:cs typeface="Tahoma"/>
            </a:endParaRPr>
          </a:p>
          <a:p>
            <a:pPr marL="756285" lvl="1" indent="-287020">
              <a:spcBef>
                <a:spcPts val="595"/>
              </a:spcBef>
              <a:buClr>
                <a:srgbClr val="C00000"/>
              </a:buClr>
              <a:buSzPct val="88888"/>
              <a:buFont typeface="Wingdings"/>
              <a:buChar char=""/>
              <a:tabLst>
                <a:tab pos="756285" algn="l"/>
                <a:tab pos="756920" algn="l"/>
              </a:tabLst>
            </a:pPr>
            <a:r>
              <a:rPr dirty="0">
                <a:solidFill>
                  <a:prstClr val="black"/>
                </a:solidFill>
                <a:latin typeface="Tahoma"/>
                <a:cs typeface="Tahoma"/>
              </a:rPr>
              <a:t>Ticari </a:t>
            </a:r>
            <a:r>
              <a:rPr spc="-5" dirty="0">
                <a:solidFill>
                  <a:prstClr val="black"/>
                </a:solidFill>
                <a:latin typeface="Tahoma"/>
                <a:cs typeface="Tahoma"/>
              </a:rPr>
              <a:t>kredi ve </a:t>
            </a:r>
            <a:r>
              <a:rPr dirty="0">
                <a:solidFill>
                  <a:prstClr val="black"/>
                </a:solidFill>
                <a:latin typeface="Tahoma"/>
                <a:cs typeface="Tahoma"/>
              </a:rPr>
              <a:t>mevduat</a:t>
            </a:r>
            <a:r>
              <a:rPr spc="5" dirty="0">
                <a:solidFill>
                  <a:prstClr val="black"/>
                </a:solidFill>
                <a:latin typeface="Tahoma"/>
                <a:cs typeface="Tahoma"/>
              </a:rPr>
              <a:t> </a:t>
            </a:r>
            <a:r>
              <a:rPr dirty="0">
                <a:solidFill>
                  <a:prstClr val="black"/>
                </a:solidFill>
                <a:latin typeface="Tahoma"/>
                <a:cs typeface="Tahoma"/>
              </a:rPr>
              <a:t>faizi</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spc="-5" dirty="0">
                <a:solidFill>
                  <a:prstClr val="black"/>
                </a:solidFill>
                <a:latin typeface="Tahoma"/>
                <a:cs typeface="Tahoma"/>
              </a:rPr>
              <a:t>Tüketici kredi</a:t>
            </a:r>
            <a:r>
              <a:rPr spc="-10" dirty="0">
                <a:solidFill>
                  <a:prstClr val="black"/>
                </a:solidFill>
                <a:latin typeface="Tahoma"/>
                <a:cs typeface="Tahoma"/>
              </a:rPr>
              <a:t> </a:t>
            </a:r>
            <a:r>
              <a:rPr spc="-5" dirty="0">
                <a:solidFill>
                  <a:prstClr val="black"/>
                </a:solidFill>
                <a:latin typeface="Tahoma"/>
                <a:cs typeface="Tahoma"/>
              </a:rPr>
              <a:t>faizleri</a:t>
            </a:r>
            <a:endParaRPr>
              <a:solidFill>
                <a:prstClr val="black"/>
              </a:solidFill>
              <a:latin typeface="Tahoma"/>
              <a:cs typeface="Tahoma"/>
            </a:endParaRPr>
          </a:p>
        </p:txBody>
      </p:sp>
      <p:sp>
        <p:nvSpPr>
          <p:cNvPr id="4" name="object 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42</a:t>
            </a:r>
            <a:endParaRPr sz="1400">
              <a:solidFill>
                <a:prstClr val="black"/>
              </a:solidFill>
              <a:latin typeface="Tahoma"/>
              <a:cs typeface="Tahoma"/>
            </a:endParaRPr>
          </a:p>
        </p:txBody>
      </p:sp>
    </p:spTree>
    <p:extLst>
      <p:ext uri="{BB962C8B-B14F-4D97-AF65-F5344CB8AC3E}">
        <p14:creationId xmlns:p14="http://schemas.microsoft.com/office/powerpoint/2010/main" val="94873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842264"/>
            <a:ext cx="8503920" cy="848360"/>
          </a:xfrm>
          <a:prstGeom prst="rect">
            <a:avLst/>
          </a:prstGeom>
        </p:spPr>
        <p:txBody>
          <a:bodyPr vert="horz" wrap="square" lIns="0" tIns="12700" rIns="0" bIns="0" rtlCol="0">
            <a:spAutoFit/>
          </a:bodyPr>
          <a:lstStyle/>
          <a:p>
            <a:pPr marL="12700" marR="5080">
              <a:lnSpc>
                <a:spcPct val="100000"/>
              </a:lnSpc>
              <a:spcBef>
                <a:spcPts val="100"/>
              </a:spcBef>
            </a:pPr>
            <a:r>
              <a:rPr spc="-5" dirty="0"/>
              <a:t>Kredi kullanımlarında ticari krediler kaynaklı artışlar devam etmektedir.  </a:t>
            </a:r>
            <a:r>
              <a:rPr b="0" dirty="0">
                <a:latin typeface="Tahoma"/>
                <a:cs typeface="Tahoma"/>
              </a:rPr>
              <a:t>Mart ayında </a:t>
            </a:r>
            <a:r>
              <a:rPr b="0" spc="-5" dirty="0">
                <a:latin typeface="Tahoma"/>
                <a:cs typeface="Tahoma"/>
              </a:rPr>
              <a:t>ticari kredilerdeki yıllık </a:t>
            </a:r>
            <a:r>
              <a:rPr b="0" dirty="0">
                <a:latin typeface="Tahoma"/>
                <a:cs typeface="Tahoma"/>
              </a:rPr>
              <a:t>artış </a:t>
            </a:r>
            <a:r>
              <a:rPr b="0" spc="-5" dirty="0">
                <a:latin typeface="Tahoma"/>
                <a:cs typeface="Tahoma"/>
              </a:rPr>
              <a:t>oranı %50’yi </a:t>
            </a:r>
            <a:r>
              <a:rPr b="0" dirty="0">
                <a:latin typeface="Tahoma"/>
                <a:cs typeface="Tahoma"/>
              </a:rPr>
              <a:t>aşarken, </a:t>
            </a:r>
            <a:r>
              <a:rPr b="0" spc="-5" dirty="0">
                <a:latin typeface="Tahoma"/>
                <a:cs typeface="Tahoma"/>
              </a:rPr>
              <a:t>tüketici kredilerindeki  artış %15 ile</a:t>
            </a:r>
            <a:r>
              <a:rPr b="0" spc="30" dirty="0">
                <a:latin typeface="Tahoma"/>
                <a:cs typeface="Tahoma"/>
              </a:rPr>
              <a:t> </a:t>
            </a:r>
            <a:r>
              <a:rPr b="0" spc="-5" dirty="0">
                <a:latin typeface="Tahoma"/>
                <a:cs typeface="Tahoma"/>
              </a:rPr>
              <a:t>sınırlıdır.</a:t>
            </a:r>
          </a:p>
        </p:txBody>
      </p:sp>
      <p:sp>
        <p:nvSpPr>
          <p:cNvPr id="3" name="object 3"/>
          <p:cNvSpPr/>
          <p:nvPr/>
        </p:nvSpPr>
        <p:spPr>
          <a:xfrm>
            <a:off x="4572" y="1862327"/>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03352" y="1895982"/>
            <a:ext cx="8343265"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Kredi </a:t>
            </a:r>
            <a:r>
              <a:rPr sz="1600" spc="-5" dirty="0">
                <a:solidFill>
                  <a:srgbClr val="FFFFFF"/>
                </a:solidFill>
                <a:latin typeface="Tahoma"/>
                <a:cs typeface="Tahoma"/>
              </a:rPr>
              <a:t>büyümesi (4 haftalık </a:t>
            </a:r>
            <a:r>
              <a:rPr sz="1600" spc="-10" dirty="0">
                <a:solidFill>
                  <a:srgbClr val="FFFFFF"/>
                </a:solidFill>
                <a:latin typeface="Tahoma"/>
                <a:cs typeface="Tahoma"/>
              </a:rPr>
              <a:t>hareketli </a:t>
            </a:r>
            <a:r>
              <a:rPr sz="1600" spc="-5" dirty="0">
                <a:solidFill>
                  <a:srgbClr val="FFFFFF"/>
                </a:solidFill>
                <a:latin typeface="Tahoma"/>
                <a:cs typeface="Tahoma"/>
              </a:rPr>
              <a:t>ortalama, </a:t>
            </a:r>
            <a:r>
              <a:rPr sz="1600" spc="-10" dirty="0">
                <a:solidFill>
                  <a:srgbClr val="FFFFFF"/>
                </a:solidFill>
                <a:latin typeface="Tahoma"/>
                <a:cs typeface="Tahoma"/>
              </a:rPr>
              <a:t>yıllık </a:t>
            </a:r>
            <a:r>
              <a:rPr sz="1600" spc="-5" dirty="0">
                <a:solidFill>
                  <a:srgbClr val="FFFFFF"/>
                </a:solidFill>
                <a:latin typeface="Tahoma"/>
                <a:cs typeface="Tahoma"/>
              </a:rPr>
              <a:t>değişim, %) 3 Ocak 2020 – 11 Mart</a:t>
            </a:r>
            <a:r>
              <a:rPr sz="1600" spc="29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725233" y="2653093"/>
            <a:ext cx="7585709" cy="3044825"/>
            <a:chOff x="725233" y="2653093"/>
            <a:chExt cx="7585709" cy="3044825"/>
          </a:xfrm>
        </p:grpSpPr>
        <p:sp>
          <p:nvSpPr>
            <p:cNvPr id="6" name="object 6"/>
            <p:cNvSpPr/>
            <p:nvPr/>
          </p:nvSpPr>
          <p:spPr>
            <a:xfrm>
              <a:off x="729995" y="2657855"/>
              <a:ext cx="7576184" cy="3035300"/>
            </a:xfrm>
            <a:custGeom>
              <a:avLst/>
              <a:gdLst/>
              <a:ahLst/>
              <a:cxnLst/>
              <a:rect l="l" t="t" r="r" b="b"/>
              <a:pathLst>
                <a:path w="7576184" h="3035300">
                  <a:moveTo>
                    <a:pt x="3121152" y="2983992"/>
                  </a:moveTo>
                  <a:lnTo>
                    <a:pt x="3121152" y="3034792"/>
                  </a:lnTo>
                </a:path>
                <a:path w="7576184" h="3035300">
                  <a:moveTo>
                    <a:pt x="883919" y="2983992"/>
                  </a:moveTo>
                  <a:lnTo>
                    <a:pt x="883919" y="3034792"/>
                  </a:lnTo>
                </a:path>
                <a:path w="7576184" h="3035300">
                  <a:moveTo>
                    <a:pt x="7575804" y="2983992"/>
                  </a:moveTo>
                  <a:lnTo>
                    <a:pt x="7575804" y="3034792"/>
                  </a:lnTo>
                </a:path>
                <a:path w="7576184" h="3035300">
                  <a:moveTo>
                    <a:pt x="6466332" y="2983992"/>
                  </a:moveTo>
                  <a:lnTo>
                    <a:pt x="6466332" y="3034792"/>
                  </a:lnTo>
                </a:path>
                <a:path w="7576184" h="3035300">
                  <a:moveTo>
                    <a:pt x="2004060" y="2983992"/>
                  </a:moveTo>
                  <a:lnTo>
                    <a:pt x="2004060" y="3034792"/>
                  </a:lnTo>
                </a:path>
                <a:path w="7576184" h="3035300">
                  <a:moveTo>
                    <a:pt x="51816" y="2983992"/>
                  </a:moveTo>
                  <a:lnTo>
                    <a:pt x="51816" y="3034792"/>
                  </a:lnTo>
                </a:path>
                <a:path w="7576184" h="3035300">
                  <a:moveTo>
                    <a:pt x="51816" y="2983992"/>
                  </a:moveTo>
                  <a:lnTo>
                    <a:pt x="51816" y="0"/>
                  </a:lnTo>
                </a:path>
                <a:path w="7576184" h="3035300">
                  <a:moveTo>
                    <a:pt x="0" y="2983992"/>
                  </a:moveTo>
                  <a:lnTo>
                    <a:pt x="51816" y="2983992"/>
                  </a:lnTo>
                </a:path>
                <a:path w="7576184" h="3035300">
                  <a:moveTo>
                    <a:pt x="0" y="2735580"/>
                  </a:moveTo>
                  <a:lnTo>
                    <a:pt x="51816" y="2735580"/>
                  </a:lnTo>
                </a:path>
                <a:path w="7576184" h="3035300">
                  <a:moveTo>
                    <a:pt x="0" y="2487168"/>
                  </a:moveTo>
                  <a:lnTo>
                    <a:pt x="51816" y="2487168"/>
                  </a:lnTo>
                </a:path>
                <a:path w="7576184" h="3035300">
                  <a:moveTo>
                    <a:pt x="0" y="2238756"/>
                  </a:moveTo>
                  <a:lnTo>
                    <a:pt x="51816" y="2238756"/>
                  </a:lnTo>
                </a:path>
                <a:path w="7576184" h="3035300">
                  <a:moveTo>
                    <a:pt x="0" y="1988820"/>
                  </a:moveTo>
                  <a:lnTo>
                    <a:pt x="51816" y="1988820"/>
                  </a:lnTo>
                </a:path>
                <a:path w="7576184" h="3035300">
                  <a:moveTo>
                    <a:pt x="0" y="1740408"/>
                  </a:moveTo>
                  <a:lnTo>
                    <a:pt x="51816" y="1740408"/>
                  </a:lnTo>
                </a:path>
                <a:path w="7576184" h="3035300">
                  <a:moveTo>
                    <a:pt x="0" y="1491996"/>
                  </a:moveTo>
                  <a:lnTo>
                    <a:pt x="51816" y="1491996"/>
                  </a:lnTo>
                </a:path>
                <a:path w="7576184" h="3035300">
                  <a:moveTo>
                    <a:pt x="0" y="1243584"/>
                  </a:moveTo>
                  <a:lnTo>
                    <a:pt x="51816" y="1243584"/>
                  </a:lnTo>
                </a:path>
                <a:path w="7576184" h="3035300">
                  <a:moveTo>
                    <a:pt x="0" y="995172"/>
                  </a:moveTo>
                  <a:lnTo>
                    <a:pt x="51816" y="995172"/>
                  </a:lnTo>
                </a:path>
                <a:path w="7576184" h="3035300">
                  <a:moveTo>
                    <a:pt x="0" y="745236"/>
                  </a:moveTo>
                  <a:lnTo>
                    <a:pt x="51816" y="745236"/>
                  </a:lnTo>
                </a:path>
                <a:path w="7576184" h="3035300">
                  <a:moveTo>
                    <a:pt x="0" y="496824"/>
                  </a:moveTo>
                  <a:lnTo>
                    <a:pt x="51816" y="496824"/>
                  </a:lnTo>
                </a:path>
                <a:path w="7576184" h="3035300">
                  <a:moveTo>
                    <a:pt x="0" y="248412"/>
                  </a:moveTo>
                  <a:lnTo>
                    <a:pt x="51816" y="248412"/>
                  </a:lnTo>
                </a:path>
                <a:path w="7576184" h="3035300">
                  <a:moveTo>
                    <a:pt x="0" y="0"/>
                  </a:moveTo>
                  <a:lnTo>
                    <a:pt x="51816" y="0"/>
                  </a:lnTo>
                </a:path>
                <a:path w="7576184" h="3035300">
                  <a:moveTo>
                    <a:pt x="2846832" y="2983992"/>
                  </a:moveTo>
                  <a:lnTo>
                    <a:pt x="2846832" y="3034792"/>
                  </a:lnTo>
                </a:path>
                <a:path w="7576184" h="3035300">
                  <a:moveTo>
                    <a:pt x="335280" y="2983992"/>
                  </a:moveTo>
                  <a:lnTo>
                    <a:pt x="335280" y="3034792"/>
                  </a:lnTo>
                </a:path>
                <a:path w="7576184" h="3035300">
                  <a:moveTo>
                    <a:pt x="600456" y="2983992"/>
                  </a:moveTo>
                  <a:lnTo>
                    <a:pt x="600456" y="3034792"/>
                  </a:lnTo>
                </a:path>
                <a:path w="7576184" h="3035300">
                  <a:moveTo>
                    <a:pt x="1444752" y="2983992"/>
                  </a:moveTo>
                  <a:lnTo>
                    <a:pt x="1444752" y="3034792"/>
                  </a:lnTo>
                </a:path>
                <a:path w="7576184" h="3035300">
                  <a:moveTo>
                    <a:pt x="6192011" y="2983992"/>
                  </a:moveTo>
                  <a:lnTo>
                    <a:pt x="6192011" y="3034792"/>
                  </a:lnTo>
                </a:path>
                <a:path w="7576184" h="3035300">
                  <a:moveTo>
                    <a:pt x="2287524" y="2983992"/>
                  </a:moveTo>
                  <a:lnTo>
                    <a:pt x="2287524" y="3034792"/>
                  </a:lnTo>
                </a:path>
                <a:path w="7576184" h="3035300">
                  <a:moveTo>
                    <a:pt x="3689604" y="2983992"/>
                  </a:moveTo>
                  <a:lnTo>
                    <a:pt x="3689604" y="3034792"/>
                  </a:lnTo>
                </a:path>
                <a:path w="7576184" h="3035300">
                  <a:moveTo>
                    <a:pt x="1719072" y="2983992"/>
                  </a:moveTo>
                  <a:lnTo>
                    <a:pt x="1719072" y="3034792"/>
                  </a:lnTo>
                </a:path>
                <a:path w="7576184" h="3035300">
                  <a:moveTo>
                    <a:pt x="1161288" y="2983992"/>
                  </a:moveTo>
                  <a:lnTo>
                    <a:pt x="1161288" y="3034792"/>
                  </a:lnTo>
                </a:path>
                <a:path w="7576184" h="3035300">
                  <a:moveTo>
                    <a:pt x="2561844" y="2983992"/>
                  </a:moveTo>
                  <a:lnTo>
                    <a:pt x="2561844" y="3034792"/>
                  </a:lnTo>
                </a:path>
                <a:path w="7576184" h="3035300">
                  <a:moveTo>
                    <a:pt x="3406140" y="2983992"/>
                  </a:moveTo>
                  <a:lnTo>
                    <a:pt x="3406140" y="3034792"/>
                  </a:lnTo>
                </a:path>
                <a:path w="7576184" h="3035300">
                  <a:moveTo>
                    <a:pt x="7292339" y="2983992"/>
                  </a:moveTo>
                  <a:lnTo>
                    <a:pt x="7292339" y="3034792"/>
                  </a:lnTo>
                </a:path>
                <a:path w="7576184" h="3035300">
                  <a:moveTo>
                    <a:pt x="3947159" y="2983992"/>
                  </a:moveTo>
                  <a:lnTo>
                    <a:pt x="3947159" y="3034792"/>
                  </a:lnTo>
                </a:path>
                <a:path w="7576184" h="3035300">
                  <a:moveTo>
                    <a:pt x="5064252" y="2983992"/>
                  </a:moveTo>
                  <a:lnTo>
                    <a:pt x="5064252" y="3034792"/>
                  </a:lnTo>
                </a:path>
                <a:path w="7576184" h="3035300">
                  <a:moveTo>
                    <a:pt x="4230624" y="2983992"/>
                  </a:moveTo>
                  <a:lnTo>
                    <a:pt x="4230624" y="3034792"/>
                  </a:lnTo>
                </a:path>
                <a:path w="7576184" h="3035300">
                  <a:moveTo>
                    <a:pt x="5907024" y="2983992"/>
                  </a:moveTo>
                  <a:lnTo>
                    <a:pt x="5907024" y="3034792"/>
                  </a:lnTo>
                </a:path>
                <a:path w="7576184" h="3035300">
                  <a:moveTo>
                    <a:pt x="4504944" y="2983992"/>
                  </a:moveTo>
                  <a:lnTo>
                    <a:pt x="4504944" y="3034792"/>
                  </a:lnTo>
                </a:path>
                <a:path w="7576184" h="3035300">
                  <a:moveTo>
                    <a:pt x="4789932" y="2983992"/>
                  </a:moveTo>
                  <a:lnTo>
                    <a:pt x="4789932" y="3034792"/>
                  </a:lnTo>
                </a:path>
                <a:path w="7576184" h="3035300">
                  <a:moveTo>
                    <a:pt x="5349240" y="2983992"/>
                  </a:moveTo>
                  <a:lnTo>
                    <a:pt x="5349240" y="3034792"/>
                  </a:lnTo>
                </a:path>
                <a:path w="7576184" h="3035300">
                  <a:moveTo>
                    <a:pt x="5632704" y="2983992"/>
                  </a:moveTo>
                  <a:lnTo>
                    <a:pt x="5632704" y="3034792"/>
                  </a:lnTo>
                </a:path>
                <a:path w="7576184" h="3035300">
                  <a:moveTo>
                    <a:pt x="6749796" y="2983992"/>
                  </a:moveTo>
                  <a:lnTo>
                    <a:pt x="6749796" y="3034792"/>
                  </a:lnTo>
                </a:path>
                <a:path w="7576184" h="3035300">
                  <a:moveTo>
                    <a:pt x="7034783" y="2983992"/>
                  </a:moveTo>
                  <a:lnTo>
                    <a:pt x="7034783" y="3034792"/>
                  </a:lnTo>
                </a:path>
                <a:path w="7576184" h="3035300">
                  <a:moveTo>
                    <a:pt x="51816" y="2983992"/>
                  </a:moveTo>
                  <a:lnTo>
                    <a:pt x="7575804" y="2983992"/>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799337" y="3643122"/>
              <a:ext cx="7313930" cy="1757680"/>
            </a:xfrm>
            <a:custGeom>
              <a:avLst/>
              <a:gdLst/>
              <a:ahLst/>
              <a:cxnLst/>
              <a:rect l="l" t="t" r="r" b="b"/>
              <a:pathLst>
                <a:path w="7313930" h="1757679">
                  <a:moveTo>
                    <a:pt x="0" y="1757171"/>
                  </a:moveTo>
                  <a:lnTo>
                    <a:pt x="64008" y="1746503"/>
                  </a:lnTo>
                  <a:lnTo>
                    <a:pt x="128015" y="1738883"/>
                  </a:lnTo>
                  <a:lnTo>
                    <a:pt x="192024" y="1725167"/>
                  </a:lnTo>
                  <a:lnTo>
                    <a:pt x="256031" y="1690115"/>
                  </a:lnTo>
                  <a:lnTo>
                    <a:pt x="321564" y="1641347"/>
                  </a:lnTo>
                  <a:lnTo>
                    <a:pt x="385572" y="1612391"/>
                  </a:lnTo>
                  <a:lnTo>
                    <a:pt x="449580" y="1598675"/>
                  </a:lnTo>
                  <a:lnTo>
                    <a:pt x="513588" y="1581911"/>
                  </a:lnTo>
                  <a:lnTo>
                    <a:pt x="577596" y="1571244"/>
                  </a:lnTo>
                  <a:lnTo>
                    <a:pt x="641604" y="1556003"/>
                  </a:lnTo>
                  <a:lnTo>
                    <a:pt x="705612" y="1531620"/>
                  </a:lnTo>
                  <a:lnTo>
                    <a:pt x="769620" y="1533144"/>
                  </a:lnTo>
                  <a:lnTo>
                    <a:pt x="833628" y="1504188"/>
                  </a:lnTo>
                  <a:lnTo>
                    <a:pt x="897636" y="1482852"/>
                  </a:lnTo>
                  <a:lnTo>
                    <a:pt x="961644" y="1438655"/>
                  </a:lnTo>
                  <a:lnTo>
                    <a:pt x="1027176" y="1373123"/>
                  </a:lnTo>
                  <a:lnTo>
                    <a:pt x="1082039" y="1307591"/>
                  </a:lnTo>
                  <a:lnTo>
                    <a:pt x="1155192" y="1235964"/>
                  </a:lnTo>
                  <a:lnTo>
                    <a:pt x="1219200" y="1194815"/>
                  </a:lnTo>
                  <a:lnTo>
                    <a:pt x="1283208" y="1171955"/>
                  </a:lnTo>
                  <a:lnTo>
                    <a:pt x="1347216" y="1143000"/>
                  </a:lnTo>
                  <a:lnTo>
                    <a:pt x="1411224" y="1100327"/>
                  </a:lnTo>
                  <a:lnTo>
                    <a:pt x="1475232" y="1048511"/>
                  </a:lnTo>
                  <a:lnTo>
                    <a:pt x="1539239" y="970788"/>
                  </a:lnTo>
                  <a:lnTo>
                    <a:pt x="1603248" y="920495"/>
                  </a:lnTo>
                  <a:lnTo>
                    <a:pt x="1668780" y="858011"/>
                  </a:lnTo>
                  <a:lnTo>
                    <a:pt x="1732788" y="812291"/>
                  </a:lnTo>
                  <a:lnTo>
                    <a:pt x="1796795" y="762000"/>
                  </a:lnTo>
                  <a:lnTo>
                    <a:pt x="1860804" y="708659"/>
                  </a:lnTo>
                  <a:lnTo>
                    <a:pt x="1915668" y="643127"/>
                  </a:lnTo>
                  <a:lnTo>
                    <a:pt x="1988820" y="539495"/>
                  </a:lnTo>
                  <a:lnTo>
                    <a:pt x="2052828" y="443483"/>
                  </a:lnTo>
                  <a:lnTo>
                    <a:pt x="2116836" y="382523"/>
                  </a:lnTo>
                  <a:lnTo>
                    <a:pt x="2180844" y="361188"/>
                  </a:lnTo>
                  <a:lnTo>
                    <a:pt x="2244852" y="356615"/>
                  </a:lnTo>
                  <a:lnTo>
                    <a:pt x="2310384" y="356615"/>
                  </a:lnTo>
                  <a:lnTo>
                    <a:pt x="2374392" y="333755"/>
                  </a:lnTo>
                  <a:lnTo>
                    <a:pt x="2438400" y="309371"/>
                  </a:lnTo>
                  <a:lnTo>
                    <a:pt x="2502408" y="294131"/>
                  </a:lnTo>
                  <a:lnTo>
                    <a:pt x="2566416" y="292607"/>
                  </a:lnTo>
                  <a:lnTo>
                    <a:pt x="2630424" y="286511"/>
                  </a:lnTo>
                  <a:lnTo>
                    <a:pt x="2694432" y="271271"/>
                  </a:lnTo>
                  <a:lnTo>
                    <a:pt x="2758440" y="233171"/>
                  </a:lnTo>
                  <a:lnTo>
                    <a:pt x="2822448" y="172211"/>
                  </a:lnTo>
                  <a:lnTo>
                    <a:pt x="2886456" y="182879"/>
                  </a:lnTo>
                  <a:lnTo>
                    <a:pt x="2951988" y="199644"/>
                  </a:lnTo>
                  <a:lnTo>
                    <a:pt x="3015996" y="240791"/>
                  </a:lnTo>
                  <a:lnTo>
                    <a:pt x="3080004" y="298703"/>
                  </a:lnTo>
                  <a:lnTo>
                    <a:pt x="3144012" y="289559"/>
                  </a:lnTo>
                  <a:lnTo>
                    <a:pt x="3208020" y="312419"/>
                  </a:lnTo>
                  <a:lnTo>
                    <a:pt x="3272028" y="365759"/>
                  </a:lnTo>
                  <a:lnTo>
                    <a:pt x="3326891" y="420623"/>
                  </a:lnTo>
                  <a:lnTo>
                    <a:pt x="3400044" y="483107"/>
                  </a:lnTo>
                  <a:lnTo>
                    <a:pt x="3464052" y="516635"/>
                  </a:lnTo>
                  <a:lnTo>
                    <a:pt x="3528060" y="541019"/>
                  </a:lnTo>
                  <a:lnTo>
                    <a:pt x="3593591" y="574547"/>
                  </a:lnTo>
                  <a:lnTo>
                    <a:pt x="3657600" y="626363"/>
                  </a:lnTo>
                  <a:lnTo>
                    <a:pt x="3721608" y="682751"/>
                  </a:lnTo>
                  <a:lnTo>
                    <a:pt x="3785616" y="739139"/>
                  </a:lnTo>
                  <a:lnTo>
                    <a:pt x="3849624" y="772667"/>
                  </a:lnTo>
                  <a:lnTo>
                    <a:pt x="3913632" y="768095"/>
                  </a:lnTo>
                  <a:lnTo>
                    <a:pt x="3977640" y="774191"/>
                  </a:lnTo>
                  <a:lnTo>
                    <a:pt x="4041648" y="812291"/>
                  </a:lnTo>
                  <a:lnTo>
                    <a:pt x="4105656" y="815339"/>
                  </a:lnTo>
                  <a:lnTo>
                    <a:pt x="4169664" y="838200"/>
                  </a:lnTo>
                  <a:lnTo>
                    <a:pt x="4233672" y="854963"/>
                  </a:lnTo>
                  <a:lnTo>
                    <a:pt x="4299204" y="871727"/>
                  </a:lnTo>
                  <a:lnTo>
                    <a:pt x="4354068" y="944879"/>
                  </a:lnTo>
                  <a:lnTo>
                    <a:pt x="4427220" y="1019555"/>
                  </a:lnTo>
                  <a:lnTo>
                    <a:pt x="4491228" y="1115567"/>
                  </a:lnTo>
                  <a:lnTo>
                    <a:pt x="4536948" y="1167383"/>
                  </a:lnTo>
                  <a:lnTo>
                    <a:pt x="4619244" y="1197864"/>
                  </a:lnTo>
                  <a:lnTo>
                    <a:pt x="4683252" y="1202435"/>
                  </a:lnTo>
                  <a:lnTo>
                    <a:pt x="4747260" y="1178052"/>
                  </a:lnTo>
                  <a:lnTo>
                    <a:pt x="4811268" y="1185671"/>
                  </a:lnTo>
                  <a:lnTo>
                    <a:pt x="4875276" y="1193291"/>
                  </a:lnTo>
                  <a:lnTo>
                    <a:pt x="4940808" y="1216152"/>
                  </a:lnTo>
                  <a:lnTo>
                    <a:pt x="5004816" y="1246632"/>
                  </a:lnTo>
                  <a:lnTo>
                    <a:pt x="5068824" y="1257300"/>
                  </a:lnTo>
                  <a:lnTo>
                    <a:pt x="5132832" y="1289303"/>
                  </a:lnTo>
                  <a:lnTo>
                    <a:pt x="5160264" y="1331976"/>
                  </a:lnTo>
                  <a:lnTo>
                    <a:pt x="5260848" y="1391411"/>
                  </a:lnTo>
                  <a:lnTo>
                    <a:pt x="5324856" y="1461515"/>
                  </a:lnTo>
                  <a:lnTo>
                    <a:pt x="5388864" y="1525523"/>
                  </a:lnTo>
                  <a:lnTo>
                    <a:pt x="5452872" y="1572767"/>
                  </a:lnTo>
                  <a:lnTo>
                    <a:pt x="5516880" y="1604771"/>
                  </a:lnTo>
                  <a:lnTo>
                    <a:pt x="5582412" y="1627631"/>
                  </a:lnTo>
                  <a:lnTo>
                    <a:pt x="5646420" y="1633727"/>
                  </a:lnTo>
                  <a:lnTo>
                    <a:pt x="5710428" y="1636776"/>
                  </a:lnTo>
                  <a:lnTo>
                    <a:pt x="5774436" y="1618487"/>
                  </a:lnTo>
                  <a:lnTo>
                    <a:pt x="5838444" y="1597152"/>
                  </a:lnTo>
                  <a:lnTo>
                    <a:pt x="5902452" y="1592580"/>
                  </a:lnTo>
                  <a:lnTo>
                    <a:pt x="5966460" y="1569720"/>
                  </a:lnTo>
                  <a:lnTo>
                    <a:pt x="6030468" y="1546859"/>
                  </a:lnTo>
                  <a:lnTo>
                    <a:pt x="6085332" y="1539239"/>
                  </a:lnTo>
                  <a:lnTo>
                    <a:pt x="6158484" y="1528571"/>
                  </a:lnTo>
                  <a:lnTo>
                    <a:pt x="6224016" y="1473708"/>
                  </a:lnTo>
                  <a:lnTo>
                    <a:pt x="6288023" y="1376171"/>
                  </a:lnTo>
                  <a:lnTo>
                    <a:pt x="6352032" y="1196339"/>
                  </a:lnTo>
                  <a:lnTo>
                    <a:pt x="6416040" y="926591"/>
                  </a:lnTo>
                  <a:lnTo>
                    <a:pt x="6480047" y="713232"/>
                  </a:lnTo>
                  <a:lnTo>
                    <a:pt x="6544056" y="411479"/>
                  </a:lnTo>
                  <a:lnTo>
                    <a:pt x="6608063" y="403859"/>
                  </a:lnTo>
                  <a:lnTo>
                    <a:pt x="6672071" y="379475"/>
                  </a:lnTo>
                  <a:lnTo>
                    <a:pt x="6736080" y="329183"/>
                  </a:lnTo>
                  <a:lnTo>
                    <a:pt x="6800088" y="437388"/>
                  </a:lnTo>
                  <a:lnTo>
                    <a:pt x="6865619" y="310895"/>
                  </a:lnTo>
                  <a:lnTo>
                    <a:pt x="6929628" y="274319"/>
                  </a:lnTo>
                  <a:lnTo>
                    <a:pt x="6993636" y="239267"/>
                  </a:lnTo>
                  <a:lnTo>
                    <a:pt x="7057644" y="198119"/>
                  </a:lnTo>
                  <a:lnTo>
                    <a:pt x="7121652" y="129539"/>
                  </a:lnTo>
                  <a:lnTo>
                    <a:pt x="7185659" y="76200"/>
                  </a:lnTo>
                  <a:lnTo>
                    <a:pt x="7249667" y="56387"/>
                  </a:lnTo>
                  <a:lnTo>
                    <a:pt x="7313676" y="0"/>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799337" y="2870453"/>
              <a:ext cx="7313930" cy="2508885"/>
            </a:xfrm>
            <a:custGeom>
              <a:avLst/>
              <a:gdLst/>
              <a:ahLst/>
              <a:cxnLst/>
              <a:rect l="l" t="t" r="r" b="b"/>
              <a:pathLst>
                <a:path w="7313930" h="2508885">
                  <a:moveTo>
                    <a:pt x="0" y="2250948"/>
                  </a:moveTo>
                  <a:lnTo>
                    <a:pt x="64008" y="2194560"/>
                  </a:lnTo>
                  <a:lnTo>
                    <a:pt x="128015" y="2138172"/>
                  </a:lnTo>
                  <a:lnTo>
                    <a:pt x="192024" y="2087880"/>
                  </a:lnTo>
                  <a:lnTo>
                    <a:pt x="256031" y="2036064"/>
                  </a:lnTo>
                  <a:lnTo>
                    <a:pt x="321564" y="1987296"/>
                  </a:lnTo>
                  <a:lnTo>
                    <a:pt x="385572" y="1929384"/>
                  </a:lnTo>
                  <a:lnTo>
                    <a:pt x="449580" y="1879092"/>
                  </a:lnTo>
                  <a:lnTo>
                    <a:pt x="513588" y="1822704"/>
                  </a:lnTo>
                  <a:lnTo>
                    <a:pt x="577596" y="1770888"/>
                  </a:lnTo>
                  <a:lnTo>
                    <a:pt x="641604" y="1723644"/>
                  </a:lnTo>
                  <a:lnTo>
                    <a:pt x="705612" y="1688592"/>
                  </a:lnTo>
                  <a:lnTo>
                    <a:pt x="769620" y="1680972"/>
                  </a:lnTo>
                  <a:lnTo>
                    <a:pt x="833628" y="1677924"/>
                  </a:lnTo>
                  <a:lnTo>
                    <a:pt x="897636" y="1700784"/>
                  </a:lnTo>
                  <a:lnTo>
                    <a:pt x="961644" y="1696212"/>
                  </a:lnTo>
                  <a:lnTo>
                    <a:pt x="1027176" y="1664208"/>
                  </a:lnTo>
                  <a:lnTo>
                    <a:pt x="1082039" y="1613916"/>
                  </a:lnTo>
                  <a:lnTo>
                    <a:pt x="1155192" y="1545336"/>
                  </a:lnTo>
                  <a:lnTo>
                    <a:pt x="1219200" y="1479804"/>
                  </a:lnTo>
                  <a:lnTo>
                    <a:pt x="1283208" y="1424940"/>
                  </a:lnTo>
                  <a:lnTo>
                    <a:pt x="1347216" y="1377696"/>
                  </a:lnTo>
                  <a:lnTo>
                    <a:pt x="1411224" y="1327404"/>
                  </a:lnTo>
                  <a:lnTo>
                    <a:pt x="1475232" y="1264920"/>
                  </a:lnTo>
                  <a:lnTo>
                    <a:pt x="1539239" y="1173480"/>
                  </a:lnTo>
                  <a:lnTo>
                    <a:pt x="1603248" y="1057656"/>
                  </a:lnTo>
                  <a:lnTo>
                    <a:pt x="1668780" y="912876"/>
                  </a:lnTo>
                  <a:lnTo>
                    <a:pt x="1732788" y="765048"/>
                  </a:lnTo>
                  <a:lnTo>
                    <a:pt x="1796795" y="621792"/>
                  </a:lnTo>
                  <a:lnTo>
                    <a:pt x="1860804" y="481584"/>
                  </a:lnTo>
                  <a:lnTo>
                    <a:pt x="1915668" y="358140"/>
                  </a:lnTo>
                  <a:lnTo>
                    <a:pt x="1988820" y="230124"/>
                  </a:lnTo>
                  <a:lnTo>
                    <a:pt x="2052828" y="114300"/>
                  </a:lnTo>
                  <a:lnTo>
                    <a:pt x="2116836" y="42672"/>
                  </a:lnTo>
                  <a:lnTo>
                    <a:pt x="2180844" y="0"/>
                  </a:lnTo>
                  <a:lnTo>
                    <a:pt x="2244852" y="0"/>
                  </a:lnTo>
                  <a:lnTo>
                    <a:pt x="2310384" y="30480"/>
                  </a:lnTo>
                  <a:lnTo>
                    <a:pt x="2374392" y="62484"/>
                  </a:lnTo>
                  <a:lnTo>
                    <a:pt x="2438400" y="103632"/>
                  </a:lnTo>
                  <a:lnTo>
                    <a:pt x="2502408" y="149351"/>
                  </a:lnTo>
                  <a:lnTo>
                    <a:pt x="2566416" y="199644"/>
                  </a:lnTo>
                  <a:lnTo>
                    <a:pt x="2630424" y="248412"/>
                  </a:lnTo>
                  <a:lnTo>
                    <a:pt x="2694432" y="292608"/>
                  </a:lnTo>
                  <a:lnTo>
                    <a:pt x="2758440" y="330708"/>
                  </a:lnTo>
                  <a:lnTo>
                    <a:pt x="2822448" y="367284"/>
                  </a:lnTo>
                  <a:lnTo>
                    <a:pt x="2886456" y="393192"/>
                  </a:lnTo>
                  <a:lnTo>
                    <a:pt x="2951988" y="429768"/>
                  </a:lnTo>
                  <a:lnTo>
                    <a:pt x="3015996" y="470916"/>
                  </a:lnTo>
                  <a:lnTo>
                    <a:pt x="3080004" y="510540"/>
                  </a:lnTo>
                  <a:lnTo>
                    <a:pt x="3144012" y="565404"/>
                  </a:lnTo>
                  <a:lnTo>
                    <a:pt x="3208020" y="614172"/>
                  </a:lnTo>
                  <a:lnTo>
                    <a:pt x="3272028" y="670560"/>
                  </a:lnTo>
                  <a:lnTo>
                    <a:pt x="3326891" y="725424"/>
                  </a:lnTo>
                  <a:lnTo>
                    <a:pt x="3400044" y="778764"/>
                  </a:lnTo>
                  <a:lnTo>
                    <a:pt x="3464052" y="830580"/>
                  </a:lnTo>
                  <a:lnTo>
                    <a:pt x="3528060" y="874776"/>
                  </a:lnTo>
                  <a:lnTo>
                    <a:pt x="3593591" y="922020"/>
                  </a:lnTo>
                  <a:lnTo>
                    <a:pt x="3657600" y="966216"/>
                  </a:lnTo>
                  <a:lnTo>
                    <a:pt x="3721608" y="1011936"/>
                  </a:lnTo>
                  <a:lnTo>
                    <a:pt x="3785616" y="1057656"/>
                  </a:lnTo>
                  <a:lnTo>
                    <a:pt x="3849624" y="1101852"/>
                  </a:lnTo>
                  <a:lnTo>
                    <a:pt x="3913632" y="1147572"/>
                  </a:lnTo>
                  <a:lnTo>
                    <a:pt x="3977640" y="1194816"/>
                  </a:lnTo>
                  <a:lnTo>
                    <a:pt x="4041648" y="1231392"/>
                  </a:lnTo>
                  <a:lnTo>
                    <a:pt x="4105656" y="1254252"/>
                  </a:lnTo>
                  <a:lnTo>
                    <a:pt x="4169664" y="1263396"/>
                  </a:lnTo>
                  <a:lnTo>
                    <a:pt x="4233672" y="1257300"/>
                  </a:lnTo>
                  <a:lnTo>
                    <a:pt x="4299204" y="1269492"/>
                  </a:lnTo>
                  <a:lnTo>
                    <a:pt x="4354068" y="1301496"/>
                  </a:lnTo>
                  <a:lnTo>
                    <a:pt x="4427220" y="1351788"/>
                  </a:lnTo>
                  <a:lnTo>
                    <a:pt x="4491228" y="1424940"/>
                  </a:lnTo>
                  <a:lnTo>
                    <a:pt x="4536948" y="1491996"/>
                  </a:lnTo>
                  <a:lnTo>
                    <a:pt x="4619244" y="1545336"/>
                  </a:lnTo>
                  <a:lnTo>
                    <a:pt x="4683252" y="1584960"/>
                  </a:lnTo>
                  <a:lnTo>
                    <a:pt x="4747260" y="1609344"/>
                  </a:lnTo>
                  <a:lnTo>
                    <a:pt x="4811268" y="1641348"/>
                  </a:lnTo>
                  <a:lnTo>
                    <a:pt x="4875276" y="1697736"/>
                  </a:lnTo>
                  <a:lnTo>
                    <a:pt x="4940808" y="1778508"/>
                  </a:lnTo>
                  <a:lnTo>
                    <a:pt x="5004816" y="1882140"/>
                  </a:lnTo>
                  <a:lnTo>
                    <a:pt x="5068824" y="1987296"/>
                  </a:lnTo>
                  <a:lnTo>
                    <a:pt x="5132832" y="2087880"/>
                  </a:lnTo>
                  <a:lnTo>
                    <a:pt x="5160264" y="2185416"/>
                  </a:lnTo>
                  <a:lnTo>
                    <a:pt x="5260848" y="2269236"/>
                  </a:lnTo>
                  <a:lnTo>
                    <a:pt x="5324856" y="2346960"/>
                  </a:lnTo>
                  <a:lnTo>
                    <a:pt x="5388864" y="2410968"/>
                  </a:lnTo>
                  <a:lnTo>
                    <a:pt x="5452872" y="2458212"/>
                  </a:lnTo>
                  <a:lnTo>
                    <a:pt x="5516880" y="2491740"/>
                  </a:lnTo>
                  <a:lnTo>
                    <a:pt x="5582412" y="2506980"/>
                  </a:lnTo>
                  <a:lnTo>
                    <a:pt x="5646420" y="2508504"/>
                  </a:lnTo>
                  <a:lnTo>
                    <a:pt x="5710428" y="2505456"/>
                  </a:lnTo>
                  <a:lnTo>
                    <a:pt x="5774436" y="2499360"/>
                  </a:lnTo>
                  <a:lnTo>
                    <a:pt x="5838444" y="2493264"/>
                  </a:lnTo>
                  <a:lnTo>
                    <a:pt x="5902452" y="2490216"/>
                  </a:lnTo>
                  <a:lnTo>
                    <a:pt x="5966460" y="2485644"/>
                  </a:lnTo>
                  <a:lnTo>
                    <a:pt x="6030468" y="2482596"/>
                  </a:lnTo>
                  <a:lnTo>
                    <a:pt x="6085332" y="2479548"/>
                  </a:lnTo>
                  <a:lnTo>
                    <a:pt x="6158484" y="2473452"/>
                  </a:lnTo>
                  <a:lnTo>
                    <a:pt x="6224016" y="2465832"/>
                  </a:lnTo>
                  <a:lnTo>
                    <a:pt x="6288023" y="2458212"/>
                  </a:lnTo>
                  <a:lnTo>
                    <a:pt x="6352032" y="2441448"/>
                  </a:lnTo>
                  <a:lnTo>
                    <a:pt x="6416040" y="2423160"/>
                  </a:lnTo>
                  <a:lnTo>
                    <a:pt x="6480047" y="2401824"/>
                  </a:lnTo>
                  <a:lnTo>
                    <a:pt x="6544056" y="2372868"/>
                  </a:lnTo>
                  <a:lnTo>
                    <a:pt x="6608063" y="2340864"/>
                  </a:lnTo>
                  <a:lnTo>
                    <a:pt x="6672071" y="2313432"/>
                  </a:lnTo>
                  <a:lnTo>
                    <a:pt x="6736080" y="2292096"/>
                  </a:lnTo>
                  <a:lnTo>
                    <a:pt x="6800088" y="2273808"/>
                  </a:lnTo>
                  <a:lnTo>
                    <a:pt x="6865619" y="2273808"/>
                  </a:lnTo>
                  <a:lnTo>
                    <a:pt x="6929628" y="2276856"/>
                  </a:lnTo>
                  <a:lnTo>
                    <a:pt x="6993636" y="2278380"/>
                  </a:lnTo>
                  <a:lnTo>
                    <a:pt x="7057644" y="2290572"/>
                  </a:lnTo>
                  <a:lnTo>
                    <a:pt x="7121652" y="2292096"/>
                  </a:lnTo>
                  <a:lnTo>
                    <a:pt x="7185659" y="2290572"/>
                  </a:lnTo>
                  <a:lnTo>
                    <a:pt x="7249667" y="2284476"/>
                  </a:lnTo>
                  <a:lnTo>
                    <a:pt x="7313676" y="2275332"/>
                  </a:lnTo>
                </a:path>
              </a:pathLst>
            </a:custGeom>
            <a:ln w="38099">
              <a:solidFill>
                <a:srgbClr val="A80000"/>
              </a:solidFill>
            </a:ln>
          </p:spPr>
          <p:txBody>
            <a:bodyPr wrap="square" lIns="0" tIns="0" rIns="0" bIns="0" rtlCol="0"/>
            <a:lstStyle/>
            <a:p>
              <a:endParaRPr smtClean="0">
                <a:solidFill>
                  <a:prstClr val="black"/>
                </a:solidFill>
              </a:endParaRPr>
            </a:p>
          </p:txBody>
        </p:sp>
        <p:sp>
          <p:nvSpPr>
            <p:cNvPr id="9" name="object 9"/>
            <p:cNvSpPr/>
            <p:nvPr/>
          </p:nvSpPr>
          <p:spPr>
            <a:xfrm>
              <a:off x="799337" y="3278886"/>
              <a:ext cx="7313930" cy="2188845"/>
            </a:xfrm>
            <a:custGeom>
              <a:avLst/>
              <a:gdLst/>
              <a:ahLst/>
              <a:cxnLst/>
              <a:rect l="l" t="t" r="r" b="b"/>
              <a:pathLst>
                <a:path w="7313930" h="2188845">
                  <a:moveTo>
                    <a:pt x="0" y="2188464"/>
                  </a:moveTo>
                  <a:lnTo>
                    <a:pt x="64008" y="2186940"/>
                  </a:lnTo>
                  <a:lnTo>
                    <a:pt x="128015" y="2186940"/>
                  </a:lnTo>
                  <a:lnTo>
                    <a:pt x="192024" y="2182367"/>
                  </a:lnTo>
                  <a:lnTo>
                    <a:pt x="256031" y="2148840"/>
                  </a:lnTo>
                  <a:lnTo>
                    <a:pt x="321564" y="2100072"/>
                  </a:lnTo>
                  <a:lnTo>
                    <a:pt x="385572" y="2077212"/>
                  </a:lnTo>
                  <a:lnTo>
                    <a:pt x="449580" y="2069591"/>
                  </a:lnTo>
                  <a:lnTo>
                    <a:pt x="513588" y="2058924"/>
                  </a:lnTo>
                  <a:lnTo>
                    <a:pt x="577596" y="2057400"/>
                  </a:lnTo>
                  <a:lnTo>
                    <a:pt x="641604" y="2046732"/>
                  </a:lnTo>
                  <a:lnTo>
                    <a:pt x="705612" y="2023872"/>
                  </a:lnTo>
                  <a:lnTo>
                    <a:pt x="769620" y="2023872"/>
                  </a:lnTo>
                  <a:lnTo>
                    <a:pt x="833628" y="1984248"/>
                  </a:lnTo>
                  <a:lnTo>
                    <a:pt x="897636" y="1947671"/>
                  </a:lnTo>
                  <a:lnTo>
                    <a:pt x="961644" y="1885188"/>
                  </a:lnTo>
                  <a:lnTo>
                    <a:pt x="1027176" y="1804415"/>
                  </a:lnTo>
                  <a:lnTo>
                    <a:pt x="1082039" y="1725168"/>
                  </a:lnTo>
                  <a:lnTo>
                    <a:pt x="1155192" y="1644395"/>
                  </a:lnTo>
                  <a:lnTo>
                    <a:pt x="1219200" y="1603247"/>
                  </a:lnTo>
                  <a:lnTo>
                    <a:pt x="1283208" y="1583436"/>
                  </a:lnTo>
                  <a:lnTo>
                    <a:pt x="1347216" y="1554480"/>
                  </a:lnTo>
                  <a:lnTo>
                    <a:pt x="1411224" y="1511808"/>
                  </a:lnTo>
                  <a:lnTo>
                    <a:pt x="1475232" y="1458468"/>
                  </a:lnTo>
                  <a:lnTo>
                    <a:pt x="1539239" y="1383791"/>
                  </a:lnTo>
                  <a:lnTo>
                    <a:pt x="1603248" y="1347215"/>
                  </a:lnTo>
                  <a:lnTo>
                    <a:pt x="1668780" y="1303020"/>
                  </a:lnTo>
                  <a:lnTo>
                    <a:pt x="1732788" y="1277112"/>
                  </a:lnTo>
                  <a:lnTo>
                    <a:pt x="1796795" y="1245108"/>
                  </a:lnTo>
                  <a:lnTo>
                    <a:pt x="1860804" y="1208532"/>
                  </a:lnTo>
                  <a:lnTo>
                    <a:pt x="1915668" y="1155191"/>
                  </a:lnTo>
                  <a:lnTo>
                    <a:pt x="1988820" y="1051559"/>
                  </a:lnTo>
                  <a:lnTo>
                    <a:pt x="2052828" y="958595"/>
                  </a:lnTo>
                  <a:lnTo>
                    <a:pt x="2116836" y="899159"/>
                  </a:lnTo>
                  <a:lnTo>
                    <a:pt x="2180844" y="883919"/>
                  </a:lnTo>
                  <a:lnTo>
                    <a:pt x="2244852" y="880871"/>
                  </a:lnTo>
                  <a:lnTo>
                    <a:pt x="2310384" y="874776"/>
                  </a:lnTo>
                  <a:lnTo>
                    <a:pt x="2374392" y="842771"/>
                  </a:lnTo>
                  <a:lnTo>
                    <a:pt x="2438400" y="809244"/>
                  </a:lnTo>
                  <a:lnTo>
                    <a:pt x="2502408" y="783336"/>
                  </a:lnTo>
                  <a:lnTo>
                    <a:pt x="2566416" y="775715"/>
                  </a:lnTo>
                  <a:lnTo>
                    <a:pt x="2630424" y="762000"/>
                  </a:lnTo>
                  <a:lnTo>
                    <a:pt x="2694432" y="739139"/>
                  </a:lnTo>
                  <a:lnTo>
                    <a:pt x="2758440" y="684276"/>
                  </a:lnTo>
                  <a:lnTo>
                    <a:pt x="2822448" y="601980"/>
                  </a:lnTo>
                  <a:lnTo>
                    <a:pt x="2886456" y="615695"/>
                  </a:lnTo>
                  <a:lnTo>
                    <a:pt x="2951988" y="630936"/>
                  </a:lnTo>
                  <a:lnTo>
                    <a:pt x="3015996" y="676656"/>
                  </a:lnTo>
                  <a:lnTo>
                    <a:pt x="3080004" y="742188"/>
                  </a:lnTo>
                  <a:lnTo>
                    <a:pt x="3144012" y="717803"/>
                  </a:lnTo>
                  <a:lnTo>
                    <a:pt x="3208020" y="736091"/>
                  </a:lnTo>
                  <a:lnTo>
                    <a:pt x="3272028" y="790956"/>
                  </a:lnTo>
                  <a:lnTo>
                    <a:pt x="3326891" y="851915"/>
                  </a:lnTo>
                  <a:lnTo>
                    <a:pt x="3400044" y="918971"/>
                  </a:lnTo>
                  <a:lnTo>
                    <a:pt x="3464052" y="954024"/>
                  </a:lnTo>
                  <a:lnTo>
                    <a:pt x="3528060" y="976883"/>
                  </a:lnTo>
                  <a:lnTo>
                    <a:pt x="3593591" y="1007363"/>
                  </a:lnTo>
                  <a:lnTo>
                    <a:pt x="3657600" y="1065276"/>
                  </a:lnTo>
                  <a:lnTo>
                    <a:pt x="3721608" y="1129283"/>
                  </a:lnTo>
                  <a:lnTo>
                    <a:pt x="3785616" y="1193291"/>
                  </a:lnTo>
                  <a:lnTo>
                    <a:pt x="3849624" y="1228344"/>
                  </a:lnTo>
                  <a:lnTo>
                    <a:pt x="3913632" y="1214627"/>
                  </a:lnTo>
                  <a:lnTo>
                    <a:pt x="3977640" y="1213103"/>
                  </a:lnTo>
                  <a:lnTo>
                    <a:pt x="4041648" y="1255776"/>
                  </a:lnTo>
                  <a:lnTo>
                    <a:pt x="4105656" y="1258824"/>
                  </a:lnTo>
                  <a:lnTo>
                    <a:pt x="4169664" y="1290827"/>
                  </a:lnTo>
                  <a:lnTo>
                    <a:pt x="4233672" y="1319783"/>
                  </a:lnTo>
                  <a:lnTo>
                    <a:pt x="4299204" y="1345691"/>
                  </a:lnTo>
                  <a:lnTo>
                    <a:pt x="4354068" y="1434083"/>
                  </a:lnTo>
                  <a:lnTo>
                    <a:pt x="4427220" y="1520952"/>
                  </a:lnTo>
                  <a:lnTo>
                    <a:pt x="4491228" y="1626108"/>
                  </a:lnTo>
                  <a:lnTo>
                    <a:pt x="4536948" y="1676400"/>
                  </a:lnTo>
                  <a:lnTo>
                    <a:pt x="4619244" y="1702308"/>
                  </a:lnTo>
                  <a:lnTo>
                    <a:pt x="4683252" y="1700783"/>
                  </a:lnTo>
                  <a:lnTo>
                    <a:pt x="4747260" y="1665732"/>
                  </a:lnTo>
                  <a:lnTo>
                    <a:pt x="4811268" y="1670303"/>
                  </a:lnTo>
                  <a:lnTo>
                    <a:pt x="4875276" y="1668780"/>
                  </a:lnTo>
                  <a:lnTo>
                    <a:pt x="4940808" y="1679447"/>
                  </a:lnTo>
                  <a:lnTo>
                    <a:pt x="5004816" y="1696212"/>
                  </a:lnTo>
                  <a:lnTo>
                    <a:pt x="5068824" y="1685544"/>
                  </a:lnTo>
                  <a:lnTo>
                    <a:pt x="5132832" y="1705356"/>
                  </a:lnTo>
                  <a:lnTo>
                    <a:pt x="5160264" y="1735836"/>
                  </a:lnTo>
                  <a:lnTo>
                    <a:pt x="5260848" y="1789176"/>
                  </a:lnTo>
                  <a:lnTo>
                    <a:pt x="5324856" y="1857756"/>
                  </a:lnTo>
                  <a:lnTo>
                    <a:pt x="5388864" y="1923288"/>
                  </a:lnTo>
                  <a:lnTo>
                    <a:pt x="5452872" y="1972055"/>
                  </a:lnTo>
                  <a:lnTo>
                    <a:pt x="5516880" y="2005583"/>
                  </a:lnTo>
                  <a:lnTo>
                    <a:pt x="5582412" y="2033015"/>
                  </a:lnTo>
                  <a:lnTo>
                    <a:pt x="5646420" y="2040636"/>
                  </a:lnTo>
                  <a:lnTo>
                    <a:pt x="5710428" y="2045208"/>
                  </a:lnTo>
                  <a:lnTo>
                    <a:pt x="5774436" y="2023872"/>
                  </a:lnTo>
                  <a:lnTo>
                    <a:pt x="5838444" y="1997964"/>
                  </a:lnTo>
                  <a:lnTo>
                    <a:pt x="5902452" y="1990344"/>
                  </a:lnTo>
                  <a:lnTo>
                    <a:pt x="5966460" y="1962912"/>
                  </a:lnTo>
                  <a:lnTo>
                    <a:pt x="6030468" y="1930908"/>
                  </a:lnTo>
                  <a:lnTo>
                    <a:pt x="6085332" y="1921764"/>
                  </a:lnTo>
                  <a:lnTo>
                    <a:pt x="6158484" y="1908047"/>
                  </a:lnTo>
                  <a:lnTo>
                    <a:pt x="6224016" y="1839468"/>
                  </a:lnTo>
                  <a:lnTo>
                    <a:pt x="6288023" y="1714500"/>
                  </a:lnTo>
                  <a:lnTo>
                    <a:pt x="6352032" y="1487424"/>
                  </a:lnTo>
                  <a:lnTo>
                    <a:pt x="6416040" y="1144524"/>
                  </a:lnTo>
                  <a:lnTo>
                    <a:pt x="6480047" y="876300"/>
                  </a:lnTo>
                  <a:lnTo>
                    <a:pt x="6544056" y="498347"/>
                  </a:lnTo>
                  <a:lnTo>
                    <a:pt x="6608063" y="498347"/>
                  </a:lnTo>
                  <a:lnTo>
                    <a:pt x="6672071" y="475488"/>
                  </a:lnTo>
                  <a:lnTo>
                    <a:pt x="6736080" y="417575"/>
                  </a:lnTo>
                  <a:lnTo>
                    <a:pt x="6800088" y="563880"/>
                  </a:lnTo>
                  <a:lnTo>
                    <a:pt x="6865619" y="399288"/>
                  </a:lnTo>
                  <a:lnTo>
                    <a:pt x="6929628" y="348995"/>
                  </a:lnTo>
                  <a:lnTo>
                    <a:pt x="6993636" y="303275"/>
                  </a:lnTo>
                  <a:lnTo>
                    <a:pt x="7057644" y="242315"/>
                  </a:lnTo>
                  <a:lnTo>
                    <a:pt x="7121652" y="152400"/>
                  </a:lnTo>
                  <a:lnTo>
                    <a:pt x="7185659" y="86867"/>
                  </a:lnTo>
                  <a:lnTo>
                    <a:pt x="7249667" y="67055"/>
                  </a:lnTo>
                  <a:lnTo>
                    <a:pt x="7313676" y="0"/>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10" name="object 10"/>
          <p:cNvSpPr txBox="1"/>
          <p:nvPr/>
        </p:nvSpPr>
        <p:spPr>
          <a:xfrm>
            <a:off x="459130" y="2479547"/>
            <a:ext cx="193675" cy="3259454"/>
          </a:xfrm>
          <a:prstGeom prst="rect">
            <a:avLst/>
          </a:prstGeom>
        </p:spPr>
        <p:txBody>
          <a:bodyPr vert="horz" wrap="square" lIns="0" tIns="78105" rIns="0" bIns="0" rtlCol="0">
            <a:spAutoFit/>
          </a:bodyPr>
          <a:lstStyle/>
          <a:p>
            <a:pPr marL="12700">
              <a:spcBef>
                <a:spcPts val="615"/>
              </a:spcBef>
            </a:pPr>
            <a:r>
              <a:rPr sz="1200" spc="5" dirty="0">
                <a:solidFill>
                  <a:prstClr val="black"/>
                </a:solidFill>
                <a:latin typeface="Tahoma"/>
                <a:cs typeface="Tahoma"/>
              </a:rPr>
              <a:t>65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60</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55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50</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45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40</a:t>
            </a:r>
            <a:endParaRPr sz="1200">
              <a:solidFill>
                <a:prstClr val="black"/>
              </a:solidFill>
              <a:latin typeface="Tahoma"/>
              <a:cs typeface="Tahoma"/>
            </a:endParaRPr>
          </a:p>
          <a:p>
            <a:pPr marL="12700">
              <a:spcBef>
                <a:spcPts val="515"/>
              </a:spcBef>
            </a:pPr>
            <a:r>
              <a:rPr sz="1200" spc="5" dirty="0">
                <a:solidFill>
                  <a:prstClr val="black"/>
                </a:solidFill>
                <a:latin typeface="Tahoma"/>
                <a:cs typeface="Tahoma"/>
              </a:rPr>
              <a:t>35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30</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25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20</a:t>
            </a:r>
            <a:endParaRPr sz="1200">
              <a:solidFill>
                <a:prstClr val="black"/>
              </a:solidFill>
              <a:latin typeface="Tahoma"/>
              <a:cs typeface="Tahoma"/>
            </a:endParaRPr>
          </a:p>
          <a:p>
            <a:pPr marL="12700">
              <a:spcBef>
                <a:spcPts val="515"/>
              </a:spcBef>
            </a:pPr>
            <a:r>
              <a:rPr sz="1200" spc="5" dirty="0">
                <a:solidFill>
                  <a:prstClr val="black"/>
                </a:solidFill>
                <a:latin typeface="Tahoma"/>
                <a:cs typeface="Tahoma"/>
              </a:rPr>
              <a:t>15</a:t>
            </a:r>
            <a:endParaRPr sz="1200">
              <a:solidFill>
                <a:prstClr val="black"/>
              </a:solidFill>
              <a:latin typeface="Tahoma"/>
              <a:cs typeface="Tahoma"/>
            </a:endParaRPr>
          </a:p>
          <a:p>
            <a:pPr marL="12700">
              <a:spcBef>
                <a:spcPts val="520"/>
              </a:spcBef>
            </a:pPr>
            <a:r>
              <a:rPr sz="1200" spc="5" dirty="0">
                <a:solidFill>
                  <a:prstClr val="black"/>
                </a:solidFill>
                <a:latin typeface="Tahoma"/>
                <a:cs typeface="Tahoma"/>
              </a:rPr>
              <a:t>10</a:t>
            </a:r>
            <a:endParaRPr sz="1200">
              <a:solidFill>
                <a:prstClr val="black"/>
              </a:solidFill>
              <a:latin typeface="Tahoma"/>
              <a:cs typeface="Tahoma"/>
            </a:endParaRPr>
          </a:p>
          <a:p>
            <a:pPr marL="95885">
              <a:spcBef>
                <a:spcPts val="520"/>
              </a:spcBef>
            </a:pPr>
            <a:r>
              <a:rPr sz="1200" dirty="0">
                <a:solidFill>
                  <a:prstClr val="black"/>
                </a:solidFill>
                <a:latin typeface="Tahoma"/>
                <a:cs typeface="Tahoma"/>
              </a:rPr>
              <a:t>5</a:t>
            </a:r>
            <a:endParaRPr sz="1200">
              <a:solidFill>
                <a:prstClr val="black"/>
              </a:solidFill>
              <a:latin typeface="Tahoma"/>
              <a:cs typeface="Tahoma"/>
            </a:endParaRPr>
          </a:p>
        </p:txBody>
      </p:sp>
      <p:sp>
        <p:nvSpPr>
          <p:cNvPr id="11" name="object 11"/>
          <p:cNvSpPr txBox="1"/>
          <p:nvPr/>
        </p:nvSpPr>
        <p:spPr>
          <a:xfrm>
            <a:off x="676378" y="5732236"/>
            <a:ext cx="7735570" cy="70040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1.01.2020</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1.02.2020</a:t>
            </a:r>
            <a:endParaRPr sz="1200">
              <a:solidFill>
                <a:prstClr val="black"/>
              </a:solidFill>
              <a:latin typeface="Tahoma"/>
              <a:cs typeface="Tahoma"/>
            </a:endParaRPr>
          </a:p>
          <a:p>
            <a:pPr marL="12700">
              <a:spcBef>
                <a:spcPts val="650"/>
              </a:spcBef>
            </a:pPr>
            <a:r>
              <a:rPr sz="1200" spc="-5" dirty="0">
                <a:solidFill>
                  <a:prstClr val="black"/>
                </a:solidFill>
                <a:latin typeface="Tahoma"/>
                <a:cs typeface="Tahoma"/>
              </a:rPr>
              <a:t>1.03.2020</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1.04.2020</a:t>
            </a:r>
            <a:endParaRPr sz="1200">
              <a:solidFill>
                <a:prstClr val="black"/>
              </a:solidFill>
              <a:latin typeface="Tahoma"/>
              <a:cs typeface="Tahoma"/>
            </a:endParaRPr>
          </a:p>
          <a:p>
            <a:pPr marL="12700">
              <a:spcBef>
                <a:spcPts val="740"/>
              </a:spcBef>
            </a:pPr>
            <a:r>
              <a:rPr sz="1200" spc="-5" dirty="0">
                <a:solidFill>
                  <a:prstClr val="black"/>
                </a:solidFill>
                <a:latin typeface="Tahoma"/>
                <a:cs typeface="Tahoma"/>
              </a:rPr>
              <a:t>1.05.2020</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1.06.2020</a:t>
            </a:r>
            <a:endParaRPr sz="1200">
              <a:solidFill>
                <a:prstClr val="black"/>
              </a:solidFill>
              <a:latin typeface="Tahoma"/>
              <a:cs typeface="Tahoma"/>
            </a:endParaRPr>
          </a:p>
          <a:p>
            <a:pPr marL="12700">
              <a:spcBef>
                <a:spcPts val="720"/>
              </a:spcBef>
            </a:pPr>
            <a:r>
              <a:rPr sz="1200" spc="-5" dirty="0">
                <a:solidFill>
                  <a:prstClr val="black"/>
                </a:solidFill>
                <a:latin typeface="Tahoma"/>
                <a:cs typeface="Tahoma"/>
              </a:rPr>
              <a:t>1.07.2020</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1.08.2020</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1.09.2020</a:t>
            </a:r>
            <a:endParaRPr sz="1200">
              <a:solidFill>
                <a:prstClr val="black"/>
              </a:solidFill>
              <a:latin typeface="Tahoma"/>
              <a:cs typeface="Tahoma"/>
            </a:endParaRPr>
          </a:p>
          <a:p>
            <a:pPr marL="12700">
              <a:spcBef>
                <a:spcPts val="720"/>
              </a:spcBef>
            </a:pPr>
            <a:r>
              <a:rPr sz="1200" spc="-5" dirty="0">
                <a:solidFill>
                  <a:prstClr val="black"/>
                </a:solidFill>
                <a:latin typeface="Tahoma"/>
                <a:cs typeface="Tahoma"/>
              </a:rPr>
              <a:t>1.10.2020</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1.11.2020</a:t>
            </a:r>
            <a:endParaRPr sz="1200">
              <a:solidFill>
                <a:prstClr val="black"/>
              </a:solidFill>
              <a:latin typeface="Tahoma"/>
              <a:cs typeface="Tahoma"/>
            </a:endParaRPr>
          </a:p>
          <a:p>
            <a:pPr marL="12700">
              <a:spcBef>
                <a:spcPts val="720"/>
              </a:spcBef>
            </a:pPr>
            <a:r>
              <a:rPr sz="1200" spc="-5" dirty="0">
                <a:solidFill>
                  <a:prstClr val="black"/>
                </a:solidFill>
                <a:latin typeface="Tahoma"/>
                <a:cs typeface="Tahoma"/>
              </a:rPr>
              <a:t>1.12.2020</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1.01.2021</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1.02.2021</a:t>
            </a:r>
            <a:endParaRPr sz="1200">
              <a:solidFill>
                <a:prstClr val="black"/>
              </a:solidFill>
              <a:latin typeface="Tahoma"/>
              <a:cs typeface="Tahoma"/>
            </a:endParaRPr>
          </a:p>
          <a:p>
            <a:pPr marL="12700">
              <a:spcBef>
                <a:spcPts val="585"/>
              </a:spcBef>
            </a:pPr>
            <a:r>
              <a:rPr sz="1200" spc="-5" dirty="0">
                <a:solidFill>
                  <a:prstClr val="black"/>
                </a:solidFill>
                <a:latin typeface="Tahoma"/>
                <a:cs typeface="Tahoma"/>
              </a:rPr>
              <a:t>1.03.2021</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1.04.2021</a:t>
            </a:r>
            <a:endParaRPr sz="1200">
              <a:solidFill>
                <a:prstClr val="black"/>
              </a:solidFill>
              <a:latin typeface="Tahoma"/>
              <a:cs typeface="Tahoma"/>
            </a:endParaRPr>
          </a:p>
          <a:p>
            <a:pPr marL="12700">
              <a:spcBef>
                <a:spcPts val="725"/>
              </a:spcBef>
            </a:pPr>
            <a:r>
              <a:rPr sz="1200" spc="-5" dirty="0">
                <a:solidFill>
                  <a:prstClr val="black"/>
                </a:solidFill>
                <a:latin typeface="Tahoma"/>
                <a:cs typeface="Tahoma"/>
              </a:rPr>
              <a:t>1.05.2021</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1.06.2021</a:t>
            </a:r>
            <a:endParaRPr sz="1200">
              <a:solidFill>
                <a:prstClr val="black"/>
              </a:solidFill>
              <a:latin typeface="Tahoma"/>
              <a:cs typeface="Tahoma"/>
            </a:endParaRPr>
          </a:p>
          <a:p>
            <a:pPr marL="12700">
              <a:spcBef>
                <a:spcPts val="725"/>
              </a:spcBef>
            </a:pPr>
            <a:r>
              <a:rPr sz="1200" spc="-5" dirty="0">
                <a:solidFill>
                  <a:prstClr val="black"/>
                </a:solidFill>
                <a:latin typeface="Tahoma"/>
                <a:cs typeface="Tahoma"/>
              </a:rPr>
              <a:t>1.07.2021</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1.08.2021</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1.09.2021</a:t>
            </a:r>
            <a:endParaRPr sz="1200">
              <a:solidFill>
                <a:prstClr val="black"/>
              </a:solidFill>
              <a:latin typeface="Tahoma"/>
              <a:cs typeface="Tahoma"/>
            </a:endParaRPr>
          </a:p>
          <a:p>
            <a:pPr marL="12700">
              <a:spcBef>
                <a:spcPts val="725"/>
              </a:spcBef>
            </a:pPr>
            <a:r>
              <a:rPr sz="1200" spc="-5" dirty="0">
                <a:solidFill>
                  <a:prstClr val="black"/>
                </a:solidFill>
                <a:latin typeface="Tahoma"/>
                <a:cs typeface="Tahoma"/>
              </a:rPr>
              <a:t>1.10.2021</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1.11.2021</a:t>
            </a:r>
            <a:endParaRPr sz="1200">
              <a:solidFill>
                <a:prstClr val="black"/>
              </a:solidFill>
              <a:latin typeface="Tahoma"/>
              <a:cs typeface="Tahoma"/>
            </a:endParaRPr>
          </a:p>
          <a:p>
            <a:pPr marL="12700">
              <a:spcBef>
                <a:spcPts val="725"/>
              </a:spcBef>
            </a:pPr>
            <a:r>
              <a:rPr sz="1200" spc="-5" dirty="0">
                <a:solidFill>
                  <a:prstClr val="black"/>
                </a:solidFill>
                <a:latin typeface="Tahoma"/>
                <a:cs typeface="Tahoma"/>
              </a:rPr>
              <a:t>1.12.2021</a:t>
            </a:r>
            <a:endParaRPr sz="1200">
              <a:solidFill>
                <a:prstClr val="black"/>
              </a:solidFill>
              <a:latin typeface="Tahoma"/>
              <a:cs typeface="Tahoma"/>
            </a:endParaRPr>
          </a:p>
          <a:p>
            <a:pPr marL="12700">
              <a:spcBef>
                <a:spcPts val="795"/>
              </a:spcBef>
            </a:pPr>
            <a:r>
              <a:rPr sz="1200" spc="-5" dirty="0">
                <a:solidFill>
                  <a:prstClr val="black"/>
                </a:solidFill>
                <a:latin typeface="Tahoma"/>
                <a:cs typeface="Tahoma"/>
              </a:rPr>
              <a:t>1.01.2022</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1.02.2022</a:t>
            </a:r>
            <a:endParaRPr sz="1200">
              <a:solidFill>
                <a:prstClr val="black"/>
              </a:solidFill>
              <a:latin typeface="Tahoma"/>
              <a:cs typeface="Tahoma"/>
            </a:endParaRPr>
          </a:p>
          <a:p>
            <a:pPr marL="12700">
              <a:spcBef>
                <a:spcPts val="585"/>
              </a:spcBef>
            </a:pPr>
            <a:r>
              <a:rPr sz="1200" spc="-5" dirty="0">
                <a:solidFill>
                  <a:prstClr val="black"/>
                </a:solidFill>
                <a:latin typeface="Tahoma"/>
                <a:cs typeface="Tahoma"/>
              </a:rPr>
              <a:t>1.03.2022</a:t>
            </a:r>
            <a:endParaRPr sz="1200">
              <a:solidFill>
                <a:prstClr val="black"/>
              </a:solidFill>
              <a:latin typeface="Tahoma"/>
              <a:cs typeface="Tahoma"/>
            </a:endParaRPr>
          </a:p>
          <a:p>
            <a:pPr marL="12700">
              <a:spcBef>
                <a:spcPts val="800"/>
              </a:spcBef>
            </a:pPr>
            <a:r>
              <a:rPr sz="1200" spc="-5" dirty="0">
                <a:solidFill>
                  <a:prstClr val="black"/>
                </a:solidFill>
                <a:latin typeface="Tahoma"/>
                <a:cs typeface="Tahoma"/>
              </a:rPr>
              <a:t>1.04.2022</a:t>
            </a:r>
            <a:endParaRPr sz="1200">
              <a:solidFill>
                <a:prstClr val="black"/>
              </a:solidFill>
              <a:latin typeface="Tahoma"/>
              <a:cs typeface="Tahoma"/>
            </a:endParaRPr>
          </a:p>
        </p:txBody>
      </p:sp>
      <p:sp>
        <p:nvSpPr>
          <p:cNvPr id="12" name="object 12"/>
          <p:cNvSpPr txBox="1"/>
          <p:nvPr/>
        </p:nvSpPr>
        <p:spPr>
          <a:xfrm>
            <a:off x="8181847" y="3539490"/>
            <a:ext cx="365125"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45,2</a:t>
            </a:r>
            <a:endParaRPr sz="1200">
              <a:solidFill>
                <a:prstClr val="black"/>
              </a:solidFill>
              <a:latin typeface="Tahoma"/>
              <a:cs typeface="Tahoma"/>
            </a:endParaRPr>
          </a:p>
        </p:txBody>
      </p:sp>
      <p:sp>
        <p:nvSpPr>
          <p:cNvPr id="13" name="object 13"/>
          <p:cNvSpPr txBox="1"/>
          <p:nvPr/>
        </p:nvSpPr>
        <p:spPr>
          <a:xfrm>
            <a:off x="7934070" y="3026155"/>
            <a:ext cx="365125" cy="208279"/>
          </a:xfrm>
          <a:prstGeom prst="rect">
            <a:avLst/>
          </a:prstGeom>
        </p:spPr>
        <p:txBody>
          <a:bodyPr vert="horz" wrap="square" lIns="0" tIns="12700" rIns="0" bIns="0" rtlCol="0">
            <a:spAutoFit/>
          </a:bodyPr>
          <a:lstStyle/>
          <a:p>
            <a:pPr marL="12700">
              <a:spcBef>
                <a:spcPts val="100"/>
              </a:spcBef>
            </a:pPr>
            <a:r>
              <a:rPr sz="1200" b="1" dirty="0">
                <a:solidFill>
                  <a:srgbClr val="5F5F5F"/>
                </a:solidFill>
                <a:latin typeface="Tahoma"/>
                <a:cs typeface="Tahoma"/>
              </a:rPr>
              <a:t>52,5</a:t>
            </a:r>
            <a:endParaRPr sz="1200">
              <a:solidFill>
                <a:prstClr val="black"/>
              </a:solidFill>
              <a:latin typeface="Tahoma"/>
              <a:cs typeface="Tahoma"/>
            </a:endParaRPr>
          </a:p>
        </p:txBody>
      </p:sp>
      <p:sp>
        <p:nvSpPr>
          <p:cNvPr id="14" name="object 14"/>
          <p:cNvSpPr txBox="1"/>
          <p:nvPr/>
        </p:nvSpPr>
        <p:spPr>
          <a:xfrm>
            <a:off x="7934070" y="4895215"/>
            <a:ext cx="365125" cy="208279"/>
          </a:xfrm>
          <a:prstGeom prst="rect">
            <a:avLst/>
          </a:prstGeom>
        </p:spPr>
        <p:txBody>
          <a:bodyPr vert="horz" wrap="square" lIns="0" tIns="12700" rIns="0" bIns="0" rtlCol="0">
            <a:spAutoFit/>
          </a:bodyPr>
          <a:lstStyle/>
          <a:p>
            <a:pPr marL="12700">
              <a:spcBef>
                <a:spcPts val="100"/>
              </a:spcBef>
            </a:pPr>
            <a:r>
              <a:rPr sz="1200" b="1" dirty="0">
                <a:solidFill>
                  <a:srgbClr val="A80000"/>
                </a:solidFill>
                <a:latin typeface="Tahoma"/>
                <a:cs typeface="Tahoma"/>
              </a:rPr>
              <a:t>15,0</a:t>
            </a:r>
            <a:endParaRPr sz="1200">
              <a:solidFill>
                <a:prstClr val="black"/>
              </a:solidFill>
              <a:latin typeface="Tahoma"/>
              <a:cs typeface="Tahoma"/>
            </a:endParaRPr>
          </a:p>
        </p:txBody>
      </p:sp>
      <p:sp>
        <p:nvSpPr>
          <p:cNvPr id="15" name="object 1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43</a:t>
            </a:r>
            <a:endParaRPr sz="1400">
              <a:solidFill>
                <a:prstClr val="black"/>
              </a:solidFill>
              <a:latin typeface="Tahoma"/>
              <a:cs typeface="Tahoma"/>
            </a:endParaRPr>
          </a:p>
        </p:txBody>
      </p:sp>
      <p:grpSp>
        <p:nvGrpSpPr>
          <p:cNvPr id="16" name="object 16"/>
          <p:cNvGrpSpPr/>
          <p:nvPr/>
        </p:nvGrpSpPr>
        <p:grpSpPr>
          <a:xfrm>
            <a:off x="861822" y="2784348"/>
            <a:ext cx="176530" cy="504825"/>
            <a:chOff x="861822" y="2784348"/>
            <a:chExt cx="176530" cy="504825"/>
          </a:xfrm>
        </p:grpSpPr>
        <p:sp>
          <p:nvSpPr>
            <p:cNvPr id="17" name="object 17"/>
            <p:cNvSpPr/>
            <p:nvPr/>
          </p:nvSpPr>
          <p:spPr>
            <a:xfrm>
              <a:off x="861822" y="2803398"/>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8" name="object 18"/>
            <p:cNvSpPr/>
            <p:nvPr/>
          </p:nvSpPr>
          <p:spPr>
            <a:xfrm>
              <a:off x="861822" y="3269742"/>
              <a:ext cx="176530" cy="0"/>
            </a:xfrm>
            <a:custGeom>
              <a:avLst/>
              <a:gdLst/>
              <a:ahLst/>
              <a:cxnLst/>
              <a:rect l="l" t="t" r="r" b="b"/>
              <a:pathLst>
                <a:path w="176530">
                  <a:moveTo>
                    <a:pt x="0" y="0"/>
                  </a:moveTo>
                  <a:lnTo>
                    <a:pt x="176212" y="0"/>
                  </a:lnTo>
                </a:path>
              </a:pathLst>
            </a:custGeom>
            <a:ln w="38100">
              <a:solidFill>
                <a:srgbClr val="808080"/>
              </a:solidFill>
            </a:ln>
          </p:spPr>
          <p:txBody>
            <a:bodyPr wrap="square" lIns="0" tIns="0" rIns="0" bIns="0" rtlCol="0"/>
            <a:lstStyle/>
            <a:p>
              <a:endParaRPr smtClean="0">
                <a:solidFill>
                  <a:prstClr val="black"/>
                </a:solidFill>
              </a:endParaRPr>
            </a:p>
          </p:txBody>
        </p:sp>
        <p:sp>
          <p:nvSpPr>
            <p:cNvPr id="19" name="object 19"/>
            <p:cNvSpPr/>
            <p:nvPr/>
          </p:nvSpPr>
          <p:spPr>
            <a:xfrm>
              <a:off x="861822" y="3036570"/>
              <a:ext cx="176530" cy="0"/>
            </a:xfrm>
            <a:custGeom>
              <a:avLst/>
              <a:gdLst/>
              <a:ahLst/>
              <a:cxnLst/>
              <a:rect l="l" t="t" r="r" b="b"/>
              <a:pathLst>
                <a:path w="176530">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grpSp>
      <p:sp>
        <p:nvSpPr>
          <p:cNvPr id="20" name="object 20"/>
          <p:cNvSpPr txBox="1"/>
          <p:nvPr/>
        </p:nvSpPr>
        <p:spPr>
          <a:xfrm>
            <a:off x="1094028" y="2653284"/>
            <a:ext cx="1130300" cy="726440"/>
          </a:xfrm>
          <a:prstGeom prst="rect">
            <a:avLst/>
          </a:prstGeom>
        </p:spPr>
        <p:txBody>
          <a:bodyPr vert="horz" wrap="square" lIns="0" tIns="12700" rIns="0" bIns="0" rtlCol="0">
            <a:spAutoFit/>
          </a:bodyPr>
          <a:lstStyle/>
          <a:p>
            <a:pPr marL="12700" marR="5080">
              <a:lnSpc>
                <a:spcPct val="127699"/>
              </a:lnSpc>
              <a:spcBef>
                <a:spcPts val="100"/>
              </a:spcBef>
            </a:pPr>
            <a:r>
              <a:rPr sz="1200" spc="-25" dirty="0">
                <a:solidFill>
                  <a:prstClr val="black"/>
                </a:solidFill>
                <a:latin typeface="Tahoma"/>
                <a:cs typeface="Tahoma"/>
              </a:rPr>
              <a:t>Toplam </a:t>
            </a:r>
            <a:r>
              <a:rPr sz="1200" spc="-5" dirty="0">
                <a:solidFill>
                  <a:prstClr val="black"/>
                </a:solidFill>
                <a:latin typeface="Tahoma"/>
                <a:cs typeface="Tahoma"/>
              </a:rPr>
              <a:t>krediler  Tüketici kredileri  Ticari</a:t>
            </a:r>
            <a:r>
              <a:rPr sz="1200" spc="-10" dirty="0">
                <a:solidFill>
                  <a:prstClr val="black"/>
                </a:solidFill>
                <a:latin typeface="Tahoma"/>
                <a:cs typeface="Tahoma"/>
              </a:rPr>
              <a:t> </a:t>
            </a:r>
            <a:r>
              <a:rPr sz="1200" spc="-5" dirty="0">
                <a:solidFill>
                  <a:prstClr val="black"/>
                </a:solidFill>
                <a:latin typeface="Tahoma"/>
                <a:cs typeface="Tahoma"/>
              </a:rPr>
              <a:t>krediler</a:t>
            </a:r>
            <a:endParaRPr sz="1200">
              <a:solidFill>
                <a:prstClr val="black"/>
              </a:solidFill>
              <a:latin typeface="Tahoma"/>
              <a:cs typeface="Tahoma"/>
            </a:endParaRPr>
          </a:p>
        </p:txBody>
      </p:sp>
      <p:sp>
        <p:nvSpPr>
          <p:cNvPr id="21" name="object 21"/>
          <p:cNvSpPr txBox="1"/>
          <p:nvPr/>
        </p:nvSpPr>
        <p:spPr>
          <a:xfrm>
            <a:off x="83007" y="6586145"/>
            <a:ext cx="249301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dirty="0">
                <a:solidFill>
                  <a:prstClr val="black"/>
                </a:solidFill>
                <a:latin typeface="Tahoma"/>
                <a:cs typeface="Tahoma"/>
              </a:rPr>
              <a:t>BDDK, </a:t>
            </a:r>
            <a:r>
              <a:rPr sz="1200" spc="-20" dirty="0">
                <a:solidFill>
                  <a:prstClr val="black"/>
                </a:solidFill>
                <a:latin typeface="Tahoma"/>
                <a:cs typeface="Tahoma"/>
              </a:rPr>
              <a:t>TEPAV</a:t>
            </a:r>
            <a:r>
              <a:rPr sz="1200" spc="-30"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p:txBody>
      </p:sp>
    </p:spTree>
    <p:extLst>
      <p:ext uri="{BB962C8B-B14F-4D97-AF65-F5344CB8AC3E}">
        <p14:creationId xmlns:p14="http://schemas.microsoft.com/office/powerpoint/2010/main" val="2202715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10005"/>
            <a:ext cx="8411210" cy="1122680"/>
          </a:xfrm>
          <a:prstGeom prst="rect">
            <a:avLst/>
          </a:prstGeom>
        </p:spPr>
        <p:txBody>
          <a:bodyPr vert="horz" wrap="square" lIns="0" tIns="12700" rIns="0" bIns="0" rtlCol="0">
            <a:spAutoFit/>
          </a:bodyPr>
          <a:lstStyle/>
          <a:p>
            <a:pPr marL="12700" marR="612775">
              <a:lnSpc>
                <a:spcPct val="100000"/>
              </a:lnSpc>
              <a:spcBef>
                <a:spcPts val="100"/>
              </a:spcBef>
            </a:pPr>
            <a:r>
              <a:rPr spc="-5" dirty="0"/>
              <a:t>Tüketici kredilerinde artışlar ihtiyaç kredileri kaynaklıdır, kredi kartı  kullanımlarında ise yüksek seviyeler</a:t>
            </a:r>
            <a:r>
              <a:rPr spc="5" dirty="0"/>
              <a:t> </a:t>
            </a:r>
            <a:r>
              <a:rPr spc="-5" dirty="0"/>
              <a:t>korunmaktadır.</a:t>
            </a:r>
          </a:p>
          <a:p>
            <a:pPr marL="12700" marR="5080">
              <a:lnSpc>
                <a:spcPct val="100000"/>
              </a:lnSpc>
            </a:pPr>
            <a:r>
              <a:rPr b="0" spc="-5" dirty="0">
                <a:latin typeface="Tahoma"/>
                <a:cs typeface="Tahoma"/>
              </a:rPr>
              <a:t>Taşıt </a:t>
            </a:r>
            <a:r>
              <a:rPr b="0" spc="-10" dirty="0">
                <a:latin typeface="Tahoma"/>
                <a:cs typeface="Tahoma"/>
              </a:rPr>
              <a:t>kredilerinde </a:t>
            </a:r>
            <a:r>
              <a:rPr b="0" spc="-5" dirty="0">
                <a:latin typeface="Tahoma"/>
                <a:cs typeface="Tahoma"/>
              </a:rPr>
              <a:t>yıllık </a:t>
            </a:r>
            <a:r>
              <a:rPr b="0" dirty="0">
                <a:latin typeface="Tahoma"/>
                <a:cs typeface="Tahoma"/>
              </a:rPr>
              <a:t>artış </a:t>
            </a:r>
            <a:r>
              <a:rPr b="0" spc="-5" dirty="0">
                <a:latin typeface="Tahoma"/>
                <a:cs typeface="Tahoma"/>
              </a:rPr>
              <a:t>oranı %2,9 ile </a:t>
            </a:r>
            <a:r>
              <a:rPr b="0" dirty="0">
                <a:latin typeface="Tahoma"/>
                <a:cs typeface="Tahoma"/>
              </a:rPr>
              <a:t>en düşük </a:t>
            </a:r>
            <a:r>
              <a:rPr b="0" spc="-5" dirty="0">
                <a:latin typeface="Tahoma"/>
                <a:cs typeface="Tahoma"/>
              </a:rPr>
              <a:t>seviyeye gerilemiş, konutta </a:t>
            </a:r>
            <a:r>
              <a:rPr b="0" dirty="0">
                <a:latin typeface="Tahoma"/>
                <a:cs typeface="Tahoma"/>
              </a:rPr>
              <a:t>ise  </a:t>
            </a:r>
            <a:r>
              <a:rPr b="0" spc="-10" dirty="0">
                <a:latin typeface="Tahoma"/>
                <a:cs typeface="Tahoma"/>
              </a:rPr>
              <a:t>sınırlı </a:t>
            </a:r>
            <a:r>
              <a:rPr b="0" spc="-5" dirty="0">
                <a:latin typeface="Tahoma"/>
                <a:cs typeface="Tahoma"/>
              </a:rPr>
              <a:t>bir </a:t>
            </a:r>
            <a:r>
              <a:rPr b="0" dirty="0">
                <a:latin typeface="Tahoma"/>
                <a:cs typeface="Tahoma"/>
              </a:rPr>
              <a:t>artış</a:t>
            </a:r>
            <a:r>
              <a:rPr b="0" spc="40" dirty="0">
                <a:latin typeface="Tahoma"/>
                <a:cs typeface="Tahoma"/>
              </a:rPr>
              <a:t> </a:t>
            </a:r>
            <a:r>
              <a:rPr b="0" spc="-5" dirty="0">
                <a:latin typeface="Tahoma"/>
                <a:cs typeface="Tahoma"/>
              </a:rPr>
              <a:t>gerçekleşmiştir.</a:t>
            </a:r>
          </a:p>
        </p:txBody>
      </p:sp>
      <p:sp>
        <p:nvSpPr>
          <p:cNvPr id="3" name="object 3"/>
          <p:cNvSpPr/>
          <p:nvPr/>
        </p:nvSpPr>
        <p:spPr>
          <a:xfrm>
            <a:off x="0" y="2010155"/>
            <a:ext cx="9139555" cy="330835"/>
          </a:xfrm>
          <a:custGeom>
            <a:avLst/>
            <a:gdLst/>
            <a:ahLst/>
            <a:cxnLst/>
            <a:rect l="l" t="t" r="r" b="b"/>
            <a:pathLst>
              <a:path w="9139555" h="330835">
                <a:moveTo>
                  <a:pt x="9139428" y="0"/>
                </a:moveTo>
                <a:lnTo>
                  <a:pt x="0" y="0"/>
                </a:lnTo>
                <a:lnTo>
                  <a:pt x="0" y="330708"/>
                </a:lnTo>
                <a:lnTo>
                  <a:pt x="9139428" y="330708"/>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03708" y="2042922"/>
            <a:ext cx="8733790" cy="261620"/>
          </a:xfrm>
          <a:prstGeom prst="rect">
            <a:avLst/>
          </a:prstGeom>
        </p:spPr>
        <p:txBody>
          <a:bodyPr vert="horz" wrap="square" lIns="0" tIns="12065" rIns="0" bIns="0" rtlCol="0">
            <a:spAutoFit/>
          </a:bodyPr>
          <a:lstStyle/>
          <a:p>
            <a:pPr marL="12700">
              <a:spcBef>
                <a:spcPts val="95"/>
              </a:spcBef>
            </a:pPr>
            <a:r>
              <a:rPr sz="1550" spc="-10" dirty="0">
                <a:solidFill>
                  <a:srgbClr val="FFFFFF"/>
                </a:solidFill>
                <a:latin typeface="Tahoma"/>
                <a:cs typeface="Tahoma"/>
              </a:rPr>
              <a:t>Tüketici kredi </a:t>
            </a:r>
            <a:r>
              <a:rPr sz="1550" spc="-5" dirty="0">
                <a:solidFill>
                  <a:srgbClr val="FFFFFF"/>
                </a:solidFill>
                <a:latin typeface="Tahoma"/>
                <a:cs typeface="Tahoma"/>
              </a:rPr>
              <a:t>büyümesi (4 haftalık </a:t>
            </a:r>
            <a:r>
              <a:rPr sz="1550" spc="-10" dirty="0">
                <a:solidFill>
                  <a:srgbClr val="FFFFFF"/>
                </a:solidFill>
                <a:latin typeface="Tahoma"/>
                <a:cs typeface="Tahoma"/>
              </a:rPr>
              <a:t>hareketli ortalama, yıllık </a:t>
            </a:r>
            <a:r>
              <a:rPr sz="1550" spc="-5" dirty="0">
                <a:solidFill>
                  <a:srgbClr val="FFFFFF"/>
                </a:solidFill>
                <a:latin typeface="Tahoma"/>
                <a:cs typeface="Tahoma"/>
              </a:rPr>
              <a:t>% değişim) 3 </a:t>
            </a:r>
            <a:r>
              <a:rPr sz="1550" dirty="0">
                <a:solidFill>
                  <a:srgbClr val="FFFFFF"/>
                </a:solidFill>
                <a:latin typeface="Tahoma"/>
                <a:cs typeface="Tahoma"/>
              </a:rPr>
              <a:t>Ocak </a:t>
            </a:r>
            <a:r>
              <a:rPr sz="1550" spc="-10" dirty="0">
                <a:solidFill>
                  <a:srgbClr val="FFFFFF"/>
                </a:solidFill>
                <a:latin typeface="Tahoma"/>
                <a:cs typeface="Tahoma"/>
              </a:rPr>
              <a:t>2020 </a:t>
            </a:r>
            <a:r>
              <a:rPr sz="1550" spc="-5" dirty="0">
                <a:solidFill>
                  <a:srgbClr val="FFFFFF"/>
                </a:solidFill>
                <a:latin typeface="Tahoma"/>
                <a:cs typeface="Tahoma"/>
              </a:rPr>
              <a:t>– 11 Mart</a:t>
            </a:r>
            <a:r>
              <a:rPr sz="1550" spc="365" dirty="0">
                <a:solidFill>
                  <a:srgbClr val="FFFFFF"/>
                </a:solidFill>
                <a:latin typeface="Tahoma"/>
                <a:cs typeface="Tahoma"/>
              </a:rPr>
              <a:t> </a:t>
            </a:r>
            <a:r>
              <a:rPr sz="1550" spc="-15" dirty="0">
                <a:solidFill>
                  <a:srgbClr val="FFFFFF"/>
                </a:solidFill>
                <a:latin typeface="Tahoma"/>
                <a:cs typeface="Tahoma"/>
              </a:rPr>
              <a:t>2022</a:t>
            </a:r>
            <a:endParaRPr sz="1550">
              <a:solidFill>
                <a:prstClr val="black"/>
              </a:solidFill>
              <a:latin typeface="Tahoma"/>
              <a:cs typeface="Tahoma"/>
            </a:endParaRPr>
          </a:p>
        </p:txBody>
      </p:sp>
      <p:grpSp>
        <p:nvGrpSpPr>
          <p:cNvPr id="5" name="object 5"/>
          <p:cNvGrpSpPr/>
          <p:nvPr/>
        </p:nvGrpSpPr>
        <p:grpSpPr>
          <a:xfrm>
            <a:off x="641413" y="2573845"/>
            <a:ext cx="7776209" cy="3093085"/>
            <a:chOff x="641413" y="2573845"/>
            <a:chExt cx="7776209" cy="3093085"/>
          </a:xfrm>
        </p:grpSpPr>
        <p:sp>
          <p:nvSpPr>
            <p:cNvPr id="6" name="object 6"/>
            <p:cNvSpPr/>
            <p:nvPr/>
          </p:nvSpPr>
          <p:spPr>
            <a:xfrm>
              <a:off x="646176" y="2578607"/>
              <a:ext cx="7766684" cy="3083560"/>
            </a:xfrm>
            <a:custGeom>
              <a:avLst/>
              <a:gdLst/>
              <a:ahLst/>
              <a:cxnLst/>
              <a:rect l="l" t="t" r="r" b="b"/>
              <a:pathLst>
                <a:path w="7766684" h="3083560">
                  <a:moveTo>
                    <a:pt x="3781044" y="2567940"/>
                  </a:moveTo>
                  <a:lnTo>
                    <a:pt x="3781044" y="2618740"/>
                  </a:lnTo>
                </a:path>
                <a:path w="7766684" h="3083560">
                  <a:moveTo>
                    <a:pt x="7211568" y="2567940"/>
                  </a:moveTo>
                  <a:lnTo>
                    <a:pt x="7211568" y="2618740"/>
                  </a:lnTo>
                </a:path>
                <a:path w="7766684" h="3083560">
                  <a:moveTo>
                    <a:pt x="7473696" y="2567940"/>
                  </a:moveTo>
                  <a:lnTo>
                    <a:pt x="7473696" y="2618740"/>
                  </a:lnTo>
                </a:path>
                <a:path w="7766684" h="3083560">
                  <a:moveTo>
                    <a:pt x="6347459" y="2567940"/>
                  </a:moveTo>
                  <a:lnTo>
                    <a:pt x="6347459" y="2618740"/>
                  </a:lnTo>
                </a:path>
                <a:path w="7766684" h="3083560">
                  <a:moveTo>
                    <a:pt x="1479804" y="2567940"/>
                  </a:moveTo>
                  <a:lnTo>
                    <a:pt x="1479804" y="2618740"/>
                  </a:lnTo>
                </a:path>
                <a:path w="7766684" h="3083560">
                  <a:moveTo>
                    <a:pt x="2052828" y="2567940"/>
                  </a:moveTo>
                  <a:lnTo>
                    <a:pt x="2052828" y="2618740"/>
                  </a:lnTo>
                </a:path>
                <a:path w="7766684" h="3083560">
                  <a:moveTo>
                    <a:pt x="2342388" y="2567940"/>
                  </a:moveTo>
                  <a:lnTo>
                    <a:pt x="2342388" y="2618740"/>
                  </a:lnTo>
                </a:path>
                <a:path w="7766684" h="3083560">
                  <a:moveTo>
                    <a:pt x="614171" y="2567940"/>
                  </a:moveTo>
                  <a:lnTo>
                    <a:pt x="614171" y="2618740"/>
                  </a:lnTo>
                </a:path>
                <a:path w="7766684" h="3083560">
                  <a:moveTo>
                    <a:pt x="5774436" y="2567940"/>
                  </a:moveTo>
                  <a:lnTo>
                    <a:pt x="5774436" y="2618740"/>
                  </a:lnTo>
                </a:path>
                <a:path w="7766684" h="3083560">
                  <a:moveTo>
                    <a:pt x="50292" y="2567940"/>
                  </a:moveTo>
                  <a:lnTo>
                    <a:pt x="50292" y="2618740"/>
                  </a:lnTo>
                </a:path>
                <a:path w="7766684" h="3083560">
                  <a:moveTo>
                    <a:pt x="50292" y="3083052"/>
                  </a:moveTo>
                  <a:lnTo>
                    <a:pt x="50292" y="0"/>
                  </a:lnTo>
                </a:path>
                <a:path w="7766684" h="3083560">
                  <a:moveTo>
                    <a:pt x="0" y="3083052"/>
                  </a:moveTo>
                  <a:lnTo>
                    <a:pt x="50292" y="3083052"/>
                  </a:lnTo>
                </a:path>
                <a:path w="7766684" h="3083560">
                  <a:moveTo>
                    <a:pt x="0" y="2567940"/>
                  </a:moveTo>
                  <a:lnTo>
                    <a:pt x="50292" y="2567940"/>
                  </a:lnTo>
                </a:path>
                <a:path w="7766684" h="3083560">
                  <a:moveTo>
                    <a:pt x="0" y="2054352"/>
                  </a:moveTo>
                  <a:lnTo>
                    <a:pt x="50292" y="2054352"/>
                  </a:lnTo>
                </a:path>
                <a:path w="7766684" h="3083560">
                  <a:moveTo>
                    <a:pt x="0" y="1540764"/>
                  </a:moveTo>
                  <a:lnTo>
                    <a:pt x="50292" y="1540764"/>
                  </a:lnTo>
                </a:path>
                <a:path w="7766684" h="3083560">
                  <a:moveTo>
                    <a:pt x="0" y="1027176"/>
                  </a:moveTo>
                  <a:lnTo>
                    <a:pt x="50292" y="1027176"/>
                  </a:lnTo>
                </a:path>
                <a:path w="7766684" h="3083560">
                  <a:moveTo>
                    <a:pt x="0" y="513588"/>
                  </a:moveTo>
                  <a:lnTo>
                    <a:pt x="50292" y="513588"/>
                  </a:lnTo>
                </a:path>
                <a:path w="7766684" h="3083560">
                  <a:moveTo>
                    <a:pt x="0" y="0"/>
                  </a:moveTo>
                  <a:lnTo>
                    <a:pt x="50292" y="0"/>
                  </a:lnTo>
                </a:path>
                <a:path w="7766684" h="3083560">
                  <a:moveTo>
                    <a:pt x="2625852" y="2567940"/>
                  </a:moveTo>
                  <a:lnTo>
                    <a:pt x="2625852" y="2618740"/>
                  </a:lnTo>
                </a:path>
                <a:path w="7766684" h="3083560">
                  <a:moveTo>
                    <a:pt x="906780" y="2567940"/>
                  </a:moveTo>
                  <a:lnTo>
                    <a:pt x="906780" y="2618740"/>
                  </a:lnTo>
                </a:path>
                <a:path w="7766684" h="3083560">
                  <a:moveTo>
                    <a:pt x="342899" y="2567940"/>
                  </a:moveTo>
                  <a:lnTo>
                    <a:pt x="342899" y="2618740"/>
                  </a:lnTo>
                </a:path>
                <a:path w="7766684" h="3083560">
                  <a:moveTo>
                    <a:pt x="4908804" y="2567940"/>
                  </a:moveTo>
                  <a:lnTo>
                    <a:pt x="4908804" y="2618740"/>
                  </a:lnTo>
                </a:path>
                <a:path w="7766684" h="3083560">
                  <a:moveTo>
                    <a:pt x="3198876" y="2567940"/>
                  </a:moveTo>
                  <a:lnTo>
                    <a:pt x="3198876" y="2618740"/>
                  </a:lnTo>
                </a:path>
                <a:path w="7766684" h="3083560">
                  <a:moveTo>
                    <a:pt x="7766304" y="2567940"/>
                  </a:moveTo>
                  <a:lnTo>
                    <a:pt x="7766304" y="2618740"/>
                  </a:lnTo>
                </a:path>
                <a:path w="7766684" h="3083560">
                  <a:moveTo>
                    <a:pt x="3491484" y="2567940"/>
                  </a:moveTo>
                  <a:lnTo>
                    <a:pt x="3491484" y="2618740"/>
                  </a:lnTo>
                </a:path>
                <a:path w="7766684" h="3083560">
                  <a:moveTo>
                    <a:pt x="4335780" y="2567940"/>
                  </a:moveTo>
                  <a:lnTo>
                    <a:pt x="4335780" y="2618740"/>
                  </a:lnTo>
                </a:path>
                <a:path w="7766684" h="3083560">
                  <a:moveTo>
                    <a:pt x="2916936" y="2567940"/>
                  </a:moveTo>
                  <a:lnTo>
                    <a:pt x="2916936" y="2618740"/>
                  </a:lnTo>
                </a:path>
                <a:path w="7766684" h="3083560">
                  <a:moveTo>
                    <a:pt x="4044696" y="2567940"/>
                  </a:moveTo>
                  <a:lnTo>
                    <a:pt x="4044696" y="2618740"/>
                  </a:lnTo>
                </a:path>
                <a:path w="7766684" h="3083560">
                  <a:moveTo>
                    <a:pt x="5483352" y="2567940"/>
                  </a:moveTo>
                  <a:lnTo>
                    <a:pt x="5483352" y="2618740"/>
                  </a:lnTo>
                </a:path>
                <a:path w="7766684" h="3083560">
                  <a:moveTo>
                    <a:pt x="4617720" y="2567940"/>
                  </a:moveTo>
                  <a:lnTo>
                    <a:pt x="4617720" y="2618740"/>
                  </a:lnTo>
                </a:path>
                <a:path w="7766684" h="3083560">
                  <a:moveTo>
                    <a:pt x="1187196" y="2567940"/>
                  </a:moveTo>
                  <a:lnTo>
                    <a:pt x="1187196" y="2618740"/>
                  </a:lnTo>
                </a:path>
                <a:path w="7766684" h="3083560">
                  <a:moveTo>
                    <a:pt x="5190744" y="2567940"/>
                  </a:moveTo>
                  <a:lnTo>
                    <a:pt x="5190744" y="2618740"/>
                  </a:lnTo>
                </a:path>
                <a:path w="7766684" h="3083560">
                  <a:moveTo>
                    <a:pt x="6056376" y="2567940"/>
                  </a:moveTo>
                  <a:lnTo>
                    <a:pt x="6056376" y="2618740"/>
                  </a:lnTo>
                </a:path>
                <a:path w="7766684" h="3083560">
                  <a:moveTo>
                    <a:pt x="6629400" y="2567940"/>
                  </a:moveTo>
                  <a:lnTo>
                    <a:pt x="6629400" y="2618740"/>
                  </a:lnTo>
                </a:path>
                <a:path w="7766684" h="3083560">
                  <a:moveTo>
                    <a:pt x="6920483" y="2567940"/>
                  </a:moveTo>
                  <a:lnTo>
                    <a:pt x="6920483" y="2618740"/>
                  </a:lnTo>
                </a:path>
                <a:path w="7766684" h="3083560">
                  <a:moveTo>
                    <a:pt x="1760220" y="2567940"/>
                  </a:moveTo>
                  <a:lnTo>
                    <a:pt x="1760220" y="2618740"/>
                  </a:lnTo>
                </a:path>
                <a:path w="7766684" h="3083560">
                  <a:moveTo>
                    <a:pt x="50292" y="2567940"/>
                  </a:moveTo>
                  <a:lnTo>
                    <a:pt x="7766304" y="256794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715708" y="3826763"/>
              <a:ext cx="7499350" cy="1273175"/>
            </a:xfrm>
            <a:custGeom>
              <a:avLst/>
              <a:gdLst/>
              <a:ahLst/>
              <a:cxnLst/>
              <a:rect l="l" t="t" r="r" b="b"/>
              <a:pathLst>
                <a:path w="7499350" h="1273175">
                  <a:moveTo>
                    <a:pt x="0" y="1197483"/>
                  </a:moveTo>
                  <a:lnTo>
                    <a:pt x="16442" y="1192643"/>
                  </a:lnTo>
                  <a:lnTo>
                    <a:pt x="32888" y="1187815"/>
                  </a:lnTo>
                  <a:lnTo>
                    <a:pt x="49336" y="1182963"/>
                  </a:lnTo>
                  <a:lnTo>
                    <a:pt x="65786" y="1178052"/>
                  </a:lnTo>
                  <a:lnTo>
                    <a:pt x="82228" y="1173063"/>
                  </a:lnTo>
                  <a:lnTo>
                    <a:pt x="98672" y="1168050"/>
                  </a:lnTo>
                  <a:lnTo>
                    <a:pt x="115117" y="1163085"/>
                  </a:lnTo>
                  <a:lnTo>
                    <a:pt x="131559" y="1158240"/>
                  </a:lnTo>
                  <a:lnTo>
                    <a:pt x="148006" y="1153541"/>
                  </a:lnTo>
                  <a:lnTo>
                    <a:pt x="164452" y="1149032"/>
                  </a:lnTo>
                  <a:lnTo>
                    <a:pt x="180897" y="1144524"/>
                  </a:lnTo>
                  <a:lnTo>
                    <a:pt x="230233" y="1129776"/>
                  </a:lnTo>
                  <a:lnTo>
                    <a:pt x="279573" y="1113869"/>
                  </a:lnTo>
                  <a:lnTo>
                    <a:pt x="328904" y="1097153"/>
                  </a:lnTo>
                  <a:lnTo>
                    <a:pt x="378242" y="1079418"/>
                  </a:lnTo>
                  <a:lnTo>
                    <a:pt x="394690" y="1073531"/>
                  </a:lnTo>
                  <a:lnTo>
                    <a:pt x="411132" y="1067802"/>
                  </a:lnTo>
                  <a:lnTo>
                    <a:pt x="427578" y="1062180"/>
                  </a:lnTo>
                  <a:lnTo>
                    <a:pt x="444027" y="1056582"/>
                  </a:lnTo>
                  <a:lnTo>
                    <a:pt x="460476" y="1050925"/>
                  </a:lnTo>
                  <a:lnTo>
                    <a:pt x="509807" y="1033333"/>
                  </a:lnTo>
                  <a:lnTo>
                    <a:pt x="559163" y="1015571"/>
                  </a:lnTo>
                  <a:lnTo>
                    <a:pt x="575604" y="1009659"/>
                  </a:lnTo>
                  <a:lnTo>
                    <a:pt x="624903" y="992362"/>
                  </a:lnTo>
                  <a:lnTo>
                    <a:pt x="674254" y="976584"/>
                  </a:lnTo>
                  <a:lnTo>
                    <a:pt x="723582" y="963422"/>
                  </a:lnTo>
                  <a:lnTo>
                    <a:pt x="772910" y="954528"/>
                  </a:lnTo>
                  <a:lnTo>
                    <a:pt x="822261" y="949134"/>
                  </a:lnTo>
                  <a:lnTo>
                    <a:pt x="871612" y="947144"/>
                  </a:lnTo>
                  <a:lnTo>
                    <a:pt x="888047" y="947308"/>
                  </a:lnTo>
                  <a:lnTo>
                    <a:pt x="904482" y="947687"/>
                  </a:lnTo>
                  <a:lnTo>
                    <a:pt x="920940" y="948055"/>
                  </a:lnTo>
                  <a:lnTo>
                    <a:pt x="937398" y="948439"/>
                  </a:lnTo>
                  <a:lnTo>
                    <a:pt x="953833" y="948944"/>
                  </a:lnTo>
                  <a:lnTo>
                    <a:pt x="970268" y="949448"/>
                  </a:lnTo>
                  <a:lnTo>
                    <a:pt x="986726" y="949833"/>
                  </a:lnTo>
                  <a:lnTo>
                    <a:pt x="1003417" y="950071"/>
                  </a:lnTo>
                  <a:lnTo>
                    <a:pt x="1020238" y="950213"/>
                  </a:lnTo>
                  <a:lnTo>
                    <a:pt x="1036750" y="950261"/>
                  </a:lnTo>
                  <a:lnTo>
                    <a:pt x="1052512" y="950213"/>
                  </a:lnTo>
                  <a:lnTo>
                    <a:pt x="1066805" y="950148"/>
                  </a:lnTo>
                  <a:lnTo>
                    <a:pt x="1080087" y="949975"/>
                  </a:lnTo>
                  <a:lnTo>
                    <a:pt x="1093678" y="949731"/>
                  </a:lnTo>
                  <a:lnTo>
                    <a:pt x="1108900" y="949452"/>
                  </a:lnTo>
                  <a:lnTo>
                    <a:pt x="1126613" y="949194"/>
                  </a:lnTo>
                  <a:lnTo>
                    <a:pt x="1165514" y="948487"/>
                  </a:lnTo>
                  <a:lnTo>
                    <a:pt x="1217549" y="945483"/>
                  </a:lnTo>
                  <a:lnTo>
                    <a:pt x="1266275" y="941121"/>
                  </a:lnTo>
                  <a:lnTo>
                    <a:pt x="1315656" y="936371"/>
                  </a:lnTo>
                  <a:lnTo>
                    <a:pt x="1332061" y="934799"/>
                  </a:lnTo>
                  <a:lnTo>
                    <a:pt x="1381442" y="929513"/>
                  </a:lnTo>
                  <a:lnTo>
                    <a:pt x="1430752" y="922780"/>
                  </a:lnTo>
                  <a:lnTo>
                    <a:pt x="1480073" y="909446"/>
                  </a:lnTo>
                  <a:lnTo>
                    <a:pt x="1529419" y="884866"/>
                  </a:lnTo>
                  <a:lnTo>
                    <a:pt x="1562324" y="860105"/>
                  </a:lnTo>
                  <a:lnTo>
                    <a:pt x="1595205" y="828041"/>
                  </a:lnTo>
                  <a:lnTo>
                    <a:pt x="1628110" y="788675"/>
                  </a:lnTo>
                  <a:lnTo>
                    <a:pt x="1660991" y="742281"/>
                  </a:lnTo>
                  <a:lnTo>
                    <a:pt x="1693896" y="688953"/>
                  </a:lnTo>
                  <a:lnTo>
                    <a:pt x="1726777" y="632979"/>
                  </a:lnTo>
                  <a:lnTo>
                    <a:pt x="1759682" y="574456"/>
                  </a:lnTo>
                  <a:lnTo>
                    <a:pt x="1776158" y="545719"/>
                  </a:lnTo>
                  <a:lnTo>
                    <a:pt x="1809003" y="490251"/>
                  </a:lnTo>
                  <a:lnTo>
                    <a:pt x="1841944" y="436118"/>
                  </a:lnTo>
                  <a:lnTo>
                    <a:pt x="1875361" y="382746"/>
                  </a:lnTo>
                  <a:lnTo>
                    <a:pt x="1891897" y="356750"/>
                  </a:lnTo>
                  <a:lnTo>
                    <a:pt x="1907730" y="331850"/>
                  </a:lnTo>
                  <a:lnTo>
                    <a:pt x="1922021" y="308032"/>
                  </a:lnTo>
                  <a:lnTo>
                    <a:pt x="1935289" y="285130"/>
                  </a:lnTo>
                  <a:lnTo>
                    <a:pt x="1948842" y="263110"/>
                  </a:lnTo>
                  <a:lnTo>
                    <a:pt x="1963991" y="241935"/>
                  </a:lnTo>
                  <a:lnTo>
                    <a:pt x="1981704" y="221944"/>
                  </a:lnTo>
                  <a:lnTo>
                    <a:pt x="2001012" y="202977"/>
                  </a:lnTo>
                  <a:lnTo>
                    <a:pt x="2020605" y="184534"/>
                  </a:lnTo>
                  <a:lnTo>
                    <a:pt x="2039175" y="166116"/>
                  </a:lnTo>
                  <a:lnTo>
                    <a:pt x="2056294" y="147079"/>
                  </a:lnTo>
                  <a:lnTo>
                    <a:pt x="2072687" y="127936"/>
                  </a:lnTo>
                  <a:lnTo>
                    <a:pt x="2088770" y="109626"/>
                  </a:lnTo>
                  <a:lnTo>
                    <a:pt x="2121437" y="78601"/>
                  </a:lnTo>
                  <a:lnTo>
                    <a:pt x="2154342" y="54050"/>
                  </a:lnTo>
                  <a:lnTo>
                    <a:pt x="2187223" y="34077"/>
                  </a:lnTo>
                  <a:lnTo>
                    <a:pt x="2236533" y="12700"/>
                  </a:lnTo>
                  <a:lnTo>
                    <a:pt x="2285914" y="1127"/>
                  </a:lnTo>
                  <a:lnTo>
                    <a:pt x="2302319" y="0"/>
                  </a:lnTo>
                  <a:lnTo>
                    <a:pt x="2318795" y="992"/>
                  </a:lnTo>
                  <a:lnTo>
                    <a:pt x="2335260" y="3746"/>
                  </a:lnTo>
                  <a:lnTo>
                    <a:pt x="2351700" y="7358"/>
                  </a:lnTo>
                  <a:lnTo>
                    <a:pt x="2368105" y="10922"/>
                  </a:lnTo>
                  <a:lnTo>
                    <a:pt x="2417486" y="22369"/>
                  </a:lnTo>
                  <a:lnTo>
                    <a:pt x="2466832" y="35941"/>
                  </a:lnTo>
                  <a:lnTo>
                    <a:pt x="2483272" y="40814"/>
                  </a:lnTo>
                  <a:lnTo>
                    <a:pt x="2499677" y="45593"/>
                  </a:lnTo>
                  <a:lnTo>
                    <a:pt x="2549058" y="59719"/>
                  </a:lnTo>
                  <a:lnTo>
                    <a:pt x="2598356" y="73548"/>
                  </a:lnTo>
                  <a:lnTo>
                    <a:pt x="2614791" y="78122"/>
                  </a:lnTo>
                  <a:lnTo>
                    <a:pt x="2631249" y="82804"/>
                  </a:lnTo>
                  <a:lnTo>
                    <a:pt x="2647707" y="87685"/>
                  </a:lnTo>
                  <a:lnTo>
                    <a:pt x="2664142" y="92710"/>
                  </a:lnTo>
                  <a:lnTo>
                    <a:pt x="2680577" y="97734"/>
                  </a:lnTo>
                  <a:lnTo>
                    <a:pt x="2729928" y="111982"/>
                  </a:lnTo>
                  <a:lnTo>
                    <a:pt x="2779279" y="124934"/>
                  </a:lnTo>
                  <a:lnTo>
                    <a:pt x="2828607" y="136525"/>
                  </a:lnTo>
                  <a:lnTo>
                    <a:pt x="2877935" y="147508"/>
                  </a:lnTo>
                  <a:lnTo>
                    <a:pt x="2927286" y="156654"/>
                  </a:lnTo>
                  <a:lnTo>
                    <a:pt x="2943721" y="159341"/>
                  </a:lnTo>
                  <a:lnTo>
                    <a:pt x="2960179" y="162052"/>
                  </a:lnTo>
                  <a:lnTo>
                    <a:pt x="2976637" y="164776"/>
                  </a:lnTo>
                  <a:lnTo>
                    <a:pt x="2993072" y="167465"/>
                  </a:lnTo>
                  <a:lnTo>
                    <a:pt x="3009507" y="170178"/>
                  </a:lnTo>
                  <a:lnTo>
                    <a:pt x="3058858" y="178657"/>
                  </a:lnTo>
                  <a:lnTo>
                    <a:pt x="3091751" y="184531"/>
                  </a:lnTo>
                  <a:lnTo>
                    <a:pt x="3108209" y="187438"/>
                  </a:lnTo>
                  <a:lnTo>
                    <a:pt x="3157537" y="196850"/>
                  </a:lnTo>
                  <a:lnTo>
                    <a:pt x="3206865" y="208708"/>
                  </a:lnTo>
                  <a:lnTo>
                    <a:pt x="3223323" y="212852"/>
                  </a:lnTo>
                  <a:lnTo>
                    <a:pt x="3239728" y="216844"/>
                  </a:lnTo>
                  <a:lnTo>
                    <a:pt x="3256168" y="220789"/>
                  </a:lnTo>
                  <a:lnTo>
                    <a:pt x="3272633" y="224924"/>
                  </a:lnTo>
                  <a:lnTo>
                    <a:pt x="3322526" y="240125"/>
                  </a:lnTo>
                  <a:lnTo>
                    <a:pt x="3369188" y="256621"/>
                  </a:lnTo>
                  <a:lnTo>
                    <a:pt x="3382470" y="261826"/>
                  </a:lnTo>
                  <a:lnTo>
                    <a:pt x="3396061" y="266959"/>
                  </a:lnTo>
                  <a:lnTo>
                    <a:pt x="3411283" y="272034"/>
                  </a:lnTo>
                  <a:lnTo>
                    <a:pt x="3428942" y="277094"/>
                  </a:lnTo>
                  <a:lnTo>
                    <a:pt x="3448256" y="282035"/>
                  </a:lnTo>
                  <a:lnTo>
                    <a:pt x="3467879" y="286928"/>
                  </a:lnTo>
                  <a:lnTo>
                    <a:pt x="3486467" y="291846"/>
                  </a:lnTo>
                  <a:lnTo>
                    <a:pt x="3503568" y="296872"/>
                  </a:lnTo>
                  <a:lnTo>
                    <a:pt x="3519931" y="301958"/>
                  </a:lnTo>
                  <a:lnTo>
                    <a:pt x="3536009" y="306972"/>
                  </a:lnTo>
                  <a:lnTo>
                    <a:pt x="3552253" y="311785"/>
                  </a:lnTo>
                  <a:lnTo>
                    <a:pt x="3568658" y="316255"/>
                  </a:lnTo>
                  <a:lnTo>
                    <a:pt x="3585098" y="320500"/>
                  </a:lnTo>
                  <a:lnTo>
                    <a:pt x="3601563" y="324768"/>
                  </a:lnTo>
                  <a:lnTo>
                    <a:pt x="3650884" y="339042"/>
                  </a:lnTo>
                  <a:lnTo>
                    <a:pt x="3683825" y="349250"/>
                  </a:lnTo>
                  <a:lnTo>
                    <a:pt x="3700230" y="354341"/>
                  </a:lnTo>
                  <a:lnTo>
                    <a:pt x="3749611" y="369950"/>
                  </a:lnTo>
                  <a:lnTo>
                    <a:pt x="3782456" y="380523"/>
                  </a:lnTo>
                  <a:lnTo>
                    <a:pt x="3798921" y="385774"/>
                  </a:lnTo>
                  <a:lnTo>
                    <a:pt x="3815397" y="390906"/>
                  </a:lnTo>
                  <a:lnTo>
                    <a:pt x="3831800" y="395872"/>
                  </a:lnTo>
                  <a:lnTo>
                    <a:pt x="3848227" y="400732"/>
                  </a:lnTo>
                  <a:lnTo>
                    <a:pt x="3864653" y="405568"/>
                  </a:lnTo>
                  <a:lnTo>
                    <a:pt x="3881056" y="410463"/>
                  </a:lnTo>
                  <a:lnTo>
                    <a:pt x="3930437" y="425483"/>
                  </a:lnTo>
                  <a:lnTo>
                    <a:pt x="3979783" y="440705"/>
                  </a:lnTo>
                  <a:lnTo>
                    <a:pt x="4012628" y="450977"/>
                  </a:lnTo>
                  <a:lnTo>
                    <a:pt x="4029104" y="456098"/>
                  </a:lnTo>
                  <a:lnTo>
                    <a:pt x="4078414" y="471297"/>
                  </a:lnTo>
                  <a:lnTo>
                    <a:pt x="4127795" y="485227"/>
                  </a:lnTo>
                  <a:lnTo>
                    <a:pt x="4177141" y="497125"/>
                  </a:lnTo>
                  <a:lnTo>
                    <a:pt x="4226462" y="506880"/>
                  </a:lnTo>
                  <a:lnTo>
                    <a:pt x="4275772" y="514096"/>
                  </a:lnTo>
                  <a:lnTo>
                    <a:pt x="4325153" y="518489"/>
                  </a:lnTo>
                  <a:lnTo>
                    <a:pt x="4375070" y="521477"/>
                  </a:lnTo>
                  <a:lnTo>
                    <a:pt x="4421709" y="523118"/>
                  </a:lnTo>
                  <a:lnTo>
                    <a:pt x="4463732" y="523494"/>
                  </a:lnTo>
                  <a:lnTo>
                    <a:pt x="4481445" y="523394"/>
                  </a:lnTo>
                  <a:lnTo>
                    <a:pt x="4500753" y="523176"/>
                  </a:lnTo>
                  <a:lnTo>
                    <a:pt x="4520346" y="522958"/>
                  </a:lnTo>
                  <a:lnTo>
                    <a:pt x="4538916" y="522859"/>
                  </a:lnTo>
                  <a:lnTo>
                    <a:pt x="4556464" y="522829"/>
                  </a:lnTo>
                  <a:lnTo>
                    <a:pt x="4573571" y="522811"/>
                  </a:lnTo>
                  <a:lnTo>
                    <a:pt x="4589797" y="522912"/>
                  </a:lnTo>
                  <a:lnTo>
                    <a:pt x="4604702" y="523240"/>
                  </a:lnTo>
                  <a:lnTo>
                    <a:pt x="4616884" y="523791"/>
                  </a:lnTo>
                  <a:lnTo>
                    <a:pt x="4627006" y="524510"/>
                  </a:lnTo>
                  <a:lnTo>
                    <a:pt x="4637724" y="525418"/>
                  </a:lnTo>
                  <a:lnTo>
                    <a:pt x="4651692" y="526542"/>
                  </a:lnTo>
                  <a:lnTo>
                    <a:pt x="4692840" y="529637"/>
                  </a:lnTo>
                  <a:lnTo>
                    <a:pt x="4736274" y="533019"/>
                  </a:lnTo>
                  <a:lnTo>
                    <a:pt x="4770310" y="535781"/>
                  </a:lnTo>
                  <a:lnTo>
                    <a:pt x="4786030" y="537090"/>
                  </a:lnTo>
                  <a:lnTo>
                    <a:pt x="4802060" y="538353"/>
                  </a:lnTo>
                  <a:lnTo>
                    <a:pt x="4818518" y="539337"/>
                  </a:lnTo>
                  <a:lnTo>
                    <a:pt x="4834953" y="540035"/>
                  </a:lnTo>
                  <a:lnTo>
                    <a:pt x="4851388" y="541067"/>
                  </a:lnTo>
                  <a:lnTo>
                    <a:pt x="4900739" y="549370"/>
                  </a:lnTo>
                  <a:lnTo>
                    <a:pt x="4950090" y="567592"/>
                  </a:lnTo>
                  <a:lnTo>
                    <a:pt x="4982960" y="586876"/>
                  </a:lnTo>
                  <a:lnTo>
                    <a:pt x="5015876" y="613529"/>
                  </a:lnTo>
                  <a:lnTo>
                    <a:pt x="5048746" y="647549"/>
                  </a:lnTo>
                  <a:lnTo>
                    <a:pt x="5081662" y="687724"/>
                  </a:lnTo>
                  <a:lnTo>
                    <a:pt x="5114532" y="734008"/>
                  </a:lnTo>
                  <a:lnTo>
                    <a:pt x="5130990" y="757555"/>
                  </a:lnTo>
                  <a:lnTo>
                    <a:pt x="5147395" y="781258"/>
                  </a:lnTo>
                  <a:lnTo>
                    <a:pt x="5163835" y="805449"/>
                  </a:lnTo>
                  <a:lnTo>
                    <a:pt x="5180300" y="829474"/>
                  </a:lnTo>
                  <a:lnTo>
                    <a:pt x="5196776" y="852678"/>
                  </a:lnTo>
                  <a:lnTo>
                    <a:pt x="5214056" y="874867"/>
                  </a:lnTo>
                  <a:lnTo>
                    <a:pt x="5231955" y="896366"/>
                  </a:lnTo>
                  <a:lnTo>
                    <a:pt x="5248711" y="917293"/>
                  </a:lnTo>
                  <a:lnTo>
                    <a:pt x="5262562" y="937768"/>
                  </a:lnTo>
                  <a:lnTo>
                    <a:pt x="5270468" y="958036"/>
                  </a:lnTo>
                  <a:lnTo>
                    <a:pt x="5274278" y="977900"/>
                  </a:lnTo>
                  <a:lnTo>
                    <a:pt x="5279278" y="997096"/>
                  </a:lnTo>
                  <a:lnTo>
                    <a:pt x="5290756" y="1015365"/>
                  </a:lnTo>
                  <a:lnTo>
                    <a:pt x="5312159" y="1032506"/>
                  </a:lnTo>
                  <a:lnTo>
                    <a:pt x="5340064" y="1048765"/>
                  </a:lnTo>
                  <a:lnTo>
                    <a:pt x="5369159" y="1064263"/>
                  </a:lnTo>
                  <a:lnTo>
                    <a:pt x="5394134" y="1079119"/>
                  </a:lnTo>
                  <a:lnTo>
                    <a:pt x="5413218" y="1093194"/>
                  </a:lnTo>
                  <a:lnTo>
                    <a:pt x="5429361" y="1106471"/>
                  </a:lnTo>
                  <a:lnTo>
                    <a:pt x="5444337" y="1119249"/>
                  </a:lnTo>
                  <a:lnTo>
                    <a:pt x="5459920" y="1131824"/>
                  </a:lnTo>
                  <a:lnTo>
                    <a:pt x="5492765" y="1156668"/>
                  </a:lnTo>
                  <a:lnTo>
                    <a:pt x="5525706" y="1179322"/>
                  </a:lnTo>
                  <a:lnTo>
                    <a:pt x="5575016" y="1206557"/>
                  </a:lnTo>
                  <a:lnTo>
                    <a:pt x="5624337" y="1228312"/>
                  </a:lnTo>
                  <a:lnTo>
                    <a:pt x="5673683" y="1245516"/>
                  </a:lnTo>
                  <a:lnTo>
                    <a:pt x="5723064" y="1258697"/>
                  </a:lnTo>
                  <a:lnTo>
                    <a:pt x="5772320" y="1265858"/>
                  </a:lnTo>
                  <a:lnTo>
                    <a:pt x="5821664" y="1269539"/>
                  </a:lnTo>
                  <a:lnTo>
                    <a:pt x="5854509" y="1270762"/>
                  </a:lnTo>
                  <a:lnTo>
                    <a:pt x="5870985" y="1271398"/>
                  </a:lnTo>
                  <a:lnTo>
                    <a:pt x="5887450" y="1271952"/>
                  </a:lnTo>
                  <a:lnTo>
                    <a:pt x="5903890" y="1272387"/>
                  </a:lnTo>
                  <a:lnTo>
                    <a:pt x="5920295" y="1272667"/>
                  </a:lnTo>
                  <a:lnTo>
                    <a:pt x="5936771" y="1272655"/>
                  </a:lnTo>
                  <a:lnTo>
                    <a:pt x="5953236" y="1272476"/>
                  </a:lnTo>
                  <a:lnTo>
                    <a:pt x="5969676" y="1272202"/>
                  </a:lnTo>
                  <a:lnTo>
                    <a:pt x="5986081" y="1271905"/>
                  </a:lnTo>
                  <a:lnTo>
                    <a:pt x="6002557" y="1271611"/>
                  </a:lnTo>
                  <a:lnTo>
                    <a:pt x="6051867" y="1270254"/>
                  </a:lnTo>
                  <a:lnTo>
                    <a:pt x="6101248" y="1267789"/>
                  </a:lnTo>
                  <a:lnTo>
                    <a:pt x="6117653" y="1266825"/>
                  </a:lnTo>
                  <a:lnTo>
                    <a:pt x="6134344" y="1265906"/>
                  </a:lnTo>
                  <a:lnTo>
                    <a:pt x="6151165" y="1264904"/>
                  </a:lnTo>
                  <a:lnTo>
                    <a:pt x="6167677" y="1263878"/>
                  </a:lnTo>
                  <a:lnTo>
                    <a:pt x="6183439" y="1262888"/>
                  </a:lnTo>
                  <a:lnTo>
                    <a:pt x="6197804" y="1262028"/>
                  </a:lnTo>
                  <a:lnTo>
                    <a:pt x="6211109" y="1261157"/>
                  </a:lnTo>
                  <a:lnTo>
                    <a:pt x="6224676" y="1260262"/>
                  </a:lnTo>
                  <a:lnTo>
                    <a:pt x="6239827" y="1259332"/>
                  </a:lnTo>
                  <a:lnTo>
                    <a:pt x="6257540" y="1258375"/>
                  </a:lnTo>
                  <a:lnTo>
                    <a:pt x="6276848" y="1257395"/>
                  </a:lnTo>
                  <a:lnTo>
                    <a:pt x="6296441" y="1256367"/>
                  </a:lnTo>
                  <a:lnTo>
                    <a:pt x="6348523" y="1252855"/>
                  </a:lnTo>
                  <a:lnTo>
                    <a:pt x="6380797" y="1250061"/>
                  </a:lnTo>
                  <a:lnTo>
                    <a:pt x="6397255" y="1248620"/>
                  </a:lnTo>
                  <a:lnTo>
                    <a:pt x="6446583" y="1243584"/>
                  </a:lnTo>
                  <a:lnTo>
                    <a:pt x="6495911" y="1237065"/>
                  </a:lnTo>
                  <a:lnTo>
                    <a:pt x="6545262" y="1228502"/>
                  </a:lnTo>
                  <a:lnTo>
                    <a:pt x="6594613" y="1218646"/>
                  </a:lnTo>
                  <a:lnTo>
                    <a:pt x="6643941" y="1207770"/>
                  </a:lnTo>
                  <a:lnTo>
                    <a:pt x="6693269" y="1195036"/>
                  </a:lnTo>
                  <a:lnTo>
                    <a:pt x="6742620" y="1181100"/>
                  </a:lnTo>
                  <a:lnTo>
                    <a:pt x="6759055" y="1176317"/>
                  </a:lnTo>
                  <a:lnTo>
                    <a:pt x="6808406" y="1162748"/>
                  </a:lnTo>
                  <a:lnTo>
                    <a:pt x="6857757" y="1150012"/>
                  </a:lnTo>
                  <a:lnTo>
                    <a:pt x="6907085" y="1138047"/>
                  </a:lnTo>
                  <a:lnTo>
                    <a:pt x="6956413" y="1127331"/>
                  </a:lnTo>
                  <a:lnTo>
                    <a:pt x="7005764" y="1119171"/>
                  </a:lnTo>
                  <a:lnTo>
                    <a:pt x="7055062" y="1112777"/>
                  </a:lnTo>
                  <a:lnTo>
                    <a:pt x="7104443" y="1107313"/>
                  </a:lnTo>
                  <a:lnTo>
                    <a:pt x="7120848" y="1105529"/>
                  </a:lnTo>
                  <a:lnTo>
                    <a:pt x="7170229" y="1100582"/>
                  </a:lnTo>
                  <a:lnTo>
                    <a:pt x="7203074" y="1097899"/>
                  </a:lnTo>
                  <a:lnTo>
                    <a:pt x="7219539" y="1096599"/>
                  </a:lnTo>
                  <a:lnTo>
                    <a:pt x="7268860" y="1091723"/>
                  </a:lnTo>
                  <a:lnTo>
                    <a:pt x="7318206" y="1085667"/>
                  </a:lnTo>
                  <a:lnTo>
                    <a:pt x="7367587" y="1078738"/>
                  </a:lnTo>
                  <a:lnTo>
                    <a:pt x="7416897" y="1071165"/>
                  </a:lnTo>
                  <a:lnTo>
                    <a:pt x="7433373" y="1068578"/>
                  </a:lnTo>
                  <a:lnTo>
                    <a:pt x="7449778" y="1065909"/>
                  </a:lnTo>
                  <a:lnTo>
                    <a:pt x="7466218" y="1063228"/>
                  </a:lnTo>
                  <a:lnTo>
                    <a:pt x="7482683" y="1060523"/>
                  </a:lnTo>
                  <a:lnTo>
                    <a:pt x="7499159" y="1057783"/>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715708" y="2622176"/>
              <a:ext cx="7499350" cy="2450465"/>
            </a:xfrm>
            <a:custGeom>
              <a:avLst/>
              <a:gdLst/>
              <a:ahLst/>
              <a:cxnLst/>
              <a:rect l="l" t="t" r="r" b="b"/>
              <a:pathLst>
                <a:path w="7499350" h="2450465">
                  <a:moveTo>
                    <a:pt x="0" y="2357366"/>
                  </a:moveTo>
                  <a:lnTo>
                    <a:pt x="16442" y="2350500"/>
                  </a:lnTo>
                  <a:lnTo>
                    <a:pt x="32888" y="2343491"/>
                  </a:lnTo>
                  <a:lnTo>
                    <a:pt x="49336" y="2336720"/>
                  </a:lnTo>
                  <a:lnTo>
                    <a:pt x="98672" y="2320043"/>
                  </a:lnTo>
                  <a:lnTo>
                    <a:pt x="148006" y="2308302"/>
                  </a:lnTo>
                  <a:lnTo>
                    <a:pt x="197345" y="2301105"/>
                  </a:lnTo>
                  <a:lnTo>
                    <a:pt x="213787" y="2298731"/>
                  </a:lnTo>
                  <a:lnTo>
                    <a:pt x="230233" y="2296501"/>
                  </a:lnTo>
                  <a:lnTo>
                    <a:pt x="246681" y="2294318"/>
                  </a:lnTo>
                  <a:lnTo>
                    <a:pt x="263131" y="2292088"/>
                  </a:lnTo>
                  <a:lnTo>
                    <a:pt x="279573" y="2289968"/>
                  </a:lnTo>
                  <a:lnTo>
                    <a:pt x="296017" y="2287897"/>
                  </a:lnTo>
                  <a:lnTo>
                    <a:pt x="312462" y="2285730"/>
                  </a:lnTo>
                  <a:lnTo>
                    <a:pt x="328904" y="2283325"/>
                  </a:lnTo>
                  <a:lnTo>
                    <a:pt x="345352" y="2280664"/>
                  </a:lnTo>
                  <a:lnTo>
                    <a:pt x="361797" y="2277752"/>
                  </a:lnTo>
                  <a:lnTo>
                    <a:pt x="378242" y="2274770"/>
                  </a:lnTo>
                  <a:lnTo>
                    <a:pt x="394690" y="2271895"/>
                  </a:lnTo>
                  <a:lnTo>
                    <a:pt x="411132" y="2269363"/>
                  </a:lnTo>
                  <a:lnTo>
                    <a:pt x="427578" y="2266973"/>
                  </a:lnTo>
                  <a:lnTo>
                    <a:pt x="444027" y="2264537"/>
                  </a:lnTo>
                  <a:lnTo>
                    <a:pt x="493363" y="2255813"/>
                  </a:lnTo>
                  <a:lnTo>
                    <a:pt x="542706" y="2245887"/>
                  </a:lnTo>
                  <a:lnTo>
                    <a:pt x="592010" y="2235065"/>
                  </a:lnTo>
                  <a:lnTo>
                    <a:pt x="624903" y="2227318"/>
                  </a:lnTo>
                  <a:lnTo>
                    <a:pt x="641338" y="2223385"/>
                  </a:lnTo>
                  <a:lnTo>
                    <a:pt x="657796" y="2219571"/>
                  </a:lnTo>
                  <a:lnTo>
                    <a:pt x="674254" y="2215782"/>
                  </a:lnTo>
                  <a:lnTo>
                    <a:pt x="690689" y="2211935"/>
                  </a:lnTo>
                  <a:lnTo>
                    <a:pt x="740040" y="2204154"/>
                  </a:lnTo>
                  <a:lnTo>
                    <a:pt x="772910" y="2202816"/>
                  </a:lnTo>
                  <a:lnTo>
                    <a:pt x="789368" y="2202172"/>
                  </a:lnTo>
                  <a:lnTo>
                    <a:pt x="805826" y="2201140"/>
                  </a:lnTo>
                  <a:lnTo>
                    <a:pt x="822261" y="2200013"/>
                  </a:lnTo>
                  <a:lnTo>
                    <a:pt x="838696" y="2199171"/>
                  </a:lnTo>
                  <a:lnTo>
                    <a:pt x="855154" y="2198997"/>
                  </a:lnTo>
                  <a:lnTo>
                    <a:pt x="871612" y="2199741"/>
                  </a:lnTo>
                  <a:lnTo>
                    <a:pt x="888047" y="2201140"/>
                  </a:lnTo>
                  <a:lnTo>
                    <a:pt x="904482" y="2202801"/>
                  </a:lnTo>
                  <a:lnTo>
                    <a:pt x="920940" y="2204331"/>
                  </a:lnTo>
                  <a:lnTo>
                    <a:pt x="937398" y="2205751"/>
                  </a:lnTo>
                  <a:lnTo>
                    <a:pt x="953833" y="2207220"/>
                  </a:lnTo>
                  <a:lnTo>
                    <a:pt x="970268" y="2208545"/>
                  </a:lnTo>
                  <a:lnTo>
                    <a:pt x="986726" y="2209538"/>
                  </a:lnTo>
                  <a:lnTo>
                    <a:pt x="1003417" y="2210065"/>
                  </a:lnTo>
                  <a:lnTo>
                    <a:pt x="1020238" y="2210236"/>
                  </a:lnTo>
                  <a:lnTo>
                    <a:pt x="1036750" y="2210216"/>
                  </a:lnTo>
                  <a:lnTo>
                    <a:pt x="1052512" y="2210173"/>
                  </a:lnTo>
                  <a:lnTo>
                    <a:pt x="1066805" y="2210141"/>
                  </a:lnTo>
                  <a:lnTo>
                    <a:pt x="1108900" y="2209284"/>
                  </a:lnTo>
                  <a:lnTo>
                    <a:pt x="1165514" y="2205980"/>
                  </a:lnTo>
                  <a:lnTo>
                    <a:pt x="1217549" y="2197695"/>
                  </a:lnTo>
                  <a:lnTo>
                    <a:pt x="1266275" y="2185358"/>
                  </a:lnTo>
                  <a:lnTo>
                    <a:pt x="1299180" y="2175670"/>
                  </a:lnTo>
                  <a:lnTo>
                    <a:pt x="1315656" y="2170803"/>
                  </a:lnTo>
                  <a:lnTo>
                    <a:pt x="1332061" y="2166340"/>
                  </a:lnTo>
                  <a:lnTo>
                    <a:pt x="1348501" y="2162055"/>
                  </a:lnTo>
                  <a:lnTo>
                    <a:pt x="1364966" y="2157319"/>
                  </a:lnTo>
                  <a:lnTo>
                    <a:pt x="1414287" y="2137941"/>
                  </a:lnTo>
                  <a:lnTo>
                    <a:pt x="1447228" y="2118098"/>
                  </a:lnTo>
                  <a:lnTo>
                    <a:pt x="1480073" y="2087729"/>
                  </a:lnTo>
                  <a:lnTo>
                    <a:pt x="1513014" y="2047740"/>
                  </a:lnTo>
                  <a:lnTo>
                    <a:pt x="1545859" y="1996701"/>
                  </a:lnTo>
                  <a:lnTo>
                    <a:pt x="1578800" y="1937377"/>
                  </a:lnTo>
                  <a:lnTo>
                    <a:pt x="1611645" y="1871606"/>
                  </a:lnTo>
                  <a:lnTo>
                    <a:pt x="1628110" y="1836525"/>
                  </a:lnTo>
                  <a:lnTo>
                    <a:pt x="1644586" y="1800598"/>
                  </a:lnTo>
                  <a:lnTo>
                    <a:pt x="1660991" y="1763266"/>
                  </a:lnTo>
                  <a:lnTo>
                    <a:pt x="1677431" y="1724445"/>
                  </a:lnTo>
                  <a:lnTo>
                    <a:pt x="1693896" y="1685601"/>
                  </a:lnTo>
                  <a:lnTo>
                    <a:pt x="1710372" y="1648198"/>
                  </a:lnTo>
                  <a:lnTo>
                    <a:pt x="1726777" y="1612463"/>
                  </a:lnTo>
                  <a:lnTo>
                    <a:pt x="1743217" y="1577681"/>
                  </a:lnTo>
                  <a:lnTo>
                    <a:pt x="1776158" y="1511165"/>
                  </a:lnTo>
                  <a:lnTo>
                    <a:pt x="1809003" y="1450649"/>
                  </a:lnTo>
                  <a:lnTo>
                    <a:pt x="1825468" y="1421332"/>
                  </a:lnTo>
                  <a:lnTo>
                    <a:pt x="1841944" y="1390896"/>
                  </a:lnTo>
                  <a:lnTo>
                    <a:pt x="1875361" y="1325999"/>
                  </a:lnTo>
                  <a:lnTo>
                    <a:pt x="1907730" y="1259959"/>
                  </a:lnTo>
                  <a:lnTo>
                    <a:pt x="1935289" y="1193982"/>
                  </a:lnTo>
                  <a:lnTo>
                    <a:pt x="1948842" y="1161589"/>
                  </a:lnTo>
                  <a:lnTo>
                    <a:pt x="1963991" y="1130673"/>
                  </a:lnTo>
                  <a:lnTo>
                    <a:pt x="1981704" y="1101973"/>
                  </a:lnTo>
                  <a:lnTo>
                    <a:pt x="2001012" y="1074808"/>
                  </a:lnTo>
                  <a:lnTo>
                    <a:pt x="2020605" y="1048144"/>
                  </a:lnTo>
                  <a:lnTo>
                    <a:pt x="2039175" y="1020945"/>
                  </a:lnTo>
                  <a:lnTo>
                    <a:pt x="2056294" y="992520"/>
                  </a:lnTo>
                  <a:lnTo>
                    <a:pt x="2072687" y="963477"/>
                  </a:lnTo>
                  <a:lnTo>
                    <a:pt x="2088770" y="935005"/>
                  </a:lnTo>
                  <a:lnTo>
                    <a:pt x="2121437" y="883773"/>
                  </a:lnTo>
                  <a:lnTo>
                    <a:pt x="2154342" y="838823"/>
                  </a:lnTo>
                  <a:lnTo>
                    <a:pt x="2187223" y="798250"/>
                  </a:lnTo>
                  <a:lnTo>
                    <a:pt x="2220128" y="762150"/>
                  </a:lnTo>
                  <a:lnTo>
                    <a:pt x="2236533" y="743958"/>
                  </a:lnTo>
                  <a:lnTo>
                    <a:pt x="2253009" y="724669"/>
                  </a:lnTo>
                  <a:lnTo>
                    <a:pt x="2269474" y="704905"/>
                  </a:lnTo>
                  <a:lnTo>
                    <a:pt x="2285914" y="685807"/>
                  </a:lnTo>
                  <a:lnTo>
                    <a:pt x="2302319" y="668520"/>
                  </a:lnTo>
                  <a:lnTo>
                    <a:pt x="2318795" y="653932"/>
                  </a:lnTo>
                  <a:lnTo>
                    <a:pt x="2335260" y="641167"/>
                  </a:lnTo>
                  <a:lnTo>
                    <a:pt x="2351700" y="628997"/>
                  </a:lnTo>
                  <a:lnTo>
                    <a:pt x="2368105" y="616196"/>
                  </a:lnTo>
                  <a:lnTo>
                    <a:pt x="2384581" y="602503"/>
                  </a:lnTo>
                  <a:lnTo>
                    <a:pt x="2401046" y="588573"/>
                  </a:lnTo>
                  <a:lnTo>
                    <a:pt x="2417486" y="574548"/>
                  </a:lnTo>
                  <a:lnTo>
                    <a:pt x="2433891" y="560570"/>
                  </a:lnTo>
                  <a:lnTo>
                    <a:pt x="2450367" y="546494"/>
                  </a:lnTo>
                  <a:lnTo>
                    <a:pt x="2466832" y="532360"/>
                  </a:lnTo>
                  <a:lnTo>
                    <a:pt x="2483272" y="518296"/>
                  </a:lnTo>
                  <a:lnTo>
                    <a:pt x="2499677" y="504436"/>
                  </a:lnTo>
                  <a:lnTo>
                    <a:pt x="2516153" y="490444"/>
                  </a:lnTo>
                  <a:lnTo>
                    <a:pt x="2532618" y="476321"/>
                  </a:lnTo>
                  <a:lnTo>
                    <a:pt x="2549058" y="462984"/>
                  </a:lnTo>
                  <a:lnTo>
                    <a:pt x="2581921" y="441396"/>
                  </a:lnTo>
                  <a:lnTo>
                    <a:pt x="2631249" y="420108"/>
                  </a:lnTo>
                  <a:lnTo>
                    <a:pt x="2680577" y="413982"/>
                  </a:lnTo>
                  <a:lnTo>
                    <a:pt x="2697035" y="414139"/>
                  </a:lnTo>
                  <a:lnTo>
                    <a:pt x="2746363" y="420550"/>
                  </a:lnTo>
                  <a:lnTo>
                    <a:pt x="2795714" y="431633"/>
                  </a:lnTo>
                  <a:lnTo>
                    <a:pt x="2812149" y="435701"/>
                  </a:lnTo>
                  <a:lnTo>
                    <a:pt x="2828607" y="438650"/>
                  </a:lnTo>
                  <a:lnTo>
                    <a:pt x="2845065" y="439138"/>
                  </a:lnTo>
                  <a:lnTo>
                    <a:pt x="2861500" y="438078"/>
                  </a:lnTo>
                  <a:lnTo>
                    <a:pt x="2877935" y="437685"/>
                  </a:lnTo>
                  <a:lnTo>
                    <a:pt x="2894393" y="440174"/>
                  </a:lnTo>
                  <a:lnTo>
                    <a:pt x="2910851" y="446555"/>
                  </a:lnTo>
                  <a:lnTo>
                    <a:pt x="2927286" y="455509"/>
                  </a:lnTo>
                  <a:lnTo>
                    <a:pt x="2943721" y="465748"/>
                  </a:lnTo>
                  <a:lnTo>
                    <a:pt x="2960179" y="475988"/>
                  </a:lnTo>
                  <a:lnTo>
                    <a:pt x="2993072" y="495387"/>
                  </a:lnTo>
                  <a:lnTo>
                    <a:pt x="3025965" y="518406"/>
                  </a:lnTo>
                  <a:lnTo>
                    <a:pt x="3058858" y="548822"/>
                  </a:lnTo>
                  <a:lnTo>
                    <a:pt x="3091751" y="582668"/>
                  </a:lnTo>
                  <a:lnTo>
                    <a:pt x="3124644" y="619180"/>
                  </a:lnTo>
                  <a:lnTo>
                    <a:pt x="3141079" y="637210"/>
                  </a:lnTo>
                  <a:lnTo>
                    <a:pt x="3157537" y="653026"/>
                  </a:lnTo>
                  <a:lnTo>
                    <a:pt x="3173995" y="665829"/>
                  </a:lnTo>
                  <a:lnTo>
                    <a:pt x="3190430" y="676489"/>
                  </a:lnTo>
                  <a:lnTo>
                    <a:pt x="3206865" y="686244"/>
                  </a:lnTo>
                  <a:lnTo>
                    <a:pt x="3223323" y="696333"/>
                  </a:lnTo>
                  <a:lnTo>
                    <a:pt x="3239728" y="707104"/>
                  </a:lnTo>
                  <a:lnTo>
                    <a:pt x="3256168" y="717827"/>
                  </a:lnTo>
                  <a:lnTo>
                    <a:pt x="3272633" y="728408"/>
                  </a:lnTo>
                  <a:lnTo>
                    <a:pt x="3289109" y="738751"/>
                  </a:lnTo>
                  <a:lnTo>
                    <a:pt x="3305728" y="749184"/>
                  </a:lnTo>
                  <a:lnTo>
                    <a:pt x="3339062" y="769433"/>
                  </a:lnTo>
                  <a:lnTo>
                    <a:pt x="3382470" y="790328"/>
                  </a:lnTo>
                  <a:lnTo>
                    <a:pt x="3428942" y="801671"/>
                  </a:lnTo>
                  <a:lnTo>
                    <a:pt x="3467879" y="804910"/>
                  </a:lnTo>
                  <a:lnTo>
                    <a:pt x="3486467" y="805172"/>
                  </a:lnTo>
                  <a:lnTo>
                    <a:pt x="3503568" y="804503"/>
                  </a:lnTo>
                  <a:lnTo>
                    <a:pt x="3552253" y="796663"/>
                  </a:lnTo>
                  <a:lnTo>
                    <a:pt x="3601563" y="776642"/>
                  </a:lnTo>
                  <a:lnTo>
                    <a:pt x="3618039" y="769612"/>
                  </a:lnTo>
                  <a:lnTo>
                    <a:pt x="3634444" y="763234"/>
                  </a:lnTo>
                  <a:lnTo>
                    <a:pt x="3650884" y="757070"/>
                  </a:lnTo>
                  <a:lnTo>
                    <a:pt x="3667349" y="750859"/>
                  </a:lnTo>
                  <a:lnTo>
                    <a:pt x="3683825" y="744339"/>
                  </a:lnTo>
                  <a:lnTo>
                    <a:pt x="3700230" y="737483"/>
                  </a:lnTo>
                  <a:lnTo>
                    <a:pt x="3716670" y="730353"/>
                  </a:lnTo>
                  <a:lnTo>
                    <a:pt x="3733135" y="723104"/>
                  </a:lnTo>
                  <a:lnTo>
                    <a:pt x="3749611" y="715891"/>
                  </a:lnTo>
                  <a:lnTo>
                    <a:pt x="3766016" y="708779"/>
                  </a:lnTo>
                  <a:lnTo>
                    <a:pt x="3782456" y="701762"/>
                  </a:lnTo>
                  <a:lnTo>
                    <a:pt x="3798921" y="694602"/>
                  </a:lnTo>
                  <a:lnTo>
                    <a:pt x="3848227" y="670726"/>
                  </a:lnTo>
                  <a:lnTo>
                    <a:pt x="3897532" y="644737"/>
                  </a:lnTo>
                  <a:lnTo>
                    <a:pt x="3946842" y="617466"/>
                  </a:lnTo>
                  <a:lnTo>
                    <a:pt x="3963318" y="608584"/>
                  </a:lnTo>
                  <a:lnTo>
                    <a:pt x="4012628" y="580509"/>
                  </a:lnTo>
                  <a:lnTo>
                    <a:pt x="4045569" y="557918"/>
                  </a:lnTo>
                  <a:lnTo>
                    <a:pt x="4078414" y="531233"/>
                  </a:lnTo>
                  <a:lnTo>
                    <a:pt x="4111355" y="498260"/>
                  </a:lnTo>
                  <a:lnTo>
                    <a:pt x="4144200" y="461764"/>
                  </a:lnTo>
                  <a:lnTo>
                    <a:pt x="4160676" y="443319"/>
                  </a:lnTo>
                  <a:lnTo>
                    <a:pt x="4193581" y="404953"/>
                  </a:lnTo>
                  <a:lnTo>
                    <a:pt x="4226462" y="361979"/>
                  </a:lnTo>
                  <a:lnTo>
                    <a:pt x="4259367" y="314446"/>
                  </a:lnTo>
                  <a:lnTo>
                    <a:pt x="4275772" y="291203"/>
                  </a:lnTo>
                  <a:lnTo>
                    <a:pt x="4308713" y="245768"/>
                  </a:lnTo>
                  <a:lnTo>
                    <a:pt x="4341558" y="203192"/>
                  </a:lnTo>
                  <a:lnTo>
                    <a:pt x="4375070" y="166235"/>
                  </a:lnTo>
                  <a:lnTo>
                    <a:pt x="4391582" y="149221"/>
                  </a:lnTo>
                  <a:lnTo>
                    <a:pt x="4407344" y="132707"/>
                  </a:lnTo>
                  <a:lnTo>
                    <a:pt x="4421709" y="116544"/>
                  </a:lnTo>
                  <a:lnTo>
                    <a:pt x="4435014" y="100941"/>
                  </a:lnTo>
                  <a:lnTo>
                    <a:pt x="4448581" y="86076"/>
                  </a:lnTo>
                  <a:lnTo>
                    <a:pt x="4481445" y="58854"/>
                  </a:lnTo>
                  <a:lnTo>
                    <a:pt x="4520346" y="34784"/>
                  </a:lnTo>
                  <a:lnTo>
                    <a:pt x="4556464" y="16859"/>
                  </a:lnTo>
                  <a:lnTo>
                    <a:pt x="4604702" y="1643"/>
                  </a:lnTo>
                  <a:lnTo>
                    <a:pt x="4616884" y="0"/>
                  </a:lnTo>
                  <a:lnTo>
                    <a:pt x="4627006" y="119"/>
                  </a:lnTo>
                  <a:lnTo>
                    <a:pt x="4670659" y="7415"/>
                  </a:lnTo>
                  <a:lnTo>
                    <a:pt x="4715593" y="17484"/>
                  </a:lnTo>
                  <a:lnTo>
                    <a:pt x="4754018" y="27239"/>
                  </a:lnTo>
                  <a:lnTo>
                    <a:pt x="4770310" y="32043"/>
                  </a:lnTo>
                  <a:lnTo>
                    <a:pt x="4786030" y="36633"/>
                  </a:lnTo>
                  <a:lnTo>
                    <a:pt x="4802060" y="40759"/>
                  </a:lnTo>
                  <a:lnTo>
                    <a:pt x="4818518" y="43178"/>
                  </a:lnTo>
                  <a:lnTo>
                    <a:pt x="4834953" y="44489"/>
                  </a:lnTo>
                  <a:lnTo>
                    <a:pt x="4851388" y="46920"/>
                  </a:lnTo>
                  <a:lnTo>
                    <a:pt x="4900739" y="74144"/>
                  </a:lnTo>
                  <a:lnTo>
                    <a:pt x="4933632" y="106164"/>
                  </a:lnTo>
                  <a:lnTo>
                    <a:pt x="4966525" y="149566"/>
                  </a:lnTo>
                  <a:lnTo>
                    <a:pt x="4999418" y="202684"/>
                  </a:lnTo>
                  <a:lnTo>
                    <a:pt x="5032311" y="265437"/>
                  </a:lnTo>
                  <a:lnTo>
                    <a:pt x="5065204" y="334383"/>
                  </a:lnTo>
                  <a:lnTo>
                    <a:pt x="5081662" y="370238"/>
                  </a:lnTo>
                  <a:lnTo>
                    <a:pt x="5098097" y="407487"/>
                  </a:lnTo>
                  <a:lnTo>
                    <a:pt x="5114532" y="444664"/>
                  </a:lnTo>
                  <a:lnTo>
                    <a:pt x="5130990" y="480306"/>
                  </a:lnTo>
                  <a:lnTo>
                    <a:pt x="5163835" y="547108"/>
                  </a:lnTo>
                  <a:lnTo>
                    <a:pt x="5196776" y="609338"/>
                  </a:lnTo>
                  <a:lnTo>
                    <a:pt x="5231955" y="664662"/>
                  </a:lnTo>
                  <a:lnTo>
                    <a:pt x="5248711" y="691223"/>
                  </a:lnTo>
                  <a:lnTo>
                    <a:pt x="5262562" y="718939"/>
                  </a:lnTo>
                  <a:lnTo>
                    <a:pt x="5270468" y="748172"/>
                  </a:lnTo>
                  <a:lnTo>
                    <a:pt x="5274278" y="778121"/>
                  </a:lnTo>
                  <a:lnTo>
                    <a:pt x="5279278" y="808736"/>
                  </a:lnTo>
                  <a:lnTo>
                    <a:pt x="5290756" y="839970"/>
                  </a:lnTo>
                  <a:lnTo>
                    <a:pt x="5312159" y="872484"/>
                  </a:lnTo>
                  <a:lnTo>
                    <a:pt x="5340064" y="906152"/>
                  </a:lnTo>
                  <a:lnTo>
                    <a:pt x="5369159" y="939464"/>
                  </a:lnTo>
                  <a:lnTo>
                    <a:pt x="5394134" y="970907"/>
                  </a:lnTo>
                  <a:lnTo>
                    <a:pt x="5413218" y="999940"/>
                  </a:lnTo>
                  <a:lnTo>
                    <a:pt x="5429361" y="1027342"/>
                  </a:lnTo>
                  <a:lnTo>
                    <a:pt x="5444337" y="1053863"/>
                  </a:lnTo>
                  <a:lnTo>
                    <a:pt x="5459920" y="1080254"/>
                  </a:lnTo>
                  <a:lnTo>
                    <a:pt x="5492765" y="1133832"/>
                  </a:lnTo>
                  <a:lnTo>
                    <a:pt x="5525706" y="1183886"/>
                  </a:lnTo>
                  <a:lnTo>
                    <a:pt x="5558551" y="1227335"/>
                  </a:lnTo>
                  <a:lnTo>
                    <a:pt x="5591492" y="1265166"/>
                  </a:lnTo>
                  <a:lnTo>
                    <a:pt x="5624337" y="1296392"/>
                  </a:lnTo>
                  <a:lnTo>
                    <a:pt x="5640802" y="1310368"/>
                  </a:lnTo>
                  <a:lnTo>
                    <a:pt x="5657278" y="1324475"/>
                  </a:lnTo>
                  <a:lnTo>
                    <a:pt x="5690123" y="1353621"/>
                  </a:lnTo>
                  <a:lnTo>
                    <a:pt x="5723064" y="1381244"/>
                  </a:lnTo>
                  <a:lnTo>
                    <a:pt x="5755894" y="1405675"/>
                  </a:lnTo>
                  <a:lnTo>
                    <a:pt x="5788723" y="1428488"/>
                  </a:lnTo>
                  <a:lnTo>
                    <a:pt x="5821664" y="1450760"/>
                  </a:lnTo>
                  <a:lnTo>
                    <a:pt x="5838104" y="1461652"/>
                  </a:lnTo>
                  <a:lnTo>
                    <a:pt x="5854509" y="1472557"/>
                  </a:lnTo>
                  <a:lnTo>
                    <a:pt x="5870985" y="1483586"/>
                  </a:lnTo>
                  <a:lnTo>
                    <a:pt x="5887450" y="1494591"/>
                  </a:lnTo>
                  <a:lnTo>
                    <a:pt x="5903890" y="1505596"/>
                  </a:lnTo>
                  <a:lnTo>
                    <a:pt x="5920295" y="1516626"/>
                  </a:lnTo>
                  <a:lnTo>
                    <a:pt x="5936771" y="1527710"/>
                  </a:lnTo>
                  <a:lnTo>
                    <a:pt x="5953236" y="1538819"/>
                  </a:lnTo>
                  <a:lnTo>
                    <a:pt x="5969676" y="1549880"/>
                  </a:lnTo>
                  <a:lnTo>
                    <a:pt x="5986081" y="1560822"/>
                  </a:lnTo>
                  <a:lnTo>
                    <a:pt x="6002557" y="1571674"/>
                  </a:lnTo>
                  <a:lnTo>
                    <a:pt x="6019022" y="1582396"/>
                  </a:lnTo>
                  <a:lnTo>
                    <a:pt x="6035462" y="1593093"/>
                  </a:lnTo>
                  <a:lnTo>
                    <a:pt x="6051867" y="1603875"/>
                  </a:lnTo>
                  <a:lnTo>
                    <a:pt x="6068343" y="1614668"/>
                  </a:lnTo>
                  <a:lnTo>
                    <a:pt x="6084808" y="1625449"/>
                  </a:lnTo>
                  <a:lnTo>
                    <a:pt x="6101248" y="1636396"/>
                  </a:lnTo>
                  <a:lnTo>
                    <a:pt x="6134344" y="1659510"/>
                  </a:lnTo>
                  <a:lnTo>
                    <a:pt x="6167677" y="1684105"/>
                  </a:lnTo>
                  <a:lnTo>
                    <a:pt x="6197804" y="1709406"/>
                  </a:lnTo>
                  <a:lnTo>
                    <a:pt x="6224676" y="1735413"/>
                  </a:lnTo>
                  <a:lnTo>
                    <a:pt x="6239827" y="1749036"/>
                  </a:lnTo>
                  <a:lnTo>
                    <a:pt x="6276848" y="1779881"/>
                  </a:lnTo>
                  <a:lnTo>
                    <a:pt x="6315011" y="1807964"/>
                  </a:lnTo>
                  <a:lnTo>
                    <a:pt x="6364606" y="1831699"/>
                  </a:lnTo>
                  <a:lnTo>
                    <a:pt x="6380797" y="1838317"/>
                  </a:lnTo>
                  <a:lnTo>
                    <a:pt x="6430125" y="1858123"/>
                  </a:lnTo>
                  <a:lnTo>
                    <a:pt x="6479476" y="1876369"/>
                  </a:lnTo>
                  <a:lnTo>
                    <a:pt x="6528827" y="1892476"/>
                  </a:lnTo>
                  <a:lnTo>
                    <a:pt x="6545262" y="1896625"/>
                  </a:lnTo>
                  <a:lnTo>
                    <a:pt x="6561697" y="1901561"/>
                  </a:lnTo>
                  <a:lnTo>
                    <a:pt x="6578155" y="1908675"/>
                  </a:lnTo>
                  <a:lnTo>
                    <a:pt x="6594613" y="1918908"/>
                  </a:lnTo>
                  <a:lnTo>
                    <a:pt x="6611048" y="1931296"/>
                  </a:lnTo>
                  <a:lnTo>
                    <a:pt x="6627483" y="1944661"/>
                  </a:lnTo>
                  <a:lnTo>
                    <a:pt x="6643941" y="1957824"/>
                  </a:lnTo>
                  <a:lnTo>
                    <a:pt x="6676834" y="1983366"/>
                  </a:lnTo>
                  <a:lnTo>
                    <a:pt x="6709727" y="2010148"/>
                  </a:lnTo>
                  <a:lnTo>
                    <a:pt x="6742620" y="2039135"/>
                  </a:lnTo>
                  <a:lnTo>
                    <a:pt x="6775513" y="2069457"/>
                  </a:lnTo>
                  <a:lnTo>
                    <a:pt x="6808406" y="2101397"/>
                  </a:lnTo>
                  <a:lnTo>
                    <a:pt x="6824841" y="2117498"/>
                  </a:lnTo>
                  <a:lnTo>
                    <a:pt x="6857757" y="2147766"/>
                  </a:lnTo>
                  <a:lnTo>
                    <a:pt x="6890627" y="2176051"/>
                  </a:lnTo>
                  <a:lnTo>
                    <a:pt x="6923543" y="2201596"/>
                  </a:lnTo>
                  <a:lnTo>
                    <a:pt x="6956413" y="2224401"/>
                  </a:lnTo>
                  <a:lnTo>
                    <a:pt x="6989329" y="2245264"/>
                  </a:lnTo>
                  <a:lnTo>
                    <a:pt x="7038657" y="2272911"/>
                  </a:lnTo>
                  <a:lnTo>
                    <a:pt x="7087967" y="2296056"/>
                  </a:lnTo>
                  <a:lnTo>
                    <a:pt x="7104443" y="2303645"/>
                  </a:lnTo>
                  <a:lnTo>
                    <a:pt x="7120848" y="2311372"/>
                  </a:lnTo>
                  <a:lnTo>
                    <a:pt x="7137288" y="2319075"/>
                  </a:lnTo>
                  <a:lnTo>
                    <a:pt x="7153753" y="2326969"/>
                  </a:lnTo>
                  <a:lnTo>
                    <a:pt x="7170229" y="2335268"/>
                  </a:lnTo>
                  <a:lnTo>
                    <a:pt x="7186634" y="2344132"/>
                  </a:lnTo>
                  <a:lnTo>
                    <a:pt x="7203074" y="2353413"/>
                  </a:lnTo>
                  <a:lnTo>
                    <a:pt x="7219539" y="2362860"/>
                  </a:lnTo>
                  <a:lnTo>
                    <a:pt x="7236015" y="2372225"/>
                  </a:lnTo>
                  <a:lnTo>
                    <a:pt x="7252420" y="2381547"/>
                  </a:lnTo>
                  <a:lnTo>
                    <a:pt x="7268860" y="2390989"/>
                  </a:lnTo>
                  <a:lnTo>
                    <a:pt x="7285325" y="2400192"/>
                  </a:lnTo>
                  <a:lnTo>
                    <a:pt x="7334646" y="2424866"/>
                  </a:lnTo>
                  <a:lnTo>
                    <a:pt x="7383992" y="2442263"/>
                  </a:lnTo>
                  <a:lnTo>
                    <a:pt x="7433373" y="2449568"/>
                  </a:lnTo>
                  <a:lnTo>
                    <a:pt x="7449778" y="2450447"/>
                  </a:lnTo>
                  <a:lnTo>
                    <a:pt x="7466218" y="2450409"/>
                  </a:lnTo>
                  <a:lnTo>
                    <a:pt x="7482683" y="2450014"/>
                  </a:lnTo>
                  <a:lnTo>
                    <a:pt x="7499159" y="2449822"/>
                  </a:lnTo>
                </a:path>
              </a:pathLst>
            </a:custGeom>
            <a:ln w="38100">
              <a:solidFill>
                <a:srgbClr val="A80000"/>
              </a:solidFill>
            </a:ln>
          </p:spPr>
          <p:txBody>
            <a:bodyPr wrap="square" lIns="0" tIns="0" rIns="0" bIns="0" rtlCol="0"/>
            <a:lstStyle/>
            <a:p>
              <a:endParaRPr smtClean="0">
                <a:solidFill>
                  <a:prstClr val="black"/>
                </a:solidFill>
              </a:endParaRPr>
            </a:p>
          </p:txBody>
        </p:sp>
        <p:sp>
          <p:nvSpPr>
            <p:cNvPr id="9" name="object 9"/>
            <p:cNvSpPr/>
            <p:nvPr/>
          </p:nvSpPr>
          <p:spPr>
            <a:xfrm>
              <a:off x="715518" y="3387089"/>
              <a:ext cx="7499984" cy="1370330"/>
            </a:xfrm>
            <a:custGeom>
              <a:avLst/>
              <a:gdLst/>
              <a:ahLst/>
              <a:cxnLst/>
              <a:rect l="l" t="t" r="r" b="b"/>
              <a:pathLst>
                <a:path w="7499984" h="1370329">
                  <a:moveTo>
                    <a:pt x="0" y="1101852"/>
                  </a:moveTo>
                  <a:lnTo>
                    <a:pt x="65531" y="1063752"/>
                  </a:lnTo>
                  <a:lnTo>
                    <a:pt x="131063" y="1027176"/>
                  </a:lnTo>
                  <a:lnTo>
                    <a:pt x="198119" y="993648"/>
                  </a:lnTo>
                  <a:lnTo>
                    <a:pt x="263651" y="961644"/>
                  </a:lnTo>
                  <a:lnTo>
                    <a:pt x="329184" y="934212"/>
                  </a:lnTo>
                  <a:lnTo>
                    <a:pt x="394716" y="899160"/>
                  </a:lnTo>
                  <a:lnTo>
                    <a:pt x="460247" y="870204"/>
                  </a:lnTo>
                  <a:lnTo>
                    <a:pt x="525779" y="838200"/>
                  </a:lnTo>
                  <a:lnTo>
                    <a:pt x="592835" y="809244"/>
                  </a:lnTo>
                  <a:lnTo>
                    <a:pt x="658368" y="784860"/>
                  </a:lnTo>
                  <a:lnTo>
                    <a:pt x="723900" y="769620"/>
                  </a:lnTo>
                  <a:lnTo>
                    <a:pt x="789432" y="772668"/>
                  </a:lnTo>
                  <a:lnTo>
                    <a:pt x="854963" y="777240"/>
                  </a:lnTo>
                  <a:lnTo>
                    <a:pt x="920495" y="800100"/>
                  </a:lnTo>
                  <a:lnTo>
                    <a:pt x="987551" y="794004"/>
                  </a:lnTo>
                  <a:lnTo>
                    <a:pt x="1053083" y="762000"/>
                  </a:lnTo>
                  <a:lnTo>
                    <a:pt x="1109471" y="714756"/>
                  </a:lnTo>
                  <a:lnTo>
                    <a:pt x="1184148" y="649224"/>
                  </a:lnTo>
                  <a:lnTo>
                    <a:pt x="1249680" y="591312"/>
                  </a:lnTo>
                  <a:lnTo>
                    <a:pt x="1315212" y="545592"/>
                  </a:lnTo>
                  <a:lnTo>
                    <a:pt x="1382268" y="505968"/>
                  </a:lnTo>
                  <a:lnTo>
                    <a:pt x="1447800" y="467868"/>
                  </a:lnTo>
                  <a:lnTo>
                    <a:pt x="1513332" y="431292"/>
                  </a:lnTo>
                  <a:lnTo>
                    <a:pt x="1578864" y="390144"/>
                  </a:lnTo>
                  <a:lnTo>
                    <a:pt x="1644395" y="348996"/>
                  </a:lnTo>
                  <a:lnTo>
                    <a:pt x="1709927" y="306324"/>
                  </a:lnTo>
                  <a:lnTo>
                    <a:pt x="1776983" y="265176"/>
                  </a:lnTo>
                  <a:lnTo>
                    <a:pt x="1842515" y="224028"/>
                  </a:lnTo>
                  <a:lnTo>
                    <a:pt x="1908048" y="179832"/>
                  </a:lnTo>
                  <a:lnTo>
                    <a:pt x="1964436" y="140208"/>
                  </a:lnTo>
                  <a:lnTo>
                    <a:pt x="2039112" y="85344"/>
                  </a:lnTo>
                  <a:lnTo>
                    <a:pt x="2104644" y="38100"/>
                  </a:lnTo>
                  <a:lnTo>
                    <a:pt x="2171700" y="13715"/>
                  </a:lnTo>
                  <a:lnTo>
                    <a:pt x="2237232" y="0"/>
                  </a:lnTo>
                  <a:lnTo>
                    <a:pt x="2302764" y="12192"/>
                  </a:lnTo>
                  <a:lnTo>
                    <a:pt x="2368296" y="33527"/>
                  </a:lnTo>
                  <a:lnTo>
                    <a:pt x="2433828" y="53339"/>
                  </a:lnTo>
                  <a:lnTo>
                    <a:pt x="2499360" y="77724"/>
                  </a:lnTo>
                  <a:lnTo>
                    <a:pt x="2566416" y="108204"/>
                  </a:lnTo>
                  <a:lnTo>
                    <a:pt x="2631947" y="141732"/>
                  </a:lnTo>
                  <a:lnTo>
                    <a:pt x="2697480" y="172212"/>
                  </a:lnTo>
                  <a:lnTo>
                    <a:pt x="2763011" y="199644"/>
                  </a:lnTo>
                  <a:lnTo>
                    <a:pt x="2828544" y="224028"/>
                  </a:lnTo>
                  <a:lnTo>
                    <a:pt x="2894076" y="246887"/>
                  </a:lnTo>
                  <a:lnTo>
                    <a:pt x="2959608" y="262128"/>
                  </a:lnTo>
                  <a:lnTo>
                    <a:pt x="3026664" y="288036"/>
                  </a:lnTo>
                  <a:lnTo>
                    <a:pt x="3092196" y="316992"/>
                  </a:lnTo>
                  <a:lnTo>
                    <a:pt x="3157728" y="342900"/>
                  </a:lnTo>
                  <a:lnTo>
                    <a:pt x="3223260" y="382524"/>
                  </a:lnTo>
                  <a:lnTo>
                    <a:pt x="3288792" y="413004"/>
                  </a:lnTo>
                  <a:lnTo>
                    <a:pt x="3354324" y="449580"/>
                  </a:lnTo>
                  <a:lnTo>
                    <a:pt x="3410711" y="483108"/>
                  </a:lnTo>
                  <a:lnTo>
                    <a:pt x="3486911" y="518160"/>
                  </a:lnTo>
                  <a:lnTo>
                    <a:pt x="3552444" y="553212"/>
                  </a:lnTo>
                  <a:lnTo>
                    <a:pt x="3617976" y="580644"/>
                  </a:lnTo>
                  <a:lnTo>
                    <a:pt x="3683507" y="609600"/>
                  </a:lnTo>
                  <a:lnTo>
                    <a:pt x="3749040" y="635508"/>
                  </a:lnTo>
                  <a:lnTo>
                    <a:pt x="3816096" y="662940"/>
                  </a:lnTo>
                  <a:lnTo>
                    <a:pt x="3881628" y="691896"/>
                  </a:lnTo>
                  <a:lnTo>
                    <a:pt x="3947159" y="717804"/>
                  </a:lnTo>
                  <a:lnTo>
                    <a:pt x="4012692" y="745236"/>
                  </a:lnTo>
                  <a:lnTo>
                    <a:pt x="4078224" y="774192"/>
                  </a:lnTo>
                  <a:lnTo>
                    <a:pt x="4143755" y="795528"/>
                  </a:lnTo>
                  <a:lnTo>
                    <a:pt x="4210811" y="809244"/>
                  </a:lnTo>
                  <a:lnTo>
                    <a:pt x="4276344" y="812292"/>
                  </a:lnTo>
                  <a:lnTo>
                    <a:pt x="4341876" y="804672"/>
                  </a:lnTo>
                  <a:lnTo>
                    <a:pt x="4407408" y="813816"/>
                  </a:lnTo>
                  <a:lnTo>
                    <a:pt x="4463796" y="845820"/>
                  </a:lnTo>
                  <a:lnTo>
                    <a:pt x="4538472" y="891540"/>
                  </a:lnTo>
                  <a:lnTo>
                    <a:pt x="4605528" y="957072"/>
                  </a:lnTo>
                  <a:lnTo>
                    <a:pt x="4651248" y="1013460"/>
                  </a:lnTo>
                  <a:lnTo>
                    <a:pt x="4736592" y="1054608"/>
                  </a:lnTo>
                  <a:lnTo>
                    <a:pt x="4802124" y="1083564"/>
                  </a:lnTo>
                  <a:lnTo>
                    <a:pt x="4867656" y="1101852"/>
                  </a:lnTo>
                  <a:lnTo>
                    <a:pt x="4933187" y="1118616"/>
                  </a:lnTo>
                  <a:lnTo>
                    <a:pt x="5000244" y="1139952"/>
                  </a:lnTo>
                  <a:lnTo>
                    <a:pt x="5065776" y="1164336"/>
                  </a:lnTo>
                  <a:lnTo>
                    <a:pt x="5131308" y="1191768"/>
                  </a:lnTo>
                  <a:lnTo>
                    <a:pt x="5196840" y="1216152"/>
                  </a:lnTo>
                  <a:lnTo>
                    <a:pt x="5262372" y="1242060"/>
                  </a:lnTo>
                  <a:lnTo>
                    <a:pt x="5291328" y="1272540"/>
                  </a:lnTo>
                  <a:lnTo>
                    <a:pt x="5394959" y="1296924"/>
                  </a:lnTo>
                  <a:lnTo>
                    <a:pt x="5460492" y="1325880"/>
                  </a:lnTo>
                  <a:lnTo>
                    <a:pt x="5526024" y="1347216"/>
                  </a:lnTo>
                  <a:lnTo>
                    <a:pt x="5591556" y="1360932"/>
                  </a:lnTo>
                  <a:lnTo>
                    <a:pt x="5657087" y="1370076"/>
                  </a:lnTo>
                  <a:lnTo>
                    <a:pt x="5722620" y="1368552"/>
                  </a:lnTo>
                  <a:lnTo>
                    <a:pt x="5789676" y="1362456"/>
                  </a:lnTo>
                  <a:lnTo>
                    <a:pt x="5855208" y="1356360"/>
                  </a:lnTo>
                  <a:lnTo>
                    <a:pt x="5920739" y="1348740"/>
                  </a:lnTo>
                  <a:lnTo>
                    <a:pt x="5986272" y="1342644"/>
                  </a:lnTo>
                  <a:lnTo>
                    <a:pt x="6051804" y="1339596"/>
                  </a:lnTo>
                  <a:lnTo>
                    <a:pt x="6117335" y="1336548"/>
                  </a:lnTo>
                  <a:lnTo>
                    <a:pt x="6184391" y="1335024"/>
                  </a:lnTo>
                  <a:lnTo>
                    <a:pt x="6240780" y="1333500"/>
                  </a:lnTo>
                  <a:lnTo>
                    <a:pt x="6315456" y="1330452"/>
                  </a:lnTo>
                  <a:lnTo>
                    <a:pt x="6380987" y="1327404"/>
                  </a:lnTo>
                  <a:lnTo>
                    <a:pt x="6446520" y="1324356"/>
                  </a:lnTo>
                  <a:lnTo>
                    <a:pt x="6512052" y="1315212"/>
                  </a:lnTo>
                  <a:lnTo>
                    <a:pt x="6579108" y="1307592"/>
                  </a:lnTo>
                  <a:lnTo>
                    <a:pt x="6644639" y="1296924"/>
                  </a:lnTo>
                  <a:lnTo>
                    <a:pt x="6710172" y="1281684"/>
                  </a:lnTo>
                  <a:lnTo>
                    <a:pt x="6775704" y="1264920"/>
                  </a:lnTo>
                  <a:lnTo>
                    <a:pt x="6841235" y="1251204"/>
                  </a:lnTo>
                  <a:lnTo>
                    <a:pt x="6906767" y="1242060"/>
                  </a:lnTo>
                  <a:lnTo>
                    <a:pt x="6972300" y="1234440"/>
                  </a:lnTo>
                  <a:lnTo>
                    <a:pt x="7039356" y="1242060"/>
                  </a:lnTo>
                  <a:lnTo>
                    <a:pt x="7104887" y="1248156"/>
                  </a:lnTo>
                  <a:lnTo>
                    <a:pt x="7170420" y="1254252"/>
                  </a:lnTo>
                  <a:lnTo>
                    <a:pt x="7235952" y="1267968"/>
                  </a:lnTo>
                  <a:lnTo>
                    <a:pt x="7301483" y="1274064"/>
                  </a:lnTo>
                  <a:lnTo>
                    <a:pt x="7367015" y="1278636"/>
                  </a:lnTo>
                  <a:lnTo>
                    <a:pt x="7434072" y="1280160"/>
                  </a:lnTo>
                  <a:lnTo>
                    <a:pt x="7499604" y="1280160"/>
                  </a:lnTo>
                </a:path>
              </a:pathLst>
            </a:custGeom>
            <a:ln w="38100">
              <a:solidFill>
                <a:srgbClr val="FFC000"/>
              </a:solidFill>
            </a:ln>
          </p:spPr>
          <p:txBody>
            <a:bodyPr wrap="square" lIns="0" tIns="0" rIns="0" bIns="0" rtlCol="0"/>
            <a:lstStyle/>
            <a:p>
              <a:endParaRPr smtClean="0">
                <a:solidFill>
                  <a:prstClr val="black"/>
                </a:solidFill>
              </a:endParaRPr>
            </a:p>
          </p:txBody>
        </p:sp>
        <p:sp>
          <p:nvSpPr>
            <p:cNvPr id="10" name="object 10"/>
            <p:cNvSpPr/>
            <p:nvPr/>
          </p:nvSpPr>
          <p:spPr>
            <a:xfrm>
              <a:off x="715708" y="3913123"/>
              <a:ext cx="7499350" cy="1256030"/>
            </a:xfrm>
            <a:custGeom>
              <a:avLst/>
              <a:gdLst/>
              <a:ahLst/>
              <a:cxnLst/>
              <a:rect l="l" t="t" r="r" b="b"/>
              <a:pathLst>
                <a:path w="7499350" h="1256029">
                  <a:moveTo>
                    <a:pt x="0" y="896746"/>
                  </a:moveTo>
                  <a:lnTo>
                    <a:pt x="16442" y="898552"/>
                  </a:lnTo>
                  <a:lnTo>
                    <a:pt x="32888" y="900429"/>
                  </a:lnTo>
                  <a:lnTo>
                    <a:pt x="49336" y="902211"/>
                  </a:lnTo>
                  <a:lnTo>
                    <a:pt x="65786" y="903732"/>
                  </a:lnTo>
                  <a:lnTo>
                    <a:pt x="82228" y="905275"/>
                  </a:lnTo>
                  <a:lnTo>
                    <a:pt x="98672" y="906843"/>
                  </a:lnTo>
                  <a:lnTo>
                    <a:pt x="115117" y="907839"/>
                  </a:lnTo>
                  <a:lnTo>
                    <a:pt x="131559" y="907669"/>
                  </a:lnTo>
                  <a:lnTo>
                    <a:pt x="148006" y="905609"/>
                  </a:lnTo>
                  <a:lnTo>
                    <a:pt x="164452" y="902239"/>
                  </a:lnTo>
                  <a:lnTo>
                    <a:pt x="180897" y="898632"/>
                  </a:lnTo>
                  <a:lnTo>
                    <a:pt x="197345" y="895857"/>
                  </a:lnTo>
                  <a:lnTo>
                    <a:pt x="213787" y="894288"/>
                  </a:lnTo>
                  <a:lnTo>
                    <a:pt x="230233" y="893397"/>
                  </a:lnTo>
                  <a:lnTo>
                    <a:pt x="246681" y="892625"/>
                  </a:lnTo>
                  <a:lnTo>
                    <a:pt x="263131" y="891413"/>
                  </a:lnTo>
                  <a:lnTo>
                    <a:pt x="312462" y="885751"/>
                  </a:lnTo>
                  <a:lnTo>
                    <a:pt x="361797" y="870854"/>
                  </a:lnTo>
                  <a:lnTo>
                    <a:pt x="378242" y="864717"/>
                  </a:lnTo>
                  <a:lnTo>
                    <a:pt x="394690" y="860806"/>
                  </a:lnTo>
                  <a:lnTo>
                    <a:pt x="411132" y="860381"/>
                  </a:lnTo>
                  <a:lnTo>
                    <a:pt x="427578" y="862171"/>
                  </a:lnTo>
                  <a:lnTo>
                    <a:pt x="444027" y="864485"/>
                  </a:lnTo>
                  <a:lnTo>
                    <a:pt x="460476" y="865632"/>
                  </a:lnTo>
                  <a:lnTo>
                    <a:pt x="476918" y="865090"/>
                  </a:lnTo>
                  <a:lnTo>
                    <a:pt x="493363" y="863774"/>
                  </a:lnTo>
                  <a:lnTo>
                    <a:pt x="509807" y="862149"/>
                  </a:lnTo>
                  <a:lnTo>
                    <a:pt x="526249" y="860678"/>
                  </a:lnTo>
                  <a:lnTo>
                    <a:pt x="542706" y="859530"/>
                  </a:lnTo>
                  <a:lnTo>
                    <a:pt x="559163" y="858440"/>
                  </a:lnTo>
                  <a:lnTo>
                    <a:pt x="575604" y="857232"/>
                  </a:lnTo>
                  <a:lnTo>
                    <a:pt x="592010" y="855726"/>
                  </a:lnTo>
                  <a:lnTo>
                    <a:pt x="608468" y="853824"/>
                  </a:lnTo>
                  <a:lnTo>
                    <a:pt x="624903" y="851566"/>
                  </a:lnTo>
                  <a:lnTo>
                    <a:pt x="641338" y="849260"/>
                  </a:lnTo>
                  <a:lnTo>
                    <a:pt x="657796" y="847217"/>
                  </a:lnTo>
                  <a:lnTo>
                    <a:pt x="674254" y="844980"/>
                  </a:lnTo>
                  <a:lnTo>
                    <a:pt x="690689" y="842565"/>
                  </a:lnTo>
                  <a:lnTo>
                    <a:pt x="707124" y="840984"/>
                  </a:lnTo>
                  <a:lnTo>
                    <a:pt x="756475" y="847979"/>
                  </a:lnTo>
                  <a:lnTo>
                    <a:pt x="789368" y="859282"/>
                  </a:lnTo>
                  <a:lnTo>
                    <a:pt x="805826" y="865118"/>
                  </a:lnTo>
                  <a:lnTo>
                    <a:pt x="855154" y="889888"/>
                  </a:lnTo>
                  <a:lnTo>
                    <a:pt x="888047" y="922972"/>
                  </a:lnTo>
                  <a:lnTo>
                    <a:pt x="904482" y="942252"/>
                  </a:lnTo>
                  <a:lnTo>
                    <a:pt x="920940" y="960627"/>
                  </a:lnTo>
                  <a:lnTo>
                    <a:pt x="953833" y="995235"/>
                  </a:lnTo>
                  <a:lnTo>
                    <a:pt x="986726" y="1028319"/>
                  </a:lnTo>
                  <a:lnTo>
                    <a:pt x="1020238" y="1058449"/>
                  </a:lnTo>
                  <a:lnTo>
                    <a:pt x="1036750" y="1072753"/>
                  </a:lnTo>
                  <a:lnTo>
                    <a:pt x="1052512" y="1086865"/>
                  </a:lnTo>
                  <a:lnTo>
                    <a:pt x="1066805" y="1101080"/>
                  </a:lnTo>
                  <a:lnTo>
                    <a:pt x="1080087" y="1115139"/>
                  </a:lnTo>
                  <a:lnTo>
                    <a:pt x="1093678" y="1128746"/>
                  </a:lnTo>
                  <a:lnTo>
                    <a:pt x="1126613" y="1153977"/>
                  </a:lnTo>
                  <a:lnTo>
                    <a:pt x="1165514" y="1176678"/>
                  </a:lnTo>
                  <a:lnTo>
                    <a:pt x="1201185" y="1193514"/>
                  </a:lnTo>
                  <a:lnTo>
                    <a:pt x="1233626" y="1204483"/>
                  </a:lnTo>
                  <a:lnTo>
                    <a:pt x="1249870" y="1209802"/>
                  </a:lnTo>
                  <a:lnTo>
                    <a:pt x="1266275" y="1215298"/>
                  </a:lnTo>
                  <a:lnTo>
                    <a:pt x="1282715" y="1220628"/>
                  </a:lnTo>
                  <a:lnTo>
                    <a:pt x="1299180" y="1225911"/>
                  </a:lnTo>
                  <a:lnTo>
                    <a:pt x="1315656" y="1231264"/>
                  </a:lnTo>
                  <a:lnTo>
                    <a:pt x="1332061" y="1237085"/>
                  </a:lnTo>
                  <a:lnTo>
                    <a:pt x="1348501" y="1243250"/>
                  </a:lnTo>
                  <a:lnTo>
                    <a:pt x="1364966" y="1248820"/>
                  </a:lnTo>
                  <a:lnTo>
                    <a:pt x="1381442" y="1252855"/>
                  </a:lnTo>
                  <a:lnTo>
                    <a:pt x="1397847" y="1254898"/>
                  </a:lnTo>
                  <a:lnTo>
                    <a:pt x="1414287" y="1255585"/>
                  </a:lnTo>
                  <a:lnTo>
                    <a:pt x="1430752" y="1255319"/>
                  </a:lnTo>
                  <a:lnTo>
                    <a:pt x="1480073" y="1251902"/>
                  </a:lnTo>
                  <a:lnTo>
                    <a:pt x="1529419" y="1239964"/>
                  </a:lnTo>
                  <a:lnTo>
                    <a:pt x="1578800" y="1216533"/>
                  </a:lnTo>
                  <a:lnTo>
                    <a:pt x="1611645" y="1196181"/>
                  </a:lnTo>
                  <a:lnTo>
                    <a:pt x="1628110" y="1185064"/>
                  </a:lnTo>
                  <a:lnTo>
                    <a:pt x="1644586" y="1174114"/>
                  </a:lnTo>
                  <a:lnTo>
                    <a:pt x="1660991" y="1162990"/>
                  </a:lnTo>
                  <a:lnTo>
                    <a:pt x="1677431" y="1151604"/>
                  </a:lnTo>
                  <a:lnTo>
                    <a:pt x="1693896" y="1140646"/>
                  </a:lnTo>
                  <a:lnTo>
                    <a:pt x="1743217" y="1115218"/>
                  </a:lnTo>
                  <a:lnTo>
                    <a:pt x="1792563" y="1096063"/>
                  </a:lnTo>
                  <a:lnTo>
                    <a:pt x="1809003" y="1090533"/>
                  </a:lnTo>
                  <a:lnTo>
                    <a:pt x="1825468" y="1084978"/>
                  </a:lnTo>
                  <a:lnTo>
                    <a:pt x="1875361" y="1064609"/>
                  </a:lnTo>
                  <a:lnTo>
                    <a:pt x="1922021" y="1042669"/>
                  </a:lnTo>
                  <a:lnTo>
                    <a:pt x="1935289" y="1035653"/>
                  </a:lnTo>
                  <a:lnTo>
                    <a:pt x="1948842" y="1028779"/>
                  </a:lnTo>
                  <a:lnTo>
                    <a:pt x="1963991" y="1022095"/>
                  </a:lnTo>
                  <a:lnTo>
                    <a:pt x="1981704" y="1016158"/>
                  </a:lnTo>
                  <a:lnTo>
                    <a:pt x="2001012" y="1010697"/>
                  </a:lnTo>
                  <a:lnTo>
                    <a:pt x="2020605" y="1004808"/>
                  </a:lnTo>
                  <a:lnTo>
                    <a:pt x="2039175" y="997584"/>
                  </a:lnTo>
                  <a:lnTo>
                    <a:pt x="2056294" y="988020"/>
                  </a:lnTo>
                  <a:lnTo>
                    <a:pt x="2072687" y="976788"/>
                  </a:lnTo>
                  <a:lnTo>
                    <a:pt x="2088770" y="965795"/>
                  </a:lnTo>
                  <a:lnTo>
                    <a:pt x="2104961" y="956944"/>
                  </a:lnTo>
                  <a:lnTo>
                    <a:pt x="2121437" y="951047"/>
                  </a:lnTo>
                  <a:lnTo>
                    <a:pt x="2137902" y="947007"/>
                  </a:lnTo>
                  <a:lnTo>
                    <a:pt x="2154342" y="943871"/>
                  </a:lnTo>
                  <a:lnTo>
                    <a:pt x="2170747" y="940688"/>
                  </a:lnTo>
                  <a:lnTo>
                    <a:pt x="2187223" y="937567"/>
                  </a:lnTo>
                  <a:lnTo>
                    <a:pt x="2203688" y="934958"/>
                  </a:lnTo>
                  <a:lnTo>
                    <a:pt x="2220128" y="932134"/>
                  </a:lnTo>
                  <a:lnTo>
                    <a:pt x="2236533" y="928369"/>
                  </a:lnTo>
                  <a:lnTo>
                    <a:pt x="2253009" y="922514"/>
                  </a:lnTo>
                  <a:lnTo>
                    <a:pt x="2269474" y="915336"/>
                  </a:lnTo>
                  <a:lnTo>
                    <a:pt x="2285914" y="908706"/>
                  </a:lnTo>
                  <a:lnTo>
                    <a:pt x="2302319" y="904494"/>
                  </a:lnTo>
                  <a:lnTo>
                    <a:pt x="2318795" y="904301"/>
                  </a:lnTo>
                  <a:lnTo>
                    <a:pt x="2335260" y="906764"/>
                  </a:lnTo>
                  <a:lnTo>
                    <a:pt x="2351700" y="909298"/>
                  </a:lnTo>
                  <a:lnTo>
                    <a:pt x="2368105" y="909319"/>
                  </a:lnTo>
                  <a:lnTo>
                    <a:pt x="2384581" y="905803"/>
                  </a:lnTo>
                  <a:lnTo>
                    <a:pt x="2401046" y="900239"/>
                  </a:lnTo>
                  <a:lnTo>
                    <a:pt x="2417486" y="893818"/>
                  </a:lnTo>
                  <a:lnTo>
                    <a:pt x="2433891" y="887730"/>
                  </a:lnTo>
                  <a:lnTo>
                    <a:pt x="2450367" y="882270"/>
                  </a:lnTo>
                  <a:lnTo>
                    <a:pt x="2466832" y="876823"/>
                  </a:lnTo>
                  <a:lnTo>
                    <a:pt x="2483272" y="871210"/>
                  </a:lnTo>
                  <a:lnTo>
                    <a:pt x="2532618" y="852043"/>
                  </a:lnTo>
                  <a:lnTo>
                    <a:pt x="2581921" y="829883"/>
                  </a:lnTo>
                  <a:lnTo>
                    <a:pt x="2614791" y="813313"/>
                  </a:lnTo>
                  <a:lnTo>
                    <a:pt x="2631249" y="805433"/>
                  </a:lnTo>
                  <a:lnTo>
                    <a:pt x="2647707" y="798270"/>
                  </a:lnTo>
                  <a:lnTo>
                    <a:pt x="2664142" y="791463"/>
                  </a:lnTo>
                  <a:lnTo>
                    <a:pt x="2680577" y="784752"/>
                  </a:lnTo>
                  <a:lnTo>
                    <a:pt x="2697035" y="777875"/>
                  </a:lnTo>
                  <a:lnTo>
                    <a:pt x="2713493" y="770552"/>
                  </a:lnTo>
                  <a:lnTo>
                    <a:pt x="2729928" y="762920"/>
                  </a:lnTo>
                  <a:lnTo>
                    <a:pt x="2746363" y="755622"/>
                  </a:lnTo>
                  <a:lnTo>
                    <a:pt x="2762821" y="749300"/>
                  </a:lnTo>
                  <a:lnTo>
                    <a:pt x="2779279" y="744509"/>
                  </a:lnTo>
                  <a:lnTo>
                    <a:pt x="2795714" y="740791"/>
                  </a:lnTo>
                  <a:lnTo>
                    <a:pt x="2812149" y="737262"/>
                  </a:lnTo>
                  <a:lnTo>
                    <a:pt x="2828607" y="733044"/>
                  </a:lnTo>
                  <a:lnTo>
                    <a:pt x="2877935" y="717184"/>
                  </a:lnTo>
                  <a:lnTo>
                    <a:pt x="2927286" y="693102"/>
                  </a:lnTo>
                  <a:lnTo>
                    <a:pt x="2943721" y="683811"/>
                  </a:lnTo>
                  <a:lnTo>
                    <a:pt x="2993072" y="662574"/>
                  </a:lnTo>
                  <a:lnTo>
                    <a:pt x="3042423" y="648243"/>
                  </a:lnTo>
                  <a:lnTo>
                    <a:pt x="3091751" y="639063"/>
                  </a:lnTo>
                  <a:lnTo>
                    <a:pt x="3108209" y="635652"/>
                  </a:lnTo>
                  <a:lnTo>
                    <a:pt x="3124644" y="631967"/>
                  </a:lnTo>
                  <a:lnTo>
                    <a:pt x="3141079" y="629259"/>
                  </a:lnTo>
                  <a:lnTo>
                    <a:pt x="3157537" y="628776"/>
                  </a:lnTo>
                  <a:lnTo>
                    <a:pt x="3173995" y="631731"/>
                  </a:lnTo>
                  <a:lnTo>
                    <a:pt x="3190430" y="637174"/>
                  </a:lnTo>
                  <a:lnTo>
                    <a:pt x="3206865" y="643118"/>
                  </a:lnTo>
                  <a:lnTo>
                    <a:pt x="3223323" y="647573"/>
                  </a:lnTo>
                  <a:lnTo>
                    <a:pt x="3272633" y="652377"/>
                  </a:lnTo>
                  <a:lnTo>
                    <a:pt x="3322526" y="653684"/>
                  </a:lnTo>
                  <a:lnTo>
                    <a:pt x="3339062" y="653480"/>
                  </a:lnTo>
                  <a:lnTo>
                    <a:pt x="3354895" y="652907"/>
                  </a:lnTo>
                  <a:lnTo>
                    <a:pt x="3369188" y="651791"/>
                  </a:lnTo>
                  <a:lnTo>
                    <a:pt x="3382470" y="650176"/>
                  </a:lnTo>
                  <a:lnTo>
                    <a:pt x="3396061" y="648370"/>
                  </a:lnTo>
                  <a:lnTo>
                    <a:pt x="3411283" y="646683"/>
                  </a:lnTo>
                  <a:lnTo>
                    <a:pt x="3428942" y="645302"/>
                  </a:lnTo>
                  <a:lnTo>
                    <a:pt x="3448256" y="644017"/>
                  </a:lnTo>
                  <a:lnTo>
                    <a:pt x="3467879" y="642540"/>
                  </a:lnTo>
                  <a:lnTo>
                    <a:pt x="3486467" y="640588"/>
                  </a:lnTo>
                  <a:lnTo>
                    <a:pt x="3503568" y="637619"/>
                  </a:lnTo>
                  <a:lnTo>
                    <a:pt x="3519931" y="633983"/>
                  </a:lnTo>
                  <a:lnTo>
                    <a:pt x="3536009" y="630443"/>
                  </a:lnTo>
                  <a:lnTo>
                    <a:pt x="3552253" y="627761"/>
                  </a:lnTo>
                  <a:lnTo>
                    <a:pt x="3568658" y="625852"/>
                  </a:lnTo>
                  <a:lnTo>
                    <a:pt x="3585098" y="624490"/>
                  </a:lnTo>
                  <a:lnTo>
                    <a:pt x="3601563" y="623939"/>
                  </a:lnTo>
                  <a:lnTo>
                    <a:pt x="3618039" y="624458"/>
                  </a:lnTo>
                  <a:lnTo>
                    <a:pt x="3634444" y="627028"/>
                  </a:lnTo>
                  <a:lnTo>
                    <a:pt x="3650884" y="631205"/>
                  </a:lnTo>
                  <a:lnTo>
                    <a:pt x="3667349" y="635121"/>
                  </a:lnTo>
                  <a:lnTo>
                    <a:pt x="3683825" y="636905"/>
                  </a:lnTo>
                  <a:lnTo>
                    <a:pt x="3700230" y="635452"/>
                  </a:lnTo>
                  <a:lnTo>
                    <a:pt x="3716670" y="631952"/>
                  </a:lnTo>
                  <a:lnTo>
                    <a:pt x="3733135" y="627975"/>
                  </a:lnTo>
                  <a:lnTo>
                    <a:pt x="3749611" y="625094"/>
                  </a:lnTo>
                  <a:lnTo>
                    <a:pt x="3766016" y="624212"/>
                  </a:lnTo>
                  <a:lnTo>
                    <a:pt x="3782456" y="624332"/>
                  </a:lnTo>
                  <a:lnTo>
                    <a:pt x="3798921" y="624165"/>
                  </a:lnTo>
                  <a:lnTo>
                    <a:pt x="3848227" y="613537"/>
                  </a:lnTo>
                  <a:lnTo>
                    <a:pt x="3897532" y="595133"/>
                  </a:lnTo>
                  <a:lnTo>
                    <a:pt x="3930437" y="580917"/>
                  </a:lnTo>
                  <a:lnTo>
                    <a:pt x="3946842" y="574167"/>
                  </a:lnTo>
                  <a:lnTo>
                    <a:pt x="3996223" y="556432"/>
                  </a:lnTo>
                  <a:lnTo>
                    <a:pt x="4045569" y="542305"/>
                  </a:lnTo>
                  <a:lnTo>
                    <a:pt x="4062009" y="538231"/>
                  </a:lnTo>
                  <a:lnTo>
                    <a:pt x="4078414" y="533907"/>
                  </a:lnTo>
                  <a:lnTo>
                    <a:pt x="4094890" y="529605"/>
                  </a:lnTo>
                  <a:lnTo>
                    <a:pt x="4111355" y="525398"/>
                  </a:lnTo>
                  <a:lnTo>
                    <a:pt x="4127795" y="520620"/>
                  </a:lnTo>
                  <a:lnTo>
                    <a:pt x="4177141" y="499506"/>
                  </a:lnTo>
                  <a:lnTo>
                    <a:pt x="4209986" y="479170"/>
                  </a:lnTo>
                  <a:lnTo>
                    <a:pt x="4242927" y="451691"/>
                  </a:lnTo>
                  <a:lnTo>
                    <a:pt x="4275772" y="418211"/>
                  </a:lnTo>
                  <a:lnTo>
                    <a:pt x="4308713" y="378063"/>
                  </a:lnTo>
                  <a:lnTo>
                    <a:pt x="4341558" y="334009"/>
                  </a:lnTo>
                  <a:lnTo>
                    <a:pt x="4375070" y="287083"/>
                  </a:lnTo>
                  <a:lnTo>
                    <a:pt x="4391582" y="263358"/>
                  </a:lnTo>
                  <a:lnTo>
                    <a:pt x="4407344" y="240919"/>
                  </a:lnTo>
                  <a:lnTo>
                    <a:pt x="4421709" y="219781"/>
                  </a:lnTo>
                  <a:lnTo>
                    <a:pt x="4435014" y="199453"/>
                  </a:lnTo>
                  <a:lnTo>
                    <a:pt x="4448581" y="180268"/>
                  </a:lnTo>
                  <a:lnTo>
                    <a:pt x="4481445" y="146220"/>
                  </a:lnTo>
                  <a:lnTo>
                    <a:pt x="4520346" y="117590"/>
                  </a:lnTo>
                  <a:lnTo>
                    <a:pt x="4556464" y="94771"/>
                  </a:lnTo>
                  <a:lnTo>
                    <a:pt x="4604702" y="72643"/>
                  </a:lnTo>
                  <a:lnTo>
                    <a:pt x="4616884" y="70772"/>
                  </a:lnTo>
                  <a:lnTo>
                    <a:pt x="4627006" y="71675"/>
                  </a:lnTo>
                  <a:lnTo>
                    <a:pt x="4637724" y="73697"/>
                  </a:lnTo>
                  <a:lnTo>
                    <a:pt x="4651692" y="75183"/>
                  </a:lnTo>
                  <a:lnTo>
                    <a:pt x="4670659" y="75973"/>
                  </a:lnTo>
                  <a:lnTo>
                    <a:pt x="4692840" y="76835"/>
                  </a:lnTo>
                  <a:lnTo>
                    <a:pt x="4715593" y="77505"/>
                  </a:lnTo>
                  <a:lnTo>
                    <a:pt x="4736274" y="77724"/>
                  </a:lnTo>
                  <a:lnTo>
                    <a:pt x="4754018" y="77456"/>
                  </a:lnTo>
                  <a:lnTo>
                    <a:pt x="4802060" y="74294"/>
                  </a:lnTo>
                  <a:lnTo>
                    <a:pt x="4851388" y="67169"/>
                  </a:lnTo>
                  <a:lnTo>
                    <a:pt x="4900739" y="56594"/>
                  </a:lnTo>
                  <a:lnTo>
                    <a:pt x="4917174" y="52615"/>
                  </a:lnTo>
                  <a:lnTo>
                    <a:pt x="4966525" y="42481"/>
                  </a:lnTo>
                  <a:lnTo>
                    <a:pt x="4999418" y="40005"/>
                  </a:lnTo>
                  <a:lnTo>
                    <a:pt x="5015876" y="42755"/>
                  </a:lnTo>
                  <a:lnTo>
                    <a:pt x="5032311" y="47720"/>
                  </a:lnTo>
                  <a:lnTo>
                    <a:pt x="5048746" y="53399"/>
                  </a:lnTo>
                  <a:lnTo>
                    <a:pt x="5065204" y="58293"/>
                  </a:lnTo>
                  <a:lnTo>
                    <a:pt x="5081662" y="62176"/>
                  </a:lnTo>
                  <a:lnTo>
                    <a:pt x="5098097" y="65738"/>
                  </a:lnTo>
                  <a:lnTo>
                    <a:pt x="5114532" y="69133"/>
                  </a:lnTo>
                  <a:lnTo>
                    <a:pt x="5130990" y="72517"/>
                  </a:lnTo>
                  <a:lnTo>
                    <a:pt x="5147395" y="76227"/>
                  </a:lnTo>
                  <a:lnTo>
                    <a:pt x="5196776" y="85978"/>
                  </a:lnTo>
                  <a:lnTo>
                    <a:pt x="5231955" y="87185"/>
                  </a:lnTo>
                  <a:lnTo>
                    <a:pt x="5248711" y="87300"/>
                  </a:lnTo>
                  <a:lnTo>
                    <a:pt x="5262562" y="88392"/>
                  </a:lnTo>
                  <a:lnTo>
                    <a:pt x="5269271" y="90211"/>
                  </a:lnTo>
                  <a:lnTo>
                    <a:pt x="5275087" y="93138"/>
                  </a:lnTo>
                  <a:lnTo>
                    <a:pt x="5281689" y="96803"/>
                  </a:lnTo>
                  <a:lnTo>
                    <a:pt x="5290756" y="100837"/>
                  </a:lnTo>
                  <a:lnTo>
                    <a:pt x="5340064" y="119459"/>
                  </a:lnTo>
                  <a:lnTo>
                    <a:pt x="5394134" y="138937"/>
                  </a:lnTo>
                  <a:lnTo>
                    <a:pt x="5429361" y="149447"/>
                  </a:lnTo>
                  <a:lnTo>
                    <a:pt x="5444337" y="153689"/>
                  </a:lnTo>
                  <a:lnTo>
                    <a:pt x="5459920" y="159003"/>
                  </a:lnTo>
                  <a:lnTo>
                    <a:pt x="5476325" y="166114"/>
                  </a:lnTo>
                  <a:lnTo>
                    <a:pt x="5492765" y="174259"/>
                  </a:lnTo>
                  <a:lnTo>
                    <a:pt x="5509230" y="182239"/>
                  </a:lnTo>
                  <a:lnTo>
                    <a:pt x="5558551" y="198374"/>
                  </a:lnTo>
                  <a:lnTo>
                    <a:pt x="5591492" y="203326"/>
                  </a:lnTo>
                  <a:lnTo>
                    <a:pt x="5607897" y="202926"/>
                  </a:lnTo>
                  <a:lnTo>
                    <a:pt x="5624337" y="200786"/>
                  </a:lnTo>
                  <a:lnTo>
                    <a:pt x="5640802" y="198076"/>
                  </a:lnTo>
                  <a:lnTo>
                    <a:pt x="5657278" y="195961"/>
                  </a:lnTo>
                  <a:lnTo>
                    <a:pt x="5673683" y="194756"/>
                  </a:lnTo>
                  <a:lnTo>
                    <a:pt x="5690123" y="193849"/>
                  </a:lnTo>
                  <a:lnTo>
                    <a:pt x="5706588" y="193014"/>
                  </a:lnTo>
                  <a:lnTo>
                    <a:pt x="5723064" y="192024"/>
                  </a:lnTo>
                  <a:lnTo>
                    <a:pt x="5739467" y="190672"/>
                  </a:lnTo>
                  <a:lnTo>
                    <a:pt x="5755894" y="189118"/>
                  </a:lnTo>
                  <a:lnTo>
                    <a:pt x="5772320" y="187684"/>
                  </a:lnTo>
                  <a:lnTo>
                    <a:pt x="5788723" y="186689"/>
                  </a:lnTo>
                  <a:lnTo>
                    <a:pt x="5805199" y="186181"/>
                  </a:lnTo>
                  <a:lnTo>
                    <a:pt x="5821664" y="186055"/>
                  </a:lnTo>
                  <a:lnTo>
                    <a:pt x="5838104" y="186118"/>
                  </a:lnTo>
                  <a:lnTo>
                    <a:pt x="5854509" y="186181"/>
                  </a:lnTo>
                  <a:lnTo>
                    <a:pt x="5870985" y="185985"/>
                  </a:lnTo>
                  <a:lnTo>
                    <a:pt x="5887450" y="185753"/>
                  </a:lnTo>
                  <a:lnTo>
                    <a:pt x="5903890" y="185735"/>
                  </a:lnTo>
                  <a:lnTo>
                    <a:pt x="5920295" y="186181"/>
                  </a:lnTo>
                  <a:lnTo>
                    <a:pt x="5969676" y="189968"/>
                  </a:lnTo>
                  <a:lnTo>
                    <a:pt x="6019022" y="198961"/>
                  </a:lnTo>
                  <a:lnTo>
                    <a:pt x="6035462" y="202777"/>
                  </a:lnTo>
                  <a:lnTo>
                    <a:pt x="6051867" y="205867"/>
                  </a:lnTo>
                  <a:lnTo>
                    <a:pt x="6068343" y="207567"/>
                  </a:lnTo>
                  <a:lnTo>
                    <a:pt x="6084808" y="208518"/>
                  </a:lnTo>
                  <a:lnTo>
                    <a:pt x="6101248" y="209635"/>
                  </a:lnTo>
                  <a:lnTo>
                    <a:pt x="6151165" y="219916"/>
                  </a:lnTo>
                  <a:lnTo>
                    <a:pt x="6197804" y="235628"/>
                  </a:lnTo>
                  <a:lnTo>
                    <a:pt x="6211109" y="241807"/>
                  </a:lnTo>
                  <a:lnTo>
                    <a:pt x="6224676" y="247606"/>
                  </a:lnTo>
                  <a:lnTo>
                    <a:pt x="6239827" y="252094"/>
                  </a:lnTo>
                  <a:lnTo>
                    <a:pt x="6257540" y="254363"/>
                  </a:lnTo>
                  <a:lnTo>
                    <a:pt x="6276848" y="255190"/>
                  </a:lnTo>
                  <a:lnTo>
                    <a:pt x="6296441" y="255899"/>
                  </a:lnTo>
                  <a:lnTo>
                    <a:pt x="6315011" y="257809"/>
                  </a:lnTo>
                  <a:lnTo>
                    <a:pt x="6332130" y="261657"/>
                  </a:lnTo>
                  <a:lnTo>
                    <a:pt x="6348523" y="266588"/>
                  </a:lnTo>
                  <a:lnTo>
                    <a:pt x="6364606" y="271543"/>
                  </a:lnTo>
                  <a:lnTo>
                    <a:pt x="6380797" y="275463"/>
                  </a:lnTo>
                  <a:lnTo>
                    <a:pt x="6397255" y="278380"/>
                  </a:lnTo>
                  <a:lnTo>
                    <a:pt x="6413690" y="280701"/>
                  </a:lnTo>
                  <a:lnTo>
                    <a:pt x="6430125" y="282213"/>
                  </a:lnTo>
                  <a:lnTo>
                    <a:pt x="6446583" y="282701"/>
                  </a:lnTo>
                  <a:lnTo>
                    <a:pt x="6463041" y="281789"/>
                  </a:lnTo>
                  <a:lnTo>
                    <a:pt x="6479476" y="279781"/>
                  </a:lnTo>
                  <a:lnTo>
                    <a:pt x="6495911" y="277201"/>
                  </a:lnTo>
                  <a:lnTo>
                    <a:pt x="6512369" y="274574"/>
                  </a:lnTo>
                  <a:lnTo>
                    <a:pt x="6528827" y="272194"/>
                  </a:lnTo>
                  <a:lnTo>
                    <a:pt x="6578155" y="262889"/>
                  </a:lnTo>
                  <a:lnTo>
                    <a:pt x="6627483" y="246030"/>
                  </a:lnTo>
                  <a:lnTo>
                    <a:pt x="6676834" y="221345"/>
                  </a:lnTo>
                  <a:lnTo>
                    <a:pt x="6693269" y="211687"/>
                  </a:lnTo>
                  <a:lnTo>
                    <a:pt x="6709727" y="202183"/>
                  </a:lnTo>
                  <a:lnTo>
                    <a:pt x="6726185" y="192911"/>
                  </a:lnTo>
                  <a:lnTo>
                    <a:pt x="6742620" y="183530"/>
                  </a:lnTo>
                  <a:lnTo>
                    <a:pt x="6759055" y="174269"/>
                  </a:lnTo>
                  <a:lnTo>
                    <a:pt x="6808406" y="148462"/>
                  </a:lnTo>
                  <a:lnTo>
                    <a:pt x="6857757" y="125602"/>
                  </a:lnTo>
                  <a:lnTo>
                    <a:pt x="6874192" y="118967"/>
                  </a:lnTo>
                  <a:lnTo>
                    <a:pt x="6890627" y="112283"/>
                  </a:lnTo>
                  <a:lnTo>
                    <a:pt x="6907085" y="105028"/>
                  </a:lnTo>
                  <a:lnTo>
                    <a:pt x="6923543" y="96299"/>
                  </a:lnTo>
                  <a:lnTo>
                    <a:pt x="6939978" y="86629"/>
                  </a:lnTo>
                  <a:lnTo>
                    <a:pt x="6956413" y="77650"/>
                  </a:lnTo>
                  <a:lnTo>
                    <a:pt x="6972871" y="70993"/>
                  </a:lnTo>
                  <a:lnTo>
                    <a:pt x="6989329" y="67454"/>
                  </a:lnTo>
                  <a:lnTo>
                    <a:pt x="7005764" y="66024"/>
                  </a:lnTo>
                  <a:lnTo>
                    <a:pt x="7022199" y="65617"/>
                  </a:lnTo>
                  <a:lnTo>
                    <a:pt x="7038657" y="65150"/>
                  </a:lnTo>
                  <a:lnTo>
                    <a:pt x="7055062" y="64801"/>
                  </a:lnTo>
                  <a:lnTo>
                    <a:pt x="7071502" y="64928"/>
                  </a:lnTo>
                  <a:lnTo>
                    <a:pt x="7087967" y="65008"/>
                  </a:lnTo>
                  <a:lnTo>
                    <a:pt x="7104443" y="64515"/>
                  </a:lnTo>
                  <a:lnTo>
                    <a:pt x="7120848" y="62728"/>
                  </a:lnTo>
                  <a:lnTo>
                    <a:pt x="7137288" y="60118"/>
                  </a:lnTo>
                  <a:lnTo>
                    <a:pt x="7153753" y="57961"/>
                  </a:lnTo>
                  <a:lnTo>
                    <a:pt x="7170229" y="57531"/>
                  </a:lnTo>
                  <a:lnTo>
                    <a:pt x="7186634" y="60255"/>
                  </a:lnTo>
                  <a:lnTo>
                    <a:pt x="7203074" y="65039"/>
                  </a:lnTo>
                  <a:lnTo>
                    <a:pt x="7219539" y="69657"/>
                  </a:lnTo>
                  <a:lnTo>
                    <a:pt x="7236015" y="71881"/>
                  </a:lnTo>
                  <a:lnTo>
                    <a:pt x="7252420" y="70963"/>
                  </a:lnTo>
                  <a:lnTo>
                    <a:pt x="7268860" y="68151"/>
                  </a:lnTo>
                  <a:lnTo>
                    <a:pt x="7318206" y="55159"/>
                  </a:lnTo>
                  <a:lnTo>
                    <a:pt x="7351111" y="43781"/>
                  </a:lnTo>
                  <a:lnTo>
                    <a:pt x="7367587" y="38353"/>
                  </a:lnTo>
                  <a:lnTo>
                    <a:pt x="7383992" y="33450"/>
                  </a:lnTo>
                  <a:lnTo>
                    <a:pt x="7400432" y="28749"/>
                  </a:lnTo>
                  <a:lnTo>
                    <a:pt x="7416897" y="24120"/>
                  </a:lnTo>
                  <a:lnTo>
                    <a:pt x="7433373" y="19431"/>
                  </a:lnTo>
                  <a:lnTo>
                    <a:pt x="7449778" y="14626"/>
                  </a:lnTo>
                  <a:lnTo>
                    <a:pt x="7466218" y="9763"/>
                  </a:lnTo>
                  <a:lnTo>
                    <a:pt x="7482683" y="4875"/>
                  </a:lnTo>
                  <a:lnTo>
                    <a:pt x="7499159" y="0"/>
                  </a:lnTo>
                </a:path>
              </a:pathLst>
            </a:custGeom>
            <a:ln w="38099">
              <a:solidFill>
                <a:srgbClr val="808080"/>
              </a:solidFill>
            </a:ln>
          </p:spPr>
          <p:txBody>
            <a:bodyPr wrap="square" lIns="0" tIns="0" rIns="0" bIns="0" rtlCol="0"/>
            <a:lstStyle/>
            <a:p>
              <a:endParaRPr smtClean="0">
                <a:solidFill>
                  <a:prstClr val="black"/>
                </a:solidFill>
              </a:endParaRPr>
            </a:p>
          </p:txBody>
        </p:sp>
      </p:grpSp>
      <p:sp>
        <p:nvSpPr>
          <p:cNvPr id="11" name="object 11"/>
          <p:cNvSpPr txBox="1"/>
          <p:nvPr/>
        </p:nvSpPr>
        <p:spPr>
          <a:xfrm>
            <a:off x="319836" y="5549900"/>
            <a:ext cx="2476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p:txBody>
      </p:sp>
      <p:sp>
        <p:nvSpPr>
          <p:cNvPr id="12" name="object 12"/>
          <p:cNvSpPr txBox="1"/>
          <p:nvPr/>
        </p:nvSpPr>
        <p:spPr>
          <a:xfrm>
            <a:off x="458216" y="5035372"/>
            <a:ext cx="10922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endParaRPr sz="1200">
              <a:solidFill>
                <a:prstClr val="black"/>
              </a:solidFill>
              <a:latin typeface="Tahoma"/>
              <a:cs typeface="Tahoma"/>
            </a:endParaRPr>
          </a:p>
        </p:txBody>
      </p:sp>
      <p:sp>
        <p:nvSpPr>
          <p:cNvPr id="13" name="object 13"/>
          <p:cNvSpPr txBox="1"/>
          <p:nvPr/>
        </p:nvSpPr>
        <p:spPr>
          <a:xfrm>
            <a:off x="375005" y="452183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a:t>
            </a:r>
            <a:endParaRPr sz="1200">
              <a:solidFill>
                <a:prstClr val="black"/>
              </a:solidFill>
              <a:latin typeface="Tahoma"/>
              <a:cs typeface="Tahoma"/>
            </a:endParaRPr>
          </a:p>
        </p:txBody>
      </p:sp>
      <p:sp>
        <p:nvSpPr>
          <p:cNvPr id="14" name="object 14"/>
          <p:cNvSpPr txBox="1"/>
          <p:nvPr/>
        </p:nvSpPr>
        <p:spPr>
          <a:xfrm>
            <a:off x="375005" y="400786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40</a:t>
            </a:r>
            <a:endParaRPr sz="1200">
              <a:solidFill>
                <a:prstClr val="black"/>
              </a:solidFill>
              <a:latin typeface="Tahoma"/>
              <a:cs typeface="Tahoma"/>
            </a:endParaRPr>
          </a:p>
        </p:txBody>
      </p:sp>
      <p:sp>
        <p:nvSpPr>
          <p:cNvPr id="15" name="object 15"/>
          <p:cNvSpPr txBox="1"/>
          <p:nvPr/>
        </p:nvSpPr>
        <p:spPr>
          <a:xfrm>
            <a:off x="375005" y="3494023"/>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60</a:t>
            </a:r>
            <a:endParaRPr sz="1200">
              <a:solidFill>
                <a:prstClr val="black"/>
              </a:solidFill>
              <a:latin typeface="Tahoma"/>
              <a:cs typeface="Tahoma"/>
            </a:endParaRPr>
          </a:p>
        </p:txBody>
      </p:sp>
      <p:sp>
        <p:nvSpPr>
          <p:cNvPr id="16" name="object 16"/>
          <p:cNvSpPr txBox="1"/>
          <p:nvPr/>
        </p:nvSpPr>
        <p:spPr>
          <a:xfrm>
            <a:off x="375005" y="2980182"/>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80</a:t>
            </a:r>
            <a:endParaRPr sz="1200">
              <a:solidFill>
                <a:prstClr val="black"/>
              </a:solidFill>
              <a:latin typeface="Tahoma"/>
              <a:cs typeface="Tahoma"/>
            </a:endParaRPr>
          </a:p>
        </p:txBody>
      </p:sp>
      <p:sp>
        <p:nvSpPr>
          <p:cNvPr id="17" name="object 17"/>
          <p:cNvSpPr txBox="1"/>
          <p:nvPr/>
        </p:nvSpPr>
        <p:spPr>
          <a:xfrm>
            <a:off x="291795" y="2466213"/>
            <a:ext cx="2749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p:txBody>
      </p:sp>
      <p:sp>
        <p:nvSpPr>
          <p:cNvPr id="18" name="object 18"/>
          <p:cNvSpPr txBox="1"/>
          <p:nvPr/>
        </p:nvSpPr>
        <p:spPr>
          <a:xfrm>
            <a:off x="591643" y="5700536"/>
            <a:ext cx="7926705" cy="70040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1.01.2020</a:t>
            </a:r>
            <a:endParaRPr sz="1200">
              <a:solidFill>
                <a:prstClr val="black"/>
              </a:solidFill>
              <a:latin typeface="Tahoma"/>
              <a:cs typeface="Tahoma"/>
            </a:endParaRPr>
          </a:p>
          <a:p>
            <a:pPr marL="12700">
              <a:spcBef>
                <a:spcPts val="865"/>
              </a:spcBef>
            </a:pPr>
            <a:r>
              <a:rPr sz="1200" spc="-5" dirty="0">
                <a:solidFill>
                  <a:prstClr val="black"/>
                </a:solidFill>
                <a:latin typeface="Tahoma"/>
                <a:cs typeface="Tahoma"/>
              </a:rPr>
              <a:t>1.02.2020</a:t>
            </a:r>
            <a:endParaRPr sz="1200">
              <a:solidFill>
                <a:prstClr val="black"/>
              </a:solidFill>
              <a:latin typeface="Tahoma"/>
              <a:cs typeface="Tahoma"/>
            </a:endParaRPr>
          </a:p>
          <a:p>
            <a:pPr marL="12700">
              <a:spcBef>
                <a:spcPts val="695"/>
              </a:spcBef>
            </a:pPr>
            <a:r>
              <a:rPr sz="1200" spc="-5" dirty="0">
                <a:solidFill>
                  <a:prstClr val="black"/>
                </a:solidFill>
                <a:latin typeface="Tahoma"/>
                <a:cs typeface="Tahoma"/>
              </a:rPr>
              <a:t>1.03.2020</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1.04.2020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1.05.2020</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1.06.2020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1.07.2020</a:t>
            </a:r>
            <a:endParaRPr sz="1200">
              <a:solidFill>
                <a:prstClr val="black"/>
              </a:solidFill>
              <a:latin typeface="Tahoma"/>
              <a:cs typeface="Tahoma"/>
            </a:endParaRPr>
          </a:p>
          <a:p>
            <a:pPr marL="12700">
              <a:spcBef>
                <a:spcPts val="855"/>
              </a:spcBef>
            </a:pPr>
            <a:r>
              <a:rPr sz="1200" spc="-5" dirty="0">
                <a:solidFill>
                  <a:prstClr val="black"/>
                </a:solidFill>
                <a:latin typeface="Tahoma"/>
                <a:cs typeface="Tahoma"/>
              </a:rPr>
              <a:t>1.08.2020</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1.09.2020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1.10.2020</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1.11.2020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1.12.2020</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1.01.2021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1.02.2021</a:t>
            </a:r>
            <a:endParaRPr sz="1200">
              <a:solidFill>
                <a:prstClr val="black"/>
              </a:solidFill>
              <a:latin typeface="Tahoma"/>
              <a:cs typeface="Tahoma"/>
            </a:endParaRPr>
          </a:p>
          <a:p>
            <a:pPr marL="12700">
              <a:spcBef>
                <a:spcPts val="640"/>
              </a:spcBef>
            </a:pPr>
            <a:r>
              <a:rPr sz="1200" spc="-5" dirty="0">
                <a:solidFill>
                  <a:prstClr val="black"/>
                </a:solidFill>
                <a:latin typeface="Tahoma"/>
                <a:cs typeface="Tahoma"/>
              </a:rPr>
              <a:t>1.03.2021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1.04.2021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1.05.2021</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1.06.2021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1.07.2021</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1.08.2021</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1.09.2021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1.10.2021</a:t>
            </a:r>
            <a:endParaRPr sz="1200">
              <a:solidFill>
                <a:prstClr val="black"/>
              </a:solidFill>
              <a:latin typeface="Tahoma"/>
              <a:cs typeface="Tahoma"/>
            </a:endParaRPr>
          </a:p>
          <a:p>
            <a:pPr marL="12700">
              <a:spcBef>
                <a:spcPts val="844"/>
              </a:spcBef>
            </a:pPr>
            <a:r>
              <a:rPr sz="1200" spc="-5" dirty="0">
                <a:solidFill>
                  <a:prstClr val="black"/>
                </a:solidFill>
                <a:latin typeface="Tahoma"/>
                <a:cs typeface="Tahoma"/>
              </a:rPr>
              <a:t>1.11.2021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1.12.2021</a:t>
            </a:r>
            <a:endParaRPr sz="1200">
              <a:solidFill>
                <a:prstClr val="black"/>
              </a:solidFill>
              <a:latin typeface="Tahoma"/>
              <a:cs typeface="Tahoma"/>
            </a:endParaRPr>
          </a:p>
          <a:p>
            <a:pPr marL="12700">
              <a:spcBef>
                <a:spcPts val="850"/>
              </a:spcBef>
            </a:pPr>
            <a:r>
              <a:rPr sz="1200" spc="-5" dirty="0">
                <a:solidFill>
                  <a:prstClr val="black"/>
                </a:solidFill>
                <a:latin typeface="Tahoma"/>
                <a:cs typeface="Tahoma"/>
              </a:rPr>
              <a:t>1.01.2022</a:t>
            </a:r>
            <a:endParaRPr sz="1200">
              <a:solidFill>
                <a:prstClr val="black"/>
              </a:solidFill>
              <a:latin typeface="Tahoma"/>
              <a:cs typeface="Tahoma"/>
            </a:endParaRPr>
          </a:p>
          <a:p>
            <a:pPr marL="12700">
              <a:spcBef>
                <a:spcPts val="860"/>
              </a:spcBef>
            </a:pPr>
            <a:r>
              <a:rPr sz="1200" spc="-5" dirty="0">
                <a:solidFill>
                  <a:prstClr val="black"/>
                </a:solidFill>
                <a:latin typeface="Tahoma"/>
                <a:cs typeface="Tahoma"/>
              </a:rPr>
              <a:t>1.02.2022</a:t>
            </a:r>
            <a:endParaRPr sz="1200">
              <a:solidFill>
                <a:prstClr val="black"/>
              </a:solidFill>
              <a:latin typeface="Tahoma"/>
              <a:cs typeface="Tahoma"/>
            </a:endParaRPr>
          </a:p>
          <a:p>
            <a:pPr marL="12700">
              <a:spcBef>
                <a:spcPts val="625"/>
              </a:spcBef>
            </a:pPr>
            <a:r>
              <a:rPr sz="1200" spc="-5" dirty="0">
                <a:solidFill>
                  <a:prstClr val="black"/>
                </a:solidFill>
                <a:latin typeface="Tahoma"/>
                <a:cs typeface="Tahoma"/>
              </a:rPr>
              <a:t>1.03.2022</a:t>
            </a:r>
            <a:endParaRPr sz="1200">
              <a:solidFill>
                <a:prstClr val="black"/>
              </a:solidFill>
              <a:latin typeface="Tahoma"/>
              <a:cs typeface="Tahoma"/>
            </a:endParaRPr>
          </a:p>
          <a:p>
            <a:pPr marL="12700">
              <a:spcBef>
                <a:spcPts val="855"/>
              </a:spcBef>
            </a:pPr>
            <a:r>
              <a:rPr sz="1200" spc="-5" dirty="0">
                <a:solidFill>
                  <a:prstClr val="black"/>
                </a:solidFill>
                <a:latin typeface="Tahoma"/>
                <a:cs typeface="Tahoma"/>
              </a:rPr>
              <a:t>1.04.2022</a:t>
            </a:r>
            <a:endParaRPr sz="1200">
              <a:solidFill>
                <a:prstClr val="black"/>
              </a:solidFill>
              <a:latin typeface="Tahoma"/>
              <a:cs typeface="Tahoma"/>
            </a:endParaRPr>
          </a:p>
        </p:txBody>
      </p:sp>
      <p:sp>
        <p:nvSpPr>
          <p:cNvPr id="19" name="object 19"/>
          <p:cNvSpPr txBox="1"/>
          <p:nvPr/>
        </p:nvSpPr>
        <p:spPr>
          <a:xfrm>
            <a:off x="8035543" y="3661409"/>
            <a:ext cx="365125" cy="208279"/>
          </a:xfrm>
          <a:prstGeom prst="rect">
            <a:avLst/>
          </a:prstGeom>
        </p:spPr>
        <p:txBody>
          <a:bodyPr vert="horz" wrap="square" lIns="0" tIns="12700" rIns="0" bIns="0" rtlCol="0">
            <a:spAutoFit/>
          </a:bodyPr>
          <a:lstStyle/>
          <a:p>
            <a:pPr marL="12700">
              <a:spcBef>
                <a:spcPts val="100"/>
              </a:spcBef>
            </a:pPr>
            <a:r>
              <a:rPr sz="1200" b="1" dirty="0">
                <a:solidFill>
                  <a:srgbClr val="5F5F5F"/>
                </a:solidFill>
                <a:latin typeface="Tahoma"/>
                <a:cs typeface="Tahoma"/>
              </a:rPr>
              <a:t>48,0</a:t>
            </a:r>
            <a:endParaRPr sz="1200">
              <a:solidFill>
                <a:prstClr val="black"/>
              </a:solidFill>
              <a:latin typeface="Tahoma"/>
              <a:cs typeface="Tahoma"/>
            </a:endParaRPr>
          </a:p>
        </p:txBody>
      </p:sp>
      <p:sp>
        <p:nvSpPr>
          <p:cNvPr id="20" name="object 20"/>
          <p:cNvSpPr txBox="1"/>
          <p:nvPr/>
        </p:nvSpPr>
        <p:spPr>
          <a:xfrm>
            <a:off x="8283320" y="4780915"/>
            <a:ext cx="365125" cy="396240"/>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10,2</a:t>
            </a:r>
            <a:endParaRPr sz="1200">
              <a:solidFill>
                <a:prstClr val="black"/>
              </a:solidFill>
              <a:latin typeface="Tahoma"/>
              <a:cs typeface="Tahoma"/>
            </a:endParaRPr>
          </a:p>
          <a:p>
            <a:pPr marL="12700">
              <a:spcBef>
                <a:spcPts val="35"/>
              </a:spcBef>
            </a:pPr>
            <a:r>
              <a:rPr sz="1200" b="1" dirty="0">
                <a:solidFill>
                  <a:srgbClr val="A30000"/>
                </a:solidFill>
                <a:latin typeface="Tahoma"/>
                <a:cs typeface="Tahoma"/>
              </a:rPr>
              <a:t>2,9</a:t>
            </a:r>
            <a:endParaRPr sz="1200">
              <a:solidFill>
                <a:prstClr val="black"/>
              </a:solidFill>
              <a:latin typeface="Tahoma"/>
              <a:cs typeface="Tahoma"/>
            </a:endParaRPr>
          </a:p>
        </p:txBody>
      </p:sp>
      <p:sp>
        <p:nvSpPr>
          <p:cNvPr id="21" name="object 21"/>
          <p:cNvSpPr txBox="1"/>
          <p:nvPr/>
        </p:nvSpPr>
        <p:spPr>
          <a:xfrm>
            <a:off x="8035543" y="4415790"/>
            <a:ext cx="365125" cy="208279"/>
          </a:xfrm>
          <a:prstGeom prst="rect">
            <a:avLst/>
          </a:prstGeom>
        </p:spPr>
        <p:txBody>
          <a:bodyPr vert="horz" wrap="square" lIns="0" tIns="12700" rIns="0" bIns="0" rtlCol="0">
            <a:spAutoFit/>
          </a:bodyPr>
          <a:lstStyle/>
          <a:p>
            <a:pPr marL="12700">
              <a:spcBef>
                <a:spcPts val="100"/>
              </a:spcBef>
            </a:pPr>
            <a:r>
              <a:rPr sz="1200" b="1" dirty="0">
                <a:solidFill>
                  <a:srgbClr val="FFC000"/>
                </a:solidFill>
                <a:latin typeface="Tahoma"/>
                <a:cs typeface="Tahoma"/>
              </a:rPr>
              <a:t>18,7</a:t>
            </a:r>
            <a:endParaRPr sz="1200">
              <a:solidFill>
                <a:prstClr val="black"/>
              </a:solidFill>
              <a:latin typeface="Tahoma"/>
              <a:cs typeface="Tahoma"/>
            </a:endParaRPr>
          </a:p>
        </p:txBody>
      </p:sp>
      <p:sp>
        <p:nvSpPr>
          <p:cNvPr id="22" name="object 22"/>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44</a:t>
            </a:r>
            <a:endParaRPr sz="1400">
              <a:solidFill>
                <a:prstClr val="black"/>
              </a:solidFill>
              <a:latin typeface="Tahoma"/>
              <a:cs typeface="Tahoma"/>
            </a:endParaRPr>
          </a:p>
        </p:txBody>
      </p:sp>
      <p:grpSp>
        <p:nvGrpSpPr>
          <p:cNvPr id="23" name="object 23"/>
          <p:cNvGrpSpPr/>
          <p:nvPr/>
        </p:nvGrpSpPr>
        <p:grpSpPr>
          <a:xfrm>
            <a:off x="776477" y="2612135"/>
            <a:ext cx="176530" cy="737870"/>
            <a:chOff x="776477" y="2612135"/>
            <a:chExt cx="176530" cy="737870"/>
          </a:xfrm>
        </p:grpSpPr>
        <p:sp>
          <p:nvSpPr>
            <p:cNvPr id="24" name="object 24"/>
            <p:cNvSpPr/>
            <p:nvPr/>
          </p:nvSpPr>
          <p:spPr>
            <a:xfrm>
              <a:off x="776477" y="2631185"/>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5" name="object 25"/>
            <p:cNvSpPr/>
            <p:nvPr/>
          </p:nvSpPr>
          <p:spPr>
            <a:xfrm>
              <a:off x="776477" y="2864357"/>
              <a:ext cx="176530" cy="0"/>
            </a:xfrm>
            <a:custGeom>
              <a:avLst/>
              <a:gdLst/>
              <a:ahLst/>
              <a:cxnLst/>
              <a:rect l="l" t="t" r="r" b="b"/>
              <a:pathLst>
                <a:path w="176530">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26" name="object 26"/>
            <p:cNvSpPr/>
            <p:nvPr/>
          </p:nvSpPr>
          <p:spPr>
            <a:xfrm>
              <a:off x="776477" y="3097529"/>
              <a:ext cx="176530" cy="0"/>
            </a:xfrm>
            <a:custGeom>
              <a:avLst/>
              <a:gdLst/>
              <a:ahLst/>
              <a:cxnLst/>
              <a:rect l="l" t="t" r="r" b="b"/>
              <a:pathLst>
                <a:path w="176530">
                  <a:moveTo>
                    <a:pt x="0" y="0"/>
                  </a:moveTo>
                  <a:lnTo>
                    <a:pt x="176212" y="0"/>
                  </a:lnTo>
                </a:path>
              </a:pathLst>
            </a:custGeom>
            <a:ln w="38100">
              <a:solidFill>
                <a:srgbClr val="FFC000"/>
              </a:solidFill>
            </a:ln>
          </p:spPr>
          <p:txBody>
            <a:bodyPr wrap="square" lIns="0" tIns="0" rIns="0" bIns="0" rtlCol="0"/>
            <a:lstStyle/>
            <a:p>
              <a:endParaRPr smtClean="0">
                <a:solidFill>
                  <a:prstClr val="black"/>
                </a:solidFill>
              </a:endParaRPr>
            </a:p>
          </p:txBody>
        </p:sp>
        <p:sp>
          <p:nvSpPr>
            <p:cNvPr id="27" name="object 27"/>
            <p:cNvSpPr/>
            <p:nvPr/>
          </p:nvSpPr>
          <p:spPr>
            <a:xfrm>
              <a:off x="776477" y="3330701"/>
              <a:ext cx="176530" cy="0"/>
            </a:xfrm>
            <a:custGeom>
              <a:avLst/>
              <a:gdLst/>
              <a:ahLst/>
              <a:cxnLst/>
              <a:rect l="l" t="t" r="r" b="b"/>
              <a:pathLst>
                <a:path w="176530">
                  <a:moveTo>
                    <a:pt x="0" y="0"/>
                  </a:moveTo>
                  <a:lnTo>
                    <a:pt x="176212" y="0"/>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28" name="object 28"/>
          <p:cNvSpPr txBox="1"/>
          <p:nvPr/>
        </p:nvSpPr>
        <p:spPr>
          <a:xfrm>
            <a:off x="1009903" y="2482746"/>
            <a:ext cx="1268730" cy="958850"/>
          </a:xfrm>
          <a:prstGeom prst="rect">
            <a:avLst/>
          </a:prstGeom>
        </p:spPr>
        <p:txBody>
          <a:bodyPr vert="horz" wrap="square" lIns="0" tIns="12065" rIns="0" bIns="0" rtlCol="0">
            <a:spAutoFit/>
          </a:bodyPr>
          <a:lstStyle/>
          <a:p>
            <a:pPr marL="12700" marR="797560">
              <a:lnSpc>
                <a:spcPct val="127600"/>
              </a:lnSpc>
              <a:spcBef>
                <a:spcPts val="95"/>
              </a:spcBef>
            </a:pPr>
            <a:r>
              <a:rPr sz="1200" spc="-10" dirty="0">
                <a:solidFill>
                  <a:prstClr val="black"/>
                </a:solidFill>
                <a:latin typeface="Tahoma"/>
                <a:cs typeface="Tahoma"/>
              </a:rPr>
              <a:t>Konut  </a:t>
            </a:r>
            <a:r>
              <a:rPr sz="1200" spc="-30" dirty="0">
                <a:solidFill>
                  <a:prstClr val="black"/>
                </a:solidFill>
                <a:latin typeface="Tahoma"/>
                <a:cs typeface="Tahoma"/>
              </a:rPr>
              <a:t>Taşıt  </a:t>
            </a:r>
            <a:r>
              <a:rPr sz="1200" spc="-5" dirty="0">
                <a:solidFill>
                  <a:prstClr val="black"/>
                </a:solidFill>
                <a:latin typeface="Tahoma"/>
                <a:cs typeface="Tahoma"/>
              </a:rPr>
              <a:t>İh</a:t>
            </a:r>
            <a:r>
              <a:rPr sz="1200" spc="-10" dirty="0">
                <a:solidFill>
                  <a:prstClr val="black"/>
                </a:solidFill>
                <a:latin typeface="Tahoma"/>
                <a:cs typeface="Tahoma"/>
              </a:rPr>
              <a:t>t</a:t>
            </a:r>
            <a:r>
              <a:rPr sz="1200" spc="-5" dirty="0">
                <a:solidFill>
                  <a:prstClr val="black"/>
                </a:solidFill>
                <a:latin typeface="Tahoma"/>
                <a:cs typeface="Tahoma"/>
              </a:rPr>
              <a:t>i</a:t>
            </a:r>
            <a:r>
              <a:rPr sz="1200" spc="-25" dirty="0">
                <a:solidFill>
                  <a:prstClr val="black"/>
                </a:solidFill>
                <a:latin typeface="Tahoma"/>
                <a:cs typeface="Tahoma"/>
              </a:rPr>
              <a:t>y</a:t>
            </a:r>
            <a:r>
              <a:rPr sz="1200" spc="-10" dirty="0">
                <a:solidFill>
                  <a:prstClr val="black"/>
                </a:solidFill>
                <a:latin typeface="Tahoma"/>
                <a:cs typeface="Tahoma"/>
              </a:rPr>
              <a:t>a</a:t>
            </a:r>
            <a:r>
              <a:rPr sz="1200" dirty="0">
                <a:solidFill>
                  <a:prstClr val="black"/>
                </a:solidFill>
                <a:latin typeface="Tahoma"/>
                <a:cs typeface="Tahoma"/>
              </a:rPr>
              <a:t>ç</a:t>
            </a:r>
            <a:endParaRPr sz="1200">
              <a:solidFill>
                <a:prstClr val="black"/>
              </a:solidFill>
              <a:latin typeface="Tahoma"/>
              <a:cs typeface="Tahoma"/>
            </a:endParaRPr>
          </a:p>
          <a:p>
            <a:pPr marL="12700">
              <a:spcBef>
                <a:spcPts val="395"/>
              </a:spcBef>
            </a:pPr>
            <a:r>
              <a:rPr sz="1200" spc="-5" dirty="0">
                <a:solidFill>
                  <a:prstClr val="black"/>
                </a:solidFill>
                <a:latin typeface="Tahoma"/>
                <a:cs typeface="Tahoma"/>
              </a:rPr>
              <a:t>Bireysel kredi</a:t>
            </a:r>
            <a:r>
              <a:rPr sz="1200" spc="-30" dirty="0">
                <a:solidFill>
                  <a:prstClr val="black"/>
                </a:solidFill>
                <a:latin typeface="Tahoma"/>
                <a:cs typeface="Tahoma"/>
              </a:rPr>
              <a:t> </a:t>
            </a:r>
            <a:r>
              <a:rPr sz="1200" spc="-5" dirty="0">
                <a:solidFill>
                  <a:prstClr val="black"/>
                </a:solidFill>
                <a:latin typeface="Tahoma"/>
                <a:cs typeface="Tahoma"/>
              </a:rPr>
              <a:t>kartı</a:t>
            </a:r>
            <a:endParaRPr sz="1200">
              <a:solidFill>
                <a:prstClr val="black"/>
              </a:solidFill>
              <a:latin typeface="Tahoma"/>
              <a:cs typeface="Tahoma"/>
            </a:endParaRPr>
          </a:p>
        </p:txBody>
      </p:sp>
      <p:sp>
        <p:nvSpPr>
          <p:cNvPr id="29" name="object 29"/>
          <p:cNvSpPr txBox="1"/>
          <p:nvPr/>
        </p:nvSpPr>
        <p:spPr>
          <a:xfrm>
            <a:off x="83007" y="6586145"/>
            <a:ext cx="249301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dirty="0">
                <a:solidFill>
                  <a:prstClr val="black"/>
                </a:solidFill>
                <a:latin typeface="Tahoma"/>
                <a:cs typeface="Tahoma"/>
              </a:rPr>
              <a:t>BDDK, </a:t>
            </a:r>
            <a:r>
              <a:rPr sz="1200" spc="-20" dirty="0">
                <a:solidFill>
                  <a:prstClr val="black"/>
                </a:solidFill>
                <a:latin typeface="Tahoma"/>
                <a:cs typeface="Tahoma"/>
              </a:rPr>
              <a:t>TEPAV</a:t>
            </a:r>
            <a:r>
              <a:rPr sz="1200" spc="-30"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p:txBody>
      </p:sp>
    </p:spTree>
    <p:extLst>
      <p:ext uri="{BB962C8B-B14F-4D97-AF65-F5344CB8AC3E}">
        <p14:creationId xmlns:p14="http://schemas.microsoft.com/office/powerpoint/2010/main" val="333202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747" y="957834"/>
            <a:ext cx="7250430" cy="574675"/>
          </a:xfrm>
          <a:prstGeom prst="rect">
            <a:avLst/>
          </a:prstGeom>
        </p:spPr>
        <p:txBody>
          <a:bodyPr vert="horz" wrap="square" lIns="0" tIns="12700" rIns="0" bIns="0" rtlCol="0">
            <a:spAutoFit/>
          </a:bodyPr>
          <a:lstStyle/>
          <a:p>
            <a:pPr marL="12700">
              <a:lnSpc>
                <a:spcPct val="100000"/>
              </a:lnSpc>
              <a:spcBef>
                <a:spcPts val="100"/>
              </a:spcBef>
            </a:pPr>
            <a:r>
              <a:rPr spc="-5" dirty="0"/>
              <a:t>Tüketici kredilerinde takipteki alacaklar </a:t>
            </a:r>
            <a:r>
              <a:rPr dirty="0"/>
              <a:t>oranı</a:t>
            </a:r>
            <a:r>
              <a:rPr spc="10" dirty="0"/>
              <a:t> </a:t>
            </a:r>
            <a:r>
              <a:rPr spc="-5" dirty="0"/>
              <a:t>yükselmiştir.</a:t>
            </a:r>
          </a:p>
          <a:p>
            <a:pPr marL="12700">
              <a:lnSpc>
                <a:spcPct val="100000"/>
              </a:lnSpc>
            </a:pPr>
            <a:r>
              <a:rPr b="0" dirty="0">
                <a:latin typeface="Tahoma"/>
                <a:cs typeface="Tahoma"/>
              </a:rPr>
              <a:t>Ticari </a:t>
            </a:r>
            <a:r>
              <a:rPr b="0" spc="-5" dirty="0">
                <a:latin typeface="Tahoma"/>
                <a:cs typeface="Tahoma"/>
              </a:rPr>
              <a:t>kredilerde takipteki alacakların oranı </a:t>
            </a:r>
            <a:r>
              <a:rPr b="0" dirty="0">
                <a:latin typeface="Tahoma"/>
                <a:cs typeface="Tahoma"/>
              </a:rPr>
              <a:t>%3,1 </a:t>
            </a:r>
            <a:r>
              <a:rPr b="0" spc="-5" dirty="0">
                <a:latin typeface="Tahoma"/>
                <a:cs typeface="Tahoma"/>
              </a:rPr>
              <a:t>seviyesine</a:t>
            </a:r>
            <a:r>
              <a:rPr b="0" spc="135" dirty="0">
                <a:latin typeface="Tahoma"/>
                <a:cs typeface="Tahoma"/>
              </a:rPr>
              <a:t> </a:t>
            </a:r>
            <a:r>
              <a:rPr b="0" spc="-5" dirty="0">
                <a:latin typeface="Tahoma"/>
                <a:cs typeface="Tahoma"/>
              </a:rPr>
              <a:t>gerilemiştir.</a:t>
            </a:r>
          </a:p>
        </p:txBody>
      </p:sp>
      <p:sp>
        <p:nvSpPr>
          <p:cNvPr id="3" name="object 3"/>
          <p:cNvSpPr/>
          <p:nvPr/>
        </p:nvSpPr>
        <p:spPr>
          <a:xfrm>
            <a:off x="4572" y="1847088"/>
            <a:ext cx="9139555" cy="340360"/>
          </a:xfrm>
          <a:custGeom>
            <a:avLst/>
            <a:gdLst/>
            <a:ahLst/>
            <a:cxnLst/>
            <a:rect l="l" t="t" r="r" b="b"/>
            <a:pathLst>
              <a:path w="9139555" h="340360">
                <a:moveTo>
                  <a:pt x="9139428" y="0"/>
                </a:moveTo>
                <a:lnTo>
                  <a:pt x="0" y="0"/>
                </a:lnTo>
                <a:lnTo>
                  <a:pt x="0" y="339851"/>
                </a:lnTo>
                <a:lnTo>
                  <a:pt x="9139428" y="33985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654812" y="1881377"/>
            <a:ext cx="7840345" cy="269240"/>
          </a:xfrm>
          <a:prstGeom prst="rect">
            <a:avLst/>
          </a:prstGeom>
        </p:spPr>
        <p:txBody>
          <a:bodyPr vert="horz" wrap="square" lIns="0" tIns="12065" rIns="0" bIns="0" rtlCol="0">
            <a:spAutoFit/>
          </a:bodyPr>
          <a:lstStyle/>
          <a:p>
            <a:pPr marL="12700">
              <a:spcBef>
                <a:spcPts val="95"/>
              </a:spcBef>
            </a:pPr>
            <a:r>
              <a:rPr sz="1600" spc="-30" dirty="0">
                <a:solidFill>
                  <a:srgbClr val="FFFFFF"/>
                </a:solidFill>
                <a:latin typeface="Tahoma"/>
                <a:cs typeface="Tahoma"/>
              </a:rPr>
              <a:t>Takipteki </a:t>
            </a:r>
            <a:r>
              <a:rPr sz="1600" spc="-10" dirty="0">
                <a:solidFill>
                  <a:srgbClr val="FFFFFF"/>
                </a:solidFill>
                <a:latin typeface="Tahoma"/>
                <a:cs typeface="Tahoma"/>
              </a:rPr>
              <a:t>kredi oranları* </a:t>
            </a:r>
            <a:r>
              <a:rPr sz="1600" dirty="0">
                <a:solidFill>
                  <a:srgbClr val="FFFFFF"/>
                </a:solidFill>
                <a:latin typeface="Tahoma"/>
                <a:cs typeface="Tahoma"/>
              </a:rPr>
              <a:t>(4 </a:t>
            </a:r>
            <a:r>
              <a:rPr sz="1600" spc="-5" dirty="0">
                <a:solidFill>
                  <a:srgbClr val="FFFFFF"/>
                </a:solidFill>
                <a:latin typeface="Tahoma"/>
                <a:cs typeface="Tahoma"/>
              </a:rPr>
              <a:t>haftalık </a:t>
            </a:r>
            <a:r>
              <a:rPr sz="1600" spc="-10" dirty="0">
                <a:solidFill>
                  <a:srgbClr val="FFFFFF"/>
                </a:solidFill>
                <a:latin typeface="Tahoma"/>
                <a:cs typeface="Tahoma"/>
              </a:rPr>
              <a:t>hareketli </a:t>
            </a:r>
            <a:r>
              <a:rPr sz="1600" spc="-5" dirty="0">
                <a:solidFill>
                  <a:srgbClr val="FFFFFF"/>
                </a:solidFill>
                <a:latin typeface="Tahoma"/>
                <a:cs typeface="Tahoma"/>
              </a:rPr>
              <a:t>ortalama, %) 3 Ocak 2020 – </a:t>
            </a:r>
            <a:r>
              <a:rPr sz="1600" dirty="0">
                <a:solidFill>
                  <a:srgbClr val="FFFFFF"/>
                </a:solidFill>
                <a:latin typeface="Tahoma"/>
                <a:cs typeface="Tahoma"/>
              </a:rPr>
              <a:t>11 </a:t>
            </a:r>
            <a:r>
              <a:rPr sz="1600" spc="-5" dirty="0">
                <a:solidFill>
                  <a:srgbClr val="FFFFFF"/>
                </a:solidFill>
                <a:latin typeface="Tahoma"/>
                <a:cs typeface="Tahoma"/>
              </a:rPr>
              <a:t>Mart</a:t>
            </a:r>
            <a:r>
              <a:rPr sz="1600" spc="30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78739" y="5917488"/>
            <a:ext cx="8954770" cy="88011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a:t>
            </a:r>
            <a:r>
              <a:rPr sz="1200" spc="-5" dirty="0">
                <a:solidFill>
                  <a:prstClr val="black"/>
                </a:solidFill>
                <a:latin typeface="Tahoma"/>
                <a:cs typeface="Tahoma"/>
              </a:rPr>
              <a:t>BDDK, </a:t>
            </a:r>
            <a:r>
              <a:rPr sz="1200" spc="-20" dirty="0">
                <a:solidFill>
                  <a:prstClr val="black"/>
                </a:solidFill>
                <a:latin typeface="Tahoma"/>
                <a:cs typeface="Tahoma"/>
              </a:rPr>
              <a:t>TEPAV</a:t>
            </a:r>
            <a:r>
              <a:rPr sz="1200" spc="15"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a:p>
            <a:pPr marL="12700"/>
            <a:r>
              <a:rPr sz="1100" dirty="0">
                <a:solidFill>
                  <a:prstClr val="black"/>
                </a:solidFill>
                <a:latin typeface="Tahoma"/>
                <a:cs typeface="Tahoma"/>
              </a:rPr>
              <a:t>*Takipteki </a:t>
            </a:r>
            <a:r>
              <a:rPr sz="1100" spc="-5" dirty="0">
                <a:solidFill>
                  <a:prstClr val="black"/>
                </a:solidFill>
                <a:latin typeface="Tahoma"/>
                <a:cs typeface="Tahoma"/>
              </a:rPr>
              <a:t>kredi oranı, takipteki alacakların </a:t>
            </a:r>
            <a:r>
              <a:rPr sz="1100" dirty="0">
                <a:solidFill>
                  <a:prstClr val="black"/>
                </a:solidFill>
                <a:latin typeface="Tahoma"/>
                <a:cs typeface="Tahoma"/>
              </a:rPr>
              <a:t>toplam </a:t>
            </a:r>
            <a:r>
              <a:rPr sz="1100" spc="-5" dirty="0">
                <a:solidFill>
                  <a:prstClr val="black"/>
                </a:solidFill>
                <a:latin typeface="Tahoma"/>
                <a:cs typeface="Tahoma"/>
              </a:rPr>
              <a:t>nakdi krediler içerisindeki </a:t>
            </a:r>
            <a:r>
              <a:rPr sz="1100" dirty="0">
                <a:solidFill>
                  <a:prstClr val="black"/>
                </a:solidFill>
                <a:latin typeface="Tahoma"/>
                <a:cs typeface="Tahoma"/>
              </a:rPr>
              <a:t>payını</a:t>
            </a:r>
            <a:r>
              <a:rPr sz="1100" spc="-10" dirty="0">
                <a:solidFill>
                  <a:prstClr val="black"/>
                </a:solidFill>
                <a:latin typeface="Tahoma"/>
                <a:cs typeface="Tahoma"/>
              </a:rPr>
              <a:t> </a:t>
            </a:r>
            <a:r>
              <a:rPr sz="1100" dirty="0">
                <a:solidFill>
                  <a:prstClr val="black"/>
                </a:solidFill>
                <a:latin typeface="Tahoma"/>
                <a:cs typeface="Tahoma"/>
              </a:rPr>
              <a:t>göstermektedir.</a:t>
            </a:r>
            <a:endParaRPr sz="1100">
              <a:solidFill>
                <a:prstClr val="black"/>
              </a:solidFill>
              <a:latin typeface="Tahoma"/>
              <a:cs typeface="Tahoma"/>
            </a:endParaRPr>
          </a:p>
          <a:p>
            <a:pPr marL="12700" marR="5080"/>
            <a:r>
              <a:rPr sz="1100" spc="-5" dirty="0">
                <a:solidFill>
                  <a:prstClr val="black"/>
                </a:solidFill>
                <a:latin typeface="Tahoma"/>
                <a:cs typeface="Tahoma"/>
              </a:rPr>
              <a:t>**BDDK, salgınının ardından işletmelerin yaşayacakları nakit akışı sorununun finansal </a:t>
            </a:r>
            <a:r>
              <a:rPr sz="1100" dirty="0">
                <a:solidFill>
                  <a:prstClr val="black"/>
                </a:solidFill>
                <a:latin typeface="Tahoma"/>
                <a:cs typeface="Tahoma"/>
              </a:rPr>
              <a:t>bir probleme </a:t>
            </a:r>
            <a:r>
              <a:rPr sz="1100" spc="-5" dirty="0">
                <a:solidFill>
                  <a:prstClr val="black"/>
                </a:solidFill>
                <a:latin typeface="Tahoma"/>
                <a:cs typeface="Tahoma"/>
              </a:rPr>
              <a:t>dönüşmemesi </a:t>
            </a:r>
            <a:r>
              <a:rPr sz="1100" dirty="0">
                <a:solidFill>
                  <a:prstClr val="black"/>
                </a:solidFill>
                <a:latin typeface="Tahoma"/>
                <a:cs typeface="Tahoma"/>
              </a:rPr>
              <a:t>için Mart </a:t>
            </a:r>
            <a:r>
              <a:rPr sz="1100" spc="-5" dirty="0">
                <a:solidFill>
                  <a:prstClr val="black"/>
                </a:solidFill>
                <a:latin typeface="Tahoma"/>
                <a:cs typeface="Tahoma"/>
              </a:rPr>
              <a:t>2020’de </a:t>
            </a:r>
            <a:r>
              <a:rPr sz="1100" dirty="0">
                <a:solidFill>
                  <a:prstClr val="black"/>
                </a:solidFill>
                <a:latin typeface="Tahoma"/>
                <a:cs typeface="Tahoma"/>
              </a:rPr>
              <a:t>aldığı </a:t>
            </a:r>
            <a:r>
              <a:rPr sz="1100" spc="-5" dirty="0">
                <a:solidFill>
                  <a:prstClr val="black"/>
                </a:solidFill>
                <a:latin typeface="Tahoma"/>
                <a:cs typeface="Tahoma"/>
              </a:rPr>
              <a:t>kararla,  </a:t>
            </a:r>
            <a:r>
              <a:rPr sz="1100" dirty="0">
                <a:solidFill>
                  <a:prstClr val="black"/>
                </a:solidFill>
                <a:latin typeface="Tahoma"/>
                <a:cs typeface="Tahoma"/>
              </a:rPr>
              <a:t>31 </a:t>
            </a:r>
            <a:r>
              <a:rPr sz="1100" spc="-5" dirty="0">
                <a:solidFill>
                  <a:prstClr val="black"/>
                </a:solidFill>
                <a:latin typeface="Tahoma"/>
                <a:cs typeface="Tahoma"/>
              </a:rPr>
              <a:t>Aralık’a kadar </a:t>
            </a:r>
            <a:r>
              <a:rPr sz="1100" dirty="0">
                <a:solidFill>
                  <a:prstClr val="black"/>
                </a:solidFill>
                <a:latin typeface="Tahoma"/>
                <a:cs typeface="Tahoma"/>
              </a:rPr>
              <a:t>2. </a:t>
            </a:r>
            <a:r>
              <a:rPr sz="1100" spc="-5" dirty="0">
                <a:solidFill>
                  <a:prstClr val="black"/>
                </a:solidFill>
                <a:latin typeface="Tahoma"/>
                <a:cs typeface="Tahoma"/>
              </a:rPr>
              <a:t>grup krediye (yakın </a:t>
            </a:r>
            <a:r>
              <a:rPr sz="1100" dirty="0">
                <a:solidFill>
                  <a:prstClr val="black"/>
                </a:solidFill>
                <a:latin typeface="Tahoma"/>
                <a:cs typeface="Tahoma"/>
              </a:rPr>
              <a:t>izlemedeki </a:t>
            </a:r>
            <a:r>
              <a:rPr sz="1100" spc="-5" dirty="0">
                <a:solidFill>
                  <a:prstClr val="black"/>
                </a:solidFill>
                <a:latin typeface="Tahoma"/>
                <a:cs typeface="Tahoma"/>
              </a:rPr>
              <a:t>krediler-sorunlu krediler) geçiş süresini </a:t>
            </a:r>
            <a:r>
              <a:rPr sz="1100" dirty="0">
                <a:solidFill>
                  <a:prstClr val="black"/>
                </a:solidFill>
                <a:latin typeface="Tahoma"/>
                <a:cs typeface="Tahoma"/>
              </a:rPr>
              <a:t>30 günden 90 </a:t>
            </a:r>
            <a:r>
              <a:rPr sz="1100" spc="-5" dirty="0">
                <a:solidFill>
                  <a:prstClr val="black"/>
                </a:solidFill>
                <a:latin typeface="Tahoma"/>
                <a:cs typeface="Tahoma"/>
              </a:rPr>
              <a:t>güne, </a:t>
            </a:r>
            <a:r>
              <a:rPr sz="1100" dirty="0">
                <a:solidFill>
                  <a:prstClr val="black"/>
                </a:solidFill>
                <a:latin typeface="Tahoma"/>
                <a:cs typeface="Tahoma"/>
              </a:rPr>
              <a:t>3. grup </a:t>
            </a:r>
            <a:r>
              <a:rPr sz="1100" spc="-5" dirty="0">
                <a:solidFill>
                  <a:prstClr val="black"/>
                </a:solidFill>
                <a:latin typeface="Tahoma"/>
                <a:cs typeface="Tahoma"/>
              </a:rPr>
              <a:t>krediye </a:t>
            </a:r>
            <a:r>
              <a:rPr sz="1100" dirty="0">
                <a:solidFill>
                  <a:prstClr val="black"/>
                </a:solidFill>
                <a:latin typeface="Tahoma"/>
                <a:cs typeface="Tahoma"/>
              </a:rPr>
              <a:t>(takipteki  </a:t>
            </a:r>
            <a:r>
              <a:rPr sz="1100" spc="-5" dirty="0">
                <a:solidFill>
                  <a:prstClr val="black"/>
                </a:solidFill>
                <a:latin typeface="Tahoma"/>
                <a:cs typeface="Tahoma"/>
              </a:rPr>
              <a:t>krediler) geçiş süresi </a:t>
            </a:r>
            <a:r>
              <a:rPr sz="1100" dirty="0">
                <a:solidFill>
                  <a:prstClr val="black"/>
                </a:solidFill>
                <a:latin typeface="Tahoma"/>
                <a:cs typeface="Tahoma"/>
              </a:rPr>
              <a:t>de 90 </a:t>
            </a:r>
            <a:r>
              <a:rPr sz="1100" spc="-5" dirty="0">
                <a:solidFill>
                  <a:prstClr val="black"/>
                </a:solidFill>
                <a:latin typeface="Tahoma"/>
                <a:cs typeface="Tahoma"/>
              </a:rPr>
              <a:t>günden </a:t>
            </a:r>
            <a:r>
              <a:rPr sz="1100" dirty="0">
                <a:solidFill>
                  <a:prstClr val="black"/>
                </a:solidFill>
                <a:latin typeface="Tahoma"/>
                <a:cs typeface="Tahoma"/>
              </a:rPr>
              <a:t>180 </a:t>
            </a:r>
            <a:r>
              <a:rPr sz="1100" spc="-5" dirty="0">
                <a:solidFill>
                  <a:prstClr val="black"/>
                </a:solidFill>
                <a:latin typeface="Tahoma"/>
                <a:cs typeface="Tahoma"/>
              </a:rPr>
              <a:t>güne </a:t>
            </a:r>
            <a:r>
              <a:rPr sz="1100" dirty="0">
                <a:solidFill>
                  <a:prstClr val="black"/>
                </a:solidFill>
                <a:latin typeface="Tahoma"/>
                <a:cs typeface="Tahoma"/>
              </a:rPr>
              <a:t>çıkarmıştır. </a:t>
            </a:r>
            <a:r>
              <a:rPr sz="1100" spc="-5" dirty="0">
                <a:solidFill>
                  <a:prstClr val="black"/>
                </a:solidFill>
                <a:latin typeface="Tahoma"/>
                <a:cs typeface="Tahoma"/>
              </a:rPr>
              <a:t>İlgili uygulama </a:t>
            </a:r>
            <a:r>
              <a:rPr sz="1100" dirty="0">
                <a:solidFill>
                  <a:prstClr val="black"/>
                </a:solidFill>
                <a:latin typeface="Tahoma"/>
                <a:cs typeface="Tahoma"/>
              </a:rPr>
              <a:t>bazı istisnalar </a:t>
            </a:r>
            <a:r>
              <a:rPr sz="1100" spc="-5" dirty="0">
                <a:solidFill>
                  <a:prstClr val="black"/>
                </a:solidFill>
                <a:latin typeface="Tahoma"/>
                <a:cs typeface="Tahoma"/>
              </a:rPr>
              <a:t>tanınarak </a:t>
            </a:r>
            <a:r>
              <a:rPr sz="1100" dirty="0">
                <a:solidFill>
                  <a:prstClr val="black"/>
                </a:solidFill>
                <a:latin typeface="Tahoma"/>
                <a:cs typeface="Tahoma"/>
              </a:rPr>
              <a:t>30 </a:t>
            </a:r>
            <a:r>
              <a:rPr sz="1100" spc="-5" dirty="0">
                <a:solidFill>
                  <a:prstClr val="black"/>
                </a:solidFill>
                <a:latin typeface="Tahoma"/>
                <a:cs typeface="Tahoma"/>
              </a:rPr>
              <a:t>Eylül 2021’e </a:t>
            </a:r>
            <a:r>
              <a:rPr sz="1100" dirty="0">
                <a:solidFill>
                  <a:prstClr val="black"/>
                </a:solidFill>
                <a:latin typeface="Tahoma"/>
                <a:cs typeface="Tahoma"/>
              </a:rPr>
              <a:t>kadar</a:t>
            </a:r>
            <a:r>
              <a:rPr sz="1100" spc="65" dirty="0">
                <a:solidFill>
                  <a:prstClr val="black"/>
                </a:solidFill>
                <a:latin typeface="Tahoma"/>
                <a:cs typeface="Tahoma"/>
              </a:rPr>
              <a:t> </a:t>
            </a:r>
            <a:r>
              <a:rPr sz="1100" spc="-5" dirty="0">
                <a:solidFill>
                  <a:prstClr val="black"/>
                </a:solidFill>
                <a:latin typeface="Tahoma"/>
                <a:cs typeface="Tahoma"/>
              </a:rPr>
              <a:t>uzatılmıştır.</a:t>
            </a:r>
            <a:endParaRPr sz="1100">
              <a:solidFill>
                <a:prstClr val="black"/>
              </a:solidFill>
              <a:latin typeface="Tahoma"/>
              <a:cs typeface="Tahoma"/>
            </a:endParaRPr>
          </a:p>
        </p:txBody>
      </p:sp>
      <p:grpSp>
        <p:nvGrpSpPr>
          <p:cNvPr id="6" name="object 6"/>
          <p:cNvGrpSpPr/>
          <p:nvPr/>
        </p:nvGrpSpPr>
        <p:grpSpPr>
          <a:xfrm>
            <a:off x="673417" y="2639377"/>
            <a:ext cx="7890509" cy="2592070"/>
            <a:chOff x="673417" y="2639377"/>
            <a:chExt cx="7890509" cy="2592070"/>
          </a:xfrm>
        </p:grpSpPr>
        <p:sp>
          <p:nvSpPr>
            <p:cNvPr id="7" name="object 7"/>
            <p:cNvSpPr/>
            <p:nvPr/>
          </p:nvSpPr>
          <p:spPr>
            <a:xfrm>
              <a:off x="678180" y="2644139"/>
              <a:ext cx="7880984" cy="2582545"/>
            </a:xfrm>
            <a:custGeom>
              <a:avLst/>
              <a:gdLst/>
              <a:ahLst/>
              <a:cxnLst/>
              <a:rect l="l" t="t" r="r" b="b"/>
              <a:pathLst>
                <a:path w="7880984" h="2582545">
                  <a:moveTo>
                    <a:pt x="1786127" y="2531364"/>
                  </a:moveTo>
                  <a:lnTo>
                    <a:pt x="1786127" y="2582164"/>
                  </a:lnTo>
                </a:path>
                <a:path w="7880984" h="2582545">
                  <a:moveTo>
                    <a:pt x="50292" y="2531364"/>
                  </a:moveTo>
                  <a:lnTo>
                    <a:pt x="50292" y="2582164"/>
                  </a:lnTo>
                </a:path>
                <a:path w="7880984" h="2582545">
                  <a:moveTo>
                    <a:pt x="50292" y="2531364"/>
                  </a:moveTo>
                  <a:lnTo>
                    <a:pt x="50292" y="0"/>
                  </a:lnTo>
                </a:path>
                <a:path w="7880984" h="2582545">
                  <a:moveTo>
                    <a:pt x="0" y="2531364"/>
                  </a:moveTo>
                  <a:lnTo>
                    <a:pt x="50292" y="2531364"/>
                  </a:lnTo>
                </a:path>
                <a:path w="7880984" h="2582545">
                  <a:moveTo>
                    <a:pt x="0" y="2025396"/>
                  </a:moveTo>
                  <a:lnTo>
                    <a:pt x="50292" y="2025396"/>
                  </a:lnTo>
                </a:path>
                <a:path w="7880984" h="2582545">
                  <a:moveTo>
                    <a:pt x="0" y="1519428"/>
                  </a:moveTo>
                  <a:lnTo>
                    <a:pt x="50292" y="1519428"/>
                  </a:lnTo>
                </a:path>
                <a:path w="7880984" h="2582545">
                  <a:moveTo>
                    <a:pt x="0" y="1013460"/>
                  </a:moveTo>
                  <a:lnTo>
                    <a:pt x="50292" y="1013460"/>
                  </a:lnTo>
                </a:path>
                <a:path w="7880984" h="2582545">
                  <a:moveTo>
                    <a:pt x="0" y="507492"/>
                  </a:moveTo>
                  <a:lnTo>
                    <a:pt x="50292" y="507492"/>
                  </a:lnTo>
                </a:path>
                <a:path w="7880984" h="2582545">
                  <a:moveTo>
                    <a:pt x="0" y="0"/>
                  </a:moveTo>
                  <a:lnTo>
                    <a:pt x="50292" y="0"/>
                  </a:lnTo>
                </a:path>
                <a:path w="7880984" h="2582545">
                  <a:moveTo>
                    <a:pt x="345948" y="2531364"/>
                  </a:moveTo>
                  <a:lnTo>
                    <a:pt x="345948" y="2582164"/>
                  </a:lnTo>
                </a:path>
                <a:path w="7880984" h="2582545">
                  <a:moveTo>
                    <a:pt x="918972" y="2531364"/>
                  </a:moveTo>
                  <a:lnTo>
                    <a:pt x="918972" y="2582164"/>
                  </a:lnTo>
                </a:path>
                <a:path w="7880984" h="2582545">
                  <a:moveTo>
                    <a:pt x="2081783" y="2531364"/>
                  </a:moveTo>
                  <a:lnTo>
                    <a:pt x="2081783" y="2582164"/>
                  </a:lnTo>
                </a:path>
                <a:path w="7880984" h="2582545">
                  <a:moveTo>
                    <a:pt x="2377440" y="2531364"/>
                  </a:moveTo>
                  <a:lnTo>
                    <a:pt x="2377440" y="2582164"/>
                  </a:lnTo>
                </a:path>
                <a:path w="7880984" h="2582545">
                  <a:moveTo>
                    <a:pt x="2958084" y="2531364"/>
                  </a:moveTo>
                  <a:lnTo>
                    <a:pt x="2958084" y="2582164"/>
                  </a:lnTo>
                </a:path>
                <a:path w="7880984" h="2582545">
                  <a:moveTo>
                    <a:pt x="1203959" y="2531364"/>
                  </a:moveTo>
                  <a:lnTo>
                    <a:pt x="1203959" y="2582164"/>
                  </a:lnTo>
                </a:path>
                <a:path w="7880984" h="2582545">
                  <a:moveTo>
                    <a:pt x="6725412" y="2531364"/>
                  </a:moveTo>
                  <a:lnTo>
                    <a:pt x="6725412" y="2582164"/>
                  </a:lnTo>
                </a:path>
                <a:path w="7880984" h="2582545">
                  <a:moveTo>
                    <a:pt x="621792" y="2531364"/>
                  </a:moveTo>
                  <a:lnTo>
                    <a:pt x="621792" y="2582164"/>
                  </a:lnTo>
                </a:path>
                <a:path w="7880984" h="2582545">
                  <a:moveTo>
                    <a:pt x="3837432" y="2531364"/>
                  </a:moveTo>
                  <a:lnTo>
                    <a:pt x="3837432" y="2582164"/>
                  </a:lnTo>
                </a:path>
                <a:path w="7880984" h="2582545">
                  <a:moveTo>
                    <a:pt x="1499615" y="2531364"/>
                  </a:moveTo>
                  <a:lnTo>
                    <a:pt x="1499615" y="2582164"/>
                  </a:lnTo>
                </a:path>
                <a:path w="7880984" h="2582545">
                  <a:moveTo>
                    <a:pt x="7584948" y="2531364"/>
                  </a:moveTo>
                  <a:lnTo>
                    <a:pt x="7584948" y="2582164"/>
                  </a:lnTo>
                </a:path>
                <a:path w="7880984" h="2582545">
                  <a:moveTo>
                    <a:pt x="7021068" y="2531364"/>
                  </a:moveTo>
                  <a:lnTo>
                    <a:pt x="7021068" y="2582164"/>
                  </a:lnTo>
                </a:path>
                <a:path w="7880984" h="2582545">
                  <a:moveTo>
                    <a:pt x="2663952" y="2531364"/>
                  </a:moveTo>
                  <a:lnTo>
                    <a:pt x="2663952" y="2582164"/>
                  </a:lnTo>
                </a:path>
                <a:path w="7880984" h="2582545">
                  <a:moveTo>
                    <a:pt x="3244596" y="2531364"/>
                  </a:moveTo>
                  <a:lnTo>
                    <a:pt x="3244596" y="2582164"/>
                  </a:lnTo>
                </a:path>
                <a:path w="7880984" h="2582545">
                  <a:moveTo>
                    <a:pt x="3541776" y="2531364"/>
                  </a:moveTo>
                  <a:lnTo>
                    <a:pt x="3541776" y="2582164"/>
                  </a:lnTo>
                </a:path>
                <a:path w="7880984" h="2582545">
                  <a:moveTo>
                    <a:pt x="5562600" y="2531364"/>
                  </a:moveTo>
                  <a:lnTo>
                    <a:pt x="5562600" y="2582164"/>
                  </a:lnTo>
                </a:path>
                <a:path w="7880984" h="2582545">
                  <a:moveTo>
                    <a:pt x="4686300" y="2531364"/>
                  </a:moveTo>
                  <a:lnTo>
                    <a:pt x="4686300" y="2582164"/>
                  </a:lnTo>
                </a:path>
                <a:path w="7880984" h="2582545">
                  <a:moveTo>
                    <a:pt x="4104132" y="2531364"/>
                  </a:moveTo>
                  <a:lnTo>
                    <a:pt x="4104132" y="2582164"/>
                  </a:lnTo>
                </a:path>
                <a:path w="7880984" h="2582545">
                  <a:moveTo>
                    <a:pt x="6440424" y="2531364"/>
                  </a:moveTo>
                  <a:lnTo>
                    <a:pt x="6440424" y="2582164"/>
                  </a:lnTo>
                </a:path>
                <a:path w="7880984" h="2582545">
                  <a:moveTo>
                    <a:pt x="4398264" y="2531364"/>
                  </a:moveTo>
                  <a:lnTo>
                    <a:pt x="4398264" y="2582164"/>
                  </a:lnTo>
                </a:path>
                <a:path w="7880984" h="2582545">
                  <a:moveTo>
                    <a:pt x="4981956" y="2531364"/>
                  </a:moveTo>
                  <a:lnTo>
                    <a:pt x="4981956" y="2582164"/>
                  </a:lnTo>
                </a:path>
                <a:path w="7880984" h="2582545">
                  <a:moveTo>
                    <a:pt x="5266944" y="2531364"/>
                  </a:moveTo>
                  <a:lnTo>
                    <a:pt x="5266944" y="2582164"/>
                  </a:lnTo>
                </a:path>
                <a:path w="7880984" h="2582545">
                  <a:moveTo>
                    <a:pt x="5858256" y="2531364"/>
                  </a:moveTo>
                  <a:lnTo>
                    <a:pt x="5858256" y="2582164"/>
                  </a:lnTo>
                </a:path>
                <a:path w="7880984" h="2582545">
                  <a:moveTo>
                    <a:pt x="6144768" y="2531364"/>
                  </a:moveTo>
                  <a:lnTo>
                    <a:pt x="6144768" y="2582164"/>
                  </a:lnTo>
                </a:path>
                <a:path w="7880984" h="2582545">
                  <a:moveTo>
                    <a:pt x="7318248" y="2531364"/>
                  </a:moveTo>
                  <a:lnTo>
                    <a:pt x="7318248" y="2582164"/>
                  </a:lnTo>
                </a:path>
                <a:path w="7880984" h="2582545">
                  <a:moveTo>
                    <a:pt x="7880604" y="2531364"/>
                  </a:moveTo>
                  <a:lnTo>
                    <a:pt x="7880604" y="2582164"/>
                  </a:lnTo>
                </a:path>
                <a:path w="7880984" h="2582545">
                  <a:moveTo>
                    <a:pt x="50292" y="2531364"/>
                  </a:moveTo>
                  <a:lnTo>
                    <a:pt x="7880604" y="2531364"/>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47737" y="2959971"/>
              <a:ext cx="7610475" cy="1189355"/>
            </a:xfrm>
            <a:custGeom>
              <a:avLst/>
              <a:gdLst/>
              <a:ahLst/>
              <a:cxnLst/>
              <a:rect l="l" t="t" r="r" b="b"/>
              <a:pathLst>
                <a:path w="7610475" h="1189354">
                  <a:moveTo>
                    <a:pt x="0" y="33799"/>
                  </a:moveTo>
                  <a:lnTo>
                    <a:pt x="16687" y="29977"/>
                  </a:lnTo>
                  <a:lnTo>
                    <a:pt x="33375" y="26084"/>
                  </a:lnTo>
                  <a:lnTo>
                    <a:pt x="50063" y="22334"/>
                  </a:lnTo>
                  <a:lnTo>
                    <a:pt x="100128" y="13416"/>
                  </a:lnTo>
                  <a:lnTo>
                    <a:pt x="133515" y="8653"/>
                  </a:lnTo>
                  <a:lnTo>
                    <a:pt x="150202" y="6090"/>
                  </a:lnTo>
                  <a:lnTo>
                    <a:pt x="166890" y="3478"/>
                  </a:lnTo>
                  <a:lnTo>
                    <a:pt x="183578" y="1295"/>
                  </a:lnTo>
                  <a:lnTo>
                    <a:pt x="200266" y="17"/>
                  </a:lnTo>
                  <a:lnTo>
                    <a:pt x="216954" y="0"/>
                  </a:lnTo>
                  <a:lnTo>
                    <a:pt x="233641" y="922"/>
                  </a:lnTo>
                  <a:lnTo>
                    <a:pt x="250329" y="2250"/>
                  </a:lnTo>
                  <a:lnTo>
                    <a:pt x="267017" y="3446"/>
                  </a:lnTo>
                  <a:lnTo>
                    <a:pt x="317093" y="6018"/>
                  </a:lnTo>
                  <a:lnTo>
                    <a:pt x="367156" y="9828"/>
                  </a:lnTo>
                  <a:lnTo>
                    <a:pt x="417220" y="14819"/>
                  </a:lnTo>
                  <a:lnTo>
                    <a:pt x="467296" y="21480"/>
                  </a:lnTo>
                  <a:lnTo>
                    <a:pt x="517370" y="34696"/>
                  </a:lnTo>
                  <a:lnTo>
                    <a:pt x="534073" y="39260"/>
                  </a:lnTo>
                  <a:lnTo>
                    <a:pt x="550741" y="43398"/>
                  </a:lnTo>
                  <a:lnTo>
                    <a:pt x="567410" y="47404"/>
                  </a:lnTo>
                  <a:lnTo>
                    <a:pt x="584079" y="51530"/>
                  </a:lnTo>
                  <a:lnTo>
                    <a:pt x="634196" y="66089"/>
                  </a:lnTo>
                  <a:lnTo>
                    <a:pt x="684238" y="83179"/>
                  </a:lnTo>
                  <a:lnTo>
                    <a:pt x="717663" y="96037"/>
                  </a:lnTo>
                  <a:lnTo>
                    <a:pt x="734352" y="102252"/>
                  </a:lnTo>
                  <a:lnTo>
                    <a:pt x="751020" y="107900"/>
                  </a:lnTo>
                  <a:lnTo>
                    <a:pt x="767689" y="113238"/>
                  </a:lnTo>
                  <a:lnTo>
                    <a:pt x="784358" y="118862"/>
                  </a:lnTo>
                  <a:lnTo>
                    <a:pt x="801027" y="125366"/>
                  </a:lnTo>
                  <a:lnTo>
                    <a:pt x="817769" y="133034"/>
                  </a:lnTo>
                  <a:lnTo>
                    <a:pt x="834475" y="141559"/>
                  </a:lnTo>
                  <a:lnTo>
                    <a:pt x="851158" y="150369"/>
                  </a:lnTo>
                  <a:lnTo>
                    <a:pt x="867829" y="158894"/>
                  </a:lnTo>
                  <a:lnTo>
                    <a:pt x="884499" y="166862"/>
                  </a:lnTo>
                  <a:lnTo>
                    <a:pt x="901182" y="174626"/>
                  </a:lnTo>
                  <a:lnTo>
                    <a:pt x="917888" y="182558"/>
                  </a:lnTo>
                  <a:lnTo>
                    <a:pt x="967968" y="209520"/>
                  </a:lnTo>
                  <a:lnTo>
                    <a:pt x="1001306" y="229252"/>
                  </a:lnTo>
                  <a:lnTo>
                    <a:pt x="1035278" y="249953"/>
                  </a:lnTo>
                  <a:lnTo>
                    <a:pt x="1068108" y="270654"/>
                  </a:lnTo>
                  <a:lnTo>
                    <a:pt x="1096111" y="289434"/>
                  </a:lnTo>
                  <a:lnTo>
                    <a:pt x="1109863" y="298640"/>
                  </a:lnTo>
                  <a:lnTo>
                    <a:pt x="1143256" y="318263"/>
                  </a:lnTo>
                  <a:lnTo>
                    <a:pt x="1182729" y="338980"/>
                  </a:lnTo>
                  <a:lnTo>
                    <a:pt x="1218970" y="356163"/>
                  </a:lnTo>
                  <a:lnTo>
                    <a:pt x="1268387" y="375683"/>
                  </a:lnTo>
                  <a:lnTo>
                    <a:pt x="1318393" y="388381"/>
                  </a:lnTo>
                  <a:lnTo>
                    <a:pt x="1368510" y="398750"/>
                  </a:lnTo>
                  <a:lnTo>
                    <a:pt x="1418552" y="406574"/>
                  </a:lnTo>
                  <a:lnTo>
                    <a:pt x="1435265" y="408148"/>
                  </a:lnTo>
                  <a:lnTo>
                    <a:pt x="1451977" y="409745"/>
                  </a:lnTo>
                  <a:lnTo>
                    <a:pt x="1502003" y="418149"/>
                  </a:lnTo>
                  <a:lnTo>
                    <a:pt x="1552083" y="429240"/>
                  </a:lnTo>
                  <a:lnTo>
                    <a:pt x="1602143" y="441723"/>
                  </a:lnTo>
                  <a:lnTo>
                    <a:pt x="1635496" y="452026"/>
                  </a:lnTo>
                  <a:lnTo>
                    <a:pt x="1652202" y="457315"/>
                  </a:lnTo>
                  <a:lnTo>
                    <a:pt x="1702282" y="469616"/>
                  </a:lnTo>
                  <a:lnTo>
                    <a:pt x="1752362" y="479254"/>
                  </a:lnTo>
                  <a:lnTo>
                    <a:pt x="1785751" y="485052"/>
                  </a:lnTo>
                  <a:lnTo>
                    <a:pt x="1802422" y="487951"/>
                  </a:lnTo>
                  <a:lnTo>
                    <a:pt x="1819092" y="490989"/>
                  </a:lnTo>
                  <a:lnTo>
                    <a:pt x="1835775" y="494063"/>
                  </a:lnTo>
                  <a:lnTo>
                    <a:pt x="1852481" y="496970"/>
                  </a:lnTo>
                  <a:lnTo>
                    <a:pt x="1869224" y="499508"/>
                  </a:lnTo>
                  <a:lnTo>
                    <a:pt x="1886125" y="501328"/>
                  </a:lnTo>
                  <a:lnTo>
                    <a:pt x="1903180" y="502636"/>
                  </a:lnTo>
                  <a:lnTo>
                    <a:pt x="1919926" y="504063"/>
                  </a:lnTo>
                  <a:lnTo>
                    <a:pt x="1935899" y="506239"/>
                  </a:lnTo>
                  <a:lnTo>
                    <a:pt x="1950456" y="509414"/>
                  </a:lnTo>
                  <a:lnTo>
                    <a:pt x="1963966" y="513161"/>
                  </a:lnTo>
                  <a:lnTo>
                    <a:pt x="1977761" y="517384"/>
                  </a:lnTo>
                  <a:lnTo>
                    <a:pt x="1993176" y="521987"/>
                  </a:lnTo>
                  <a:lnTo>
                    <a:pt x="2011120" y="526996"/>
                  </a:lnTo>
                  <a:lnTo>
                    <a:pt x="2030720" y="532433"/>
                  </a:lnTo>
                  <a:lnTo>
                    <a:pt x="2050629" y="538204"/>
                  </a:lnTo>
                  <a:lnTo>
                    <a:pt x="2069503" y="544212"/>
                  </a:lnTo>
                  <a:lnTo>
                    <a:pt x="2086814" y="550548"/>
                  </a:lnTo>
                  <a:lnTo>
                    <a:pt x="2103412" y="557277"/>
                  </a:lnTo>
                  <a:lnTo>
                    <a:pt x="2119723" y="563983"/>
                  </a:lnTo>
                  <a:lnTo>
                    <a:pt x="2136178" y="570247"/>
                  </a:lnTo>
                  <a:lnTo>
                    <a:pt x="2186291" y="586464"/>
                  </a:lnTo>
                  <a:lnTo>
                    <a:pt x="2236317" y="600664"/>
                  </a:lnTo>
                  <a:lnTo>
                    <a:pt x="2286397" y="611268"/>
                  </a:lnTo>
                  <a:lnTo>
                    <a:pt x="2336457" y="616983"/>
                  </a:lnTo>
                  <a:lnTo>
                    <a:pt x="2386516" y="620466"/>
                  </a:lnTo>
                  <a:lnTo>
                    <a:pt x="2403259" y="621809"/>
                  </a:lnTo>
                  <a:lnTo>
                    <a:pt x="2419927" y="623653"/>
                  </a:lnTo>
                  <a:lnTo>
                    <a:pt x="2436596" y="625794"/>
                  </a:lnTo>
                  <a:lnTo>
                    <a:pt x="2453265" y="628007"/>
                  </a:lnTo>
                  <a:lnTo>
                    <a:pt x="2469934" y="630064"/>
                  </a:lnTo>
                  <a:lnTo>
                    <a:pt x="2486676" y="631741"/>
                  </a:lnTo>
                  <a:lnTo>
                    <a:pt x="2503382" y="633287"/>
                  </a:lnTo>
                  <a:lnTo>
                    <a:pt x="2520065" y="634904"/>
                  </a:lnTo>
                  <a:lnTo>
                    <a:pt x="2536736" y="636795"/>
                  </a:lnTo>
                  <a:lnTo>
                    <a:pt x="2553406" y="638998"/>
                  </a:lnTo>
                  <a:lnTo>
                    <a:pt x="2570089" y="641463"/>
                  </a:lnTo>
                  <a:lnTo>
                    <a:pt x="2586795" y="643975"/>
                  </a:lnTo>
                  <a:lnTo>
                    <a:pt x="2603538" y="646320"/>
                  </a:lnTo>
                  <a:lnTo>
                    <a:pt x="2653544" y="652232"/>
                  </a:lnTo>
                  <a:lnTo>
                    <a:pt x="2703614" y="656480"/>
                  </a:lnTo>
                  <a:lnTo>
                    <a:pt x="2720326" y="657619"/>
                  </a:lnTo>
                  <a:lnTo>
                    <a:pt x="2770368" y="662767"/>
                  </a:lnTo>
                  <a:lnTo>
                    <a:pt x="2820485" y="669770"/>
                  </a:lnTo>
                  <a:lnTo>
                    <a:pt x="2870492" y="678324"/>
                  </a:lnTo>
                  <a:lnTo>
                    <a:pt x="2903893" y="685484"/>
                  </a:lnTo>
                  <a:lnTo>
                    <a:pt x="2920605" y="689022"/>
                  </a:lnTo>
                  <a:lnTo>
                    <a:pt x="2970631" y="694580"/>
                  </a:lnTo>
                  <a:lnTo>
                    <a:pt x="3020711" y="696311"/>
                  </a:lnTo>
                  <a:lnTo>
                    <a:pt x="3070771" y="696739"/>
                  </a:lnTo>
                  <a:lnTo>
                    <a:pt x="3087459" y="696743"/>
                  </a:lnTo>
                  <a:lnTo>
                    <a:pt x="3104172" y="696676"/>
                  </a:lnTo>
                  <a:lnTo>
                    <a:pt x="3120884" y="696418"/>
                  </a:lnTo>
                  <a:lnTo>
                    <a:pt x="3137573" y="695850"/>
                  </a:lnTo>
                  <a:lnTo>
                    <a:pt x="3154241" y="694513"/>
                  </a:lnTo>
                  <a:lnTo>
                    <a:pt x="3170910" y="692675"/>
                  </a:lnTo>
                  <a:lnTo>
                    <a:pt x="3187579" y="691028"/>
                  </a:lnTo>
                  <a:lnTo>
                    <a:pt x="3204248" y="690262"/>
                  </a:lnTo>
                  <a:lnTo>
                    <a:pt x="3220990" y="690800"/>
                  </a:lnTo>
                  <a:lnTo>
                    <a:pt x="3237696" y="692183"/>
                  </a:lnTo>
                  <a:lnTo>
                    <a:pt x="3254379" y="693781"/>
                  </a:lnTo>
                  <a:lnTo>
                    <a:pt x="3271050" y="694961"/>
                  </a:lnTo>
                  <a:lnTo>
                    <a:pt x="3287720" y="695529"/>
                  </a:lnTo>
                  <a:lnTo>
                    <a:pt x="3304403" y="695882"/>
                  </a:lnTo>
                  <a:lnTo>
                    <a:pt x="3321109" y="695997"/>
                  </a:lnTo>
                  <a:lnTo>
                    <a:pt x="3337852" y="695850"/>
                  </a:lnTo>
                  <a:lnTo>
                    <a:pt x="3388554" y="693993"/>
                  </a:lnTo>
                  <a:lnTo>
                    <a:pt x="3432594" y="690262"/>
                  </a:lnTo>
                  <a:lnTo>
                    <a:pt x="3479748" y="683627"/>
                  </a:lnTo>
                  <a:lnTo>
                    <a:pt x="3519257" y="676737"/>
                  </a:lnTo>
                  <a:lnTo>
                    <a:pt x="3538131" y="673625"/>
                  </a:lnTo>
                  <a:lnTo>
                    <a:pt x="3555442" y="671046"/>
                  </a:lnTo>
                  <a:lnTo>
                    <a:pt x="3572040" y="668704"/>
                  </a:lnTo>
                  <a:lnTo>
                    <a:pt x="3588351" y="666410"/>
                  </a:lnTo>
                  <a:lnTo>
                    <a:pt x="3604806" y="663973"/>
                  </a:lnTo>
                  <a:lnTo>
                    <a:pt x="3621494" y="661328"/>
                  </a:lnTo>
                  <a:lnTo>
                    <a:pt x="3638207" y="658528"/>
                  </a:lnTo>
                  <a:lnTo>
                    <a:pt x="3654919" y="655847"/>
                  </a:lnTo>
                  <a:lnTo>
                    <a:pt x="3704945" y="650400"/>
                  </a:lnTo>
                  <a:lnTo>
                    <a:pt x="3755025" y="647195"/>
                  </a:lnTo>
                  <a:lnTo>
                    <a:pt x="3788414" y="645866"/>
                  </a:lnTo>
                  <a:lnTo>
                    <a:pt x="3805085" y="645177"/>
                  </a:lnTo>
                  <a:lnTo>
                    <a:pt x="3821773" y="644511"/>
                  </a:lnTo>
                  <a:lnTo>
                    <a:pt x="3838486" y="643844"/>
                  </a:lnTo>
                  <a:lnTo>
                    <a:pt x="3855198" y="643177"/>
                  </a:lnTo>
                  <a:lnTo>
                    <a:pt x="3871887" y="642510"/>
                  </a:lnTo>
                  <a:lnTo>
                    <a:pt x="3888555" y="641609"/>
                  </a:lnTo>
                  <a:lnTo>
                    <a:pt x="3905224" y="640542"/>
                  </a:lnTo>
                  <a:lnTo>
                    <a:pt x="3921893" y="639760"/>
                  </a:lnTo>
                  <a:lnTo>
                    <a:pt x="3972010" y="642098"/>
                  </a:lnTo>
                  <a:lnTo>
                    <a:pt x="4022034" y="649470"/>
                  </a:lnTo>
                  <a:lnTo>
                    <a:pt x="4072166" y="660417"/>
                  </a:lnTo>
                  <a:lnTo>
                    <a:pt x="4122172" y="674919"/>
                  </a:lnTo>
                  <a:lnTo>
                    <a:pt x="4138841" y="679848"/>
                  </a:lnTo>
                  <a:lnTo>
                    <a:pt x="4155583" y="684516"/>
                  </a:lnTo>
                  <a:lnTo>
                    <a:pt x="4172289" y="689088"/>
                  </a:lnTo>
                  <a:lnTo>
                    <a:pt x="4188972" y="693707"/>
                  </a:lnTo>
                  <a:lnTo>
                    <a:pt x="4238996" y="708646"/>
                  </a:lnTo>
                  <a:lnTo>
                    <a:pt x="4289113" y="725011"/>
                  </a:lnTo>
                  <a:lnTo>
                    <a:pt x="4305782" y="730950"/>
                  </a:lnTo>
                  <a:lnTo>
                    <a:pt x="4322451" y="736865"/>
                  </a:lnTo>
                  <a:lnTo>
                    <a:pt x="4372521" y="752397"/>
                  </a:lnTo>
                  <a:lnTo>
                    <a:pt x="4405922" y="761763"/>
                  </a:lnTo>
                  <a:lnTo>
                    <a:pt x="4422825" y="766625"/>
                  </a:lnTo>
                  <a:lnTo>
                    <a:pt x="4472724" y="780305"/>
                  </a:lnTo>
                  <a:lnTo>
                    <a:pt x="4514461" y="789432"/>
                  </a:lnTo>
                  <a:lnTo>
                    <a:pt x="4567418" y="797403"/>
                  </a:lnTo>
                  <a:lnTo>
                    <a:pt x="4606201" y="802022"/>
                  </a:lnTo>
                  <a:lnTo>
                    <a:pt x="4657778" y="806737"/>
                  </a:lnTo>
                  <a:lnTo>
                    <a:pt x="4672876" y="808118"/>
                  </a:lnTo>
                  <a:lnTo>
                    <a:pt x="4685302" y="809710"/>
                  </a:lnTo>
                  <a:lnTo>
                    <a:pt x="4695609" y="811325"/>
                  </a:lnTo>
                  <a:lnTo>
                    <a:pt x="4706487" y="812798"/>
                  </a:lnTo>
                  <a:lnTo>
                    <a:pt x="4720628" y="813960"/>
                  </a:lnTo>
                  <a:lnTo>
                    <a:pt x="4739828" y="814593"/>
                  </a:lnTo>
                  <a:lnTo>
                    <a:pt x="4762315" y="814929"/>
                  </a:lnTo>
                  <a:lnTo>
                    <a:pt x="4785421" y="815193"/>
                  </a:lnTo>
                  <a:lnTo>
                    <a:pt x="4806480" y="815611"/>
                  </a:lnTo>
                  <a:lnTo>
                    <a:pt x="4856932" y="817826"/>
                  </a:lnTo>
                  <a:lnTo>
                    <a:pt x="4906603" y="823501"/>
                  </a:lnTo>
                  <a:lnTo>
                    <a:pt x="4923286" y="826043"/>
                  </a:lnTo>
                  <a:lnTo>
                    <a:pt x="4939957" y="828311"/>
                  </a:lnTo>
                  <a:lnTo>
                    <a:pt x="4956627" y="830230"/>
                  </a:lnTo>
                  <a:lnTo>
                    <a:pt x="4973310" y="831947"/>
                  </a:lnTo>
                  <a:lnTo>
                    <a:pt x="4990016" y="833687"/>
                  </a:lnTo>
                  <a:lnTo>
                    <a:pt x="5006759" y="835677"/>
                  </a:lnTo>
                  <a:lnTo>
                    <a:pt x="5023427" y="838198"/>
                  </a:lnTo>
                  <a:lnTo>
                    <a:pt x="5040096" y="840980"/>
                  </a:lnTo>
                  <a:lnTo>
                    <a:pt x="5056765" y="843714"/>
                  </a:lnTo>
                  <a:lnTo>
                    <a:pt x="5106835" y="849536"/>
                  </a:lnTo>
                  <a:lnTo>
                    <a:pt x="5156906" y="852469"/>
                  </a:lnTo>
                  <a:lnTo>
                    <a:pt x="5190295" y="852683"/>
                  </a:lnTo>
                  <a:lnTo>
                    <a:pt x="5207038" y="853076"/>
                  </a:lnTo>
                  <a:lnTo>
                    <a:pt x="5223706" y="854015"/>
                  </a:lnTo>
                  <a:lnTo>
                    <a:pt x="5240375" y="855251"/>
                  </a:lnTo>
                  <a:lnTo>
                    <a:pt x="5257044" y="856416"/>
                  </a:lnTo>
                  <a:lnTo>
                    <a:pt x="5273713" y="857140"/>
                  </a:lnTo>
                  <a:lnTo>
                    <a:pt x="5291294" y="857192"/>
                  </a:lnTo>
                  <a:lnTo>
                    <a:pt x="5309495" y="856886"/>
                  </a:lnTo>
                  <a:lnTo>
                    <a:pt x="5326505" y="856390"/>
                  </a:lnTo>
                  <a:lnTo>
                    <a:pt x="5340515" y="855870"/>
                  </a:lnTo>
                  <a:lnTo>
                    <a:pt x="5347301" y="855305"/>
                  </a:lnTo>
                  <a:lnTo>
                    <a:pt x="5353278" y="854489"/>
                  </a:lnTo>
                  <a:lnTo>
                    <a:pt x="5360017" y="853602"/>
                  </a:lnTo>
                  <a:lnTo>
                    <a:pt x="5369090" y="852822"/>
                  </a:lnTo>
                  <a:lnTo>
                    <a:pt x="5390838" y="851745"/>
                  </a:lnTo>
                  <a:lnTo>
                    <a:pt x="5419159" y="850489"/>
                  </a:lnTo>
                  <a:lnTo>
                    <a:pt x="5448671" y="849161"/>
                  </a:lnTo>
                  <a:lnTo>
                    <a:pt x="5473992" y="847869"/>
                  </a:lnTo>
                  <a:lnTo>
                    <a:pt x="5493359" y="846447"/>
                  </a:lnTo>
                  <a:lnTo>
                    <a:pt x="5509774" y="844964"/>
                  </a:lnTo>
                  <a:lnTo>
                    <a:pt x="5524998" y="843601"/>
                  </a:lnTo>
                  <a:lnTo>
                    <a:pt x="5540794" y="842535"/>
                  </a:lnTo>
                  <a:lnTo>
                    <a:pt x="5557462" y="841906"/>
                  </a:lnTo>
                  <a:lnTo>
                    <a:pt x="5574131" y="841599"/>
                  </a:lnTo>
                  <a:lnTo>
                    <a:pt x="5590800" y="841410"/>
                  </a:lnTo>
                  <a:lnTo>
                    <a:pt x="5607469" y="841138"/>
                  </a:lnTo>
                  <a:lnTo>
                    <a:pt x="5624211" y="840726"/>
                  </a:lnTo>
                  <a:lnTo>
                    <a:pt x="5640917" y="840218"/>
                  </a:lnTo>
                  <a:lnTo>
                    <a:pt x="5657600" y="839852"/>
                  </a:lnTo>
                  <a:lnTo>
                    <a:pt x="5674271" y="839868"/>
                  </a:lnTo>
                  <a:lnTo>
                    <a:pt x="5690941" y="840444"/>
                  </a:lnTo>
                  <a:lnTo>
                    <a:pt x="5707624" y="841424"/>
                  </a:lnTo>
                  <a:lnTo>
                    <a:pt x="5724330" y="842547"/>
                  </a:lnTo>
                  <a:lnTo>
                    <a:pt x="5741073" y="843551"/>
                  </a:lnTo>
                  <a:lnTo>
                    <a:pt x="5757741" y="844428"/>
                  </a:lnTo>
                  <a:lnTo>
                    <a:pt x="5774410" y="845234"/>
                  </a:lnTo>
                  <a:lnTo>
                    <a:pt x="5791079" y="846087"/>
                  </a:lnTo>
                  <a:lnTo>
                    <a:pt x="5841196" y="849282"/>
                  </a:lnTo>
                  <a:lnTo>
                    <a:pt x="5891220" y="854438"/>
                  </a:lnTo>
                  <a:lnTo>
                    <a:pt x="5941352" y="862474"/>
                  </a:lnTo>
                  <a:lnTo>
                    <a:pt x="5991358" y="872136"/>
                  </a:lnTo>
                  <a:lnTo>
                    <a:pt x="6041428" y="884350"/>
                  </a:lnTo>
                  <a:lnTo>
                    <a:pt x="6058140" y="888740"/>
                  </a:lnTo>
                  <a:lnTo>
                    <a:pt x="6074829" y="892700"/>
                  </a:lnTo>
                  <a:lnTo>
                    <a:pt x="6091499" y="896068"/>
                  </a:lnTo>
                  <a:lnTo>
                    <a:pt x="6108182" y="899066"/>
                  </a:lnTo>
                  <a:lnTo>
                    <a:pt x="6124888" y="901898"/>
                  </a:lnTo>
                  <a:lnTo>
                    <a:pt x="6141631" y="904765"/>
                  </a:lnTo>
                  <a:lnTo>
                    <a:pt x="6158299" y="907694"/>
                  </a:lnTo>
                  <a:lnTo>
                    <a:pt x="6174968" y="910576"/>
                  </a:lnTo>
                  <a:lnTo>
                    <a:pt x="6191637" y="913409"/>
                  </a:lnTo>
                  <a:lnTo>
                    <a:pt x="6208306" y="916195"/>
                  </a:lnTo>
                  <a:lnTo>
                    <a:pt x="6225209" y="919023"/>
                  </a:lnTo>
                  <a:lnTo>
                    <a:pt x="6275108" y="926863"/>
                  </a:lnTo>
                  <a:lnTo>
                    <a:pt x="6316845" y="931096"/>
                  </a:lnTo>
                  <a:lnTo>
                    <a:pt x="6332258" y="932451"/>
                  </a:lnTo>
                  <a:lnTo>
                    <a:pt x="6350256" y="933926"/>
                  </a:lnTo>
                  <a:lnTo>
                    <a:pt x="6369850" y="935483"/>
                  </a:lnTo>
                  <a:lnTo>
                    <a:pt x="6389729" y="937113"/>
                  </a:lnTo>
                  <a:lnTo>
                    <a:pt x="6442605" y="942024"/>
                  </a:lnTo>
                  <a:lnTo>
                    <a:pt x="6492055" y="948886"/>
                  </a:lnTo>
                  <a:lnTo>
                    <a:pt x="6542062" y="960137"/>
                  </a:lnTo>
                  <a:lnTo>
                    <a:pt x="6592193" y="982694"/>
                  </a:lnTo>
                  <a:lnTo>
                    <a:pt x="6625534" y="1002361"/>
                  </a:lnTo>
                  <a:lnTo>
                    <a:pt x="6658923" y="1025626"/>
                  </a:lnTo>
                  <a:lnTo>
                    <a:pt x="6675666" y="1036972"/>
                  </a:lnTo>
                  <a:lnTo>
                    <a:pt x="6692334" y="1047412"/>
                  </a:lnTo>
                  <a:lnTo>
                    <a:pt x="6709003" y="1057435"/>
                  </a:lnTo>
                  <a:lnTo>
                    <a:pt x="6725672" y="1067673"/>
                  </a:lnTo>
                  <a:lnTo>
                    <a:pt x="6742341" y="1078755"/>
                  </a:lnTo>
                  <a:lnTo>
                    <a:pt x="6759029" y="1092378"/>
                  </a:lnTo>
                  <a:lnTo>
                    <a:pt x="6775742" y="1107632"/>
                  </a:lnTo>
                  <a:lnTo>
                    <a:pt x="6792454" y="1121529"/>
                  </a:lnTo>
                  <a:lnTo>
                    <a:pt x="6809143" y="1131079"/>
                  </a:lnTo>
                  <a:lnTo>
                    <a:pt x="6825813" y="1134494"/>
                  </a:lnTo>
                  <a:lnTo>
                    <a:pt x="6842496" y="1133730"/>
                  </a:lnTo>
                  <a:lnTo>
                    <a:pt x="6859202" y="1131419"/>
                  </a:lnTo>
                  <a:lnTo>
                    <a:pt x="6875945" y="1130190"/>
                  </a:lnTo>
                  <a:lnTo>
                    <a:pt x="6892613" y="1130474"/>
                  </a:lnTo>
                  <a:lnTo>
                    <a:pt x="6909282" y="1131032"/>
                  </a:lnTo>
                  <a:lnTo>
                    <a:pt x="6925951" y="1131708"/>
                  </a:lnTo>
                  <a:lnTo>
                    <a:pt x="6942620" y="1132349"/>
                  </a:lnTo>
                  <a:lnTo>
                    <a:pt x="6959308" y="1133439"/>
                  </a:lnTo>
                  <a:lnTo>
                    <a:pt x="6976021" y="1134873"/>
                  </a:lnTo>
                  <a:lnTo>
                    <a:pt x="6992733" y="1135618"/>
                  </a:lnTo>
                  <a:lnTo>
                    <a:pt x="7009422" y="1134635"/>
                  </a:lnTo>
                  <a:lnTo>
                    <a:pt x="7026090" y="1130284"/>
                  </a:lnTo>
                  <a:lnTo>
                    <a:pt x="7042759" y="1123634"/>
                  </a:lnTo>
                  <a:lnTo>
                    <a:pt x="7059428" y="1117437"/>
                  </a:lnTo>
                  <a:lnTo>
                    <a:pt x="7076097" y="1114442"/>
                  </a:lnTo>
                  <a:lnTo>
                    <a:pt x="7092839" y="1116308"/>
                  </a:lnTo>
                  <a:lnTo>
                    <a:pt x="7109545" y="1121269"/>
                  </a:lnTo>
                  <a:lnTo>
                    <a:pt x="7126228" y="1126944"/>
                  </a:lnTo>
                  <a:lnTo>
                    <a:pt x="7142899" y="1130952"/>
                  </a:lnTo>
                  <a:lnTo>
                    <a:pt x="7159587" y="1132659"/>
                  </a:lnTo>
                  <a:lnTo>
                    <a:pt x="7176300" y="1133365"/>
                  </a:lnTo>
                  <a:lnTo>
                    <a:pt x="7193012" y="1133596"/>
                  </a:lnTo>
                  <a:lnTo>
                    <a:pt x="7209701" y="1133873"/>
                  </a:lnTo>
                  <a:lnTo>
                    <a:pt x="7226369" y="1134078"/>
                  </a:lnTo>
                  <a:lnTo>
                    <a:pt x="7243038" y="1134080"/>
                  </a:lnTo>
                  <a:lnTo>
                    <a:pt x="7259707" y="1134106"/>
                  </a:lnTo>
                  <a:lnTo>
                    <a:pt x="7309824" y="1135731"/>
                  </a:lnTo>
                  <a:lnTo>
                    <a:pt x="7359848" y="1139317"/>
                  </a:lnTo>
                  <a:lnTo>
                    <a:pt x="7409980" y="1145049"/>
                  </a:lnTo>
                  <a:lnTo>
                    <a:pt x="7459986" y="1154890"/>
                  </a:lnTo>
                  <a:lnTo>
                    <a:pt x="7476655" y="1158257"/>
                  </a:lnTo>
                  <a:lnTo>
                    <a:pt x="7493397" y="1161250"/>
                  </a:lnTo>
                  <a:lnTo>
                    <a:pt x="7510103" y="1164004"/>
                  </a:lnTo>
                  <a:lnTo>
                    <a:pt x="7526786" y="1166901"/>
                  </a:lnTo>
                  <a:lnTo>
                    <a:pt x="7543457" y="1170322"/>
                  </a:lnTo>
                  <a:lnTo>
                    <a:pt x="7560127" y="1174468"/>
                  </a:lnTo>
                  <a:lnTo>
                    <a:pt x="7576810" y="1179101"/>
                  </a:lnTo>
                  <a:lnTo>
                    <a:pt x="7593516" y="1183949"/>
                  </a:lnTo>
                  <a:lnTo>
                    <a:pt x="7610259" y="1188737"/>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747737" y="4234433"/>
              <a:ext cx="7610475" cy="605155"/>
            </a:xfrm>
            <a:custGeom>
              <a:avLst/>
              <a:gdLst/>
              <a:ahLst/>
              <a:cxnLst/>
              <a:rect l="l" t="t" r="r" b="b"/>
              <a:pathLst>
                <a:path w="7610475" h="605154">
                  <a:moveTo>
                    <a:pt x="0" y="0"/>
                  </a:moveTo>
                  <a:lnTo>
                    <a:pt x="16687" y="4361"/>
                  </a:lnTo>
                  <a:lnTo>
                    <a:pt x="33375" y="8699"/>
                  </a:lnTo>
                  <a:lnTo>
                    <a:pt x="50063" y="13037"/>
                  </a:lnTo>
                  <a:lnTo>
                    <a:pt x="66751" y="17399"/>
                  </a:lnTo>
                  <a:lnTo>
                    <a:pt x="83439" y="21980"/>
                  </a:lnTo>
                  <a:lnTo>
                    <a:pt x="100128" y="26717"/>
                  </a:lnTo>
                  <a:lnTo>
                    <a:pt x="116819" y="31240"/>
                  </a:lnTo>
                  <a:lnTo>
                    <a:pt x="166890" y="41005"/>
                  </a:lnTo>
                  <a:lnTo>
                    <a:pt x="216954" y="46690"/>
                  </a:lnTo>
                  <a:lnTo>
                    <a:pt x="250329" y="48551"/>
                  </a:lnTo>
                  <a:lnTo>
                    <a:pt x="267017" y="49530"/>
                  </a:lnTo>
                  <a:lnTo>
                    <a:pt x="317093" y="53244"/>
                  </a:lnTo>
                  <a:lnTo>
                    <a:pt x="367156" y="58562"/>
                  </a:lnTo>
                  <a:lnTo>
                    <a:pt x="383844" y="60612"/>
                  </a:lnTo>
                  <a:lnTo>
                    <a:pt x="400532" y="62484"/>
                  </a:lnTo>
                  <a:lnTo>
                    <a:pt x="417220" y="64192"/>
                  </a:lnTo>
                  <a:lnTo>
                    <a:pt x="433909" y="65770"/>
                  </a:lnTo>
                  <a:lnTo>
                    <a:pt x="450601" y="67323"/>
                  </a:lnTo>
                  <a:lnTo>
                    <a:pt x="467296" y="68961"/>
                  </a:lnTo>
                  <a:lnTo>
                    <a:pt x="483984" y="70832"/>
                  </a:lnTo>
                  <a:lnTo>
                    <a:pt x="500675" y="72786"/>
                  </a:lnTo>
                  <a:lnTo>
                    <a:pt x="517370" y="74765"/>
                  </a:lnTo>
                  <a:lnTo>
                    <a:pt x="534073" y="76708"/>
                  </a:lnTo>
                  <a:lnTo>
                    <a:pt x="550741" y="78557"/>
                  </a:lnTo>
                  <a:lnTo>
                    <a:pt x="567410" y="80359"/>
                  </a:lnTo>
                  <a:lnTo>
                    <a:pt x="584079" y="82208"/>
                  </a:lnTo>
                  <a:lnTo>
                    <a:pt x="600748" y="84201"/>
                  </a:lnTo>
                  <a:lnTo>
                    <a:pt x="617490" y="86532"/>
                  </a:lnTo>
                  <a:lnTo>
                    <a:pt x="634196" y="89042"/>
                  </a:lnTo>
                  <a:lnTo>
                    <a:pt x="650879" y="91576"/>
                  </a:lnTo>
                  <a:lnTo>
                    <a:pt x="667550" y="93980"/>
                  </a:lnTo>
                  <a:lnTo>
                    <a:pt x="684238" y="96039"/>
                  </a:lnTo>
                  <a:lnTo>
                    <a:pt x="700951" y="97980"/>
                  </a:lnTo>
                  <a:lnTo>
                    <a:pt x="717663" y="100016"/>
                  </a:lnTo>
                  <a:lnTo>
                    <a:pt x="767689" y="108092"/>
                  </a:lnTo>
                  <a:lnTo>
                    <a:pt x="817769" y="118235"/>
                  </a:lnTo>
                  <a:lnTo>
                    <a:pt x="851158" y="125914"/>
                  </a:lnTo>
                  <a:lnTo>
                    <a:pt x="867829" y="129540"/>
                  </a:lnTo>
                  <a:lnTo>
                    <a:pt x="884499" y="132637"/>
                  </a:lnTo>
                  <a:lnTo>
                    <a:pt x="901182" y="135461"/>
                  </a:lnTo>
                  <a:lnTo>
                    <a:pt x="917888" y="138308"/>
                  </a:lnTo>
                  <a:lnTo>
                    <a:pt x="934631" y="141478"/>
                  </a:lnTo>
                  <a:lnTo>
                    <a:pt x="951299" y="145131"/>
                  </a:lnTo>
                  <a:lnTo>
                    <a:pt x="967968" y="149082"/>
                  </a:lnTo>
                  <a:lnTo>
                    <a:pt x="984637" y="153104"/>
                  </a:lnTo>
                  <a:lnTo>
                    <a:pt x="1001306" y="156972"/>
                  </a:lnTo>
                  <a:lnTo>
                    <a:pt x="1018209" y="160756"/>
                  </a:lnTo>
                  <a:lnTo>
                    <a:pt x="1035278" y="164480"/>
                  </a:lnTo>
                  <a:lnTo>
                    <a:pt x="1052062" y="168134"/>
                  </a:lnTo>
                  <a:lnTo>
                    <a:pt x="1068108" y="171704"/>
                  </a:lnTo>
                  <a:lnTo>
                    <a:pt x="1082645" y="175206"/>
                  </a:lnTo>
                  <a:lnTo>
                    <a:pt x="1096111" y="178577"/>
                  </a:lnTo>
                  <a:lnTo>
                    <a:pt x="1109863" y="181973"/>
                  </a:lnTo>
                  <a:lnTo>
                    <a:pt x="1125258" y="185547"/>
                  </a:lnTo>
                  <a:lnTo>
                    <a:pt x="1143256" y="189400"/>
                  </a:lnTo>
                  <a:lnTo>
                    <a:pt x="1162850" y="193421"/>
                  </a:lnTo>
                  <a:lnTo>
                    <a:pt x="1182729" y="197441"/>
                  </a:lnTo>
                  <a:lnTo>
                    <a:pt x="1201585" y="201295"/>
                  </a:lnTo>
                  <a:lnTo>
                    <a:pt x="1218970" y="205095"/>
                  </a:lnTo>
                  <a:lnTo>
                    <a:pt x="1235605" y="208835"/>
                  </a:lnTo>
                  <a:lnTo>
                    <a:pt x="1251930" y="212457"/>
                  </a:lnTo>
                  <a:lnTo>
                    <a:pt x="1301724" y="221996"/>
                  </a:lnTo>
                  <a:lnTo>
                    <a:pt x="1351804" y="230505"/>
                  </a:lnTo>
                  <a:lnTo>
                    <a:pt x="1385193" y="235854"/>
                  </a:lnTo>
                  <a:lnTo>
                    <a:pt x="1401864" y="238506"/>
                  </a:lnTo>
                  <a:lnTo>
                    <a:pt x="1418552" y="241046"/>
                  </a:lnTo>
                  <a:lnTo>
                    <a:pt x="1435265" y="243490"/>
                  </a:lnTo>
                  <a:lnTo>
                    <a:pt x="1451977" y="246078"/>
                  </a:lnTo>
                  <a:lnTo>
                    <a:pt x="1502003" y="255984"/>
                  </a:lnTo>
                  <a:lnTo>
                    <a:pt x="1552083" y="267803"/>
                  </a:lnTo>
                  <a:lnTo>
                    <a:pt x="1602143" y="281305"/>
                  </a:lnTo>
                  <a:lnTo>
                    <a:pt x="1652202" y="300825"/>
                  </a:lnTo>
                  <a:lnTo>
                    <a:pt x="1702282" y="322087"/>
                  </a:lnTo>
                  <a:lnTo>
                    <a:pt x="1718951" y="329332"/>
                  </a:lnTo>
                  <a:lnTo>
                    <a:pt x="1735620" y="336423"/>
                  </a:lnTo>
                  <a:lnTo>
                    <a:pt x="1785751" y="356907"/>
                  </a:lnTo>
                  <a:lnTo>
                    <a:pt x="1835775" y="375475"/>
                  </a:lnTo>
                  <a:lnTo>
                    <a:pt x="1886125" y="391136"/>
                  </a:lnTo>
                  <a:lnTo>
                    <a:pt x="1919926" y="399391"/>
                  </a:lnTo>
                  <a:lnTo>
                    <a:pt x="1935899" y="403352"/>
                  </a:lnTo>
                  <a:lnTo>
                    <a:pt x="1950456" y="407265"/>
                  </a:lnTo>
                  <a:lnTo>
                    <a:pt x="1963966" y="411035"/>
                  </a:lnTo>
                  <a:lnTo>
                    <a:pt x="1977761" y="414710"/>
                  </a:lnTo>
                  <a:lnTo>
                    <a:pt x="1993176" y="418338"/>
                  </a:lnTo>
                  <a:lnTo>
                    <a:pt x="2011120" y="421782"/>
                  </a:lnTo>
                  <a:lnTo>
                    <a:pt x="2030720" y="425132"/>
                  </a:lnTo>
                  <a:lnTo>
                    <a:pt x="2050629" y="428482"/>
                  </a:lnTo>
                  <a:lnTo>
                    <a:pt x="2069503" y="431927"/>
                  </a:lnTo>
                  <a:lnTo>
                    <a:pt x="2086814" y="435486"/>
                  </a:lnTo>
                  <a:lnTo>
                    <a:pt x="2103412" y="439166"/>
                  </a:lnTo>
                  <a:lnTo>
                    <a:pt x="2119723" y="442749"/>
                  </a:lnTo>
                  <a:lnTo>
                    <a:pt x="2169579" y="451246"/>
                  </a:lnTo>
                  <a:lnTo>
                    <a:pt x="2219648" y="458037"/>
                  </a:lnTo>
                  <a:lnTo>
                    <a:pt x="2269655" y="463931"/>
                  </a:lnTo>
                  <a:lnTo>
                    <a:pt x="2319786" y="468110"/>
                  </a:lnTo>
                  <a:lnTo>
                    <a:pt x="2369810" y="471106"/>
                  </a:lnTo>
                  <a:lnTo>
                    <a:pt x="2419927" y="473172"/>
                  </a:lnTo>
                  <a:lnTo>
                    <a:pt x="2453265" y="474192"/>
                  </a:lnTo>
                  <a:lnTo>
                    <a:pt x="2469934" y="474726"/>
                  </a:lnTo>
                  <a:lnTo>
                    <a:pt x="2520065" y="476315"/>
                  </a:lnTo>
                  <a:lnTo>
                    <a:pt x="2553406" y="477456"/>
                  </a:lnTo>
                  <a:lnTo>
                    <a:pt x="2570089" y="478028"/>
                  </a:lnTo>
                  <a:lnTo>
                    <a:pt x="2586795" y="478599"/>
                  </a:lnTo>
                  <a:lnTo>
                    <a:pt x="2603538" y="479171"/>
                  </a:lnTo>
                  <a:lnTo>
                    <a:pt x="2620206" y="479607"/>
                  </a:lnTo>
                  <a:lnTo>
                    <a:pt x="2636875" y="479996"/>
                  </a:lnTo>
                  <a:lnTo>
                    <a:pt x="2653544" y="480385"/>
                  </a:lnTo>
                  <a:lnTo>
                    <a:pt x="2703614" y="481790"/>
                  </a:lnTo>
                  <a:lnTo>
                    <a:pt x="2753685" y="484447"/>
                  </a:lnTo>
                  <a:lnTo>
                    <a:pt x="2787074" y="487396"/>
                  </a:lnTo>
                  <a:lnTo>
                    <a:pt x="2803817" y="488823"/>
                  </a:lnTo>
                  <a:lnTo>
                    <a:pt x="2820485" y="490043"/>
                  </a:lnTo>
                  <a:lnTo>
                    <a:pt x="2837154" y="491251"/>
                  </a:lnTo>
                  <a:lnTo>
                    <a:pt x="2853823" y="492484"/>
                  </a:lnTo>
                  <a:lnTo>
                    <a:pt x="2870492" y="493776"/>
                  </a:lnTo>
                  <a:lnTo>
                    <a:pt x="2887180" y="494998"/>
                  </a:lnTo>
                  <a:lnTo>
                    <a:pt x="2903893" y="496220"/>
                  </a:lnTo>
                  <a:lnTo>
                    <a:pt x="2920605" y="497490"/>
                  </a:lnTo>
                  <a:lnTo>
                    <a:pt x="2937294" y="498856"/>
                  </a:lnTo>
                  <a:lnTo>
                    <a:pt x="2953962" y="500380"/>
                  </a:lnTo>
                  <a:lnTo>
                    <a:pt x="2970631" y="502094"/>
                  </a:lnTo>
                  <a:lnTo>
                    <a:pt x="2987300" y="503713"/>
                  </a:lnTo>
                  <a:lnTo>
                    <a:pt x="3003969" y="504952"/>
                  </a:lnTo>
                  <a:lnTo>
                    <a:pt x="3020711" y="505710"/>
                  </a:lnTo>
                  <a:lnTo>
                    <a:pt x="3037417" y="506063"/>
                  </a:lnTo>
                  <a:lnTo>
                    <a:pt x="3054100" y="506273"/>
                  </a:lnTo>
                  <a:lnTo>
                    <a:pt x="3070771" y="506603"/>
                  </a:lnTo>
                  <a:lnTo>
                    <a:pt x="3087459" y="507214"/>
                  </a:lnTo>
                  <a:lnTo>
                    <a:pt x="3104172" y="507873"/>
                  </a:lnTo>
                  <a:lnTo>
                    <a:pt x="3120884" y="508531"/>
                  </a:lnTo>
                  <a:lnTo>
                    <a:pt x="3137573" y="509143"/>
                  </a:lnTo>
                  <a:lnTo>
                    <a:pt x="3154241" y="509803"/>
                  </a:lnTo>
                  <a:lnTo>
                    <a:pt x="3170910" y="510428"/>
                  </a:lnTo>
                  <a:lnTo>
                    <a:pt x="3187579" y="510982"/>
                  </a:lnTo>
                  <a:lnTo>
                    <a:pt x="3204248" y="511429"/>
                  </a:lnTo>
                  <a:lnTo>
                    <a:pt x="3220990" y="511768"/>
                  </a:lnTo>
                  <a:lnTo>
                    <a:pt x="3237696" y="511952"/>
                  </a:lnTo>
                  <a:lnTo>
                    <a:pt x="3254379" y="512161"/>
                  </a:lnTo>
                  <a:lnTo>
                    <a:pt x="3271050" y="512572"/>
                  </a:lnTo>
                  <a:lnTo>
                    <a:pt x="3287720" y="513020"/>
                  </a:lnTo>
                  <a:lnTo>
                    <a:pt x="3304403" y="513397"/>
                  </a:lnTo>
                  <a:lnTo>
                    <a:pt x="3354753" y="519281"/>
                  </a:lnTo>
                  <a:lnTo>
                    <a:pt x="3404527" y="532765"/>
                  </a:lnTo>
                  <a:lnTo>
                    <a:pt x="3432594" y="542274"/>
                  </a:lnTo>
                  <a:lnTo>
                    <a:pt x="3446389" y="547213"/>
                  </a:lnTo>
                  <a:lnTo>
                    <a:pt x="3499348" y="561546"/>
                  </a:lnTo>
                  <a:lnTo>
                    <a:pt x="3538131" y="570357"/>
                  </a:lnTo>
                  <a:lnTo>
                    <a:pt x="3555442" y="574426"/>
                  </a:lnTo>
                  <a:lnTo>
                    <a:pt x="3572040" y="578342"/>
                  </a:lnTo>
                  <a:lnTo>
                    <a:pt x="3588351" y="581661"/>
                  </a:lnTo>
                  <a:lnTo>
                    <a:pt x="3604806" y="583946"/>
                  </a:lnTo>
                  <a:lnTo>
                    <a:pt x="3621494" y="584848"/>
                  </a:lnTo>
                  <a:lnTo>
                    <a:pt x="3638207" y="584692"/>
                  </a:lnTo>
                  <a:lnTo>
                    <a:pt x="3654919" y="584035"/>
                  </a:lnTo>
                  <a:lnTo>
                    <a:pt x="3671608" y="583438"/>
                  </a:lnTo>
                  <a:lnTo>
                    <a:pt x="3688276" y="582820"/>
                  </a:lnTo>
                  <a:lnTo>
                    <a:pt x="3704945" y="582025"/>
                  </a:lnTo>
                  <a:lnTo>
                    <a:pt x="3721614" y="581205"/>
                  </a:lnTo>
                  <a:lnTo>
                    <a:pt x="3738283" y="580517"/>
                  </a:lnTo>
                  <a:lnTo>
                    <a:pt x="3755025" y="579818"/>
                  </a:lnTo>
                  <a:lnTo>
                    <a:pt x="3771731" y="579120"/>
                  </a:lnTo>
                  <a:lnTo>
                    <a:pt x="3788414" y="578516"/>
                  </a:lnTo>
                  <a:lnTo>
                    <a:pt x="3805085" y="578104"/>
                  </a:lnTo>
                  <a:lnTo>
                    <a:pt x="3821773" y="578076"/>
                  </a:lnTo>
                  <a:lnTo>
                    <a:pt x="3838486" y="578262"/>
                  </a:lnTo>
                  <a:lnTo>
                    <a:pt x="3855198" y="578496"/>
                  </a:lnTo>
                  <a:lnTo>
                    <a:pt x="3871887" y="578612"/>
                  </a:lnTo>
                  <a:lnTo>
                    <a:pt x="3888555" y="578437"/>
                  </a:lnTo>
                  <a:lnTo>
                    <a:pt x="3905224" y="578167"/>
                  </a:lnTo>
                  <a:lnTo>
                    <a:pt x="3921893" y="577897"/>
                  </a:lnTo>
                  <a:lnTo>
                    <a:pt x="3938562" y="577723"/>
                  </a:lnTo>
                  <a:lnTo>
                    <a:pt x="3955304" y="577744"/>
                  </a:lnTo>
                  <a:lnTo>
                    <a:pt x="3972010" y="577802"/>
                  </a:lnTo>
                  <a:lnTo>
                    <a:pt x="3988693" y="577883"/>
                  </a:lnTo>
                  <a:lnTo>
                    <a:pt x="4005364" y="577977"/>
                  </a:lnTo>
                  <a:lnTo>
                    <a:pt x="4022034" y="577945"/>
                  </a:lnTo>
                  <a:lnTo>
                    <a:pt x="4072166" y="578231"/>
                  </a:lnTo>
                  <a:lnTo>
                    <a:pt x="4122172" y="580302"/>
                  </a:lnTo>
                  <a:lnTo>
                    <a:pt x="4172289" y="583723"/>
                  </a:lnTo>
                  <a:lnTo>
                    <a:pt x="4222313" y="588593"/>
                  </a:lnTo>
                  <a:lnTo>
                    <a:pt x="4238996" y="590613"/>
                  </a:lnTo>
                  <a:lnTo>
                    <a:pt x="4255702" y="592633"/>
                  </a:lnTo>
                  <a:lnTo>
                    <a:pt x="4305782" y="597709"/>
                  </a:lnTo>
                  <a:lnTo>
                    <a:pt x="4355808" y="601618"/>
                  </a:lnTo>
                  <a:lnTo>
                    <a:pt x="4405922" y="604012"/>
                  </a:lnTo>
                  <a:lnTo>
                    <a:pt x="4456678" y="604637"/>
                  </a:lnTo>
                  <a:lnTo>
                    <a:pt x="4472724" y="604393"/>
                  </a:lnTo>
                  <a:lnTo>
                    <a:pt x="4487208" y="603861"/>
                  </a:lnTo>
                  <a:lnTo>
                    <a:pt x="4500679" y="602996"/>
                  </a:lnTo>
                  <a:lnTo>
                    <a:pt x="4514461" y="602035"/>
                  </a:lnTo>
                  <a:lnTo>
                    <a:pt x="4529874" y="601218"/>
                  </a:lnTo>
                  <a:lnTo>
                    <a:pt x="4547818" y="600573"/>
                  </a:lnTo>
                  <a:lnTo>
                    <a:pt x="4567418" y="600059"/>
                  </a:lnTo>
                  <a:lnTo>
                    <a:pt x="4587327" y="599521"/>
                  </a:lnTo>
                  <a:lnTo>
                    <a:pt x="4606201" y="598805"/>
                  </a:lnTo>
                  <a:lnTo>
                    <a:pt x="4624012" y="597826"/>
                  </a:lnTo>
                  <a:lnTo>
                    <a:pt x="4641348" y="596693"/>
                  </a:lnTo>
                  <a:lnTo>
                    <a:pt x="4657778" y="595536"/>
                  </a:lnTo>
                  <a:lnTo>
                    <a:pt x="4672876" y="594487"/>
                  </a:lnTo>
                  <a:lnTo>
                    <a:pt x="4685302" y="593532"/>
                  </a:lnTo>
                  <a:lnTo>
                    <a:pt x="4695609" y="592661"/>
                  </a:lnTo>
                  <a:lnTo>
                    <a:pt x="4706487" y="591718"/>
                  </a:lnTo>
                  <a:lnTo>
                    <a:pt x="4720628" y="590550"/>
                  </a:lnTo>
                  <a:lnTo>
                    <a:pt x="4762315" y="587454"/>
                  </a:lnTo>
                  <a:lnTo>
                    <a:pt x="4806480" y="584073"/>
                  </a:lnTo>
                  <a:lnTo>
                    <a:pt x="4856932" y="579822"/>
                  </a:lnTo>
                  <a:lnTo>
                    <a:pt x="4906603" y="574214"/>
                  </a:lnTo>
                  <a:lnTo>
                    <a:pt x="4923286" y="572105"/>
                  </a:lnTo>
                  <a:lnTo>
                    <a:pt x="4939957" y="570103"/>
                  </a:lnTo>
                  <a:lnTo>
                    <a:pt x="4956627" y="568239"/>
                  </a:lnTo>
                  <a:lnTo>
                    <a:pt x="4973310" y="566435"/>
                  </a:lnTo>
                  <a:lnTo>
                    <a:pt x="4990016" y="564655"/>
                  </a:lnTo>
                  <a:lnTo>
                    <a:pt x="5006759" y="562864"/>
                  </a:lnTo>
                  <a:lnTo>
                    <a:pt x="5023427" y="561099"/>
                  </a:lnTo>
                  <a:lnTo>
                    <a:pt x="5040096" y="559323"/>
                  </a:lnTo>
                  <a:lnTo>
                    <a:pt x="5056765" y="557666"/>
                  </a:lnTo>
                  <a:lnTo>
                    <a:pt x="5073434" y="556260"/>
                  </a:lnTo>
                  <a:lnTo>
                    <a:pt x="5090122" y="555238"/>
                  </a:lnTo>
                  <a:lnTo>
                    <a:pt x="5106835" y="554561"/>
                  </a:lnTo>
                  <a:lnTo>
                    <a:pt x="5123547" y="553813"/>
                  </a:lnTo>
                  <a:lnTo>
                    <a:pt x="5140236" y="552577"/>
                  </a:lnTo>
                  <a:lnTo>
                    <a:pt x="5156906" y="550622"/>
                  </a:lnTo>
                  <a:lnTo>
                    <a:pt x="5173589" y="548179"/>
                  </a:lnTo>
                  <a:lnTo>
                    <a:pt x="5190295" y="545522"/>
                  </a:lnTo>
                  <a:lnTo>
                    <a:pt x="5207038" y="542925"/>
                  </a:lnTo>
                  <a:lnTo>
                    <a:pt x="5257044" y="535441"/>
                  </a:lnTo>
                  <a:lnTo>
                    <a:pt x="5291294" y="529895"/>
                  </a:lnTo>
                  <a:lnTo>
                    <a:pt x="5309495" y="526954"/>
                  </a:lnTo>
                  <a:lnTo>
                    <a:pt x="5326505" y="523871"/>
                  </a:lnTo>
                  <a:lnTo>
                    <a:pt x="5340515" y="520573"/>
                  </a:lnTo>
                  <a:lnTo>
                    <a:pt x="5347515" y="517227"/>
                  </a:lnTo>
                  <a:lnTo>
                    <a:pt x="5353088" y="512857"/>
                  </a:lnTo>
                  <a:lnTo>
                    <a:pt x="5359517" y="508535"/>
                  </a:lnTo>
                  <a:lnTo>
                    <a:pt x="5369090" y="505333"/>
                  </a:lnTo>
                  <a:lnTo>
                    <a:pt x="5390838" y="502364"/>
                  </a:lnTo>
                  <a:lnTo>
                    <a:pt x="5419159" y="499776"/>
                  </a:lnTo>
                  <a:lnTo>
                    <a:pt x="5448671" y="497332"/>
                  </a:lnTo>
                  <a:lnTo>
                    <a:pt x="5473992" y="494792"/>
                  </a:lnTo>
                  <a:lnTo>
                    <a:pt x="5493359" y="492037"/>
                  </a:lnTo>
                  <a:lnTo>
                    <a:pt x="5509774" y="489235"/>
                  </a:lnTo>
                  <a:lnTo>
                    <a:pt x="5524998" y="486576"/>
                  </a:lnTo>
                  <a:lnTo>
                    <a:pt x="5540794" y="484251"/>
                  </a:lnTo>
                  <a:lnTo>
                    <a:pt x="5557462" y="482421"/>
                  </a:lnTo>
                  <a:lnTo>
                    <a:pt x="5574131" y="480949"/>
                  </a:lnTo>
                  <a:lnTo>
                    <a:pt x="5590800" y="479571"/>
                  </a:lnTo>
                  <a:lnTo>
                    <a:pt x="5607469" y="478028"/>
                  </a:lnTo>
                  <a:lnTo>
                    <a:pt x="5624211" y="476027"/>
                  </a:lnTo>
                  <a:lnTo>
                    <a:pt x="5640917" y="473837"/>
                  </a:lnTo>
                  <a:lnTo>
                    <a:pt x="5657600" y="471741"/>
                  </a:lnTo>
                  <a:lnTo>
                    <a:pt x="5674271" y="470027"/>
                  </a:lnTo>
                  <a:lnTo>
                    <a:pt x="5690941" y="468846"/>
                  </a:lnTo>
                  <a:lnTo>
                    <a:pt x="5707624" y="468010"/>
                  </a:lnTo>
                  <a:lnTo>
                    <a:pt x="5724330" y="467294"/>
                  </a:lnTo>
                  <a:lnTo>
                    <a:pt x="5741073" y="466471"/>
                  </a:lnTo>
                  <a:lnTo>
                    <a:pt x="5757741" y="465478"/>
                  </a:lnTo>
                  <a:lnTo>
                    <a:pt x="5774410" y="464439"/>
                  </a:lnTo>
                  <a:lnTo>
                    <a:pt x="5791079" y="463399"/>
                  </a:lnTo>
                  <a:lnTo>
                    <a:pt x="5807748" y="462407"/>
                  </a:lnTo>
                  <a:lnTo>
                    <a:pt x="5824490" y="461480"/>
                  </a:lnTo>
                  <a:lnTo>
                    <a:pt x="5841196" y="460517"/>
                  </a:lnTo>
                  <a:lnTo>
                    <a:pt x="5857879" y="459674"/>
                  </a:lnTo>
                  <a:lnTo>
                    <a:pt x="5874550" y="459105"/>
                  </a:lnTo>
                  <a:lnTo>
                    <a:pt x="5891220" y="458765"/>
                  </a:lnTo>
                  <a:lnTo>
                    <a:pt x="5907903" y="458676"/>
                  </a:lnTo>
                  <a:lnTo>
                    <a:pt x="5924609" y="458801"/>
                  </a:lnTo>
                  <a:lnTo>
                    <a:pt x="5974689" y="459946"/>
                  </a:lnTo>
                  <a:lnTo>
                    <a:pt x="6024715" y="464109"/>
                  </a:lnTo>
                  <a:lnTo>
                    <a:pt x="6058140" y="469562"/>
                  </a:lnTo>
                  <a:lnTo>
                    <a:pt x="6074829" y="471932"/>
                  </a:lnTo>
                  <a:lnTo>
                    <a:pt x="6124888" y="477129"/>
                  </a:lnTo>
                  <a:lnTo>
                    <a:pt x="6158299" y="478039"/>
                  </a:lnTo>
                  <a:lnTo>
                    <a:pt x="6174968" y="477583"/>
                  </a:lnTo>
                  <a:lnTo>
                    <a:pt x="6225209" y="473753"/>
                  </a:lnTo>
                  <a:lnTo>
                    <a:pt x="6275108" y="466217"/>
                  </a:lnTo>
                  <a:lnTo>
                    <a:pt x="6316845" y="453358"/>
                  </a:lnTo>
                  <a:lnTo>
                    <a:pt x="6332258" y="448310"/>
                  </a:lnTo>
                  <a:lnTo>
                    <a:pt x="6369850" y="436514"/>
                  </a:lnTo>
                  <a:lnTo>
                    <a:pt x="6408585" y="424815"/>
                  </a:lnTo>
                  <a:lnTo>
                    <a:pt x="6442605" y="415877"/>
                  </a:lnTo>
                  <a:lnTo>
                    <a:pt x="6458930" y="411688"/>
                  </a:lnTo>
                  <a:lnTo>
                    <a:pt x="6475387" y="407035"/>
                  </a:lnTo>
                  <a:lnTo>
                    <a:pt x="6492055" y="401778"/>
                  </a:lnTo>
                  <a:lnTo>
                    <a:pt x="6508724" y="396128"/>
                  </a:lnTo>
                  <a:lnTo>
                    <a:pt x="6525393" y="390407"/>
                  </a:lnTo>
                  <a:lnTo>
                    <a:pt x="6542062" y="384937"/>
                  </a:lnTo>
                  <a:lnTo>
                    <a:pt x="6592193" y="369631"/>
                  </a:lnTo>
                  <a:lnTo>
                    <a:pt x="6642217" y="355901"/>
                  </a:lnTo>
                  <a:lnTo>
                    <a:pt x="6658923" y="351601"/>
                  </a:lnTo>
                  <a:lnTo>
                    <a:pt x="6675666" y="347218"/>
                  </a:lnTo>
                  <a:lnTo>
                    <a:pt x="6692334" y="342356"/>
                  </a:lnTo>
                  <a:lnTo>
                    <a:pt x="6709003" y="337280"/>
                  </a:lnTo>
                  <a:lnTo>
                    <a:pt x="6725672" y="332537"/>
                  </a:lnTo>
                  <a:lnTo>
                    <a:pt x="6742341" y="328676"/>
                  </a:lnTo>
                  <a:lnTo>
                    <a:pt x="6759029" y="326036"/>
                  </a:lnTo>
                  <a:lnTo>
                    <a:pt x="6775742" y="324231"/>
                  </a:lnTo>
                  <a:lnTo>
                    <a:pt x="6792454" y="322710"/>
                  </a:lnTo>
                  <a:lnTo>
                    <a:pt x="6809143" y="320929"/>
                  </a:lnTo>
                  <a:lnTo>
                    <a:pt x="6825813" y="318696"/>
                  </a:lnTo>
                  <a:lnTo>
                    <a:pt x="6842496" y="316404"/>
                  </a:lnTo>
                  <a:lnTo>
                    <a:pt x="6859202" y="314088"/>
                  </a:lnTo>
                  <a:lnTo>
                    <a:pt x="6875945" y="311785"/>
                  </a:lnTo>
                  <a:lnTo>
                    <a:pt x="6892613" y="309423"/>
                  </a:lnTo>
                  <a:lnTo>
                    <a:pt x="6909282" y="307086"/>
                  </a:lnTo>
                  <a:lnTo>
                    <a:pt x="6925951" y="304748"/>
                  </a:lnTo>
                  <a:lnTo>
                    <a:pt x="6942620" y="302387"/>
                  </a:lnTo>
                  <a:lnTo>
                    <a:pt x="6959308" y="300124"/>
                  </a:lnTo>
                  <a:lnTo>
                    <a:pt x="6976021" y="297910"/>
                  </a:lnTo>
                  <a:lnTo>
                    <a:pt x="6992733" y="295457"/>
                  </a:lnTo>
                  <a:lnTo>
                    <a:pt x="7042759" y="284924"/>
                  </a:lnTo>
                  <a:lnTo>
                    <a:pt x="7092839" y="271615"/>
                  </a:lnTo>
                  <a:lnTo>
                    <a:pt x="7109545" y="266779"/>
                  </a:lnTo>
                  <a:lnTo>
                    <a:pt x="7126228" y="262062"/>
                  </a:lnTo>
                  <a:lnTo>
                    <a:pt x="7142899" y="257810"/>
                  </a:lnTo>
                  <a:lnTo>
                    <a:pt x="7159587" y="254138"/>
                  </a:lnTo>
                  <a:lnTo>
                    <a:pt x="7176300" y="250920"/>
                  </a:lnTo>
                  <a:lnTo>
                    <a:pt x="7193012" y="247844"/>
                  </a:lnTo>
                  <a:lnTo>
                    <a:pt x="7209701" y="244602"/>
                  </a:lnTo>
                  <a:lnTo>
                    <a:pt x="7226369" y="241079"/>
                  </a:lnTo>
                  <a:lnTo>
                    <a:pt x="7243038" y="237474"/>
                  </a:lnTo>
                  <a:lnTo>
                    <a:pt x="7259707" y="233939"/>
                  </a:lnTo>
                  <a:lnTo>
                    <a:pt x="7276376" y="230632"/>
                  </a:lnTo>
                  <a:lnTo>
                    <a:pt x="7293118" y="227635"/>
                  </a:lnTo>
                  <a:lnTo>
                    <a:pt x="7309824" y="224853"/>
                  </a:lnTo>
                  <a:lnTo>
                    <a:pt x="7326507" y="222166"/>
                  </a:lnTo>
                  <a:lnTo>
                    <a:pt x="7343178" y="219456"/>
                  </a:lnTo>
                  <a:lnTo>
                    <a:pt x="7359848" y="216755"/>
                  </a:lnTo>
                  <a:lnTo>
                    <a:pt x="7376531" y="214042"/>
                  </a:lnTo>
                  <a:lnTo>
                    <a:pt x="7393237" y="211401"/>
                  </a:lnTo>
                  <a:lnTo>
                    <a:pt x="7443317" y="204422"/>
                  </a:lnTo>
                  <a:lnTo>
                    <a:pt x="7493397" y="198568"/>
                  </a:lnTo>
                  <a:lnTo>
                    <a:pt x="7543457" y="193675"/>
                  </a:lnTo>
                  <a:lnTo>
                    <a:pt x="7593516" y="189478"/>
                  </a:lnTo>
                  <a:lnTo>
                    <a:pt x="7610259" y="188087"/>
                  </a:lnTo>
                </a:path>
              </a:pathLst>
            </a:custGeom>
            <a:ln w="38099">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747737" y="2662652"/>
              <a:ext cx="7610475" cy="1433195"/>
            </a:xfrm>
            <a:custGeom>
              <a:avLst/>
              <a:gdLst/>
              <a:ahLst/>
              <a:cxnLst/>
              <a:rect l="l" t="t" r="r" b="b"/>
              <a:pathLst>
                <a:path w="7610475" h="1433195">
                  <a:moveTo>
                    <a:pt x="0" y="62132"/>
                  </a:moveTo>
                  <a:lnTo>
                    <a:pt x="16687" y="55719"/>
                  </a:lnTo>
                  <a:lnTo>
                    <a:pt x="33375" y="49210"/>
                  </a:lnTo>
                  <a:lnTo>
                    <a:pt x="50063" y="42844"/>
                  </a:lnTo>
                  <a:lnTo>
                    <a:pt x="100128" y="25953"/>
                  </a:lnTo>
                  <a:lnTo>
                    <a:pt x="150202" y="11668"/>
                  </a:lnTo>
                  <a:lnTo>
                    <a:pt x="200266" y="791"/>
                  </a:lnTo>
                  <a:lnTo>
                    <a:pt x="216954" y="0"/>
                  </a:lnTo>
                  <a:lnTo>
                    <a:pt x="233641" y="553"/>
                  </a:lnTo>
                  <a:lnTo>
                    <a:pt x="250329" y="1702"/>
                  </a:lnTo>
                  <a:lnTo>
                    <a:pt x="267017" y="2696"/>
                  </a:lnTo>
                  <a:lnTo>
                    <a:pt x="283712" y="3335"/>
                  </a:lnTo>
                  <a:lnTo>
                    <a:pt x="300404" y="4093"/>
                  </a:lnTo>
                  <a:lnTo>
                    <a:pt x="317093" y="4947"/>
                  </a:lnTo>
                  <a:lnTo>
                    <a:pt x="333781" y="5871"/>
                  </a:lnTo>
                  <a:lnTo>
                    <a:pt x="350469" y="6645"/>
                  </a:lnTo>
                  <a:lnTo>
                    <a:pt x="400532" y="9681"/>
                  </a:lnTo>
                  <a:lnTo>
                    <a:pt x="450601" y="15611"/>
                  </a:lnTo>
                  <a:lnTo>
                    <a:pt x="500675" y="29350"/>
                  </a:lnTo>
                  <a:lnTo>
                    <a:pt x="517370" y="35436"/>
                  </a:lnTo>
                  <a:lnTo>
                    <a:pt x="534073" y="41177"/>
                  </a:lnTo>
                  <a:lnTo>
                    <a:pt x="550741" y="46281"/>
                  </a:lnTo>
                  <a:lnTo>
                    <a:pt x="567410" y="51147"/>
                  </a:lnTo>
                  <a:lnTo>
                    <a:pt x="584079" y="56108"/>
                  </a:lnTo>
                  <a:lnTo>
                    <a:pt x="634196" y="73753"/>
                  </a:lnTo>
                  <a:lnTo>
                    <a:pt x="684238" y="95214"/>
                  </a:lnTo>
                  <a:lnTo>
                    <a:pt x="717663" y="111767"/>
                  </a:lnTo>
                  <a:lnTo>
                    <a:pt x="734352" y="119663"/>
                  </a:lnTo>
                  <a:lnTo>
                    <a:pt x="751020" y="126636"/>
                  </a:lnTo>
                  <a:lnTo>
                    <a:pt x="767689" y="133062"/>
                  </a:lnTo>
                  <a:lnTo>
                    <a:pt x="784358" y="139773"/>
                  </a:lnTo>
                  <a:lnTo>
                    <a:pt x="801027" y="147603"/>
                  </a:lnTo>
                  <a:lnTo>
                    <a:pt x="817769" y="157097"/>
                  </a:lnTo>
                  <a:lnTo>
                    <a:pt x="834475" y="167638"/>
                  </a:lnTo>
                  <a:lnTo>
                    <a:pt x="851158" y="178607"/>
                  </a:lnTo>
                  <a:lnTo>
                    <a:pt x="867829" y="189386"/>
                  </a:lnTo>
                  <a:lnTo>
                    <a:pt x="884499" y="199703"/>
                  </a:lnTo>
                  <a:lnTo>
                    <a:pt x="901182" y="209913"/>
                  </a:lnTo>
                  <a:lnTo>
                    <a:pt x="917888" y="220337"/>
                  </a:lnTo>
                  <a:lnTo>
                    <a:pt x="951299" y="243012"/>
                  </a:lnTo>
                  <a:lnTo>
                    <a:pt x="984637" y="267729"/>
                  </a:lnTo>
                  <a:lnTo>
                    <a:pt x="1018209" y="293677"/>
                  </a:lnTo>
                  <a:lnTo>
                    <a:pt x="1052062" y="320950"/>
                  </a:lnTo>
                  <a:lnTo>
                    <a:pt x="1082645" y="346267"/>
                  </a:lnTo>
                  <a:lnTo>
                    <a:pt x="1096111" y="358042"/>
                  </a:lnTo>
                  <a:lnTo>
                    <a:pt x="1109863" y="369722"/>
                  </a:lnTo>
                  <a:lnTo>
                    <a:pt x="1143256" y="394390"/>
                  </a:lnTo>
                  <a:lnTo>
                    <a:pt x="1182729" y="420223"/>
                  </a:lnTo>
                  <a:lnTo>
                    <a:pt x="1218970" y="441074"/>
                  </a:lnTo>
                  <a:lnTo>
                    <a:pt x="1268387" y="463452"/>
                  </a:lnTo>
                  <a:lnTo>
                    <a:pt x="1318393" y="477240"/>
                  </a:lnTo>
                  <a:lnTo>
                    <a:pt x="1368510" y="488201"/>
                  </a:lnTo>
                  <a:lnTo>
                    <a:pt x="1418552" y="495510"/>
                  </a:lnTo>
                  <a:lnTo>
                    <a:pt x="1451977" y="497395"/>
                  </a:lnTo>
                  <a:lnTo>
                    <a:pt x="1468666" y="498885"/>
                  </a:lnTo>
                  <a:lnTo>
                    <a:pt x="1518672" y="506601"/>
                  </a:lnTo>
                  <a:lnTo>
                    <a:pt x="1568789" y="516094"/>
                  </a:lnTo>
                  <a:lnTo>
                    <a:pt x="1618813" y="526740"/>
                  </a:lnTo>
                  <a:lnTo>
                    <a:pt x="1635496" y="530715"/>
                  </a:lnTo>
                  <a:lnTo>
                    <a:pt x="1652202" y="534427"/>
                  </a:lnTo>
                  <a:lnTo>
                    <a:pt x="1668945" y="537366"/>
                  </a:lnTo>
                  <a:lnTo>
                    <a:pt x="1685613" y="539208"/>
                  </a:lnTo>
                  <a:lnTo>
                    <a:pt x="1702282" y="540383"/>
                  </a:lnTo>
                  <a:lnTo>
                    <a:pt x="1718951" y="541224"/>
                  </a:lnTo>
                  <a:lnTo>
                    <a:pt x="1735620" y="542065"/>
                  </a:lnTo>
                  <a:lnTo>
                    <a:pt x="1752362" y="542762"/>
                  </a:lnTo>
                  <a:lnTo>
                    <a:pt x="1769068" y="543256"/>
                  </a:lnTo>
                  <a:lnTo>
                    <a:pt x="1785751" y="543726"/>
                  </a:lnTo>
                  <a:lnTo>
                    <a:pt x="1802422" y="544351"/>
                  </a:lnTo>
                  <a:lnTo>
                    <a:pt x="1819092" y="545169"/>
                  </a:lnTo>
                  <a:lnTo>
                    <a:pt x="1835775" y="546129"/>
                  </a:lnTo>
                  <a:lnTo>
                    <a:pt x="1852481" y="546994"/>
                  </a:lnTo>
                  <a:lnTo>
                    <a:pt x="1869224" y="547526"/>
                  </a:lnTo>
                  <a:lnTo>
                    <a:pt x="1886125" y="547373"/>
                  </a:lnTo>
                  <a:lnTo>
                    <a:pt x="1903180" y="546685"/>
                  </a:lnTo>
                  <a:lnTo>
                    <a:pt x="1919926" y="546258"/>
                  </a:lnTo>
                  <a:lnTo>
                    <a:pt x="1963966" y="551511"/>
                  </a:lnTo>
                  <a:lnTo>
                    <a:pt x="1993176" y="559083"/>
                  </a:lnTo>
                  <a:lnTo>
                    <a:pt x="2011120" y="563846"/>
                  </a:lnTo>
                  <a:lnTo>
                    <a:pt x="2050629" y="575371"/>
                  </a:lnTo>
                  <a:lnTo>
                    <a:pt x="2086814" y="588093"/>
                  </a:lnTo>
                  <a:lnTo>
                    <a:pt x="2119723" y="602011"/>
                  </a:lnTo>
                  <a:lnTo>
                    <a:pt x="2136178" y="608613"/>
                  </a:lnTo>
                  <a:lnTo>
                    <a:pt x="2186291" y="626455"/>
                  </a:lnTo>
                  <a:lnTo>
                    <a:pt x="2236317" y="642141"/>
                  </a:lnTo>
                  <a:lnTo>
                    <a:pt x="2286397" y="653363"/>
                  </a:lnTo>
                  <a:lnTo>
                    <a:pt x="2336457" y="658524"/>
                  </a:lnTo>
                  <a:lnTo>
                    <a:pt x="2369810" y="660636"/>
                  </a:lnTo>
                  <a:lnTo>
                    <a:pt x="2386516" y="661507"/>
                  </a:lnTo>
                  <a:lnTo>
                    <a:pt x="2403259" y="662842"/>
                  </a:lnTo>
                  <a:lnTo>
                    <a:pt x="2419927" y="664924"/>
                  </a:lnTo>
                  <a:lnTo>
                    <a:pt x="2436596" y="667494"/>
                  </a:lnTo>
                  <a:lnTo>
                    <a:pt x="2453265" y="670182"/>
                  </a:lnTo>
                  <a:lnTo>
                    <a:pt x="2469934" y="672621"/>
                  </a:lnTo>
                  <a:lnTo>
                    <a:pt x="2486676" y="674598"/>
                  </a:lnTo>
                  <a:lnTo>
                    <a:pt x="2503382" y="676336"/>
                  </a:lnTo>
                  <a:lnTo>
                    <a:pt x="2520065" y="678122"/>
                  </a:lnTo>
                  <a:lnTo>
                    <a:pt x="2536736" y="680241"/>
                  </a:lnTo>
                  <a:lnTo>
                    <a:pt x="2553406" y="682847"/>
                  </a:lnTo>
                  <a:lnTo>
                    <a:pt x="2570089" y="685750"/>
                  </a:lnTo>
                  <a:lnTo>
                    <a:pt x="2586795" y="688724"/>
                  </a:lnTo>
                  <a:lnTo>
                    <a:pt x="2603538" y="691544"/>
                  </a:lnTo>
                  <a:lnTo>
                    <a:pt x="2653544" y="699152"/>
                  </a:lnTo>
                  <a:lnTo>
                    <a:pt x="2703614" y="704371"/>
                  </a:lnTo>
                  <a:lnTo>
                    <a:pt x="2720326" y="705717"/>
                  </a:lnTo>
                  <a:lnTo>
                    <a:pt x="2770368" y="711658"/>
                  </a:lnTo>
                  <a:lnTo>
                    <a:pt x="2820485" y="719982"/>
                  </a:lnTo>
                  <a:lnTo>
                    <a:pt x="2870492" y="730787"/>
                  </a:lnTo>
                  <a:lnTo>
                    <a:pt x="2903893" y="740169"/>
                  </a:lnTo>
                  <a:lnTo>
                    <a:pt x="2920605" y="744700"/>
                  </a:lnTo>
                  <a:lnTo>
                    <a:pt x="2937294" y="747932"/>
                  </a:lnTo>
                  <a:lnTo>
                    <a:pt x="2953962" y="749377"/>
                  </a:lnTo>
                  <a:lnTo>
                    <a:pt x="2970631" y="749583"/>
                  </a:lnTo>
                  <a:lnTo>
                    <a:pt x="2987300" y="749218"/>
                  </a:lnTo>
                  <a:lnTo>
                    <a:pt x="3003969" y="748948"/>
                  </a:lnTo>
                  <a:lnTo>
                    <a:pt x="3054100" y="748466"/>
                  </a:lnTo>
                  <a:lnTo>
                    <a:pt x="3104172" y="746456"/>
                  </a:lnTo>
                  <a:lnTo>
                    <a:pt x="3154241" y="741050"/>
                  </a:lnTo>
                  <a:lnTo>
                    <a:pt x="3170910" y="737550"/>
                  </a:lnTo>
                  <a:lnTo>
                    <a:pt x="3187579" y="734383"/>
                  </a:lnTo>
                  <a:lnTo>
                    <a:pt x="3204248" y="732692"/>
                  </a:lnTo>
                  <a:lnTo>
                    <a:pt x="3220990" y="733202"/>
                  </a:lnTo>
                  <a:lnTo>
                    <a:pt x="3237696" y="735153"/>
                  </a:lnTo>
                  <a:lnTo>
                    <a:pt x="3254379" y="737461"/>
                  </a:lnTo>
                  <a:lnTo>
                    <a:pt x="3271050" y="739042"/>
                  </a:lnTo>
                  <a:lnTo>
                    <a:pt x="3287720" y="739854"/>
                  </a:lnTo>
                  <a:lnTo>
                    <a:pt x="3304403" y="740392"/>
                  </a:lnTo>
                  <a:lnTo>
                    <a:pt x="3321109" y="740382"/>
                  </a:lnTo>
                  <a:lnTo>
                    <a:pt x="3371808" y="735169"/>
                  </a:lnTo>
                  <a:lnTo>
                    <a:pt x="3419084" y="724723"/>
                  </a:lnTo>
                  <a:lnTo>
                    <a:pt x="3461804" y="710721"/>
                  </a:lnTo>
                  <a:lnTo>
                    <a:pt x="3499348" y="697720"/>
                  </a:lnTo>
                  <a:lnTo>
                    <a:pt x="3519257" y="690772"/>
                  </a:lnTo>
                  <a:lnTo>
                    <a:pt x="3555442" y="678830"/>
                  </a:lnTo>
                  <a:lnTo>
                    <a:pt x="3604806" y="664239"/>
                  </a:lnTo>
                  <a:lnTo>
                    <a:pt x="3654919" y="652613"/>
                  </a:lnTo>
                  <a:lnTo>
                    <a:pt x="3704945" y="645523"/>
                  </a:lnTo>
                  <a:lnTo>
                    <a:pt x="3755025" y="641359"/>
                  </a:lnTo>
                  <a:lnTo>
                    <a:pt x="3771731" y="640236"/>
                  </a:lnTo>
                  <a:lnTo>
                    <a:pt x="3788414" y="639113"/>
                  </a:lnTo>
                  <a:lnTo>
                    <a:pt x="3805085" y="637823"/>
                  </a:lnTo>
                  <a:lnTo>
                    <a:pt x="3821773" y="636273"/>
                  </a:lnTo>
                  <a:lnTo>
                    <a:pt x="3838486" y="634569"/>
                  </a:lnTo>
                  <a:lnTo>
                    <a:pt x="3855198" y="632841"/>
                  </a:lnTo>
                  <a:lnTo>
                    <a:pt x="3871887" y="631219"/>
                  </a:lnTo>
                  <a:lnTo>
                    <a:pt x="3888555" y="629419"/>
                  </a:lnTo>
                  <a:lnTo>
                    <a:pt x="3905224" y="627489"/>
                  </a:lnTo>
                  <a:lnTo>
                    <a:pt x="3921893" y="626058"/>
                  </a:lnTo>
                  <a:lnTo>
                    <a:pt x="3972010" y="628648"/>
                  </a:lnTo>
                  <a:lnTo>
                    <a:pt x="4022034" y="638817"/>
                  </a:lnTo>
                  <a:lnTo>
                    <a:pt x="4072166" y="654587"/>
                  </a:lnTo>
                  <a:lnTo>
                    <a:pt x="4122172" y="674590"/>
                  </a:lnTo>
                  <a:lnTo>
                    <a:pt x="4138841" y="681130"/>
                  </a:lnTo>
                  <a:lnTo>
                    <a:pt x="4155583" y="687042"/>
                  </a:lnTo>
                  <a:lnTo>
                    <a:pt x="4172289" y="692608"/>
                  </a:lnTo>
                  <a:lnTo>
                    <a:pt x="4188972" y="698150"/>
                  </a:lnTo>
                  <a:lnTo>
                    <a:pt x="4205643" y="703990"/>
                  </a:lnTo>
                  <a:lnTo>
                    <a:pt x="4255702" y="722975"/>
                  </a:lnTo>
                  <a:lnTo>
                    <a:pt x="4305782" y="743837"/>
                  </a:lnTo>
                  <a:lnTo>
                    <a:pt x="4322451" y="751004"/>
                  </a:lnTo>
                  <a:lnTo>
                    <a:pt x="4339120" y="757838"/>
                  </a:lnTo>
                  <a:lnTo>
                    <a:pt x="4355808" y="764186"/>
                  </a:lnTo>
                  <a:lnTo>
                    <a:pt x="4372521" y="770237"/>
                  </a:lnTo>
                  <a:lnTo>
                    <a:pt x="4389233" y="776216"/>
                  </a:lnTo>
                  <a:lnTo>
                    <a:pt x="4405922" y="782349"/>
                  </a:lnTo>
                  <a:lnTo>
                    <a:pt x="4422825" y="789007"/>
                  </a:lnTo>
                  <a:lnTo>
                    <a:pt x="4439894" y="795891"/>
                  </a:lnTo>
                  <a:lnTo>
                    <a:pt x="4456678" y="802512"/>
                  </a:lnTo>
                  <a:lnTo>
                    <a:pt x="4500679" y="817655"/>
                  </a:lnTo>
                  <a:lnTo>
                    <a:pt x="4547818" y="829270"/>
                  </a:lnTo>
                  <a:lnTo>
                    <a:pt x="4587327" y="836529"/>
                  </a:lnTo>
                  <a:lnTo>
                    <a:pt x="4641348" y="845246"/>
                  </a:lnTo>
                  <a:lnTo>
                    <a:pt x="4657778" y="847683"/>
                  </a:lnTo>
                  <a:lnTo>
                    <a:pt x="4672876" y="850167"/>
                  </a:lnTo>
                  <a:lnTo>
                    <a:pt x="4685302" y="852824"/>
                  </a:lnTo>
                  <a:lnTo>
                    <a:pt x="4695609" y="855517"/>
                  </a:lnTo>
                  <a:lnTo>
                    <a:pt x="4706487" y="858043"/>
                  </a:lnTo>
                  <a:lnTo>
                    <a:pt x="4720628" y="860200"/>
                  </a:lnTo>
                  <a:lnTo>
                    <a:pt x="4739828" y="861760"/>
                  </a:lnTo>
                  <a:lnTo>
                    <a:pt x="4762315" y="862867"/>
                  </a:lnTo>
                  <a:lnTo>
                    <a:pt x="4785421" y="863879"/>
                  </a:lnTo>
                  <a:lnTo>
                    <a:pt x="4806480" y="865153"/>
                  </a:lnTo>
                  <a:lnTo>
                    <a:pt x="4856932" y="869940"/>
                  </a:lnTo>
                  <a:lnTo>
                    <a:pt x="4906603" y="879234"/>
                  </a:lnTo>
                  <a:lnTo>
                    <a:pt x="4923286" y="883106"/>
                  </a:lnTo>
                  <a:lnTo>
                    <a:pt x="4939957" y="886489"/>
                  </a:lnTo>
                  <a:lnTo>
                    <a:pt x="4956627" y="889063"/>
                  </a:lnTo>
                  <a:lnTo>
                    <a:pt x="4973310" y="891172"/>
                  </a:lnTo>
                  <a:lnTo>
                    <a:pt x="4990016" y="893258"/>
                  </a:lnTo>
                  <a:lnTo>
                    <a:pt x="5006759" y="895760"/>
                  </a:lnTo>
                  <a:lnTo>
                    <a:pt x="5023427" y="899124"/>
                  </a:lnTo>
                  <a:lnTo>
                    <a:pt x="5040096" y="902952"/>
                  </a:lnTo>
                  <a:lnTo>
                    <a:pt x="5056765" y="906708"/>
                  </a:lnTo>
                  <a:lnTo>
                    <a:pt x="5106835" y="914271"/>
                  </a:lnTo>
                  <a:lnTo>
                    <a:pt x="5156906" y="917537"/>
                  </a:lnTo>
                  <a:lnTo>
                    <a:pt x="5173589" y="917509"/>
                  </a:lnTo>
                  <a:lnTo>
                    <a:pt x="5190295" y="917434"/>
                  </a:lnTo>
                  <a:lnTo>
                    <a:pt x="5207038" y="917858"/>
                  </a:lnTo>
                  <a:lnTo>
                    <a:pt x="5223706" y="919166"/>
                  </a:lnTo>
                  <a:lnTo>
                    <a:pt x="5240375" y="920986"/>
                  </a:lnTo>
                  <a:lnTo>
                    <a:pt x="5257044" y="922734"/>
                  </a:lnTo>
                  <a:lnTo>
                    <a:pt x="5273713" y="923827"/>
                  </a:lnTo>
                  <a:lnTo>
                    <a:pt x="5291294" y="924018"/>
                  </a:lnTo>
                  <a:lnTo>
                    <a:pt x="5309495" y="923637"/>
                  </a:lnTo>
                  <a:lnTo>
                    <a:pt x="5353278" y="921081"/>
                  </a:lnTo>
                  <a:lnTo>
                    <a:pt x="5360017" y="920214"/>
                  </a:lnTo>
                  <a:lnTo>
                    <a:pt x="5369090" y="919382"/>
                  </a:lnTo>
                  <a:lnTo>
                    <a:pt x="5390838" y="918190"/>
                  </a:lnTo>
                  <a:lnTo>
                    <a:pt x="5419159" y="916795"/>
                  </a:lnTo>
                  <a:lnTo>
                    <a:pt x="5448671" y="915328"/>
                  </a:lnTo>
                  <a:lnTo>
                    <a:pt x="5473992" y="913921"/>
                  </a:lnTo>
                  <a:lnTo>
                    <a:pt x="5493359" y="912423"/>
                  </a:lnTo>
                  <a:lnTo>
                    <a:pt x="5509774" y="910889"/>
                  </a:lnTo>
                  <a:lnTo>
                    <a:pt x="5524998" y="909474"/>
                  </a:lnTo>
                  <a:lnTo>
                    <a:pt x="5574131" y="907032"/>
                  </a:lnTo>
                  <a:lnTo>
                    <a:pt x="5624211" y="905974"/>
                  </a:lnTo>
                  <a:lnTo>
                    <a:pt x="5657600" y="905605"/>
                  </a:lnTo>
                  <a:lnTo>
                    <a:pt x="5674271" y="905920"/>
                  </a:lnTo>
                  <a:lnTo>
                    <a:pt x="5690941" y="906704"/>
                  </a:lnTo>
                  <a:lnTo>
                    <a:pt x="5707624" y="907905"/>
                  </a:lnTo>
                  <a:lnTo>
                    <a:pt x="5724330" y="909224"/>
                  </a:lnTo>
                  <a:lnTo>
                    <a:pt x="5741073" y="910365"/>
                  </a:lnTo>
                  <a:lnTo>
                    <a:pt x="5757741" y="911278"/>
                  </a:lnTo>
                  <a:lnTo>
                    <a:pt x="5774410" y="912048"/>
                  </a:lnTo>
                  <a:lnTo>
                    <a:pt x="5791079" y="912866"/>
                  </a:lnTo>
                  <a:lnTo>
                    <a:pt x="5841196" y="916572"/>
                  </a:lnTo>
                  <a:lnTo>
                    <a:pt x="5891220" y="922875"/>
                  </a:lnTo>
                  <a:lnTo>
                    <a:pt x="5941352" y="932590"/>
                  </a:lnTo>
                  <a:lnTo>
                    <a:pt x="5991358" y="944502"/>
                  </a:lnTo>
                  <a:lnTo>
                    <a:pt x="6041428" y="957609"/>
                  </a:lnTo>
                  <a:lnTo>
                    <a:pt x="6058140" y="962042"/>
                  </a:lnTo>
                  <a:lnTo>
                    <a:pt x="6074829" y="966118"/>
                  </a:lnTo>
                  <a:lnTo>
                    <a:pt x="6091499" y="969603"/>
                  </a:lnTo>
                  <a:lnTo>
                    <a:pt x="6108182" y="972659"/>
                  </a:lnTo>
                  <a:lnTo>
                    <a:pt x="6124888" y="975619"/>
                  </a:lnTo>
                  <a:lnTo>
                    <a:pt x="6141631" y="978818"/>
                  </a:lnTo>
                  <a:lnTo>
                    <a:pt x="6191637" y="989855"/>
                  </a:lnTo>
                  <a:lnTo>
                    <a:pt x="6242278" y="1002297"/>
                  </a:lnTo>
                  <a:lnTo>
                    <a:pt x="6259062" y="1006609"/>
                  </a:lnTo>
                  <a:lnTo>
                    <a:pt x="6275108" y="1010695"/>
                  </a:lnTo>
                  <a:lnTo>
                    <a:pt x="6316845" y="1021464"/>
                  </a:lnTo>
                  <a:lnTo>
                    <a:pt x="6369850" y="1033571"/>
                  </a:lnTo>
                  <a:lnTo>
                    <a:pt x="6389729" y="1037907"/>
                  </a:lnTo>
                  <a:lnTo>
                    <a:pt x="6408585" y="1042064"/>
                  </a:lnTo>
                  <a:lnTo>
                    <a:pt x="6425970" y="1045829"/>
                  </a:lnTo>
                  <a:lnTo>
                    <a:pt x="6442605" y="1049319"/>
                  </a:lnTo>
                  <a:lnTo>
                    <a:pt x="6458930" y="1053119"/>
                  </a:lnTo>
                  <a:lnTo>
                    <a:pt x="6508724" y="1069020"/>
                  </a:lnTo>
                  <a:lnTo>
                    <a:pt x="6558804" y="1095202"/>
                  </a:lnTo>
                  <a:lnTo>
                    <a:pt x="6592193" y="1120721"/>
                  </a:lnTo>
                  <a:lnTo>
                    <a:pt x="6625534" y="1150606"/>
                  </a:lnTo>
                  <a:lnTo>
                    <a:pt x="6658923" y="1184856"/>
                  </a:lnTo>
                  <a:lnTo>
                    <a:pt x="6675666" y="1201576"/>
                  </a:lnTo>
                  <a:lnTo>
                    <a:pt x="6692334" y="1217074"/>
                  </a:lnTo>
                  <a:lnTo>
                    <a:pt x="6709003" y="1232025"/>
                  </a:lnTo>
                  <a:lnTo>
                    <a:pt x="6725672" y="1247118"/>
                  </a:lnTo>
                  <a:lnTo>
                    <a:pt x="6742341" y="1263044"/>
                  </a:lnTo>
                  <a:lnTo>
                    <a:pt x="6759029" y="1281890"/>
                  </a:lnTo>
                  <a:lnTo>
                    <a:pt x="6775742" y="1302557"/>
                  </a:lnTo>
                  <a:lnTo>
                    <a:pt x="6792454" y="1321248"/>
                  </a:lnTo>
                  <a:lnTo>
                    <a:pt x="6809143" y="1334164"/>
                  </a:lnTo>
                  <a:lnTo>
                    <a:pt x="6825813" y="1339014"/>
                  </a:lnTo>
                  <a:lnTo>
                    <a:pt x="6842496" y="1338197"/>
                  </a:lnTo>
                  <a:lnTo>
                    <a:pt x="6859202" y="1335236"/>
                  </a:lnTo>
                  <a:lnTo>
                    <a:pt x="6875945" y="1333656"/>
                  </a:lnTo>
                  <a:lnTo>
                    <a:pt x="6925951" y="1335799"/>
                  </a:lnTo>
                  <a:lnTo>
                    <a:pt x="6976021" y="1340435"/>
                  </a:lnTo>
                  <a:lnTo>
                    <a:pt x="6992733" y="1341651"/>
                  </a:lnTo>
                  <a:lnTo>
                    <a:pt x="7009422" y="1340641"/>
                  </a:lnTo>
                  <a:lnTo>
                    <a:pt x="7026090" y="1335309"/>
                  </a:lnTo>
                  <a:lnTo>
                    <a:pt x="7042759" y="1326941"/>
                  </a:lnTo>
                  <a:lnTo>
                    <a:pt x="7059428" y="1319264"/>
                  </a:lnTo>
                  <a:lnTo>
                    <a:pt x="7076097" y="1316003"/>
                  </a:lnTo>
                  <a:lnTo>
                    <a:pt x="7092839" y="1319545"/>
                  </a:lnTo>
                  <a:lnTo>
                    <a:pt x="7109545" y="1327386"/>
                  </a:lnTo>
                  <a:lnTo>
                    <a:pt x="7126228" y="1336202"/>
                  </a:lnTo>
                  <a:lnTo>
                    <a:pt x="7142899" y="1342673"/>
                  </a:lnTo>
                  <a:lnTo>
                    <a:pt x="7159587" y="1345967"/>
                  </a:lnTo>
                  <a:lnTo>
                    <a:pt x="7176300" y="1347785"/>
                  </a:lnTo>
                  <a:lnTo>
                    <a:pt x="7193012" y="1348888"/>
                  </a:lnTo>
                  <a:lnTo>
                    <a:pt x="7209701" y="1350039"/>
                  </a:lnTo>
                  <a:lnTo>
                    <a:pt x="7226369" y="1351208"/>
                  </a:lnTo>
                  <a:lnTo>
                    <a:pt x="7243038" y="1352055"/>
                  </a:lnTo>
                  <a:lnTo>
                    <a:pt x="7259707" y="1352879"/>
                  </a:lnTo>
                  <a:lnTo>
                    <a:pt x="7276376" y="1353976"/>
                  </a:lnTo>
                  <a:lnTo>
                    <a:pt x="7326507" y="1358834"/>
                  </a:lnTo>
                  <a:lnTo>
                    <a:pt x="7376531" y="1365914"/>
                  </a:lnTo>
                  <a:lnTo>
                    <a:pt x="7426648" y="1376650"/>
                  </a:lnTo>
                  <a:lnTo>
                    <a:pt x="7459986" y="1386500"/>
                  </a:lnTo>
                  <a:lnTo>
                    <a:pt x="7476655" y="1391187"/>
                  </a:lnTo>
                  <a:lnTo>
                    <a:pt x="7493397" y="1395341"/>
                  </a:lnTo>
                  <a:lnTo>
                    <a:pt x="7510103" y="1399172"/>
                  </a:lnTo>
                  <a:lnTo>
                    <a:pt x="7526786" y="1403171"/>
                  </a:lnTo>
                  <a:lnTo>
                    <a:pt x="7543457" y="1407824"/>
                  </a:lnTo>
                  <a:lnTo>
                    <a:pt x="7560127" y="1413482"/>
                  </a:lnTo>
                  <a:lnTo>
                    <a:pt x="7576810" y="1419746"/>
                  </a:lnTo>
                  <a:lnTo>
                    <a:pt x="7593516" y="1426273"/>
                  </a:lnTo>
                  <a:lnTo>
                    <a:pt x="7610259" y="1432716"/>
                  </a:lnTo>
                </a:path>
              </a:pathLst>
            </a:custGeom>
            <a:ln w="38099">
              <a:solidFill>
                <a:srgbClr val="808080"/>
              </a:solidFill>
            </a:ln>
          </p:spPr>
          <p:txBody>
            <a:bodyPr wrap="square" lIns="0" tIns="0" rIns="0" bIns="0" rtlCol="0"/>
            <a:lstStyle/>
            <a:p>
              <a:endParaRPr smtClean="0">
                <a:solidFill>
                  <a:prstClr val="black"/>
                </a:solidFill>
              </a:endParaRPr>
            </a:p>
          </p:txBody>
        </p:sp>
      </p:grpSp>
      <p:sp>
        <p:nvSpPr>
          <p:cNvPr id="11" name="object 11"/>
          <p:cNvSpPr txBox="1"/>
          <p:nvPr/>
        </p:nvSpPr>
        <p:spPr>
          <a:xfrm>
            <a:off x="490219" y="4557776"/>
            <a:ext cx="109220" cy="71437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endParaRPr sz="1200">
              <a:solidFill>
                <a:prstClr val="black"/>
              </a:solidFill>
              <a:latin typeface="Tahoma"/>
              <a:cs typeface="Tahoma"/>
            </a:endParaRPr>
          </a:p>
          <a:p>
            <a:endParaRPr sz="1400">
              <a:solidFill>
                <a:prstClr val="black"/>
              </a:solidFill>
              <a:latin typeface="Tahoma"/>
              <a:cs typeface="Tahoma"/>
            </a:endParaRPr>
          </a:p>
          <a:p>
            <a:pPr marL="12700">
              <a:spcBef>
                <a:spcPts val="855"/>
              </a:spcBef>
            </a:pPr>
            <a:r>
              <a:rPr sz="1200" dirty="0">
                <a:solidFill>
                  <a:prstClr val="black"/>
                </a:solidFill>
                <a:latin typeface="Tahoma"/>
                <a:cs typeface="Tahoma"/>
              </a:rPr>
              <a:t>1</a:t>
            </a:r>
            <a:endParaRPr sz="1200">
              <a:solidFill>
                <a:prstClr val="black"/>
              </a:solidFill>
              <a:latin typeface="Tahoma"/>
              <a:cs typeface="Tahoma"/>
            </a:endParaRPr>
          </a:p>
        </p:txBody>
      </p:sp>
      <p:sp>
        <p:nvSpPr>
          <p:cNvPr id="12" name="object 12"/>
          <p:cNvSpPr txBox="1"/>
          <p:nvPr/>
        </p:nvSpPr>
        <p:spPr>
          <a:xfrm>
            <a:off x="490219" y="4051554"/>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endParaRPr sz="1200">
              <a:solidFill>
                <a:prstClr val="black"/>
              </a:solidFill>
              <a:latin typeface="Tahoma"/>
              <a:cs typeface="Tahoma"/>
            </a:endParaRPr>
          </a:p>
        </p:txBody>
      </p:sp>
      <p:sp>
        <p:nvSpPr>
          <p:cNvPr id="13" name="object 13"/>
          <p:cNvSpPr txBox="1"/>
          <p:nvPr/>
        </p:nvSpPr>
        <p:spPr>
          <a:xfrm>
            <a:off x="490219" y="3038983"/>
            <a:ext cx="109220" cy="715010"/>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endParaRPr sz="1200">
              <a:solidFill>
                <a:prstClr val="black"/>
              </a:solidFill>
              <a:latin typeface="Tahoma"/>
              <a:cs typeface="Tahoma"/>
            </a:endParaRPr>
          </a:p>
          <a:p>
            <a:endParaRPr sz="1400">
              <a:solidFill>
                <a:prstClr val="black"/>
              </a:solidFill>
              <a:latin typeface="Tahoma"/>
              <a:cs typeface="Tahoma"/>
            </a:endParaRPr>
          </a:p>
          <a:p>
            <a:pPr marL="12700">
              <a:spcBef>
                <a:spcPts val="855"/>
              </a:spcBef>
            </a:pPr>
            <a:r>
              <a:rPr sz="1200" dirty="0">
                <a:solidFill>
                  <a:prstClr val="black"/>
                </a:solidFill>
                <a:latin typeface="Tahoma"/>
                <a:cs typeface="Tahoma"/>
              </a:rPr>
              <a:t>4</a:t>
            </a:r>
            <a:endParaRPr sz="1200">
              <a:solidFill>
                <a:prstClr val="black"/>
              </a:solidFill>
              <a:latin typeface="Tahoma"/>
              <a:cs typeface="Tahoma"/>
            </a:endParaRPr>
          </a:p>
        </p:txBody>
      </p:sp>
      <p:sp>
        <p:nvSpPr>
          <p:cNvPr id="14" name="object 14"/>
          <p:cNvSpPr txBox="1"/>
          <p:nvPr/>
        </p:nvSpPr>
        <p:spPr>
          <a:xfrm>
            <a:off x="490219" y="2532329"/>
            <a:ext cx="10922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a:t>
            </a:r>
            <a:endParaRPr sz="1200">
              <a:solidFill>
                <a:prstClr val="black"/>
              </a:solidFill>
              <a:latin typeface="Tahoma"/>
              <a:cs typeface="Tahoma"/>
            </a:endParaRPr>
          </a:p>
        </p:txBody>
      </p:sp>
      <p:sp>
        <p:nvSpPr>
          <p:cNvPr id="15" name="object 15"/>
          <p:cNvSpPr txBox="1"/>
          <p:nvPr/>
        </p:nvSpPr>
        <p:spPr>
          <a:xfrm>
            <a:off x="623952" y="5265587"/>
            <a:ext cx="8040370" cy="70040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1.01.2020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1.02.2020</a:t>
            </a:r>
            <a:endParaRPr sz="1200">
              <a:solidFill>
                <a:prstClr val="black"/>
              </a:solidFill>
              <a:latin typeface="Tahoma"/>
              <a:cs typeface="Tahoma"/>
            </a:endParaRPr>
          </a:p>
          <a:p>
            <a:pPr marL="12700">
              <a:spcBef>
                <a:spcPts val="735"/>
              </a:spcBef>
            </a:pPr>
            <a:r>
              <a:rPr sz="1200" spc="-5" dirty="0">
                <a:solidFill>
                  <a:prstClr val="black"/>
                </a:solidFill>
                <a:latin typeface="Tahoma"/>
                <a:cs typeface="Tahoma"/>
              </a:rPr>
              <a:t>1.03.2020</a:t>
            </a:r>
            <a:endParaRPr sz="1200">
              <a:solidFill>
                <a:prstClr val="black"/>
              </a:solidFill>
              <a:latin typeface="Tahoma"/>
              <a:cs typeface="Tahoma"/>
            </a:endParaRPr>
          </a:p>
          <a:p>
            <a:pPr marL="12700">
              <a:spcBef>
                <a:spcPts val="894"/>
              </a:spcBef>
            </a:pPr>
            <a:r>
              <a:rPr sz="1200" spc="-5" dirty="0">
                <a:solidFill>
                  <a:prstClr val="black"/>
                </a:solidFill>
                <a:latin typeface="Tahoma"/>
                <a:cs typeface="Tahoma"/>
              </a:rPr>
              <a:t>1.04.2020</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1.05.2020</a:t>
            </a:r>
            <a:endParaRPr sz="1200">
              <a:solidFill>
                <a:prstClr val="black"/>
              </a:solidFill>
              <a:latin typeface="Tahoma"/>
              <a:cs typeface="Tahoma"/>
            </a:endParaRPr>
          </a:p>
          <a:p>
            <a:pPr marL="12700">
              <a:spcBef>
                <a:spcPts val="890"/>
              </a:spcBef>
            </a:pPr>
            <a:r>
              <a:rPr sz="1200" spc="-5" dirty="0">
                <a:solidFill>
                  <a:prstClr val="black"/>
                </a:solidFill>
                <a:latin typeface="Tahoma"/>
                <a:cs typeface="Tahoma"/>
              </a:rPr>
              <a:t>1.06.2020</a:t>
            </a:r>
            <a:endParaRPr sz="1200">
              <a:solidFill>
                <a:prstClr val="black"/>
              </a:solidFill>
              <a:latin typeface="Tahoma"/>
              <a:cs typeface="Tahoma"/>
            </a:endParaRPr>
          </a:p>
          <a:p>
            <a:pPr marL="12700">
              <a:spcBef>
                <a:spcPts val="805"/>
              </a:spcBef>
            </a:pPr>
            <a:r>
              <a:rPr sz="1200" spc="-5" dirty="0">
                <a:solidFill>
                  <a:prstClr val="black"/>
                </a:solidFill>
                <a:latin typeface="Tahoma"/>
                <a:cs typeface="Tahoma"/>
              </a:rPr>
              <a:t>1.07.2020</a:t>
            </a:r>
            <a:endParaRPr sz="1200">
              <a:solidFill>
                <a:prstClr val="black"/>
              </a:solidFill>
              <a:latin typeface="Tahoma"/>
              <a:cs typeface="Tahoma"/>
            </a:endParaRPr>
          </a:p>
          <a:p>
            <a:pPr marL="12700">
              <a:spcBef>
                <a:spcPts val="900"/>
              </a:spcBef>
            </a:pPr>
            <a:r>
              <a:rPr sz="1200" spc="-5" dirty="0">
                <a:solidFill>
                  <a:prstClr val="black"/>
                </a:solidFill>
                <a:latin typeface="Tahoma"/>
                <a:cs typeface="Tahoma"/>
              </a:rPr>
              <a:t>1.08.2020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1.09.2020</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1.10.2020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1.11.2020</a:t>
            </a:r>
            <a:endParaRPr sz="1200">
              <a:solidFill>
                <a:prstClr val="black"/>
              </a:solidFill>
              <a:latin typeface="Tahoma"/>
              <a:cs typeface="Tahoma"/>
            </a:endParaRPr>
          </a:p>
          <a:p>
            <a:pPr marL="12700">
              <a:spcBef>
                <a:spcPts val="815"/>
              </a:spcBef>
            </a:pPr>
            <a:r>
              <a:rPr sz="1200" spc="-5" dirty="0">
                <a:solidFill>
                  <a:prstClr val="black"/>
                </a:solidFill>
                <a:latin typeface="Tahoma"/>
                <a:cs typeface="Tahoma"/>
              </a:rPr>
              <a:t>1.12.2020</a:t>
            </a:r>
            <a:endParaRPr sz="1200">
              <a:solidFill>
                <a:prstClr val="black"/>
              </a:solidFill>
              <a:latin typeface="Tahoma"/>
              <a:cs typeface="Tahoma"/>
            </a:endParaRPr>
          </a:p>
          <a:p>
            <a:pPr marL="12700">
              <a:spcBef>
                <a:spcPts val="894"/>
              </a:spcBef>
            </a:pPr>
            <a:r>
              <a:rPr sz="1200" spc="-5" dirty="0">
                <a:solidFill>
                  <a:prstClr val="black"/>
                </a:solidFill>
                <a:latin typeface="Tahoma"/>
                <a:cs typeface="Tahoma"/>
              </a:rPr>
              <a:t>1.01.2021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1.02.2021</a:t>
            </a:r>
            <a:endParaRPr sz="1200">
              <a:solidFill>
                <a:prstClr val="black"/>
              </a:solidFill>
              <a:latin typeface="Tahoma"/>
              <a:cs typeface="Tahoma"/>
            </a:endParaRPr>
          </a:p>
          <a:p>
            <a:pPr marL="12700">
              <a:spcBef>
                <a:spcPts val="660"/>
              </a:spcBef>
            </a:pPr>
            <a:r>
              <a:rPr sz="1200" spc="-5" dirty="0">
                <a:solidFill>
                  <a:prstClr val="black"/>
                </a:solidFill>
                <a:latin typeface="Tahoma"/>
                <a:cs typeface="Tahoma"/>
              </a:rPr>
              <a:t>1.03.2021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1.04.2021</a:t>
            </a:r>
            <a:endParaRPr sz="1200">
              <a:solidFill>
                <a:prstClr val="black"/>
              </a:solidFill>
              <a:latin typeface="Tahoma"/>
              <a:cs typeface="Tahoma"/>
            </a:endParaRPr>
          </a:p>
          <a:p>
            <a:pPr marL="12700">
              <a:spcBef>
                <a:spcPts val="825"/>
              </a:spcBef>
            </a:pPr>
            <a:r>
              <a:rPr sz="1200" spc="-5" dirty="0">
                <a:solidFill>
                  <a:prstClr val="black"/>
                </a:solidFill>
                <a:latin typeface="Tahoma"/>
                <a:cs typeface="Tahoma"/>
              </a:rPr>
              <a:t>1.05.2021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1.06.2021</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1.07.2021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1.08.2021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1.09.2021</a:t>
            </a:r>
            <a:endParaRPr sz="1200">
              <a:solidFill>
                <a:prstClr val="black"/>
              </a:solidFill>
              <a:latin typeface="Tahoma"/>
              <a:cs typeface="Tahoma"/>
            </a:endParaRPr>
          </a:p>
          <a:p>
            <a:pPr marL="12700">
              <a:spcBef>
                <a:spcPts val="825"/>
              </a:spcBef>
            </a:pPr>
            <a:r>
              <a:rPr sz="1200" spc="-5" dirty="0">
                <a:solidFill>
                  <a:prstClr val="black"/>
                </a:solidFill>
                <a:latin typeface="Tahoma"/>
                <a:cs typeface="Tahoma"/>
              </a:rPr>
              <a:t>1.10.2021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1.11.2021</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1.12.2021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1.01.2022</a:t>
            </a:r>
            <a:endParaRPr sz="1200">
              <a:solidFill>
                <a:prstClr val="black"/>
              </a:solidFill>
              <a:latin typeface="Tahoma"/>
              <a:cs typeface="Tahoma"/>
            </a:endParaRPr>
          </a:p>
          <a:p>
            <a:pPr marL="12700">
              <a:spcBef>
                <a:spcPts val="894"/>
              </a:spcBef>
            </a:pPr>
            <a:r>
              <a:rPr sz="1200" spc="-5" dirty="0">
                <a:solidFill>
                  <a:prstClr val="black"/>
                </a:solidFill>
                <a:latin typeface="Tahoma"/>
                <a:cs typeface="Tahoma"/>
              </a:rPr>
              <a:t>1.02.2022</a:t>
            </a:r>
            <a:endParaRPr sz="1200">
              <a:solidFill>
                <a:prstClr val="black"/>
              </a:solidFill>
              <a:latin typeface="Tahoma"/>
              <a:cs typeface="Tahoma"/>
            </a:endParaRPr>
          </a:p>
          <a:p>
            <a:pPr marL="12700">
              <a:spcBef>
                <a:spcPts val="660"/>
              </a:spcBef>
            </a:pPr>
            <a:r>
              <a:rPr sz="1200" spc="-5" dirty="0">
                <a:solidFill>
                  <a:prstClr val="black"/>
                </a:solidFill>
                <a:latin typeface="Tahoma"/>
                <a:cs typeface="Tahoma"/>
              </a:rPr>
              <a:t>1.03.2022</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1.04.2022</a:t>
            </a:r>
            <a:endParaRPr sz="1200">
              <a:solidFill>
                <a:prstClr val="black"/>
              </a:solidFill>
              <a:latin typeface="Tahoma"/>
              <a:cs typeface="Tahoma"/>
            </a:endParaRPr>
          </a:p>
        </p:txBody>
      </p:sp>
      <p:sp>
        <p:nvSpPr>
          <p:cNvPr id="16" name="object 16"/>
          <p:cNvSpPr txBox="1"/>
          <p:nvPr/>
        </p:nvSpPr>
        <p:spPr>
          <a:xfrm>
            <a:off x="8413495" y="3827271"/>
            <a:ext cx="280670" cy="700405"/>
          </a:xfrm>
          <a:prstGeom prst="rect">
            <a:avLst/>
          </a:prstGeom>
        </p:spPr>
        <p:txBody>
          <a:bodyPr vert="horz" wrap="square" lIns="0" tIns="29844" rIns="0" bIns="0" rtlCol="0">
            <a:spAutoFit/>
          </a:bodyPr>
          <a:lstStyle/>
          <a:p>
            <a:pPr marL="12700">
              <a:spcBef>
                <a:spcPts val="234"/>
              </a:spcBef>
            </a:pPr>
            <a:r>
              <a:rPr sz="1200" b="1" dirty="0">
                <a:solidFill>
                  <a:srgbClr val="808080"/>
                </a:solidFill>
                <a:latin typeface="Tahoma"/>
                <a:cs typeface="Tahoma"/>
              </a:rPr>
              <a:t>3,1</a:t>
            </a:r>
            <a:endParaRPr sz="1200">
              <a:solidFill>
                <a:prstClr val="black"/>
              </a:solidFill>
              <a:latin typeface="Tahoma"/>
              <a:cs typeface="Tahoma"/>
            </a:endParaRPr>
          </a:p>
          <a:p>
            <a:pPr marL="25400">
              <a:spcBef>
                <a:spcPts val="130"/>
              </a:spcBef>
            </a:pPr>
            <a:r>
              <a:rPr sz="1200" b="1" dirty="0">
                <a:solidFill>
                  <a:srgbClr val="001F5F"/>
                </a:solidFill>
                <a:latin typeface="Tahoma"/>
                <a:cs typeface="Tahoma"/>
              </a:rPr>
              <a:t>3,0</a:t>
            </a:r>
            <a:endParaRPr sz="1200">
              <a:solidFill>
                <a:prstClr val="black"/>
              </a:solidFill>
              <a:latin typeface="Tahoma"/>
              <a:cs typeface="Tahoma"/>
            </a:endParaRPr>
          </a:p>
          <a:p>
            <a:pPr marL="25400">
              <a:spcBef>
                <a:spcPts val="725"/>
              </a:spcBef>
            </a:pPr>
            <a:r>
              <a:rPr sz="1200" b="1" dirty="0">
                <a:solidFill>
                  <a:srgbClr val="A80000"/>
                </a:solidFill>
                <a:latin typeface="Tahoma"/>
                <a:cs typeface="Tahoma"/>
              </a:rPr>
              <a:t>2,5</a:t>
            </a:r>
            <a:endParaRPr sz="1200">
              <a:solidFill>
                <a:prstClr val="black"/>
              </a:solidFill>
              <a:latin typeface="Tahoma"/>
              <a:cs typeface="Tahoma"/>
            </a:endParaRPr>
          </a:p>
        </p:txBody>
      </p:sp>
      <p:sp>
        <p:nvSpPr>
          <p:cNvPr id="17" name="object 17"/>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45</a:t>
            </a:r>
            <a:endParaRPr sz="1400">
              <a:solidFill>
                <a:prstClr val="black"/>
              </a:solidFill>
              <a:latin typeface="Tahoma"/>
              <a:cs typeface="Tahoma"/>
            </a:endParaRPr>
          </a:p>
        </p:txBody>
      </p:sp>
      <p:grpSp>
        <p:nvGrpSpPr>
          <p:cNvPr id="18" name="object 18"/>
          <p:cNvGrpSpPr/>
          <p:nvPr/>
        </p:nvGrpSpPr>
        <p:grpSpPr>
          <a:xfrm>
            <a:off x="6177534" y="2741676"/>
            <a:ext cx="176530" cy="273050"/>
            <a:chOff x="6177534" y="2741676"/>
            <a:chExt cx="176530" cy="273050"/>
          </a:xfrm>
        </p:grpSpPr>
        <p:sp>
          <p:nvSpPr>
            <p:cNvPr id="19" name="object 19"/>
            <p:cNvSpPr/>
            <p:nvPr/>
          </p:nvSpPr>
          <p:spPr>
            <a:xfrm>
              <a:off x="6177534" y="2760726"/>
              <a:ext cx="176530" cy="0"/>
            </a:xfrm>
            <a:custGeom>
              <a:avLst/>
              <a:gdLst/>
              <a:ahLst/>
              <a:cxnLst/>
              <a:rect l="l" t="t" r="r" b="b"/>
              <a:pathLst>
                <a:path w="176529">
                  <a:moveTo>
                    <a:pt x="0" y="0"/>
                  </a:moveTo>
                  <a:lnTo>
                    <a:pt x="176275" y="0"/>
                  </a:lnTo>
                </a:path>
              </a:pathLst>
            </a:custGeom>
            <a:ln w="38100">
              <a:solidFill>
                <a:srgbClr val="A80000"/>
              </a:solidFill>
            </a:ln>
          </p:spPr>
          <p:txBody>
            <a:bodyPr wrap="square" lIns="0" tIns="0" rIns="0" bIns="0" rtlCol="0"/>
            <a:lstStyle/>
            <a:p>
              <a:endParaRPr smtClean="0">
                <a:solidFill>
                  <a:prstClr val="black"/>
                </a:solidFill>
              </a:endParaRPr>
            </a:p>
          </p:txBody>
        </p:sp>
        <p:sp>
          <p:nvSpPr>
            <p:cNvPr id="20" name="object 20"/>
            <p:cNvSpPr/>
            <p:nvPr/>
          </p:nvSpPr>
          <p:spPr>
            <a:xfrm>
              <a:off x="6177534" y="2995422"/>
              <a:ext cx="176530" cy="0"/>
            </a:xfrm>
            <a:custGeom>
              <a:avLst/>
              <a:gdLst/>
              <a:ahLst/>
              <a:cxnLst/>
              <a:rect l="l" t="t" r="r" b="b"/>
              <a:pathLst>
                <a:path w="176529">
                  <a:moveTo>
                    <a:pt x="0" y="0"/>
                  </a:moveTo>
                  <a:lnTo>
                    <a:pt x="176275" y="0"/>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21" name="object 21"/>
          <p:cNvSpPr/>
          <p:nvPr/>
        </p:nvSpPr>
        <p:spPr>
          <a:xfrm>
            <a:off x="6177534" y="2527554"/>
            <a:ext cx="176530" cy="0"/>
          </a:xfrm>
          <a:custGeom>
            <a:avLst/>
            <a:gdLst/>
            <a:ahLst/>
            <a:cxnLst/>
            <a:rect l="l" t="t" r="r" b="b"/>
            <a:pathLst>
              <a:path w="176529">
                <a:moveTo>
                  <a:pt x="0" y="0"/>
                </a:moveTo>
                <a:lnTo>
                  <a:pt x="17627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2" name="object 22"/>
          <p:cNvSpPr txBox="1"/>
          <p:nvPr/>
        </p:nvSpPr>
        <p:spPr>
          <a:xfrm>
            <a:off x="6411214" y="2378836"/>
            <a:ext cx="1130300" cy="725805"/>
          </a:xfrm>
          <a:prstGeom prst="rect">
            <a:avLst/>
          </a:prstGeom>
        </p:spPr>
        <p:txBody>
          <a:bodyPr vert="horz" wrap="square" lIns="0" tIns="12700" rIns="0" bIns="0" rtlCol="0">
            <a:spAutoFit/>
          </a:bodyPr>
          <a:lstStyle/>
          <a:p>
            <a:pPr marL="12700" marR="5080">
              <a:lnSpc>
                <a:spcPct val="127699"/>
              </a:lnSpc>
              <a:spcBef>
                <a:spcPts val="100"/>
              </a:spcBef>
            </a:pPr>
            <a:r>
              <a:rPr sz="1200" spc="-25" dirty="0">
                <a:solidFill>
                  <a:prstClr val="black"/>
                </a:solidFill>
                <a:latin typeface="Tahoma"/>
                <a:cs typeface="Tahoma"/>
              </a:rPr>
              <a:t>Toplam </a:t>
            </a:r>
            <a:r>
              <a:rPr sz="1200" spc="-5" dirty="0">
                <a:solidFill>
                  <a:prstClr val="black"/>
                </a:solidFill>
                <a:latin typeface="Tahoma"/>
                <a:cs typeface="Tahoma"/>
              </a:rPr>
              <a:t>kediler  Tüketici kredileri  Ticari</a:t>
            </a:r>
            <a:r>
              <a:rPr sz="1200" spc="-10" dirty="0">
                <a:solidFill>
                  <a:prstClr val="black"/>
                </a:solidFill>
                <a:latin typeface="Tahoma"/>
                <a:cs typeface="Tahoma"/>
              </a:rPr>
              <a:t> </a:t>
            </a:r>
            <a:r>
              <a:rPr sz="1200" spc="-5" dirty="0">
                <a:solidFill>
                  <a:prstClr val="black"/>
                </a:solidFill>
                <a:latin typeface="Tahoma"/>
                <a:cs typeface="Tahoma"/>
              </a:rPr>
              <a:t>krediler</a:t>
            </a:r>
            <a:endParaRPr sz="1200">
              <a:solidFill>
                <a:prstClr val="black"/>
              </a:solidFill>
              <a:latin typeface="Tahoma"/>
              <a:cs typeface="Tahoma"/>
            </a:endParaRPr>
          </a:p>
        </p:txBody>
      </p:sp>
    </p:spTree>
    <p:extLst>
      <p:ext uri="{BB962C8B-B14F-4D97-AF65-F5344CB8AC3E}">
        <p14:creationId xmlns:p14="http://schemas.microsoft.com/office/powerpoint/2010/main" val="848188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7015" y="754126"/>
            <a:ext cx="8555355" cy="848994"/>
          </a:xfrm>
          <a:prstGeom prst="rect">
            <a:avLst/>
          </a:prstGeom>
        </p:spPr>
        <p:txBody>
          <a:bodyPr vert="horz" wrap="square" lIns="0" tIns="12700" rIns="0" bIns="0" rtlCol="0">
            <a:spAutoFit/>
          </a:bodyPr>
          <a:lstStyle/>
          <a:p>
            <a:pPr marL="12700" marR="5080">
              <a:lnSpc>
                <a:spcPct val="100000"/>
              </a:lnSpc>
              <a:spcBef>
                <a:spcPts val="100"/>
              </a:spcBef>
            </a:pPr>
            <a:r>
              <a:rPr spc="-5" dirty="0"/>
              <a:t>Şubat </a:t>
            </a:r>
            <a:r>
              <a:rPr dirty="0"/>
              <a:t>ayında karşılıksız </a:t>
            </a:r>
            <a:r>
              <a:rPr spc="-5" dirty="0"/>
              <a:t>çeklerin dönüşüm </a:t>
            </a:r>
            <a:r>
              <a:rPr dirty="0"/>
              <a:t>oranı adet olarak sabit </a:t>
            </a:r>
            <a:r>
              <a:rPr spc="-5" dirty="0"/>
              <a:t>kalırken,  tutar </a:t>
            </a:r>
            <a:r>
              <a:rPr dirty="0"/>
              <a:t>olarak</a:t>
            </a:r>
            <a:r>
              <a:rPr spc="-25" dirty="0"/>
              <a:t> </a:t>
            </a:r>
            <a:r>
              <a:rPr spc="-5" dirty="0"/>
              <a:t>yükselmiştir.</a:t>
            </a:r>
          </a:p>
          <a:p>
            <a:pPr marL="12700">
              <a:lnSpc>
                <a:spcPct val="100000"/>
              </a:lnSpc>
            </a:pPr>
            <a:r>
              <a:rPr b="0" spc="-5" dirty="0">
                <a:latin typeface="Tahoma"/>
                <a:cs typeface="Tahoma"/>
              </a:rPr>
              <a:t>Karşılıksız çeklerde </a:t>
            </a:r>
            <a:r>
              <a:rPr b="0" dirty="0">
                <a:latin typeface="Tahoma"/>
                <a:cs typeface="Tahoma"/>
              </a:rPr>
              <a:t>dönüşüm </a:t>
            </a:r>
            <a:r>
              <a:rPr b="0" spc="-5" dirty="0">
                <a:latin typeface="Tahoma"/>
                <a:cs typeface="Tahoma"/>
              </a:rPr>
              <a:t>oranları tutar olarak %1,0, </a:t>
            </a:r>
            <a:r>
              <a:rPr b="0" dirty="0">
                <a:latin typeface="Tahoma"/>
                <a:cs typeface="Tahoma"/>
              </a:rPr>
              <a:t>adet </a:t>
            </a:r>
            <a:r>
              <a:rPr b="0" spc="-5" dirty="0">
                <a:latin typeface="Tahoma"/>
                <a:cs typeface="Tahoma"/>
              </a:rPr>
              <a:t>olarak </a:t>
            </a:r>
            <a:r>
              <a:rPr b="0" dirty="0">
                <a:latin typeface="Tahoma"/>
                <a:cs typeface="Tahoma"/>
              </a:rPr>
              <a:t>ise</a:t>
            </a:r>
            <a:r>
              <a:rPr b="0" spc="135" dirty="0">
                <a:latin typeface="Tahoma"/>
                <a:cs typeface="Tahoma"/>
              </a:rPr>
              <a:t> </a:t>
            </a:r>
            <a:r>
              <a:rPr b="0" spc="-10" dirty="0">
                <a:latin typeface="Tahoma"/>
                <a:cs typeface="Tahoma"/>
              </a:rPr>
              <a:t>%0,8</a:t>
            </a:r>
          </a:p>
        </p:txBody>
      </p:sp>
      <p:sp>
        <p:nvSpPr>
          <p:cNvPr id="3" name="object 3"/>
          <p:cNvSpPr/>
          <p:nvPr/>
        </p:nvSpPr>
        <p:spPr>
          <a:xfrm>
            <a:off x="4572" y="1909572"/>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47015" y="1474338"/>
            <a:ext cx="7150100" cy="737870"/>
          </a:xfrm>
          <a:prstGeom prst="rect">
            <a:avLst/>
          </a:prstGeom>
        </p:spPr>
        <p:txBody>
          <a:bodyPr vert="horz" wrap="square" lIns="0" tIns="115570" rIns="0" bIns="0" rtlCol="0">
            <a:spAutoFit/>
          </a:bodyPr>
          <a:lstStyle/>
          <a:p>
            <a:pPr marL="12700">
              <a:spcBef>
                <a:spcPts val="910"/>
              </a:spcBef>
            </a:pPr>
            <a:r>
              <a:rPr spc="-5" dirty="0">
                <a:solidFill>
                  <a:srgbClr val="1F308D"/>
                </a:solidFill>
                <a:latin typeface="Tahoma"/>
                <a:cs typeface="Tahoma"/>
              </a:rPr>
              <a:t>seviyesindedir.</a:t>
            </a:r>
            <a:endParaRPr>
              <a:solidFill>
                <a:prstClr val="black"/>
              </a:solidFill>
              <a:latin typeface="Tahoma"/>
              <a:cs typeface="Tahoma"/>
            </a:endParaRPr>
          </a:p>
          <a:p>
            <a:pPr marL="1717039">
              <a:spcBef>
                <a:spcPts val="715"/>
              </a:spcBef>
            </a:pPr>
            <a:r>
              <a:rPr sz="1600" spc="-10" dirty="0">
                <a:solidFill>
                  <a:srgbClr val="FFFFFF"/>
                </a:solidFill>
                <a:latin typeface="Tahoma"/>
                <a:cs typeface="Tahoma"/>
              </a:rPr>
              <a:t>Karşılıksız </a:t>
            </a:r>
            <a:r>
              <a:rPr sz="1600" spc="-5" dirty="0">
                <a:solidFill>
                  <a:srgbClr val="FFFFFF"/>
                </a:solidFill>
                <a:latin typeface="Tahoma"/>
                <a:cs typeface="Tahoma"/>
              </a:rPr>
              <a:t>çek dönüşüm </a:t>
            </a:r>
            <a:r>
              <a:rPr sz="1600" spc="-10" dirty="0">
                <a:solidFill>
                  <a:srgbClr val="FFFFFF"/>
                </a:solidFill>
                <a:latin typeface="Tahoma"/>
                <a:cs typeface="Tahoma"/>
              </a:rPr>
              <a:t>oranı* </a:t>
            </a:r>
            <a:r>
              <a:rPr sz="1600" spc="-5" dirty="0">
                <a:solidFill>
                  <a:srgbClr val="FFFFFF"/>
                </a:solidFill>
                <a:latin typeface="Tahoma"/>
                <a:cs typeface="Tahoma"/>
              </a:rPr>
              <a:t>(%) Ocak 2020 – </a:t>
            </a:r>
            <a:r>
              <a:rPr sz="1600" spc="-10" dirty="0">
                <a:solidFill>
                  <a:srgbClr val="FFFFFF"/>
                </a:solidFill>
                <a:latin typeface="Tahoma"/>
                <a:cs typeface="Tahoma"/>
              </a:rPr>
              <a:t>Şubat</a:t>
            </a:r>
            <a:r>
              <a:rPr sz="1600" spc="114"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83007" y="5876645"/>
            <a:ext cx="8972550" cy="93980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15"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a:p>
            <a:pPr marL="12700" marR="5080"/>
            <a:r>
              <a:rPr sz="1200" spc="-5" dirty="0">
                <a:solidFill>
                  <a:prstClr val="black"/>
                </a:solidFill>
                <a:latin typeface="Tahoma"/>
                <a:cs typeface="Tahoma"/>
              </a:rPr>
              <a:t>*Karşılıksız </a:t>
            </a:r>
            <a:r>
              <a:rPr sz="1200" dirty="0">
                <a:solidFill>
                  <a:prstClr val="black"/>
                </a:solidFill>
                <a:latin typeface="Tahoma"/>
                <a:cs typeface="Tahoma"/>
              </a:rPr>
              <a:t>çek dönüşüm </a:t>
            </a:r>
            <a:r>
              <a:rPr sz="1200" spc="-5" dirty="0">
                <a:solidFill>
                  <a:prstClr val="black"/>
                </a:solidFill>
                <a:latin typeface="Tahoma"/>
                <a:cs typeface="Tahoma"/>
              </a:rPr>
              <a:t>oranları, takas odalarına ibraz </a:t>
            </a:r>
            <a:r>
              <a:rPr sz="1200" dirty="0">
                <a:solidFill>
                  <a:prstClr val="black"/>
                </a:solidFill>
                <a:latin typeface="Tahoma"/>
                <a:cs typeface="Tahoma"/>
              </a:rPr>
              <a:t>edilen </a:t>
            </a:r>
            <a:r>
              <a:rPr sz="1200" spc="-5" dirty="0">
                <a:solidFill>
                  <a:prstClr val="black"/>
                </a:solidFill>
                <a:latin typeface="Tahoma"/>
                <a:cs typeface="Tahoma"/>
              </a:rPr>
              <a:t>ve karşılıksız kalan </a:t>
            </a:r>
            <a:r>
              <a:rPr sz="1200" dirty="0">
                <a:solidFill>
                  <a:prstClr val="black"/>
                </a:solidFill>
                <a:latin typeface="Tahoma"/>
                <a:cs typeface="Tahoma"/>
              </a:rPr>
              <a:t>çek </a:t>
            </a:r>
            <a:r>
              <a:rPr sz="1200" spc="-5" dirty="0">
                <a:solidFill>
                  <a:prstClr val="black"/>
                </a:solidFill>
                <a:latin typeface="Tahoma"/>
                <a:cs typeface="Tahoma"/>
              </a:rPr>
              <a:t>adet ve tutarının toplam takasa </a:t>
            </a:r>
            <a:r>
              <a:rPr sz="1200" spc="-35" dirty="0">
                <a:solidFill>
                  <a:prstClr val="black"/>
                </a:solidFill>
                <a:latin typeface="Tahoma"/>
                <a:cs typeface="Tahoma"/>
              </a:rPr>
              <a:t>ibraz </a:t>
            </a:r>
            <a:r>
              <a:rPr sz="1200" dirty="0">
                <a:solidFill>
                  <a:prstClr val="black"/>
                </a:solidFill>
                <a:latin typeface="Tahoma"/>
                <a:cs typeface="Tahoma"/>
              </a:rPr>
              <a:t>edilen </a:t>
            </a:r>
            <a:r>
              <a:rPr sz="1200" spc="-5" dirty="0">
                <a:solidFill>
                  <a:prstClr val="black"/>
                </a:solidFill>
                <a:latin typeface="Tahoma"/>
                <a:cs typeface="Tahoma"/>
              </a:rPr>
              <a:t>çek  </a:t>
            </a:r>
            <a:r>
              <a:rPr sz="1200" dirty="0">
                <a:solidFill>
                  <a:prstClr val="black"/>
                </a:solidFill>
                <a:latin typeface="Tahoma"/>
                <a:cs typeface="Tahoma"/>
              </a:rPr>
              <a:t>adet </a:t>
            </a:r>
            <a:r>
              <a:rPr sz="1200" spc="-5" dirty="0">
                <a:solidFill>
                  <a:prstClr val="black"/>
                </a:solidFill>
                <a:latin typeface="Tahoma"/>
                <a:cs typeface="Tahoma"/>
              </a:rPr>
              <a:t>ve tutarı </a:t>
            </a:r>
            <a:r>
              <a:rPr sz="1200" dirty="0">
                <a:solidFill>
                  <a:prstClr val="black"/>
                </a:solidFill>
                <a:latin typeface="Tahoma"/>
                <a:cs typeface="Tahoma"/>
              </a:rPr>
              <a:t>içindeki</a:t>
            </a:r>
            <a:r>
              <a:rPr sz="1200" spc="35" dirty="0">
                <a:solidFill>
                  <a:prstClr val="black"/>
                </a:solidFill>
                <a:latin typeface="Tahoma"/>
                <a:cs typeface="Tahoma"/>
              </a:rPr>
              <a:t> </a:t>
            </a:r>
            <a:r>
              <a:rPr sz="1200" spc="-25" dirty="0">
                <a:solidFill>
                  <a:prstClr val="black"/>
                </a:solidFill>
                <a:latin typeface="Tahoma"/>
                <a:cs typeface="Tahoma"/>
              </a:rPr>
              <a:t>oranıdır.</a:t>
            </a:r>
            <a:endParaRPr sz="1200">
              <a:solidFill>
                <a:prstClr val="black"/>
              </a:solidFill>
              <a:latin typeface="Tahoma"/>
              <a:cs typeface="Tahoma"/>
            </a:endParaRPr>
          </a:p>
          <a:p>
            <a:pPr marL="12700" marR="2847975"/>
            <a:r>
              <a:rPr sz="1200" dirty="0">
                <a:solidFill>
                  <a:prstClr val="black"/>
                </a:solidFill>
                <a:latin typeface="Tahoma"/>
                <a:cs typeface="Tahoma"/>
              </a:rPr>
              <a:t>** </a:t>
            </a:r>
            <a:r>
              <a:rPr sz="1200" spc="-5" dirty="0">
                <a:solidFill>
                  <a:prstClr val="black"/>
                </a:solidFill>
                <a:latin typeface="Tahoma"/>
                <a:cs typeface="Tahoma"/>
              </a:rPr>
              <a:t>Mayıs ayında </a:t>
            </a:r>
            <a:r>
              <a:rPr sz="1200" dirty="0">
                <a:solidFill>
                  <a:prstClr val="black"/>
                </a:solidFill>
                <a:latin typeface="Tahoma"/>
                <a:cs typeface="Tahoma"/>
              </a:rPr>
              <a:t>karşılıksız çek işlemlerine ilişkin düzenleme nedeniyle </a:t>
            </a:r>
            <a:r>
              <a:rPr sz="1200" spc="-5" dirty="0">
                <a:solidFill>
                  <a:prstClr val="black"/>
                </a:solidFill>
                <a:latin typeface="Tahoma"/>
                <a:cs typeface="Tahoma"/>
              </a:rPr>
              <a:t>veri </a:t>
            </a:r>
            <a:r>
              <a:rPr sz="1200" spc="-15" dirty="0">
                <a:solidFill>
                  <a:prstClr val="black"/>
                </a:solidFill>
                <a:latin typeface="Tahoma"/>
                <a:cs typeface="Tahoma"/>
              </a:rPr>
              <a:t>açıklanmamıştır.  </a:t>
            </a:r>
            <a:r>
              <a:rPr sz="1200" u="sng" spc="-5" dirty="0">
                <a:solidFill>
                  <a:srgbClr val="009999"/>
                </a:solidFill>
                <a:uFill>
                  <a:solidFill>
                    <a:srgbClr val="009999"/>
                  </a:solidFill>
                </a:uFill>
                <a:latin typeface="Tahoma"/>
                <a:cs typeface="Tahoma"/>
                <a:hlinkClick r:id="rId2"/>
              </a:rPr>
              <a:t>https://www.resmigazete.gov.tr/eskiler/2021/04/20210430M1-1.htm</a:t>
            </a:r>
            <a:endParaRPr sz="1200">
              <a:solidFill>
                <a:prstClr val="black"/>
              </a:solidFill>
              <a:latin typeface="Tahoma"/>
              <a:cs typeface="Tahoma"/>
            </a:endParaRPr>
          </a:p>
        </p:txBody>
      </p:sp>
      <p:grpSp>
        <p:nvGrpSpPr>
          <p:cNvPr id="6" name="object 6"/>
          <p:cNvGrpSpPr/>
          <p:nvPr/>
        </p:nvGrpSpPr>
        <p:grpSpPr>
          <a:xfrm>
            <a:off x="583501" y="2430589"/>
            <a:ext cx="8268334" cy="2818130"/>
            <a:chOff x="583501" y="2430589"/>
            <a:chExt cx="8268334" cy="2818130"/>
          </a:xfrm>
        </p:grpSpPr>
        <p:sp>
          <p:nvSpPr>
            <p:cNvPr id="7" name="object 7"/>
            <p:cNvSpPr/>
            <p:nvPr/>
          </p:nvSpPr>
          <p:spPr>
            <a:xfrm>
              <a:off x="710184" y="2546603"/>
              <a:ext cx="8067040" cy="2682240"/>
            </a:xfrm>
            <a:custGeom>
              <a:avLst/>
              <a:gdLst/>
              <a:ahLst/>
              <a:cxnLst/>
              <a:rect l="l" t="t" r="r" b="b"/>
              <a:pathLst>
                <a:path w="8067040" h="2682240">
                  <a:moveTo>
                    <a:pt x="175260" y="1118616"/>
                  </a:moveTo>
                  <a:lnTo>
                    <a:pt x="0" y="1118616"/>
                  </a:lnTo>
                  <a:lnTo>
                    <a:pt x="0" y="2682240"/>
                  </a:lnTo>
                  <a:lnTo>
                    <a:pt x="175260" y="2682240"/>
                  </a:lnTo>
                  <a:lnTo>
                    <a:pt x="175260" y="1118616"/>
                  </a:lnTo>
                  <a:close/>
                </a:path>
                <a:path w="8067040" h="2682240">
                  <a:moveTo>
                    <a:pt x="490728" y="1341120"/>
                  </a:moveTo>
                  <a:lnTo>
                    <a:pt x="315468" y="1341120"/>
                  </a:lnTo>
                  <a:lnTo>
                    <a:pt x="315468" y="2682240"/>
                  </a:lnTo>
                  <a:lnTo>
                    <a:pt x="490728" y="2682240"/>
                  </a:lnTo>
                  <a:lnTo>
                    <a:pt x="490728" y="1341120"/>
                  </a:lnTo>
                  <a:close/>
                </a:path>
                <a:path w="8067040" h="2682240">
                  <a:moveTo>
                    <a:pt x="806196" y="783336"/>
                  </a:moveTo>
                  <a:lnTo>
                    <a:pt x="630936" y="783336"/>
                  </a:lnTo>
                  <a:lnTo>
                    <a:pt x="630936" y="2682240"/>
                  </a:lnTo>
                  <a:lnTo>
                    <a:pt x="806196" y="2682240"/>
                  </a:lnTo>
                  <a:lnTo>
                    <a:pt x="806196" y="783336"/>
                  </a:lnTo>
                  <a:close/>
                </a:path>
                <a:path w="8067040" h="2682240">
                  <a:moveTo>
                    <a:pt x="1121664" y="0"/>
                  </a:moveTo>
                  <a:lnTo>
                    <a:pt x="946404" y="0"/>
                  </a:lnTo>
                  <a:lnTo>
                    <a:pt x="946404" y="2682240"/>
                  </a:lnTo>
                  <a:lnTo>
                    <a:pt x="1121664" y="2682240"/>
                  </a:lnTo>
                  <a:lnTo>
                    <a:pt x="1121664" y="0"/>
                  </a:lnTo>
                  <a:close/>
                </a:path>
                <a:path w="8067040" h="2682240">
                  <a:moveTo>
                    <a:pt x="1437132" y="783336"/>
                  </a:moveTo>
                  <a:lnTo>
                    <a:pt x="1261872" y="783336"/>
                  </a:lnTo>
                  <a:lnTo>
                    <a:pt x="1261872" y="2682240"/>
                  </a:lnTo>
                  <a:lnTo>
                    <a:pt x="1437132" y="2682240"/>
                  </a:lnTo>
                  <a:lnTo>
                    <a:pt x="1437132" y="783336"/>
                  </a:lnTo>
                  <a:close/>
                </a:path>
                <a:path w="8067040" h="2682240">
                  <a:moveTo>
                    <a:pt x="1754124" y="783336"/>
                  </a:moveTo>
                  <a:lnTo>
                    <a:pt x="1577340" y="783336"/>
                  </a:lnTo>
                  <a:lnTo>
                    <a:pt x="1577340" y="2682240"/>
                  </a:lnTo>
                  <a:lnTo>
                    <a:pt x="1754124" y="2682240"/>
                  </a:lnTo>
                  <a:lnTo>
                    <a:pt x="1754124" y="783336"/>
                  </a:lnTo>
                  <a:close/>
                </a:path>
                <a:path w="8067040" h="2682240">
                  <a:moveTo>
                    <a:pt x="2069592" y="1565148"/>
                  </a:moveTo>
                  <a:lnTo>
                    <a:pt x="1894332" y="1565148"/>
                  </a:lnTo>
                  <a:lnTo>
                    <a:pt x="1894332" y="2682240"/>
                  </a:lnTo>
                  <a:lnTo>
                    <a:pt x="2069592" y="2682240"/>
                  </a:lnTo>
                  <a:lnTo>
                    <a:pt x="2069592" y="1565148"/>
                  </a:lnTo>
                  <a:close/>
                </a:path>
                <a:path w="8067040" h="2682240">
                  <a:moveTo>
                    <a:pt x="2385060" y="1229868"/>
                  </a:moveTo>
                  <a:lnTo>
                    <a:pt x="2209800" y="1229868"/>
                  </a:lnTo>
                  <a:lnTo>
                    <a:pt x="2209800" y="2682240"/>
                  </a:lnTo>
                  <a:lnTo>
                    <a:pt x="2385060" y="2682240"/>
                  </a:lnTo>
                  <a:lnTo>
                    <a:pt x="2385060" y="1229868"/>
                  </a:lnTo>
                  <a:close/>
                </a:path>
                <a:path w="8067040" h="2682240">
                  <a:moveTo>
                    <a:pt x="2700528" y="1565148"/>
                  </a:moveTo>
                  <a:lnTo>
                    <a:pt x="2525268" y="1565148"/>
                  </a:lnTo>
                  <a:lnTo>
                    <a:pt x="2525268" y="2682240"/>
                  </a:lnTo>
                  <a:lnTo>
                    <a:pt x="2700528" y="2682240"/>
                  </a:lnTo>
                  <a:lnTo>
                    <a:pt x="2700528" y="1565148"/>
                  </a:lnTo>
                  <a:close/>
                </a:path>
                <a:path w="8067040" h="2682240">
                  <a:moveTo>
                    <a:pt x="3015996" y="1676400"/>
                  </a:moveTo>
                  <a:lnTo>
                    <a:pt x="2840736" y="1676400"/>
                  </a:lnTo>
                  <a:lnTo>
                    <a:pt x="2840736" y="2682240"/>
                  </a:lnTo>
                  <a:lnTo>
                    <a:pt x="3015996" y="2682240"/>
                  </a:lnTo>
                  <a:lnTo>
                    <a:pt x="3015996" y="1676400"/>
                  </a:lnTo>
                  <a:close/>
                </a:path>
                <a:path w="8067040" h="2682240">
                  <a:moveTo>
                    <a:pt x="3331464" y="1676400"/>
                  </a:moveTo>
                  <a:lnTo>
                    <a:pt x="3156204" y="1676400"/>
                  </a:lnTo>
                  <a:lnTo>
                    <a:pt x="3156204" y="2682240"/>
                  </a:lnTo>
                  <a:lnTo>
                    <a:pt x="3331464" y="2682240"/>
                  </a:lnTo>
                  <a:lnTo>
                    <a:pt x="3331464" y="1676400"/>
                  </a:lnTo>
                  <a:close/>
                </a:path>
                <a:path w="8067040" h="2682240">
                  <a:moveTo>
                    <a:pt x="3646932" y="1565148"/>
                  </a:moveTo>
                  <a:lnTo>
                    <a:pt x="3471672" y="1565148"/>
                  </a:lnTo>
                  <a:lnTo>
                    <a:pt x="3471672" y="2682240"/>
                  </a:lnTo>
                  <a:lnTo>
                    <a:pt x="3646932" y="2682240"/>
                  </a:lnTo>
                  <a:lnTo>
                    <a:pt x="3646932" y="1565148"/>
                  </a:lnTo>
                  <a:close/>
                </a:path>
                <a:path w="8067040" h="2682240">
                  <a:moveTo>
                    <a:pt x="3962400" y="1676400"/>
                  </a:moveTo>
                  <a:lnTo>
                    <a:pt x="3787140" y="1676400"/>
                  </a:lnTo>
                  <a:lnTo>
                    <a:pt x="3787140" y="2682240"/>
                  </a:lnTo>
                  <a:lnTo>
                    <a:pt x="3962400" y="2682240"/>
                  </a:lnTo>
                  <a:lnTo>
                    <a:pt x="3962400" y="1676400"/>
                  </a:lnTo>
                  <a:close/>
                </a:path>
                <a:path w="8067040" h="2682240">
                  <a:moveTo>
                    <a:pt x="4279392" y="1676400"/>
                  </a:moveTo>
                  <a:lnTo>
                    <a:pt x="4104132" y="1676400"/>
                  </a:lnTo>
                  <a:lnTo>
                    <a:pt x="4104132" y="2682240"/>
                  </a:lnTo>
                  <a:lnTo>
                    <a:pt x="4279392" y="2682240"/>
                  </a:lnTo>
                  <a:lnTo>
                    <a:pt x="4279392" y="1676400"/>
                  </a:lnTo>
                  <a:close/>
                </a:path>
                <a:path w="8067040" h="2682240">
                  <a:moveTo>
                    <a:pt x="4594860" y="1676400"/>
                  </a:moveTo>
                  <a:lnTo>
                    <a:pt x="4419600" y="1676400"/>
                  </a:lnTo>
                  <a:lnTo>
                    <a:pt x="4419600" y="2682240"/>
                  </a:lnTo>
                  <a:lnTo>
                    <a:pt x="4594860" y="2682240"/>
                  </a:lnTo>
                  <a:lnTo>
                    <a:pt x="4594860" y="1676400"/>
                  </a:lnTo>
                  <a:close/>
                </a:path>
                <a:path w="8067040" h="2682240">
                  <a:moveTo>
                    <a:pt x="4910328" y="2011680"/>
                  </a:moveTo>
                  <a:lnTo>
                    <a:pt x="4735068" y="2011680"/>
                  </a:lnTo>
                  <a:lnTo>
                    <a:pt x="4735068" y="2682240"/>
                  </a:lnTo>
                  <a:lnTo>
                    <a:pt x="4910328" y="2682240"/>
                  </a:lnTo>
                  <a:lnTo>
                    <a:pt x="4910328" y="2011680"/>
                  </a:lnTo>
                  <a:close/>
                </a:path>
                <a:path w="8067040" h="2682240">
                  <a:moveTo>
                    <a:pt x="5541264" y="112776"/>
                  </a:moveTo>
                  <a:lnTo>
                    <a:pt x="5366004" y="112776"/>
                  </a:lnTo>
                  <a:lnTo>
                    <a:pt x="5366004" y="2682240"/>
                  </a:lnTo>
                  <a:lnTo>
                    <a:pt x="5541264" y="2682240"/>
                  </a:lnTo>
                  <a:lnTo>
                    <a:pt x="5541264" y="112776"/>
                  </a:lnTo>
                  <a:close/>
                </a:path>
                <a:path w="8067040" h="2682240">
                  <a:moveTo>
                    <a:pt x="5856732" y="1341120"/>
                  </a:moveTo>
                  <a:lnTo>
                    <a:pt x="5681472" y="1341120"/>
                  </a:lnTo>
                  <a:lnTo>
                    <a:pt x="5681472" y="2682240"/>
                  </a:lnTo>
                  <a:lnTo>
                    <a:pt x="5856732" y="2682240"/>
                  </a:lnTo>
                  <a:lnTo>
                    <a:pt x="5856732" y="1341120"/>
                  </a:lnTo>
                  <a:close/>
                </a:path>
                <a:path w="8067040" h="2682240">
                  <a:moveTo>
                    <a:pt x="6172200" y="1453896"/>
                  </a:moveTo>
                  <a:lnTo>
                    <a:pt x="5996940" y="1453896"/>
                  </a:lnTo>
                  <a:lnTo>
                    <a:pt x="5996940" y="2682240"/>
                  </a:lnTo>
                  <a:lnTo>
                    <a:pt x="6172200" y="2682240"/>
                  </a:lnTo>
                  <a:lnTo>
                    <a:pt x="6172200" y="1453896"/>
                  </a:lnTo>
                  <a:close/>
                </a:path>
                <a:path w="8067040" h="2682240">
                  <a:moveTo>
                    <a:pt x="6489192" y="1565148"/>
                  </a:moveTo>
                  <a:lnTo>
                    <a:pt x="6312408" y="1565148"/>
                  </a:lnTo>
                  <a:lnTo>
                    <a:pt x="6312408" y="2682240"/>
                  </a:lnTo>
                  <a:lnTo>
                    <a:pt x="6489192" y="2682240"/>
                  </a:lnTo>
                  <a:lnTo>
                    <a:pt x="6489192" y="1565148"/>
                  </a:lnTo>
                  <a:close/>
                </a:path>
                <a:path w="8067040" h="2682240">
                  <a:moveTo>
                    <a:pt x="6804660" y="1565148"/>
                  </a:moveTo>
                  <a:lnTo>
                    <a:pt x="6629400" y="1565148"/>
                  </a:lnTo>
                  <a:lnTo>
                    <a:pt x="6629400" y="2682240"/>
                  </a:lnTo>
                  <a:lnTo>
                    <a:pt x="6804660" y="2682240"/>
                  </a:lnTo>
                  <a:lnTo>
                    <a:pt x="6804660" y="1565148"/>
                  </a:lnTo>
                  <a:close/>
                </a:path>
                <a:path w="8067040" h="2682240">
                  <a:moveTo>
                    <a:pt x="7120128" y="1676400"/>
                  </a:moveTo>
                  <a:lnTo>
                    <a:pt x="6944868" y="1676400"/>
                  </a:lnTo>
                  <a:lnTo>
                    <a:pt x="6944868" y="2682240"/>
                  </a:lnTo>
                  <a:lnTo>
                    <a:pt x="7120128" y="2682240"/>
                  </a:lnTo>
                  <a:lnTo>
                    <a:pt x="7120128" y="1676400"/>
                  </a:lnTo>
                  <a:close/>
                </a:path>
                <a:path w="8067040" h="2682240">
                  <a:moveTo>
                    <a:pt x="7435596" y="1676400"/>
                  </a:moveTo>
                  <a:lnTo>
                    <a:pt x="7260336" y="1676400"/>
                  </a:lnTo>
                  <a:lnTo>
                    <a:pt x="7260336" y="2682240"/>
                  </a:lnTo>
                  <a:lnTo>
                    <a:pt x="7435596" y="2682240"/>
                  </a:lnTo>
                  <a:lnTo>
                    <a:pt x="7435596" y="1676400"/>
                  </a:lnTo>
                  <a:close/>
                </a:path>
                <a:path w="8067040" h="2682240">
                  <a:moveTo>
                    <a:pt x="7751064" y="1789176"/>
                  </a:moveTo>
                  <a:lnTo>
                    <a:pt x="7575804" y="1789176"/>
                  </a:lnTo>
                  <a:lnTo>
                    <a:pt x="7575804" y="2682240"/>
                  </a:lnTo>
                  <a:lnTo>
                    <a:pt x="7751064" y="2682240"/>
                  </a:lnTo>
                  <a:lnTo>
                    <a:pt x="7751064" y="1789176"/>
                  </a:lnTo>
                  <a:close/>
                </a:path>
                <a:path w="8067040" h="2682240">
                  <a:moveTo>
                    <a:pt x="8066532" y="1789176"/>
                  </a:moveTo>
                  <a:lnTo>
                    <a:pt x="7891272" y="1789176"/>
                  </a:lnTo>
                  <a:lnTo>
                    <a:pt x="7891272" y="2682240"/>
                  </a:lnTo>
                  <a:lnTo>
                    <a:pt x="8066532" y="2682240"/>
                  </a:lnTo>
                  <a:lnTo>
                    <a:pt x="8066532" y="1789176"/>
                  </a:lnTo>
                  <a:close/>
                </a:path>
              </a:pathLst>
            </a:custGeom>
            <a:solidFill>
              <a:srgbClr val="001F5F"/>
            </a:solidFill>
          </p:spPr>
          <p:txBody>
            <a:bodyPr wrap="square" lIns="0" tIns="0" rIns="0" bIns="0" rtlCol="0"/>
            <a:lstStyle/>
            <a:p>
              <a:endParaRPr smtClean="0">
                <a:solidFill>
                  <a:prstClr val="black"/>
                </a:solidFill>
              </a:endParaRPr>
            </a:p>
          </p:txBody>
        </p:sp>
        <p:sp>
          <p:nvSpPr>
            <p:cNvPr id="8" name="object 8"/>
            <p:cNvSpPr/>
            <p:nvPr/>
          </p:nvSpPr>
          <p:spPr>
            <a:xfrm>
              <a:off x="588263" y="2435351"/>
              <a:ext cx="8258809" cy="2794000"/>
            </a:xfrm>
            <a:custGeom>
              <a:avLst/>
              <a:gdLst/>
              <a:ahLst/>
              <a:cxnLst/>
              <a:rect l="l" t="t" r="r" b="b"/>
              <a:pathLst>
                <a:path w="8258809" h="2794000">
                  <a:moveTo>
                    <a:pt x="51815" y="2793492"/>
                  </a:moveTo>
                  <a:lnTo>
                    <a:pt x="51815" y="0"/>
                  </a:lnTo>
                </a:path>
                <a:path w="8258809" h="2794000">
                  <a:moveTo>
                    <a:pt x="0" y="2793492"/>
                  </a:moveTo>
                  <a:lnTo>
                    <a:pt x="51815" y="2793492"/>
                  </a:lnTo>
                </a:path>
                <a:path w="8258809" h="2794000">
                  <a:moveTo>
                    <a:pt x="0" y="2235708"/>
                  </a:moveTo>
                  <a:lnTo>
                    <a:pt x="51815" y="2235708"/>
                  </a:lnTo>
                </a:path>
                <a:path w="8258809" h="2794000">
                  <a:moveTo>
                    <a:pt x="0" y="1676400"/>
                  </a:moveTo>
                  <a:lnTo>
                    <a:pt x="51815" y="1676400"/>
                  </a:lnTo>
                </a:path>
                <a:path w="8258809" h="2794000">
                  <a:moveTo>
                    <a:pt x="0" y="1117092"/>
                  </a:moveTo>
                  <a:lnTo>
                    <a:pt x="51815" y="1117092"/>
                  </a:lnTo>
                </a:path>
                <a:path w="8258809" h="2794000">
                  <a:moveTo>
                    <a:pt x="0" y="559308"/>
                  </a:moveTo>
                  <a:lnTo>
                    <a:pt x="51815" y="559308"/>
                  </a:lnTo>
                </a:path>
                <a:path w="8258809" h="2794000">
                  <a:moveTo>
                    <a:pt x="0" y="0"/>
                  </a:moveTo>
                  <a:lnTo>
                    <a:pt x="51815" y="0"/>
                  </a:lnTo>
                </a:path>
                <a:path w="8258809" h="2794000">
                  <a:moveTo>
                    <a:pt x="51815" y="2793492"/>
                  </a:moveTo>
                  <a:lnTo>
                    <a:pt x="8258556" y="2793492"/>
                  </a:lnTo>
                </a:path>
              </a:pathLst>
            </a:custGeom>
            <a:ln w="9144">
              <a:solidFill>
                <a:srgbClr val="000000"/>
              </a:solidFill>
            </a:ln>
          </p:spPr>
          <p:txBody>
            <a:bodyPr wrap="square" lIns="0" tIns="0" rIns="0" bIns="0" rtlCol="0"/>
            <a:lstStyle/>
            <a:p>
              <a:endParaRPr smtClean="0">
                <a:solidFill>
                  <a:prstClr val="black"/>
                </a:solidFill>
              </a:endParaRPr>
            </a:p>
          </p:txBody>
        </p:sp>
        <p:sp>
          <p:nvSpPr>
            <p:cNvPr id="9" name="object 9"/>
            <p:cNvSpPr/>
            <p:nvPr/>
          </p:nvSpPr>
          <p:spPr>
            <a:xfrm>
              <a:off x="797813" y="2547365"/>
              <a:ext cx="7891780" cy="2682240"/>
            </a:xfrm>
            <a:custGeom>
              <a:avLst/>
              <a:gdLst/>
              <a:ahLst/>
              <a:cxnLst/>
              <a:rect l="l" t="t" r="r" b="b"/>
              <a:pathLst>
                <a:path w="7891780" h="2682240">
                  <a:moveTo>
                    <a:pt x="0" y="1117092"/>
                  </a:moveTo>
                  <a:lnTo>
                    <a:pt x="315467" y="1341120"/>
                  </a:lnTo>
                  <a:lnTo>
                    <a:pt x="630936" y="557784"/>
                  </a:lnTo>
                  <a:lnTo>
                    <a:pt x="946404" y="222504"/>
                  </a:lnTo>
                  <a:lnTo>
                    <a:pt x="1261872" y="893063"/>
                  </a:lnTo>
                  <a:lnTo>
                    <a:pt x="1578864" y="781812"/>
                  </a:lnTo>
                  <a:lnTo>
                    <a:pt x="1894332" y="1005839"/>
                  </a:lnTo>
                  <a:lnTo>
                    <a:pt x="2209800" y="893063"/>
                  </a:lnTo>
                  <a:lnTo>
                    <a:pt x="2525268" y="1563624"/>
                  </a:lnTo>
                  <a:lnTo>
                    <a:pt x="2840736" y="1676400"/>
                  </a:lnTo>
                  <a:lnTo>
                    <a:pt x="3156204" y="1563624"/>
                  </a:lnTo>
                  <a:lnTo>
                    <a:pt x="3471672" y="1452372"/>
                  </a:lnTo>
                  <a:lnTo>
                    <a:pt x="3787140" y="1676400"/>
                  </a:lnTo>
                  <a:lnTo>
                    <a:pt x="4104132" y="1563624"/>
                  </a:lnTo>
                  <a:lnTo>
                    <a:pt x="4419600" y="1563624"/>
                  </a:lnTo>
                  <a:lnTo>
                    <a:pt x="4735068" y="1898904"/>
                  </a:lnTo>
                  <a:lnTo>
                    <a:pt x="5050536" y="2682240"/>
                  </a:lnTo>
                  <a:lnTo>
                    <a:pt x="5366004" y="0"/>
                  </a:lnTo>
                  <a:lnTo>
                    <a:pt x="5681472" y="1228344"/>
                  </a:lnTo>
                  <a:lnTo>
                    <a:pt x="5996940" y="1341120"/>
                  </a:lnTo>
                  <a:lnTo>
                    <a:pt x="6312408" y="1341120"/>
                  </a:lnTo>
                  <a:lnTo>
                    <a:pt x="6629400" y="1563624"/>
                  </a:lnTo>
                  <a:lnTo>
                    <a:pt x="6944867" y="1452372"/>
                  </a:lnTo>
                  <a:lnTo>
                    <a:pt x="7260335" y="1563624"/>
                  </a:lnTo>
                  <a:lnTo>
                    <a:pt x="7575804" y="1676400"/>
                  </a:lnTo>
                  <a:lnTo>
                    <a:pt x="7891271" y="1563624"/>
                  </a:lnTo>
                </a:path>
              </a:pathLst>
            </a:custGeom>
            <a:ln w="38100">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8561832" y="4690872"/>
              <a:ext cx="254635" cy="182880"/>
            </a:xfrm>
            <a:custGeom>
              <a:avLst/>
              <a:gdLst/>
              <a:ahLst/>
              <a:cxnLst/>
              <a:rect l="l" t="t" r="r" b="b"/>
              <a:pathLst>
                <a:path w="254634" h="182879">
                  <a:moveTo>
                    <a:pt x="254507" y="0"/>
                  </a:moveTo>
                  <a:lnTo>
                    <a:pt x="0" y="0"/>
                  </a:lnTo>
                  <a:lnTo>
                    <a:pt x="0" y="182879"/>
                  </a:lnTo>
                  <a:lnTo>
                    <a:pt x="254507" y="182879"/>
                  </a:lnTo>
                  <a:lnTo>
                    <a:pt x="254507" y="0"/>
                  </a:lnTo>
                  <a:close/>
                </a:path>
              </a:pathLst>
            </a:custGeom>
            <a:solidFill>
              <a:srgbClr val="001F5F"/>
            </a:solidFill>
          </p:spPr>
          <p:txBody>
            <a:bodyPr wrap="square" lIns="0" tIns="0" rIns="0" bIns="0" rtlCol="0"/>
            <a:lstStyle/>
            <a:p>
              <a:endParaRPr smtClean="0">
                <a:solidFill>
                  <a:prstClr val="black"/>
                </a:solidFill>
              </a:endParaRPr>
            </a:p>
          </p:txBody>
        </p:sp>
      </p:grpSp>
      <p:sp>
        <p:nvSpPr>
          <p:cNvPr id="11" name="object 11"/>
          <p:cNvSpPr txBox="1"/>
          <p:nvPr/>
        </p:nvSpPr>
        <p:spPr>
          <a:xfrm>
            <a:off x="261924" y="4566666"/>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r>
              <a:rPr sz="1200" spc="-5" dirty="0">
                <a:solidFill>
                  <a:prstClr val="black"/>
                </a:solidFill>
                <a:latin typeface="Tahoma"/>
                <a:cs typeface="Tahoma"/>
              </a:rPr>
              <a:t>,5</a:t>
            </a:r>
            <a:endParaRPr sz="1200">
              <a:solidFill>
                <a:prstClr val="black"/>
              </a:solidFill>
              <a:latin typeface="Tahoma"/>
              <a:cs typeface="Tahoma"/>
            </a:endParaRPr>
          </a:p>
        </p:txBody>
      </p:sp>
      <p:sp>
        <p:nvSpPr>
          <p:cNvPr id="12" name="object 12"/>
          <p:cNvSpPr txBox="1"/>
          <p:nvPr/>
        </p:nvSpPr>
        <p:spPr>
          <a:xfrm>
            <a:off x="261924" y="2330958"/>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,5</a:t>
            </a:r>
            <a:endParaRPr sz="1200">
              <a:solidFill>
                <a:prstClr val="black"/>
              </a:solidFill>
              <a:latin typeface="Tahoma"/>
              <a:cs typeface="Tahoma"/>
            </a:endParaRPr>
          </a:p>
        </p:txBody>
      </p:sp>
      <p:sp>
        <p:nvSpPr>
          <p:cNvPr id="13" name="object 13"/>
          <p:cNvSpPr txBox="1"/>
          <p:nvPr/>
        </p:nvSpPr>
        <p:spPr>
          <a:xfrm>
            <a:off x="261924" y="4007611"/>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,0</a:t>
            </a:r>
            <a:endParaRPr sz="1200">
              <a:solidFill>
                <a:prstClr val="black"/>
              </a:solidFill>
              <a:latin typeface="Tahoma"/>
              <a:cs typeface="Tahoma"/>
            </a:endParaRPr>
          </a:p>
        </p:txBody>
      </p:sp>
      <p:sp>
        <p:nvSpPr>
          <p:cNvPr id="14" name="object 14"/>
          <p:cNvSpPr txBox="1"/>
          <p:nvPr/>
        </p:nvSpPr>
        <p:spPr>
          <a:xfrm>
            <a:off x="261924" y="2889884"/>
            <a:ext cx="238760" cy="7677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,0</a:t>
            </a:r>
            <a:endParaRPr sz="1200">
              <a:solidFill>
                <a:prstClr val="black"/>
              </a:solidFill>
              <a:latin typeface="Tahoma"/>
              <a:cs typeface="Tahoma"/>
            </a:endParaRPr>
          </a:p>
          <a:p>
            <a:endParaRPr sz="1400">
              <a:solidFill>
                <a:prstClr val="black"/>
              </a:solidFill>
              <a:latin typeface="Tahoma"/>
              <a:cs typeface="Tahoma"/>
            </a:endParaRPr>
          </a:p>
          <a:p>
            <a:endParaRPr sz="1050">
              <a:solidFill>
                <a:prstClr val="black"/>
              </a:solidFill>
              <a:latin typeface="Tahoma"/>
              <a:cs typeface="Tahoma"/>
            </a:endParaRPr>
          </a:p>
          <a:p>
            <a:pPr marL="12700">
              <a:spcBef>
                <a:spcPts val="5"/>
              </a:spcBef>
            </a:pPr>
            <a:r>
              <a:rPr sz="1200" dirty="0">
                <a:solidFill>
                  <a:prstClr val="black"/>
                </a:solidFill>
                <a:latin typeface="Tahoma"/>
                <a:cs typeface="Tahoma"/>
              </a:rPr>
              <a:t>1</a:t>
            </a:r>
            <a:r>
              <a:rPr sz="1200" spc="-5" dirty="0">
                <a:solidFill>
                  <a:prstClr val="black"/>
                </a:solidFill>
                <a:latin typeface="Tahoma"/>
                <a:cs typeface="Tahoma"/>
              </a:rPr>
              <a:t>,5</a:t>
            </a:r>
            <a:endParaRPr sz="1200">
              <a:solidFill>
                <a:prstClr val="black"/>
              </a:solidFill>
              <a:latin typeface="Tahoma"/>
              <a:cs typeface="Tahoma"/>
            </a:endParaRPr>
          </a:p>
        </p:txBody>
      </p:sp>
      <p:sp>
        <p:nvSpPr>
          <p:cNvPr id="15" name="object 15"/>
          <p:cNvSpPr txBox="1"/>
          <p:nvPr/>
        </p:nvSpPr>
        <p:spPr>
          <a:xfrm>
            <a:off x="261924" y="5125592"/>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r>
              <a:rPr sz="1200" spc="-5" dirty="0">
                <a:solidFill>
                  <a:prstClr val="black"/>
                </a:solidFill>
                <a:latin typeface="Tahoma"/>
                <a:cs typeface="Tahoma"/>
              </a:rPr>
              <a:t>,0</a:t>
            </a:r>
            <a:endParaRPr sz="1200">
              <a:solidFill>
                <a:prstClr val="black"/>
              </a:solidFill>
              <a:latin typeface="Tahoma"/>
              <a:cs typeface="Tahoma"/>
            </a:endParaRPr>
          </a:p>
        </p:txBody>
      </p:sp>
      <p:sp>
        <p:nvSpPr>
          <p:cNvPr id="16" name="object 16"/>
          <p:cNvSpPr txBox="1"/>
          <p:nvPr/>
        </p:nvSpPr>
        <p:spPr>
          <a:xfrm>
            <a:off x="692227" y="5267959"/>
            <a:ext cx="8101965" cy="685165"/>
          </a:xfrm>
          <a:prstGeom prst="rect">
            <a:avLst/>
          </a:prstGeom>
        </p:spPr>
        <p:txBody>
          <a:bodyPr vert="vert270" wrap="square" lIns="0" tIns="12700" rIns="0" bIns="0" rtlCol="0">
            <a:spAutoFit/>
          </a:bodyPr>
          <a:lstStyle/>
          <a:p>
            <a:pPr marR="5080" algn="r">
              <a:spcBef>
                <a:spcPts val="100"/>
              </a:spcBef>
            </a:pPr>
            <a:r>
              <a:rPr sz="1200" dirty="0">
                <a:solidFill>
                  <a:prstClr val="black"/>
                </a:solidFill>
                <a:latin typeface="Tahoma"/>
                <a:cs typeface="Tahoma"/>
              </a:rPr>
              <a:t>Oc</a:t>
            </a:r>
            <a:r>
              <a:rPr sz="1200" spc="-10" dirty="0">
                <a:solidFill>
                  <a:prstClr val="black"/>
                </a:solidFill>
                <a:latin typeface="Tahoma"/>
                <a:cs typeface="Tahoma"/>
              </a:rPr>
              <a:t>a</a:t>
            </a:r>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a:p>
            <a:pPr marL="12700" marR="5080" indent="180340" algn="r">
              <a:lnSpc>
                <a:spcPct val="172600"/>
              </a:lnSpc>
            </a:pPr>
            <a:r>
              <a:rPr sz="1200" dirty="0">
                <a:solidFill>
                  <a:prstClr val="black"/>
                </a:solidFill>
                <a:latin typeface="Tahoma"/>
                <a:cs typeface="Tahoma"/>
              </a:rPr>
              <a:t>Şu</a:t>
            </a:r>
            <a:r>
              <a:rPr sz="1200" spc="-5" dirty="0">
                <a:solidFill>
                  <a:prstClr val="black"/>
                </a:solidFill>
                <a:latin typeface="Tahoma"/>
                <a:cs typeface="Tahoma"/>
              </a:rPr>
              <a:t>b-</a:t>
            </a:r>
            <a:r>
              <a:rPr sz="1200" dirty="0">
                <a:solidFill>
                  <a:prstClr val="black"/>
                </a:solidFill>
                <a:latin typeface="Tahoma"/>
                <a:cs typeface="Tahoma"/>
              </a:rPr>
              <a:t>20  M</a:t>
            </a:r>
            <a:r>
              <a:rPr sz="1200" spc="-10" dirty="0">
                <a:solidFill>
                  <a:prstClr val="black"/>
                </a:solidFill>
                <a:latin typeface="Tahoma"/>
                <a:cs typeface="Tahoma"/>
              </a:rPr>
              <a:t>a</a:t>
            </a:r>
            <a:r>
              <a:rPr sz="1200" spc="-15" dirty="0">
                <a:solidFill>
                  <a:prstClr val="black"/>
                </a:solidFill>
                <a:latin typeface="Tahoma"/>
                <a:cs typeface="Tahoma"/>
              </a:rPr>
              <a:t>r</a:t>
            </a:r>
            <a:r>
              <a:rPr sz="1200" spc="-5" dirty="0">
                <a:solidFill>
                  <a:prstClr val="black"/>
                </a:solidFill>
                <a:latin typeface="Tahoma"/>
                <a:cs typeface="Tahoma"/>
              </a:rPr>
              <a:t>-</a:t>
            </a:r>
            <a:r>
              <a:rPr sz="1200" dirty="0">
                <a:solidFill>
                  <a:prstClr val="black"/>
                </a:solidFill>
                <a:latin typeface="Tahoma"/>
                <a:cs typeface="Tahoma"/>
              </a:rPr>
              <a:t>20  Ni</a:t>
            </a:r>
            <a:r>
              <a:rPr sz="1200" spc="5" dirty="0">
                <a:solidFill>
                  <a:prstClr val="black"/>
                </a:solidFill>
                <a:latin typeface="Tahoma"/>
                <a:cs typeface="Tahoma"/>
              </a:rPr>
              <a:t>s</a:t>
            </a:r>
            <a:r>
              <a:rPr sz="1200" spc="-5" dirty="0">
                <a:solidFill>
                  <a:prstClr val="black"/>
                </a:solidFill>
                <a:latin typeface="Tahoma"/>
                <a:cs typeface="Tahoma"/>
              </a:rPr>
              <a:t>-</a:t>
            </a:r>
            <a:r>
              <a:rPr sz="1200" dirty="0">
                <a:solidFill>
                  <a:prstClr val="black"/>
                </a:solidFill>
                <a:latin typeface="Tahoma"/>
                <a:cs typeface="Tahoma"/>
              </a:rPr>
              <a:t>20  M</a:t>
            </a:r>
            <a:r>
              <a:rPr sz="1200" spc="-20" dirty="0">
                <a:solidFill>
                  <a:prstClr val="black"/>
                </a:solidFill>
                <a:latin typeface="Tahoma"/>
                <a:cs typeface="Tahoma"/>
              </a:rPr>
              <a:t>ay</a:t>
            </a:r>
            <a:r>
              <a:rPr sz="1200" spc="-5" dirty="0">
                <a:solidFill>
                  <a:prstClr val="black"/>
                </a:solidFill>
                <a:latin typeface="Tahoma"/>
                <a:cs typeface="Tahoma"/>
              </a:rPr>
              <a:t>-</a:t>
            </a:r>
            <a:r>
              <a:rPr sz="1200" dirty="0">
                <a:solidFill>
                  <a:prstClr val="black"/>
                </a:solidFill>
                <a:latin typeface="Tahoma"/>
                <a:cs typeface="Tahoma"/>
              </a:rPr>
              <a:t>20  H</a:t>
            </a:r>
            <a:r>
              <a:rPr sz="1200" spc="-10" dirty="0">
                <a:solidFill>
                  <a:prstClr val="black"/>
                </a:solidFill>
                <a:latin typeface="Tahoma"/>
                <a:cs typeface="Tahoma"/>
              </a:rPr>
              <a:t>a</a:t>
            </a:r>
            <a:r>
              <a:rPr sz="1200" spc="-20" dirty="0">
                <a:solidFill>
                  <a:prstClr val="black"/>
                </a:solidFill>
                <a:latin typeface="Tahoma"/>
                <a:cs typeface="Tahoma"/>
              </a:rPr>
              <a:t>z</a:t>
            </a:r>
            <a:r>
              <a:rPr sz="1200" spc="-5" dirty="0">
                <a:solidFill>
                  <a:prstClr val="black"/>
                </a:solidFill>
                <a:latin typeface="Tahoma"/>
                <a:cs typeface="Tahoma"/>
              </a:rPr>
              <a:t>-</a:t>
            </a:r>
            <a:r>
              <a:rPr sz="1200" dirty="0">
                <a:solidFill>
                  <a:prstClr val="black"/>
                </a:solidFill>
                <a:latin typeface="Tahoma"/>
                <a:cs typeface="Tahoma"/>
              </a:rPr>
              <a:t>20  </a:t>
            </a:r>
            <a:r>
              <a:rPr sz="1200" spc="-125" dirty="0">
                <a:solidFill>
                  <a:prstClr val="black"/>
                </a:solidFill>
                <a:latin typeface="Tahoma"/>
                <a:cs typeface="Tahoma"/>
              </a:rPr>
              <a:t>T</a:t>
            </a:r>
            <a:r>
              <a:rPr sz="1200" dirty="0">
                <a:solidFill>
                  <a:prstClr val="black"/>
                </a:solidFill>
                <a:latin typeface="Tahoma"/>
                <a:cs typeface="Tahoma"/>
              </a:rPr>
              <a:t>em</a:t>
            </a:r>
            <a:r>
              <a:rPr sz="1200" spc="-5" dirty="0">
                <a:solidFill>
                  <a:prstClr val="black"/>
                </a:solidFill>
                <a:latin typeface="Tahoma"/>
                <a:cs typeface="Tahoma"/>
              </a:rPr>
              <a:t>-</a:t>
            </a:r>
            <a:r>
              <a:rPr sz="1200" dirty="0">
                <a:solidFill>
                  <a:prstClr val="black"/>
                </a:solidFill>
                <a:latin typeface="Tahoma"/>
                <a:cs typeface="Tahoma"/>
              </a:rPr>
              <a:t>20  Ağu</a:t>
            </a:r>
            <a:r>
              <a:rPr sz="1200" spc="-5" dirty="0">
                <a:solidFill>
                  <a:prstClr val="black"/>
                </a:solidFill>
                <a:latin typeface="Tahoma"/>
                <a:cs typeface="Tahoma"/>
              </a:rPr>
              <a:t>-</a:t>
            </a:r>
            <a:r>
              <a:rPr sz="1200" dirty="0">
                <a:solidFill>
                  <a:prstClr val="black"/>
                </a:solidFill>
                <a:latin typeface="Tahoma"/>
                <a:cs typeface="Tahoma"/>
              </a:rPr>
              <a:t>20  Ey</a:t>
            </a:r>
            <a:r>
              <a:rPr sz="1200" spc="-5" dirty="0">
                <a:solidFill>
                  <a:prstClr val="black"/>
                </a:solidFill>
                <a:latin typeface="Tahoma"/>
                <a:cs typeface="Tahoma"/>
              </a:rPr>
              <a:t>l-</a:t>
            </a:r>
            <a:r>
              <a:rPr sz="1200" dirty="0">
                <a:solidFill>
                  <a:prstClr val="black"/>
                </a:solidFill>
                <a:latin typeface="Tahoma"/>
                <a:cs typeface="Tahoma"/>
              </a:rPr>
              <a:t>20  Eki</a:t>
            </a:r>
            <a:r>
              <a:rPr sz="1200" spc="-5" dirty="0">
                <a:solidFill>
                  <a:prstClr val="black"/>
                </a:solidFill>
                <a:latin typeface="Tahoma"/>
                <a:cs typeface="Tahoma"/>
              </a:rPr>
              <a:t>-</a:t>
            </a:r>
            <a:r>
              <a:rPr sz="1200" dirty="0">
                <a:solidFill>
                  <a:prstClr val="black"/>
                </a:solidFill>
                <a:latin typeface="Tahoma"/>
                <a:cs typeface="Tahoma"/>
              </a:rPr>
              <a:t>20  </a:t>
            </a:r>
            <a:r>
              <a:rPr sz="1200" spc="-25" dirty="0">
                <a:solidFill>
                  <a:prstClr val="black"/>
                </a:solidFill>
                <a:latin typeface="Tahoma"/>
                <a:cs typeface="Tahoma"/>
              </a:rPr>
              <a:t>K</a:t>
            </a:r>
            <a:r>
              <a:rPr sz="1200" spc="-10" dirty="0">
                <a:solidFill>
                  <a:prstClr val="black"/>
                </a:solidFill>
                <a:latin typeface="Tahoma"/>
                <a:cs typeface="Tahoma"/>
              </a:rPr>
              <a:t>a</a:t>
            </a:r>
            <a:r>
              <a:rPr sz="1200" dirty="0">
                <a:solidFill>
                  <a:prstClr val="black"/>
                </a:solidFill>
                <a:latin typeface="Tahoma"/>
                <a:cs typeface="Tahoma"/>
              </a:rPr>
              <a:t>s</a:t>
            </a:r>
            <a:r>
              <a:rPr sz="1200" spc="-5" dirty="0">
                <a:solidFill>
                  <a:prstClr val="black"/>
                </a:solidFill>
                <a:latin typeface="Tahoma"/>
                <a:cs typeface="Tahoma"/>
              </a:rPr>
              <a:t>-</a:t>
            </a:r>
            <a:r>
              <a:rPr sz="1200" dirty="0">
                <a:solidFill>
                  <a:prstClr val="black"/>
                </a:solidFill>
                <a:latin typeface="Tahoma"/>
                <a:cs typeface="Tahoma"/>
              </a:rPr>
              <a:t>20  A</a:t>
            </a:r>
            <a:r>
              <a:rPr sz="1200" spc="-20" dirty="0">
                <a:solidFill>
                  <a:prstClr val="black"/>
                </a:solidFill>
                <a:latin typeface="Tahoma"/>
                <a:cs typeface="Tahoma"/>
              </a:rPr>
              <a:t>r</a:t>
            </a:r>
            <a:r>
              <a:rPr sz="1200" spc="-10" dirty="0">
                <a:solidFill>
                  <a:prstClr val="black"/>
                </a:solidFill>
                <a:latin typeface="Tahoma"/>
                <a:cs typeface="Tahoma"/>
              </a:rPr>
              <a:t>a</a:t>
            </a:r>
            <a:r>
              <a:rPr sz="1200" spc="-5" dirty="0">
                <a:solidFill>
                  <a:prstClr val="black"/>
                </a:solidFill>
                <a:latin typeface="Tahoma"/>
                <a:cs typeface="Tahoma"/>
              </a:rPr>
              <a:t>-</a:t>
            </a:r>
            <a:r>
              <a:rPr sz="1200" dirty="0">
                <a:solidFill>
                  <a:prstClr val="black"/>
                </a:solidFill>
                <a:latin typeface="Tahoma"/>
                <a:cs typeface="Tahoma"/>
              </a:rPr>
              <a:t>20  Oc</a:t>
            </a:r>
            <a:r>
              <a:rPr sz="1200" spc="-10" dirty="0">
                <a:solidFill>
                  <a:prstClr val="black"/>
                </a:solidFill>
                <a:latin typeface="Tahoma"/>
                <a:cs typeface="Tahoma"/>
              </a:rPr>
              <a:t>a</a:t>
            </a:r>
            <a:r>
              <a:rPr sz="1200" spc="-5" dirty="0">
                <a:solidFill>
                  <a:prstClr val="black"/>
                </a:solidFill>
                <a:latin typeface="Tahoma"/>
                <a:cs typeface="Tahoma"/>
              </a:rPr>
              <a:t>-</a:t>
            </a:r>
            <a:r>
              <a:rPr sz="1200" dirty="0">
                <a:solidFill>
                  <a:prstClr val="black"/>
                </a:solidFill>
                <a:latin typeface="Tahoma"/>
                <a:cs typeface="Tahoma"/>
              </a:rPr>
              <a:t>21  Şu</a:t>
            </a:r>
            <a:r>
              <a:rPr sz="1200" spc="-5" dirty="0">
                <a:solidFill>
                  <a:prstClr val="black"/>
                </a:solidFill>
                <a:latin typeface="Tahoma"/>
                <a:cs typeface="Tahoma"/>
              </a:rPr>
              <a:t>b-</a:t>
            </a:r>
            <a:r>
              <a:rPr sz="1200" dirty="0">
                <a:solidFill>
                  <a:prstClr val="black"/>
                </a:solidFill>
                <a:latin typeface="Tahoma"/>
                <a:cs typeface="Tahoma"/>
              </a:rPr>
              <a:t>21  M</a:t>
            </a:r>
            <a:r>
              <a:rPr sz="1200" spc="-10" dirty="0">
                <a:solidFill>
                  <a:prstClr val="black"/>
                </a:solidFill>
                <a:latin typeface="Tahoma"/>
                <a:cs typeface="Tahoma"/>
              </a:rPr>
              <a:t>a</a:t>
            </a:r>
            <a:r>
              <a:rPr sz="1200" spc="-15" dirty="0">
                <a:solidFill>
                  <a:prstClr val="black"/>
                </a:solidFill>
                <a:latin typeface="Tahoma"/>
                <a:cs typeface="Tahoma"/>
              </a:rPr>
              <a:t>r</a:t>
            </a:r>
            <a:r>
              <a:rPr sz="1200" spc="-5" dirty="0">
                <a:solidFill>
                  <a:prstClr val="black"/>
                </a:solidFill>
                <a:latin typeface="Tahoma"/>
                <a:cs typeface="Tahoma"/>
              </a:rPr>
              <a:t>-</a:t>
            </a:r>
            <a:r>
              <a:rPr sz="1200" dirty="0">
                <a:solidFill>
                  <a:prstClr val="black"/>
                </a:solidFill>
                <a:latin typeface="Tahoma"/>
                <a:cs typeface="Tahoma"/>
              </a:rPr>
              <a:t>21  Ni</a:t>
            </a:r>
            <a:r>
              <a:rPr sz="1200" spc="5" dirty="0">
                <a:solidFill>
                  <a:prstClr val="black"/>
                </a:solidFill>
                <a:latin typeface="Tahoma"/>
                <a:cs typeface="Tahoma"/>
              </a:rPr>
              <a:t>s</a:t>
            </a:r>
            <a:r>
              <a:rPr sz="1200" spc="-5" dirty="0">
                <a:solidFill>
                  <a:prstClr val="black"/>
                </a:solidFill>
                <a:latin typeface="Tahoma"/>
                <a:cs typeface="Tahoma"/>
              </a:rPr>
              <a:t>-</a:t>
            </a:r>
            <a:r>
              <a:rPr sz="1200" dirty="0">
                <a:solidFill>
                  <a:prstClr val="black"/>
                </a:solidFill>
                <a:latin typeface="Tahoma"/>
                <a:cs typeface="Tahoma"/>
              </a:rPr>
              <a:t>21  M</a:t>
            </a:r>
            <a:r>
              <a:rPr sz="1200" spc="-20" dirty="0">
                <a:solidFill>
                  <a:prstClr val="black"/>
                </a:solidFill>
                <a:latin typeface="Tahoma"/>
                <a:cs typeface="Tahoma"/>
              </a:rPr>
              <a:t>a</a:t>
            </a:r>
            <a:r>
              <a:rPr sz="1200" spc="-25" dirty="0">
                <a:solidFill>
                  <a:prstClr val="black"/>
                </a:solidFill>
                <a:latin typeface="Tahoma"/>
                <a:cs typeface="Tahoma"/>
              </a:rPr>
              <a:t>y</a:t>
            </a:r>
            <a:r>
              <a:rPr sz="1200" spc="-5" dirty="0">
                <a:solidFill>
                  <a:prstClr val="black"/>
                </a:solidFill>
                <a:latin typeface="Tahoma"/>
                <a:cs typeface="Tahoma"/>
              </a:rPr>
              <a:t>-</a:t>
            </a:r>
            <a:r>
              <a:rPr sz="1200" dirty="0">
                <a:solidFill>
                  <a:prstClr val="black"/>
                </a:solidFill>
                <a:latin typeface="Tahoma"/>
                <a:cs typeface="Tahoma"/>
              </a:rPr>
              <a:t>2</a:t>
            </a:r>
            <a:r>
              <a:rPr sz="1200" spc="5" dirty="0">
                <a:solidFill>
                  <a:prstClr val="black"/>
                </a:solidFill>
                <a:latin typeface="Tahoma"/>
                <a:cs typeface="Tahoma"/>
              </a:rPr>
              <a:t>1</a:t>
            </a:r>
            <a:r>
              <a:rPr sz="1200" dirty="0">
                <a:solidFill>
                  <a:prstClr val="black"/>
                </a:solidFill>
                <a:latin typeface="Tahoma"/>
                <a:cs typeface="Tahoma"/>
              </a:rPr>
              <a:t>**  H</a:t>
            </a:r>
            <a:r>
              <a:rPr sz="1200" spc="-10" dirty="0">
                <a:solidFill>
                  <a:prstClr val="black"/>
                </a:solidFill>
                <a:latin typeface="Tahoma"/>
                <a:cs typeface="Tahoma"/>
              </a:rPr>
              <a:t>a</a:t>
            </a:r>
            <a:r>
              <a:rPr sz="1200" spc="-20" dirty="0">
                <a:solidFill>
                  <a:prstClr val="black"/>
                </a:solidFill>
                <a:latin typeface="Tahoma"/>
                <a:cs typeface="Tahoma"/>
              </a:rPr>
              <a:t>z</a:t>
            </a:r>
            <a:r>
              <a:rPr sz="1200" spc="-5" dirty="0">
                <a:solidFill>
                  <a:prstClr val="black"/>
                </a:solidFill>
                <a:latin typeface="Tahoma"/>
                <a:cs typeface="Tahoma"/>
              </a:rPr>
              <a:t>-</a:t>
            </a:r>
            <a:r>
              <a:rPr sz="1200" dirty="0">
                <a:solidFill>
                  <a:prstClr val="black"/>
                </a:solidFill>
                <a:latin typeface="Tahoma"/>
                <a:cs typeface="Tahoma"/>
              </a:rPr>
              <a:t>21  </a:t>
            </a:r>
            <a:r>
              <a:rPr sz="1200" spc="-125" dirty="0">
                <a:solidFill>
                  <a:prstClr val="black"/>
                </a:solidFill>
                <a:latin typeface="Tahoma"/>
                <a:cs typeface="Tahoma"/>
              </a:rPr>
              <a:t>T</a:t>
            </a:r>
            <a:r>
              <a:rPr sz="1200" dirty="0">
                <a:solidFill>
                  <a:prstClr val="black"/>
                </a:solidFill>
                <a:latin typeface="Tahoma"/>
                <a:cs typeface="Tahoma"/>
              </a:rPr>
              <a:t>em</a:t>
            </a:r>
            <a:r>
              <a:rPr sz="1200" spc="-5" dirty="0">
                <a:solidFill>
                  <a:prstClr val="black"/>
                </a:solidFill>
                <a:latin typeface="Tahoma"/>
                <a:cs typeface="Tahoma"/>
              </a:rPr>
              <a:t>-</a:t>
            </a:r>
            <a:r>
              <a:rPr sz="1200" dirty="0">
                <a:solidFill>
                  <a:prstClr val="black"/>
                </a:solidFill>
                <a:latin typeface="Tahoma"/>
                <a:cs typeface="Tahoma"/>
              </a:rPr>
              <a:t>21  Ağu</a:t>
            </a:r>
            <a:r>
              <a:rPr sz="1200" spc="-5" dirty="0">
                <a:solidFill>
                  <a:prstClr val="black"/>
                </a:solidFill>
                <a:latin typeface="Tahoma"/>
                <a:cs typeface="Tahoma"/>
              </a:rPr>
              <a:t>-</a:t>
            </a:r>
            <a:r>
              <a:rPr sz="1200" dirty="0">
                <a:solidFill>
                  <a:prstClr val="black"/>
                </a:solidFill>
                <a:latin typeface="Tahoma"/>
                <a:cs typeface="Tahoma"/>
              </a:rPr>
              <a:t>21  Eyl</a:t>
            </a:r>
            <a:r>
              <a:rPr sz="1200" spc="-5" dirty="0">
                <a:solidFill>
                  <a:prstClr val="black"/>
                </a:solidFill>
                <a:latin typeface="Tahoma"/>
                <a:cs typeface="Tahoma"/>
              </a:rPr>
              <a:t>-</a:t>
            </a:r>
            <a:r>
              <a:rPr sz="1200" dirty="0">
                <a:solidFill>
                  <a:prstClr val="black"/>
                </a:solidFill>
                <a:latin typeface="Tahoma"/>
                <a:cs typeface="Tahoma"/>
              </a:rPr>
              <a:t>21  Eki</a:t>
            </a:r>
            <a:r>
              <a:rPr sz="1200" spc="-5" dirty="0">
                <a:solidFill>
                  <a:prstClr val="black"/>
                </a:solidFill>
                <a:latin typeface="Tahoma"/>
                <a:cs typeface="Tahoma"/>
              </a:rPr>
              <a:t>-</a:t>
            </a:r>
            <a:r>
              <a:rPr sz="1200" dirty="0">
                <a:solidFill>
                  <a:prstClr val="black"/>
                </a:solidFill>
                <a:latin typeface="Tahoma"/>
                <a:cs typeface="Tahoma"/>
              </a:rPr>
              <a:t>21  </a:t>
            </a:r>
            <a:r>
              <a:rPr sz="1200" spc="-25" dirty="0">
                <a:solidFill>
                  <a:prstClr val="black"/>
                </a:solidFill>
                <a:latin typeface="Tahoma"/>
                <a:cs typeface="Tahoma"/>
              </a:rPr>
              <a:t>K</a:t>
            </a:r>
            <a:r>
              <a:rPr sz="1200" spc="-10" dirty="0">
                <a:solidFill>
                  <a:prstClr val="black"/>
                </a:solidFill>
                <a:latin typeface="Tahoma"/>
                <a:cs typeface="Tahoma"/>
              </a:rPr>
              <a:t>a</a:t>
            </a:r>
            <a:r>
              <a:rPr sz="1200" dirty="0">
                <a:solidFill>
                  <a:prstClr val="black"/>
                </a:solidFill>
                <a:latin typeface="Tahoma"/>
                <a:cs typeface="Tahoma"/>
              </a:rPr>
              <a:t>s</a:t>
            </a:r>
            <a:r>
              <a:rPr sz="1200" spc="-5" dirty="0">
                <a:solidFill>
                  <a:prstClr val="black"/>
                </a:solidFill>
                <a:latin typeface="Tahoma"/>
                <a:cs typeface="Tahoma"/>
              </a:rPr>
              <a:t>-</a:t>
            </a:r>
            <a:r>
              <a:rPr sz="1200" dirty="0">
                <a:solidFill>
                  <a:prstClr val="black"/>
                </a:solidFill>
                <a:latin typeface="Tahoma"/>
                <a:cs typeface="Tahoma"/>
              </a:rPr>
              <a:t>21  A</a:t>
            </a:r>
            <a:r>
              <a:rPr sz="1200" spc="-20" dirty="0">
                <a:solidFill>
                  <a:prstClr val="black"/>
                </a:solidFill>
                <a:latin typeface="Tahoma"/>
                <a:cs typeface="Tahoma"/>
              </a:rPr>
              <a:t>r</a:t>
            </a:r>
            <a:r>
              <a:rPr sz="1200" spc="-10" dirty="0">
                <a:solidFill>
                  <a:prstClr val="black"/>
                </a:solidFill>
                <a:latin typeface="Tahoma"/>
                <a:cs typeface="Tahoma"/>
              </a:rPr>
              <a:t>a</a:t>
            </a:r>
            <a:r>
              <a:rPr sz="1200" spc="-5" dirty="0">
                <a:solidFill>
                  <a:prstClr val="black"/>
                </a:solidFill>
                <a:latin typeface="Tahoma"/>
                <a:cs typeface="Tahoma"/>
              </a:rPr>
              <a:t>-</a:t>
            </a:r>
            <a:r>
              <a:rPr sz="1200" dirty="0">
                <a:solidFill>
                  <a:prstClr val="black"/>
                </a:solidFill>
                <a:latin typeface="Tahoma"/>
                <a:cs typeface="Tahoma"/>
              </a:rPr>
              <a:t>21  Oc</a:t>
            </a:r>
            <a:r>
              <a:rPr sz="1200" spc="-10" dirty="0">
                <a:solidFill>
                  <a:prstClr val="black"/>
                </a:solidFill>
                <a:latin typeface="Tahoma"/>
                <a:cs typeface="Tahoma"/>
              </a:rPr>
              <a:t>a</a:t>
            </a:r>
            <a:r>
              <a:rPr sz="1200" spc="-5" dirty="0">
                <a:solidFill>
                  <a:prstClr val="black"/>
                </a:solidFill>
                <a:latin typeface="Tahoma"/>
                <a:cs typeface="Tahoma"/>
              </a:rPr>
              <a:t>-</a:t>
            </a:r>
            <a:r>
              <a:rPr sz="1200" dirty="0">
                <a:solidFill>
                  <a:prstClr val="black"/>
                </a:solidFill>
                <a:latin typeface="Tahoma"/>
                <a:cs typeface="Tahoma"/>
              </a:rPr>
              <a:t>22  Şu</a:t>
            </a:r>
            <a:r>
              <a:rPr sz="1200" spc="-5" dirty="0">
                <a:solidFill>
                  <a:prstClr val="black"/>
                </a:solidFill>
                <a:latin typeface="Tahoma"/>
                <a:cs typeface="Tahoma"/>
              </a:rPr>
              <a:t>b-</a:t>
            </a:r>
            <a:r>
              <a:rPr sz="1200" dirty="0">
                <a:solidFill>
                  <a:prstClr val="black"/>
                </a:solidFill>
                <a:latin typeface="Tahoma"/>
                <a:cs typeface="Tahoma"/>
              </a:rPr>
              <a:t>22</a:t>
            </a:r>
            <a:endParaRPr sz="1200">
              <a:solidFill>
                <a:prstClr val="black"/>
              </a:solidFill>
              <a:latin typeface="Tahoma"/>
              <a:cs typeface="Tahoma"/>
            </a:endParaRPr>
          </a:p>
        </p:txBody>
      </p:sp>
      <p:sp>
        <p:nvSpPr>
          <p:cNvPr id="17" name="object 17"/>
          <p:cNvSpPr txBox="1"/>
          <p:nvPr/>
        </p:nvSpPr>
        <p:spPr>
          <a:xfrm>
            <a:off x="8572245" y="4677917"/>
            <a:ext cx="23876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0</a:t>
            </a:r>
            <a:r>
              <a:rPr sz="1200" spc="-5" dirty="0">
                <a:solidFill>
                  <a:srgbClr val="FFFFFF"/>
                </a:solidFill>
                <a:latin typeface="Tahoma"/>
                <a:cs typeface="Tahoma"/>
              </a:rPr>
              <a:t>,8</a:t>
            </a:r>
            <a:endParaRPr sz="1200">
              <a:solidFill>
                <a:prstClr val="black"/>
              </a:solidFill>
              <a:latin typeface="Tahoma"/>
              <a:cs typeface="Tahoma"/>
            </a:endParaRPr>
          </a:p>
        </p:txBody>
      </p:sp>
      <p:sp>
        <p:nvSpPr>
          <p:cNvPr id="18" name="object 18"/>
          <p:cNvSpPr txBox="1"/>
          <p:nvPr/>
        </p:nvSpPr>
        <p:spPr>
          <a:xfrm>
            <a:off x="8556497" y="3859783"/>
            <a:ext cx="267970"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1,0</a:t>
            </a:r>
            <a:endParaRPr sz="1200">
              <a:solidFill>
                <a:prstClr val="black"/>
              </a:solidFill>
              <a:latin typeface="Tahoma"/>
              <a:cs typeface="Tahoma"/>
            </a:endParaRPr>
          </a:p>
        </p:txBody>
      </p:sp>
      <p:grpSp>
        <p:nvGrpSpPr>
          <p:cNvPr id="19" name="object 19"/>
          <p:cNvGrpSpPr/>
          <p:nvPr/>
        </p:nvGrpSpPr>
        <p:grpSpPr>
          <a:xfrm>
            <a:off x="2093976" y="2500883"/>
            <a:ext cx="215265" cy="332740"/>
            <a:chOff x="2093976" y="2500883"/>
            <a:chExt cx="215265" cy="332740"/>
          </a:xfrm>
        </p:grpSpPr>
        <p:sp>
          <p:nvSpPr>
            <p:cNvPr id="20" name="object 20"/>
            <p:cNvSpPr/>
            <p:nvPr/>
          </p:nvSpPr>
          <p:spPr>
            <a:xfrm>
              <a:off x="2093976" y="2500883"/>
              <a:ext cx="215265" cy="160020"/>
            </a:xfrm>
            <a:custGeom>
              <a:avLst/>
              <a:gdLst/>
              <a:ahLst/>
              <a:cxnLst/>
              <a:rect l="l" t="t" r="r" b="b"/>
              <a:pathLst>
                <a:path w="215264" h="160019">
                  <a:moveTo>
                    <a:pt x="214884" y="0"/>
                  </a:moveTo>
                  <a:lnTo>
                    <a:pt x="0" y="0"/>
                  </a:lnTo>
                  <a:lnTo>
                    <a:pt x="0" y="160020"/>
                  </a:lnTo>
                  <a:lnTo>
                    <a:pt x="214884" y="160020"/>
                  </a:lnTo>
                  <a:lnTo>
                    <a:pt x="214884" y="0"/>
                  </a:lnTo>
                  <a:close/>
                </a:path>
              </a:pathLst>
            </a:custGeom>
            <a:solidFill>
              <a:srgbClr val="001F5F"/>
            </a:solidFill>
          </p:spPr>
          <p:txBody>
            <a:bodyPr wrap="square" lIns="0" tIns="0" rIns="0" bIns="0" rtlCol="0"/>
            <a:lstStyle/>
            <a:p>
              <a:endParaRPr smtClean="0">
                <a:solidFill>
                  <a:prstClr val="black"/>
                </a:solidFill>
              </a:endParaRPr>
            </a:p>
          </p:txBody>
        </p:sp>
        <p:sp>
          <p:nvSpPr>
            <p:cNvPr id="21" name="object 21"/>
            <p:cNvSpPr/>
            <p:nvPr/>
          </p:nvSpPr>
          <p:spPr>
            <a:xfrm>
              <a:off x="2113026" y="2814065"/>
              <a:ext cx="176530" cy="0"/>
            </a:xfrm>
            <a:custGeom>
              <a:avLst/>
              <a:gdLst/>
              <a:ahLst/>
              <a:cxnLst/>
              <a:rect l="l" t="t" r="r" b="b"/>
              <a:pathLst>
                <a:path w="176530">
                  <a:moveTo>
                    <a:pt x="0" y="0"/>
                  </a:moveTo>
                  <a:lnTo>
                    <a:pt x="176275" y="0"/>
                  </a:lnTo>
                </a:path>
              </a:pathLst>
            </a:custGeom>
            <a:ln w="38100">
              <a:solidFill>
                <a:srgbClr val="A80000"/>
              </a:solidFill>
            </a:ln>
          </p:spPr>
          <p:txBody>
            <a:bodyPr wrap="square" lIns="0" tIns="0" rIns="0" bIns="0" rtlCol="0"/>
            <a:lstStyle/>
            <a:p>
              <a:endParaRPr smtClean="0">
                <a:solidFill>
                  <a:prstClr val="black"/>
                </a:solidFill>
              </a:endParaRPr>
            </a:p>
          </p:txBody>
        </p:sp>
      </p:grpSp>
      <p:sp>
        <p:nvSpPr>
          <p:cNvPr id="22" name="object 22"/>
          <p:cNvSpPr txBox="1"/>
          <p:nvPr/>
        </p:nvSpPr>
        <p:spPr>
          <a:xfrm>
            <a:off x="2346705" y="2431288"/>
            <a:ext cx="2476500" cy="492759"/>
          </a:xfrm>
          <a:prstGeom prst="rect">
            <a:avLst/>
          </a:prstGeom>
        </p:spPr>
        <p:txBody>
          <a:bodyPr vert="horz" wrap="square" lIns="0" tIns="12700" rIns="0" bIns="0" rtlCol="0">
            <a:spAutoFit/>
          </a:bodyPr>
          <a:lstStyle/>
          <a:p>
            <a:pPr marL="12700" marR="5080">
              <a:lnSpc>
                <a:spcPct val="127600"/>
              </a:lnSpc>
              <a:spcBef>
                <a:spcPts val="100"/>
              </a:spcBef>
            </a:pPr>
            <a:r>
              <a:rPr sz="1200" spc="-5" dirty="0">
                <a:solidFill>
                  <a:prstClr val="black"/>
                </a:solidFill>
                <a:latin typeface="Tahoma"/>
                <a:cs typeface="Tahoma"/>
              </a:rPr>
              <a:t>Karşılıksız çek dönüşüm </a:t>
            </a:r>
            <a:r>
              <a:rPr sz="1200" spc="-10" dirty="0">
                <a:solidFill>
                  <a:prstClr val="black"/>
                </a:solidFill>
                <a:latin typeface="Tahoma"/>
                <a:cs typeface="Tahoma"/>
              </a:rPr>
              <a:t>oranı </a:t>
            </a:r>
            <a:r>
              <a:rPr sz="1200" spc="-5" dirty="0">
                <a:solidFill>
                  <a:prstClr val="black"/>
                </a:solidFill>
                <a:latin typeface="Tahoma"/>
                <a:cs typeface="Tahoma"/>
              </a:rPr>
              <a:t>(adet)  Karşılıksız çek dönüşüm </a:t>
            </a:r>
            <a:r>
              <a:rPr sz="1200" spc="-10" dirty="0">
                <a:solidFill>
                  <a:prstClr val="black"/>
                </a:solidFill>
                <a:latin typeface="Tahoma"/>
                <a:cs typeface="Tahoma"/>
              </a:rPr>
              <a:t>oranı</a:t>
            </a:r>
            <a:r>
              <a:rPr sz="1200" spc="10" dirty="0">
                <a:solidFill>
                  <a:prstClr val="black"/>
                </a:solidFill>
                <a:latin typeface="Tahoma"/>
                <a:cs typeface="Tahoma"/>
              </a:rPr>
              <a:t> </a:t>
            </a:r>
            <a:r>
              <a:rPr sz="1200" spc="-5" dirty="0">
                <a:solidFill>
                  <a:prstClr val="black"/>
                </a:solidFill>
                <a:latin typeface="Tahoma"/>
                <a:cs typeface="Tahoma"/>
              </a:rPr>
              <a:t>(tutar)</a:t>
            </a:r>
            <a:endParaRPr sz="1200">
              <a:solidFill>
                <a:prstClr val="black"/>
              </a:solidFill>
              <a:latin typeface="Tahoma"/>
              <a:cs typeface="Tahoma"/>
            </a:endParaRPr>
          </a:p>
        </p:txBody>
      </p:sp>
      <p:sp>
        <p:nvSpPr>
          <p:cNvPr id="23" name="object 23"/>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46</a:t>
            </a:r>
            <a:endParaRPr sz="1400">
              <a:solidFill>
                <a:prstClr val="black"/>
              </a:solidFill>
              <a:latin typeface="Tahoma"/>
              <a:cs typeface="Tahoma"/>
            </a:endParaRPr>
          </a:p>
        </p:txBody>
      </p:sp>
    </p:spTree>
    <p:extLst>
      <p:ext uri="{BB962C8B-B14F-4D97-AF65-F5344CB8AC3E}">
        <p14:creationId xmlns:p14="http://schemas.microsoft.com/office/powerpoint/2010/main" val="386066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862076"/>
            <a:ext cx="8079740" cy="848360"/>
          </a:xfrm>
          <a:prstGeom prst="rect">
            <a:avLst/>
          </a:prstGeom>
        </p:spPr>
        <p:txBody>
          <a:bodyPr vert="horz" wrap="square" lIns="0" tIns="12700" rIns="0" bIns="0" rtlCol="0">
            <a:spAutoFit/>
          </a:bodyPr>
          <a:lstStyle/>
          <a:p>
            <a:pPr marL="12700">
              <a:lnSpc>
                <a:spcPct val="100000"/>
              </a:lnSpc>
              <a:spcBef>
                <a:spcPts val="100"/>
              </a:spcBef>
            </a:pPr>
            <a:r>
              <a:rPr dirty="0"/>
              <a:t>Mart </a:t>
            </a:r>
            <a:r>
              <a:rPr spc="-5" dirty="0"/>
              <a:t>ayında yabancı para mevduatların payı </a:t>
            </a:r>
            <a:r>
              <a:rPr dirty="0"/>
              <a:t>%58,5’e</a:t>
            </a:r>
            <a:r>
              <a:rPr spc="-15" dirty="0"/>
              <a:t> </a:t>
            </a:r>
            <a:r>
              <a:rPr spc="-5" dirty="0"/>
              <a:t>gerilemiştir.</a:t>
            </a:r>
          </a:p>
          <a:p>
            <a:pPr marL="12700" marR="5080">
              <a:lnSpc>
                <a:spcPct val="100000"/>
              </a:lnSpc>
            </a:pPr>
            <a:r>
              <a:rPr b="0" spc="-10" dirty="0">
                <a:latin typeface="Tahoma"/>
                <a:cs typeface="Tahoma"/>
              </a:rPr>
              <a:t>Yıl </a:t>
            </a:r>
            <a:r>
              <a:rPr b="0" dirty="0">
                <a:latin typeface="Tahoma"/>
                <a:cs typeface="Tahoma"/>
              </a:rPr>
              <a:t>başından </a:t>
            </a:r>
            <a:r>
              <a:rPr b="0" spc="-5" dirty="0">
                <a:latin typeface="Tahoma"/>
                <a:cs typeface="Tahoma"/>
              </a:rPr>
              <a:t>bu yana toplam mevduatlar 382,6 milyar TL </a:t>
            </a:r>
            <a:r>
              <a:rPr b="0" dirty="0">
                <a:latin typeface="Tahoma"/>
                <a:cs typeface="Tahoma"/>
              </a:rPr>
              <a:t>artarken, </a:t>
            </a:r>
            <a:r>
              <a:rPr b="0" spc="-5" dirty="0">
                <a:latin typeface="Tahoma"/>
                <a:cs typeface="Tahoma"/>
              </a:rPr>
              <a:t>yabancı </a:t>
            </a:r>
            <a:r>
              <a:rPr b="0" dirty="0">
                <a:latin typeface="Tahoma"/>
                <a:cs typeface="Tahoma"/>
              </a:rPr>
              <a:t>para  </a:t>
            </a:r>
            <a:r>
              <a:rPr b="0" spc="-5" dirty="0">
                <a:latin typeface="Tahoma"/>
                <a:cs typeface="Tahoma"/>
              </a:rPr>
              <a:t>mevduatların payı 5,9 </a:t>
            </a:r>
            <a:r>
              <a:rPr b="0" dirty="0">
                <a:latin typeface="Tahoma"/>
                <a:cs typeface="Tahoma"/>
              </a:rPr>
              <a:t>puan</a:t>
            </a:r>
            <a:r>
              <a:rPr b="0" spc="25" dirty="0">
                <a:latin typeface="Tahoma"/>
                <a:cs typeface="Tahoma"/>
              </a:rPr>
              <a:t> </a:t>
            </a:r>
            <a:r>
              <a:rPr b="0" spc="-5" dirty="0">
                <a:latin typeface="Tahoma"/>
                <a:cs typeface="Tahoma"/>
              </a:rPr>
              <a:t>düşmüştür.</a:t>
            </a:r>
          </a:p>
        </p:txBody>
      </p:sp>
      <p:sp>
        <p:nvSpPr>
          <p:cNvPr id="3" name="object 3"/>
          <p:cNvSpPr/>
          <p:nvPr/>
        </p:nvSpPr>
        <p:spPr>
          <a:xfrm>
            <a:off x="4572" y="1892807"/>
            <a:ext cx="9139555" cy="585470"/>
          </a:xfrm>
          <a:custGeom>
            <a:avLst/>
            <a:gdLst/>
            <a:ahLst/>
            <a:cxnLst/>
            <a:rect l="l" t="t" r="r" b="b"/>
            <a:pathLst>
              <a:path w="9139555" h="585469">
                <a:moveTo>
                  <a:pt x="9139428" y="0"/>
                </a:moveTo>
                <a:lnTo>
                  <a:pt x="0" y="0"/>
                </a:lnTo>
                <a:lnTo>
                  <a:pt x="0" y="585215"/>
                </a:lnTo>
                <a:lnTo>
                  <a:pt x="9139428" y="585215"/>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54939" y="1926717"/>
            <a:ext cx="8835390" cy="513080"/>
          </a:xfrm>
          <a:prstGeom prst="rect">
            <a:avLst/>
          </a:prstGeom>
        </p:spPr>
        <p:txBody>
          <a:bodyPr vert="horz" wrap="square" lIns="0" tIns="12065" rIns="0" bIns="0" rtlCol="0">
            <a:spAutoFit/>
          </a:bodyPr>
          <a:lstStyle/>
          <a:p>
            <a:pPr marL="3135630" marR="5080" indent="-3122930">
              <a:spcBef>
                <a:spcPts val="95"/>
              </a:spcBef>
            </a:pPr>
            <a:r>
              <a:rPr sz="1600" spc="-30" dirty="0">
                <a:solidFill>
                  <a:srgbClr val="FFFFFF"/>
                </a:solidFill>
                <a:latin typeface="Tahoma"/>
                <a:cs typeface="Tahoma"/>
              </a:rPr>
              <a:t>Toplam </a:t>
            </a:r>
            <a:r>
              <a:rPr sz="1600" spc="-5" dirty="0">
                <a:solidFill>
                  <a:srgbClr val="FFFFFF"/>
                </a:solidFill>
                <a:latin typeface="Tahoma"/>
                <a:cs typeface="Tahoma"/>
              </a:rPr>
              <a:t>mevduat tutarı </a:t>
            </a:r>
            <a:r>
              <a:rPr sz="1600" spc="-10" dirty="0">
                <a:solidFill>
                  <a:srgbClr val="FFFFFF"/>
                </a:solidFill>
                <a:latin typeface="Tahoma"/>
                <a:cs typeface="Tahoma"/>
              </a:rPr>
              <a:t>(milyar </a:t>
            </a:r>
            <a:r>
              <a:rPr sz="1600" spc="-5" dirty="0">
                <a:solidFill>
                  <a:srgbClr val="FFFFFF"/>
                </a:solidFill>
                <a:latin typeface="Tahoma"/>
                <a:cs typeface="Tahoma"/>
              </a:rPr>
              <a:t>TL) </a:t>
            </a:r>
            <a:r>
              <a:rPr sz="1600" spc="-10" dirty="0">
                <a:solidFill>
                  <a:srgbClr val="FFFFFF"/>
                </a:solidFill>
                <a:latin typeface="Tahoma"/>
                <a:cs typeface="Tahoma"/>
              </a:rPr>
              <a:t>ve </a:t>
            </a:r>
            <a:r>
              <a:rPr sz="1600" spc="-5" dirty="0">
                <a:solidFill>
                  <a:srgbClr val="FFFFFF"/>
                </a:solidFill>
                <a:latin typeface="Tahoma"/>
                <a:cs typeface="Tahoma"/>
              </a:rPr>
              <a:t>döviz mevduatlarının </a:t>
            </a:r>
            <a:r>
              <a:rPr sz="1600" spc="-10" dirty="0">
                <a:solidFill>
                  <a:srgbClr val="FFFFFF"/>
                </a:solidFill>
                <a:latin typeface="Tahoma"/>
                <a:cs typeface="Tahoma"/>
              </a:rPr>
              <a:t>oranı </a:t>
            </a:r>
            <a:r>
              <a:rPr sz="1600" spc="-5" dirty="0">
                <a:solidFill>
                  <a:srgbClr val="FFFFFF"/>
                </a:solidFill>
                <a:latin typeface="Tahoma"/>
                <a:cs typeface="Tahoma"/>
              </a:rPr>
              <a:t>(4 haftalık </a:t>
            </a:r>
            <a:r>
              <a:rPr sz="1600" spc="-10" dirty="0">
                <a:solidFill>
                  <a:srgbClr val="FFFFFF"/>
                </a:solidFill>
                <a:latin typeface="Tahoma"/>
                <a:cs typeface="Tahoma"/>
              </a:rPr>
              <a:t>hareketli </a:t>
            </a:r>
            <a:r>
              <a:rPr sz="1600" spc="-5" dirty="0">
                <a:solidFill>
                  <a:srgbClr val="FFFFFF"/>
                </a:solidFill>
                <a:latin typeface="Tahoma"/>
                <a:cs typeface="Tahoma"/>
              </a:rPr>
              <a:t>ortalama, %)  3 Ocak 2020 – 11 Mart</a:t>
            </a:r>
            <a:r>
              <a:rPr sz="1600" spc="50"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83007" y="6581343"/>
            <a:ext cx="2491105" cy="208279"/>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5"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p:txBody>
      </p:sp>
      <p:grpSp>
        <p:nvGrpSpPr>
          <p:cNvPr id="6" name="object 6"/>
          <p:cNvGrpSpPr/>
          <p:nvPr/>
        </p:nvGrpSpPr>
        <p:grpSpPr>
          <a:xfrm>
            <a:off x="703897" y="2733865"/>
            <a:ext cx="7971155" cy="2910205"/>
            <a:chOff x="703897" y="2733865"/>
            <a:chExt cx="7971155" cy="2910205"/>
          </a:xfrm>
        </p:grpSpPr>
        <p:sp>
          <p:nvSpPr>
            <p:cNvPr id="7" name="object 7"/>
            <p:cNvSpPr/>
            <p:nvPr/>
          </p:nvSpPr>
          <p:spPr>
            <a:xfrm>
              <a:off x="708659" y="2738627"/>
              <a:ext cx="7961630" cy="2900680"/>
            </a:xfrm>
            <a:custGeom>
              <a:avLst/>
              <a:gdLst/>
              <a:ahLst/>
              <a:cxnLst/>
              <a:rect l="l" t="t" r="r" b="b"/>
              <a:pathLst>
                <a:path w="7961630" h="2900679">
                  <a:moveTo>
                    <a:pt x="2673095" y="2849880"/>
                  </a:moveTo>
                  <a:lnTo>
                    <a:pt x="2673095" y="2900680"/>
                  </a:lnTo>
                </a:path>
                <a:path w="7961630" h="2900679">
                  <a:moveTo>
                    <a:pt x="922020" y="2849880"/>
                  </a:moveTo>
                  <a:lnTo>
                    <a:pt x="922020" y="2900680"/>
                  </a:lnTo>
                </a:path>
                <a:path w="7961630" h="2900679">
                  <a:moveTo>
                    <a:pt x="7048500" y="2849880"/>
                  </a:moveTo>
                  <a:lnTo>
                    <a:pt x="7048500" y="2900680"/>
                  </a:lnTo>
                </a:path>
                <a:path w="7961630" h="2900679">
                  <a:moveTo>
                    <a:pt x="1208532" y="2849880"/>
                  </a:moveTo>
                  <a:lnTo>
                    <a:pt x="1208532" y="2900680"/>
                  </a:lnTo>
                </a:path>
                <a:path w="7961630" h="2900679">
                  <a:moveTo>
                    <a:pt x="2385060" y="2849880"/>
                  </a:moveTo>
                  <a:lnTo>
                    <a:pt x="2385060" y="2900680"/>
                  </a:lnTo>
                </a:path>
                <a:path w="7961630" h="2900679">
                  <a:moveTo>
                    <a:pt x="7612380" y="2849880"/>
                  </a:moveTo>
                  <a:lnTo>
                    <a:pt x="7612380" y="2900680"/>
                  </a:lnTo>
                </a:path>
                <a:path w="7961630" h="2900679">
                  <a:moveTo>
                    <a:pt x="50292" y="2849880"/>
                  </a:moveTo>
                  <a:lnTo>
                    <a:pt x="50292" y="2900680"/>
                  </a:lnTo>
                </a:path>
                <a:path w="7961630" h="2900679">
                  <a:moveTo>
                    <a:pt x="50292" y="2849880"/>
                  </a:moveTo>
                  <a:lnTo>
                    <a:pt x="50292" y="0"/>
                  </a:lnTo>
                </a:path>
                <a:path w="7961630" h="2900679">
                  <a:moveTo>
                    <a:pt x="0" y="2849880"/>
                  </a:moveTo>
                  <a:lnTo>
                    <a:pt x="50292" y="2849880"/>
                  </a:lnTo>
                </a:path>
                <a:path w="7961630" h="2900679">
                  <a:moveTo>
                    <a:pt x="0" y="2493264"/>
                  </a:moveTo>
                  <a:lnTo>
                    <a:pt x="50292" y="2493264"/>
                  </a:lnTo>
                </a:path>
                <a:path w="7961630" h="2900679">
                  <a:moveTo>
                    <a:pt x="0" y="2136648"/>
                  </a:moveTo>
                  <a:lnTo>
                    <a:pt x="50292" y="2136648"/>
                  </a:lnTo>
                </a:path>
                <a:path w="7961630" h="2900679">
                  <a:moveTo>
                    <a:pt x="0" y="1780032"/>
                  </a:moveTo>
                  <a:lnTo>
                    <a:pt x="50292" y="1780032"/>
                  </a:lnTo>
                </a:path>
                <a:path w="7961630" h="2900679">
                  <a:moveTo>
                    <a:pt x="0" y="1424940"/>
                  </a:moveTo>
                  <a:lnTo>
                    <a:pt x="50292" y="1424940"/>
                  </a:lnTo>
                </a:path>
                <a:path w="7961630" h="2900679">
                  <a:moveTo>
                    <a:pt x="0" y="1068324"/>
                  </a:moveTo>
                  <a:lnTo>
                    <a:pt x="50292" y="1068324"/>
                  </a:lnTo>
                </a:path>
                <a:path w="7961630" h="2900679">
                  <a:moveTo>
                    <a:pt x="0" y="711708"/>
                  </a:moveTo>
                  <a:lnTo>
                    <a:pt x="50292" y="711708"/>
                  </a:lnTo>
                </a:path>
                <a:path w="7961630" h="2900679">
                  <a:moveTo>
                    <a:pt x="0" y="356616"/>
                  </a:moveTo>
                  <a:lnTo>
                    <a:pt x="50292" y="356616"/>
                  </a:lnTo>
                </a:path>
                <a:path w="7961630" h="2900679">
                  <a:moveTo>
                    <a:pt x="0" y="0"/>
                  </a:moveTo>
                  <a:lnTo>
                    <a:pt x="50292" y="0"/>
                  </a:lnTo>
                </a:path>
                <a:path w="7961630" h="2900679">
                  <a:moveTo>
                    <a:pt x="2970276" y="2849880"/>
                  </a:moveTo>
                  <a:lnTo>
                    <a:pt x="2970276" y="2900680"/>
                  </a:lnTo>
                </a:path>
                <a:path w="7961630" h="2900679">
                  <a:moveTo>
                    <a:pt x="1505712" y="2849880"/>
                  </a:moveTo>
                  <a:lnTo>
                    <a:pt x="1505712" y="2900680"/>
                  </a:lnTo>
                </a:path>
                <a:path w="7961630" h="2900679">
                  <a:moveTo>
                    <a:pt x="5881116" y="2849880"/>
                  </a:moveTo>
                  <a:lnTo>
                    <a:pt x="5881116" y="2900680"/>
                  </a:lnTo>
                </a:path>
                <a:path w="7961630" h="2900679">
                  <a:moveTo>
                    <a:pt x="2087879" y="2849880"/>
                  </a:moveTo>
                  <a:lnTo>
                    <a:pt x="2087879" y="2900680"/>
                  </a:lnTo>
                </a:path>
                <a:path w="7961630" h="2900679">
                  <a:moveTo>
                    <a:pt x="347472" y="2849880"/>
                  </a:moveTo>
                  <a:lnTo>
                    <a:pt x="347472" y="2900680"/>
                  </a:lnTo>
                </a:path>
                <a:path w="7961630" h="2900679">
                  <a:moveTo>
                    <a:pt x="1793748" y="2849880"/>
                  </a:moveTo>
                  <a:lnTo>
                    <a:pt x="1793748" y="2900680"/>
                  </a:lnTo>
                </a:path>
                <a:path w="7961630" h="2900679">
                  <a:moveTo>
                    <a:pt x="4119372" y="2849880"/>
                  </a:moveTo>
                  <a:lnTo>
                    <a:pt x="4119372" y="2900680"/>
                  </a:lnTo>
                </a:path>
                <a:path w="7961630" h="2900679">
                  <a:moveTo>
                    <a:pt x="624840" y="2849880"/>
                  </a:moveTo>
                  <a:lnTo>
                    <a:pt x="624840" y="2900680"/>
                  </a:lnTo>
                </a:path>
                <a:path w="7961630" h="2900679">
                  <a:moveTo>
                    <a:pt x="3256788" y="2849880"/>
                  </a:moveTo>
                  <a:lnTo>
                    <a:pt x="3256788" y="2900680"/>
                  </a:lnTo>
                </a:path>
                <a:path w="7961630" h="2900679">
                  <a:moveTo>
                    <a:pt x="6751320" y="2849880"/>
                  </a:moveTo>
                  <a:lnTo>
                    <a:pt x="6751320" y="2900680"/>
                  </a:lnTo>
                </a:path>
                <a:path w="7961630" h="2900679">
                  <a:moveTo>
                    <a:pt x="3553967" y="2849880"/>
                  </a:moveTo>
                  <a:lnTo>
                    <a:pt x="3553967" y="2900680"/>
                  </a:lnTo>
                </a:path>
                <a:path w="7961630" h="2900679">
                  <a:moveTo>
                    <a:pt x="3851148" y="2849880"/>
                  </a:moveTo>
                  <a:lnTo>
                    <a:pt x="3851148" y="2900680"/>
                  </a:lnTo>
                </a:path>
                <a:path w="7961630" h="2900679">
                  <a:moveTo>
                    <a:pt x="4416552" y="2849880"/>
                  </a:moveTo>
                  <a:lnTo>
                    <a:pt x="4416552" y="2900680"/>
                  </a:lnTo>
                </a:path>
                <a:path w="7961630" h="2900679">
                  <a:moveTo>
                    <a:pt x="4703064" y="2849880"/>
                  </a:moveTo>
                  <a:lnTo>
                    <a:pt x="4703064" y="2900680"/>
                  </a:lnTo>
                </a:path>
                <a:path w="7961630" h="2900679">
                  <a:moveTo>
                    <a:pt x="5000244" y="2849880"/>
                  </a:moveTo>
                  <a:lnTo>
                    <a:pt x="5000244" y="2900680"/>
                  </a:lnTo>
                </a:path>
                <a:path w="7961630" h="2900679">
                  <a:moveTo>
                    <a:pt x="5286756" y="2849880"/>
                  </a:moveTo>
                  <a:lnTo>
                    <a:pt x="5286756" y="2900680"/>
                  </a:lnTo>
                </a:path>
                <a:path w="7961630" h="2900679">
                  <a:moveTo>
                    <a:pt x="5583936" y="2849880"/>
                  </a:moveTo>
                  <a:lnTo>
                    <a:pt x="5583936" y="2900680"/>
                  </a:lnTo>
                </a:path>
                <a:path w="7961630" h="2900679">
                  <a:moveTo>
                    <a:pt x="6166104" y="2849880"/>
                  </a:moveTo>
                  <a:lnTo>
                    <a:pt x="6166104" y="2900680"/>
                  </a:lnTo>
                </a:path>
                <a:path w="7961630" h="2900679">
                  <a:moveTo>
                    <a:pt x="6463284" y="2849880"/>
                  </a:moveTo>
                  <a:lnTo>
                    <a:pt x="6463284" y="2900680"/>
                  </a:lnTo>
                </a:path>
                <a:path w="7961630" h="2900679">
                  <a:moveTo>
                    <a:pt x="7344156" y="2849880"/>
                  </a:moveTo>
                  <a:lnTo>
                    <a:pt x="7344156" y="2900680"/>
                  </a:lnTo>
                </a:path>
                <a:path w="7961630" h="2900679">
                  <a:moveTo>
                    <a:pt x="7909560" y="2849880"/>
                  </a:moveTo>
                  <a:lnTo>
                    <a:pt x="7909560" y="2900680"/>
                  </a:lnTo>
                </a:path>
                <a:path w="7961630" h="2900679">
                  <a:moveTo>
                    <a:pt x="7909560" y="2849880"/>
                  </a:moveTo>
                  <a:lnTo>
                    <a:pt x="7909560" y="0"/>
                  </a:lnTo>
                </a:path>
                <a:path w="7961630" h="2900679">
                  <a:moveTo>
                    <a:pt x="7909560" y="2849880"/>
                  </a:moveTo>
                  <a:lnTo>
                    <a:pt x="7961376" y="2849880"/>
                  </a:lnTo>
                </a:path>
                <a:path w="7961630" h="2900679">
                  <a:moveTo>
                    <a:pt x="7909560" y="2279904"/>
                  </a:moveTo>
                  <a:lnTo>
                    <a:pt x="7961376" y="2279904"/>
                  </a:lnTo>
                </a:path>
                <a:path w="7961630" h="2900679">
                  <a:moveTo>
                    <a:pt x="7909560" y="1709928"/>
                  </a:moveTo>
                  <a:lnTo>
                    <a:pt x="7961376" y="1709928"/>
                  </a:lnTo>
                </a:path>
                <a:path w="7961630" h="2900679">
                  <a:moveTo>
                    <a:pt x="7909560" y="1139952"/>
                  </a:moveTo>
                  <a:lnTo>
                    <a:pt x="7961376" y="1139952"/>
                  </a:lnTo>
                </a:path>
                <a:path w="7961630" h="2900679">
                  <a:moveTo>
                    <a:pt x="7909560" y="569976"/>
                  </a:moveTo>
                  <a:lnTo>
                    <a:pt x="7961376" y="569976"/>
                  </a:lnTo>
                </a:path>
                <a:path w="7961630" h="2900679">
                  <a:moveTo>
                    <a:pt x="7909560" y="0"/>
                  </a:moveTo>
                  <a:lnTo>
                    <a:pt x="7961376" y="0"/>
                  </a:lnTo>
                </a:path>
                <a:path w="7961630" h="2900679">
                  <a:moveTo>
                    <a:pt x="50292" y="2849880"/>
                  </a:moveTo>
                  <a:lnTo>
                    <a:pt x="7909560" y="284988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77976" y="2976118"/>
              <a:ext cx="7639684" cy="2254885"/>
            </a:xfrm>
            <a:custGeom>
              <a:avLst/>
              <a:gdLst/>
              <a:ahLst/>
              <a:cxnLst/>
              <a:rect l="l" t="t" r="r" b="b"/>
              <a:pathLst>
                <a:path w="7639684" h="2254885">
                  <a:moveTo>
                    <a:pt x="0" y="2254504"/>
                  </a:moveTo>
                  <a:lnTo>
                    <a:pt x="16747" y="2252624"/>
                  </a:lnTo>
                  <a:lnTo>
                    <a:pt x="33497" y="2250709"/>
                  </a:lnTo>
                  <a:lnTo>
                    <a:pt x="50250" y="2248914"/>
                  </a:lnTo>
                  <a:lnTo>
                    <a:pt x="67005" y="2247392"/>
                  </a:lnTo>
                  <a:lnTo>
                    <a:pt x="83759" y="2246131"/>
                  </a:lnTo>
                  <a:lnTo>
                    <a:pt x="100514" y="2245121"/>
                  </a:lnTo>
                  <a:lnTo>
                    <a:pt x="117268" y="2244230"/>
                  </a:lnTo>
                  <a:lnTo>
                    <a:pt x="134023" y="2243328"/>
                  </a:lnTo>
                  <a:lnTo>
                    <a:pt x="150777" y="2242317"/>
                  </a:lnTo>
                  <a:lnTo>
                    <a:pt x="167532" y="2241343"/>
                  </a:lnTo>
                  <a:lnTo>
                    <a:pt x="184286" y="2240345"/>
                  </a:lnTo>
                  <a:lnTo>
                    <a:pt x="201040" y="2239264"/>
                  </a:lnTo>
                  <a:lnTo>
                    <a:pt x="217788" y="2238073"/>
                  </a:lnTo>
                  <a:lnTo>
                    <a:pt x="234538" y="2236882"/>
                  </a:lnTo>
                  <a:lnTo>
                    <a:pt x="284800" y="2231997"/>
                  </a:lnTo>
                  <a:lnTo>
                    <a:pt x="335064" y="2224532"/>
                  </a:lnTo>
                  <a:lnTo>
                    <a:pt x="385322" y="2213691"/>
                  </a:lnTo>
                  <a:lnTo>
                    <a:pt x="402069" y="2210181"/>
                  </a:lnTo>
                  <a:lnTo>
                    <a:pt x="418823" y="2207273"/>
                  </a:lnTo>
                  <a:lnTo>
                    <a:pt x="435578" y="2204640"/>
                  </a:lnTo>
                  <a:lnTo>
                    <a:pt x="452332" y="2201983"/>
                  </a:lnTo>
                  <a:lnTo>
                    <a:pt x="469087" y="2199005"/>
                  </a:lnTo>
                  <a:lnTo>
                    <a:pt x="485837" y="2195522"/>
                  </a:lnTo>
                  <a:lnTo>
                    <a:pt x="502585" y="2191718"/>
                  </a:lnTo>
                  <a:lnTo>
                    <a:pt x="519334" y="2187842"/>
                  </a:lnTo>
                  <a:lnTo>
                    <a:pt x="536092" y="2184146"/>
                  </a:lnTo>
                  <a:lnTo>
                    <a:pt x="552856" y="2180780"/>
                  </a:lnTo>
                  <a:lnTo>
                    <a:pt x="569620" y="2177510"/>
                  </a:lnTo>
                  <a:lnTo>
                    <a:pt x="586384" y="2174287"/>
                  </a:lnTo>
                  <a:lnTo>
                    <a:pt x="603148" y="2171065"/>
                  </a:lnTo>
                  <a:lnTo>
                    <a:pt x="619910" y="2168064"/>
                  </a:lnTo>
                  <a:lnTo>
                    <a:pt x="636660" y="2165254"/>
                  </a:lnTo>
                  <a:lnTo>
                    <a:pt x="653386" y="2162206"/>
                  </a:lnTo>
                  <a:lnTo>
                    <a:pt x="670077" y="2158492"/>
                  </a:lnTo>
                  <a:lnTo>
                    <a:pt x="686841" y="2153789"/>
                  </a:lnTo>
                  <a:lnTo>
                    <a:pt x="703605" y="2148395"/>
                  </a:lnTo>
                  <a:lnTo>
                    <a:pt x="720369" y="2142811"/>
                  </a:lnTo>
                  <a:lnTo>
                    <a:pt x="737133" y="2137537"/>
                  </a:lnTo>
                  <a:lnTo>
                    <a:pt x="753897" y="2132980"/>
                  </a:lnTo>
                  <a:lnTo>
                    <a:pt x="770661" y="2128805"/>
                  </a:lnTo>
                  <a:lnTo>
                    <a:pt x="787425" y="2124392"/>
                  </a:lnTo>
                  <a:lnTo>
                    <a:pt x="804189" y="2119122"/>
                  </a:lnTo>
                  <a:lnTo>
                    <a:pt x="820951" y="2112543"/>
                  </a:lnTo>
                  <a:lnTo>
                    <a:pt x="837701" y="2105167"/>
                  </a:lnTo>
                  <a:lnTo>
                    <a:pt x="854427" y="2097530"/>
                  </a:lnTo>
                  <a:lnTo>
                    <a:pt x="871118" y="2090166"/>
                  </a:lnTo>
                  <a:lnTo>
                    <a:pt x="887882" y="2083230"/>
                  </a:lnTo>
                  <a:lnTo>
                    <a:pt x="904646" y="2076497"/>
                  </a:lnTo>
                  <a:lnTo>
                    <a:pt x="921410" y="2069645"/>
                  </a:lnTo>
                  <a:lnTo>
                    <a:pt x="971702" y="2046493"/>
                  </a:lnTo>
                  <a:lnTo>
                    <a:pt x="1021992" y="2019571"/>
                  </a:lnTo>
                  <a:lnTo>
                    <a:pt x="1038742" y="2009282"/>
                  </a:lnTo>
                  <a:lnTo>
                    <a:pt x="1055468" y="1999112"/>
                  </a:lnTo>
                  <a:lnTo>
                    <a:pt x="1072159" y="1989836"/>
                  </a:lnTo>
                  <a:lnTo>
                    <a:pt x="1088923" y="1981801"/>
                  </a:lnTo>
                  <a:lnTo>
                    <a:pt x="1105687" y="1974516"/>
                  </a:lnTo>
                  <a:lnTo>
                    <a:pt x="1122451" y="1967493"/>
                  </a:lnTo>
                  <a:lnTo>
                    <a:pt x="1139215" y="1960245"/>
                  </a:lnTo>
                  <a:lnTo>
                    <a:pt x="1155979" y="1952382"/>
                  </a:lnTo>
                  <a:lnTo>
                    <a:pt x="1172743" y="1944211"/>
                  </a:lnTo>
                  <a:lnTo>
                    <a:pt x="1189507" y="1936563"/>
                  </a:lnTo>
                  <a:lnTo>
                    <a:pt x="1239735" y="1922160"/>
                  </a:lnTo>
                  <a:lnTo>
                    <a:pt x="1289964" y="1917317"/>
                  </a:lnTo>
                  <a:lnTo>
                    <a:pt x="1306728" y="1917715"/>
                  </a:lnTo>
                  <a:lnTo>
                    <a:pt x="1323492" y="1918614"/>
                  </a:lnTo>
                  <a:lnTo>
                    <a:pt x="1340256" y="1919478"/>
                  </a:lnTo>
                  <a:lnTo>
                    <a:pt x="1390548" y="1921638"/>
                  </a:lnTo>
                  <a:lnTo>
                    <a:pt x="1440776" y="1929145"/>
                  </a:lnTo>
                  <a:lnTo>
                    <a:pt x="1457497" y="1932394"/>
                  </a:lnTo>
                  <a:lnTo>
                    <a:pt x="1474241" y="1934464"/>
                  </a:lnTo>
                  <a:lnTo>
                    <a:pt x="1491005" y="1935009"/>
                  </a:lnTo>
                  <a:lnTo>
                    <a:pt x="1507769" y="1934638"/>
                  </a:lnTo>
                  <a:lnTo>
                    <a:pt x="1558061" y="1929209"/>
                  </a:lnTo>
                  <a:lnTo>
                    <a:pt x="1608353" y="1918208"/>
                  </a:lnTo>
                  <a:lnTo>
                    <a:pt x="1658538" y="1904099"/>
                  </a:lnTo>
                  <a:lnTo>
                    <a:pt x="1675282" y="1899285"/>
                  </a:lnTo>
                  <a:lnTo>
                    <a:pt x="1692046" y="1894611"/>
                  </a:lnTo>
                  <a:lnTo>
                    <a:pt x="1708810" y="1889902"/>
                  </a:lnTo>
                  <a:lnTo>
                    <a:pt x="1725574" y="1885408"/>
                  </a:lnTo>
                  <a:lnTo>
                    <a:pt x="1742338" y="1881378"/>
                  </a:lnTo>
                  <a:lnTo>
                    <a:pt x="1759102" y="1878030"/>
                  </a:lnTo>
                  <a:lnTo>
                    <a:pt x="1775866" y="1875170"/>
                  </a:lnTo>
                  <a:lnTo>
                    <a:pt x="1792630" y="1872430"/>
                  </a:lnTo>
                  <a:lnTo>
                    <a:pt x="1809394" y="1869440"/>
                  </a:lnTo>
                  <a:lnTo>
                    <a:pt x="1826138" y="1866130"/>
                  </a:lnTo>
                  <a:lnTo>
                    <a:pt x="1842858" y="1862677"/>
                  </a:lnTo>
                  <a:lnTo>
                    <a:pt x="1859579" y="1859081"/>
                  </a:lnTo>
                  <a:lnTo>
                    <a:pt x="1876323" y="1855343"/>
                  </a:lnTo>
                  <a:lnTo>
                    <a:pt x="1893087" y="1851606"/>
                  </a:lnTo>
                  <a:lnTo>
                    <a:pt x="1943379" y="1839087"/>
                  </a:lnTo>
                  <a:lnTo>
                    <a:pt x="1993671" y="1821352"/>
                  </a:lnTo>
                  <a:lnTo>
                    <a:pt x="2043899" y="1797986"/>
                  </a:lnTo>
                  <a:lnTo>
                    <a:pt x="2094128" y="1770340"/>
                  </a:lnTo>
                  <a:lnTo>
                    <a:pt x="2110892" y="1760124"/>
                  </a:lnTo>
                  <a:lnTo>
                    <a:pt x="2127656" y="1750242"/>
                  </a:lnTo>
                  <a:lnTo>
                    <a:pt x="2177948" y="1728168"/>
                  </a:lnTo>
                  <a:lnTo>
                    <a:pt x="2211476" y="1717167"/>
                  </a:lnTo>
                  <a:lnTo>
                    <a:pt x="2228220" y="1711737"/>
                  </a:lnTo>
                  <a:lnTo>
                    <a:pt x="2278405" y="1697736"/>
                  </a:lnTo>
                  <a:lnTo>
                    <a:pt x="2328697" y="1690913"/>
                  </a:lnTo>
                  <a:lnTo>
                    <a:pt x="2378989" y="1687163"/>
                  </a:lnTo>
                  <a:lnTo>
                    <a:pt x="2395753" y="1685905"/>
                  </a:lnTo>
                  <a:lnTo>
                    <a:pt x="2412517" y="1683385"/>
                  </a:lnTo>
                  <a:lnTo>
                    <a:pt x="2429261" y="1679217"/>
                  </a:lnTo>
                  <a:lnTo>
                    <a:pt x="2445981" y="1673860"/>
                  </a:lnTo>
                  <a:lnTo>
                    <a:pt x="2462702" y="1668025"/>
                  </a:lnTo>
                  <a:lnTo>
                    <a:pt x="2479446" y="1662430"/>
                  </a:lnTo>
                  <a:lnTo>
                    <a:pt x="2496210" y="1657117"/>
                  </a:lnTo>
                  <a:lnTo>
                    <a:pt x="2512974" y="1651746"/>
                  </a:lnTo>
                  <a:lnTo>
                    <a:pt x="2529738" y="1646445"/>
                  </a:lnTo>
                  <a:lnTo>
                    <a:pt x="2546502" y="1641348"/>
                  </a:lnTo>
                  <a:lnTo>
                    <a:pt x="2563266" y="1636577"/>
                  </a:lnTo>
                  <a:lnTo>
                    <a:pt x="2580030" y="1632045"/>
                  </a:lnTo>
                  <a:lnTo>
                    <a:pt x="2596794" y="1627560"/>
                  </a:lnTo>
                  <a:lnTo>
                    <a:pt x="2613558" y="1622933"/>
                  </a:lnTo>
                  <a:lnTo>
                    <a:pt x="2630302" y="1617849"/>
                  </a:lnTo>
                  <a:lnTo>
                    <a:pt x="2647022" y="1612550"/>
                  </a:lnTo>
                  <a:lnTo>
                    <a:pt x="2663743" y="1607395"/>
                  </a:lnTo>
                  <a:lnTo>
                    <a:pt x="2714015" y="1594913"/>
                  </a:lnTo>
                  <a:lnTo>
                    <a:pt x="2764307" y="1585255"/>
                  </a:lnTo>
                  <a:lnTo>
                    <a:pt x="2781071" y="1582721"/>
                  </a:lnTo>
                  <a:lnTo>
                    <a:pt x="2797835" y="1579973"/>
                  </a:lnTo>
                  <a:lnTo>
                    <a:pt x="2848063" y="1567084"/>
                  </a:lnTo>
                  <a:lnTo>
                    <a:pt x="2898292" y="1548491"/>
                  </a:lnTo>
                  <a:lnTo>
                    <a:pt x="2915056" y="1540383"/>
                  </a:lnTo>
                  <a:lnTo>
                    <a:pt x="2931820" y="1532941"/>
                  </a:lnTo>
                  <a:lnTo>
                    <a:pt x="2948584" y="1527810"/>
                  </a:lnTo>
                  <a:lnTo>
                    <a:pt x="2965348" y="1525742"/>
                  </a:lnTo>
                  <a:lnTo>
                    <a:pt x="2982112" y="1525746"/>
                  </a:lnTo>
                  <a:lnTo>
                    <a:pt x="3032384" y="1529613"/>
                  </a:lnTo>
                  <a:lnTo>
                    <a:pt x="3065825" y="1534046"/>
                  </a:lnTo>
                  <a:lnTo>
                    <a:pt x="3082569" y="1535811"/>
                  </a:lnTo>
                  <a:lnTo>
                    <a:pt x="3099333" y="1536543"/>
                  </a:lnTo>
                  <a:lnTo>
                    <a:pt x="3116097" y="1536620"/>
                  </a:lnTo>
                  <a:lnTo>
                    <a:pt x="3132861" y="1537150"/>
                  </a:lnTo>
                  <a:lnTo>
                    <a:pt x="3149625" y="1539240"/>
                  </a:lnTo>
                  <a:lnTo>
                    <a:pt x="3166389" y="1544153"/>
                  </a:lnTo>
                  <a:lnTo>
                    <a:pt x="3183153" y="1551019"/>
                  </a:lnTo>
                  <a:lnTo>
                    <a:pt x="3199917" y="1557456"/>
                  </a:lnTo>
                  <a:lnTo>
                    <a:pt x="3216681" y="1561084"/>
                  </a:lnTo>
                  <a:lnTo>
                    <a:pt x="3233425" y="1560845"/>
                  </a:lnTo>
                  <a:lnTo>
                    <a:pt x="3250145" y="1558131"/>
                  </a:lnTo>
                  <a:lnTo>
                    <a:pt x="3266866" y="1554226"/>
                  </a:lnTo>
                  <a:lnTo>
                    <a:pt x="3283610" y="1550416"/>
                  </a:lnTo>
                  <a:lnTo>
                    <a:pt x="3300374" y="1546215"/>
                  </a:lnTo>
                  <a:lnTo>
                    <a:pt x="3317138" y="1541287"/>
                  </a:lnTo>
                  <a:lnTo>
                    <a:pt x="3333902" y="1536860"/>
                  </a:lnTo>
                  <a:lnTo>
                    <a:pt x="3350666" y="1534160"/>
                  </a:lnTo>
                  <a:lnTo>
                    <a:pt x="3367430" y="1533646"/>
                  </a:lnTo>
                  <a:lnTo>
                    <a:pt x="3384194" y="1534620"/>
                  </a:lnTo>
                  <a:lnTo>
                    <a:pt x="3434466" y="1541791"/>
                  </a:lnTo>
                  <a:lnTo>
                    <a:pt x="3484651" y="1553972"/>
                  </a:lnTo>
                  <a:lnTo>
                    <a:pt x="3534943" y="1572617"/>
                  </a:lnTo>
                  <a:lnTo>
                    <a:pt x="3551707" y="1578483"/>
                  </a:lnTo>
                  <a:lnTo>
                    <a:pt x="3601999" y="1592091"/>
                  </a:lnTo>
                  <a:lnTo>
                    <a:pt x="3652227" y="1601152"/>
                  </a:lnTo>
                  <a:lnTo>
                    <a:pt x="3702456" y="1605518"/>
                  </a:lnTo>
                  <a:lnTo>
                    <a:pt x="3719220" y="1605597"/>
                  </a:lnTo>
                  <a:lnTo>
                    <a:pt x="3735984" y="1605772"/>
                  </a:lnTo>
                  <a:lnTo>
                    <a:pt x="3786276" y="1611947"/>
                  </a:lnTo>
                  <a:lnTo>
                    <a:pt x="3819804" y="1618615"/>
                  </a:lnTo>
                  <a:lnTo>
                    <a:pt x="3836548" y="1621811"/>
                  </a:lnTo>
                  <a:lnTo>
                    <a:pt x="3886733" y="1632331"/>
                  </a:lnTo>
                  <a:lnTo>
                    <a:pt x="3920261" y="1641030"/>
                  </a:lnTo>
                  <a:lnTo>
                    <a:pt x="3937025" y="1645296"/>
                  </a:lnTo>
                  <a:lnTo>
                    <a:pt x="3953789" y="1648587"/>
                  </a:lnTo>
                  <a:lnTo>
                    <a:pt x="3970553" y="1651017"/>
                  </a:lnTo>
                  <a:lnTo>
                    <a:pt x="3987317" y="1652793"/>
                  </a:lnTo>
                  <a:lnTo>
                    <a:pt x="4004081" y="1653641"/>
                  </a:lnTo>
                  <a:lnTo>
                    <a:pt x="4020845" y="1653286"/>
                  </a:lnTo>
                  <a:lnTo>
                    <a:pt x="4037589" y="1651351"/>
                  </a:lnTo>
                  <a:lnTo>
                    <a:pt x="4054309" y="1648094"/>
                  </a:lnTo>
                  <a:lnTo>
                    <a:pt x="4071030" y="1644195"/>
                  </a:lnTo>
                  <a:lnTo>
                    <a:pt x="4087774" y="1640332"/>
                  </a:lnTo>
                  <a:lnTo>
                    <a:pt x="4104538" y="1636504"/>
                  </a:lnTo>
                  <a:lnTo>
                    <a:pt x="4121302" y="1632473"/>
                  </a:lnTo>
                  <a:lnTo>
                    <a:pt x="4138066" y="1628276"/>
                  </a:lnTo>
                  <a:lnTo>
                    <a:pt x="4154830" y="1623949"/>
                  </a:lnTo>
                  <a:lnTo>
                    <a:pt x="4171594" y="1619763"/>
                  </a:lnTo>
                  <a:lnTo>
                    <a:pt x="4221886" y="1605280"/>
                  </a:lnTo>
                  <a:lnTo>
                    <a:pt x="4272053" y="1581419"/>
                  </a:lnTo>
                  <a:lnTo>
                    <a:pt x="4288815" y="1572895"/>
                  </a:lnTo>
                  <a:lnTo>
                    <a:pt x="4305579" y="1564415"/>
                  </a:lnTo>
                  <a:lnTo>
                    <a:pt x="4322343" y="1555734"/>
                  </a:lnTo>
                  <a:lnTo>
                    <a:pt x="4339107" y="1547123"/>
                  </a:lnTo>
                  <a:lnTo>
                    <a:pt x="4355871" y="1538859"/>
                  </a:lnTo>
                  <a:lnTo>
                    <a:pt x="4372635" y="1531028"/>
                  </a:lnTo>
                  <a:lnTo>
                    <a:pt x="4389399" y="1523555"/>
                  </a:lnTo>
                  <a:lnTo>
                    <a:pt x="4406163" y="1516177"/>
                  </a:lnTo>
                  <a:lnTo>
                    <a:pt x="4422927" y="1508633"/>
                  </a:lnTo>
                  <a:lnTo>
                    <a:pt x="4439617" y="1500423"/>
                  </a:lnTo>
                  <a:lnTo>
                    <a:pt x="4456344" y="1491821"/>
                  </a:lnTo>
                  <a:lnTo>
                    <a:pt x="4473094" y="1483719"/>
                  </a:lnTo>
                  <a:lnTo>
                    <a:pt x="4523384" y="1468453"/>
                  </a:lnTo>
                  <a:lnTo>
                    <a:pt x="4573676" y="1460343"/>
                  </a:lnTo>
                  <a:lnTo>
                    <a:pt x="4590440" y="1458610"/>
                  </a:lnTo>
                  <a:lnTo>
                    <a:pt x="4607204" y="1456711"/>
                  </a:lnTo>
                  <a:lnTo>
                    <a:pt x="4623968" y="1453896"/>
                  </a:lnTo>
                  <a:lnTo>
                    <a:pt x="4640658" y="1449681"/>
                  </a:lnTo>
                  <a:lnTo>
                    <a:pt x="4657385" y="1444561"/>
                  </a:lnTo>
                  <a:lnTo>
                    <a:pt x="4674135" y="1439251"/>
                  </a:lnTo>
                  <a:lnTo>
                    <a:pt x="4690897" y="1434465"/>
                  </a:lnTo>
                  <a:lnTo>
                    <a:pt x="4707661" y="1430385"/>
                  </a:lnTo>
                  <a:lnTo>
                    <a:pt x="4724425" y="1426686"/>
                  </a:lnTo>
                  <a:lnTo>
                    <a:pt x="4741189" y="1423035"/>
                  </a:lnTo>
                  <a:lnTo>
                    <a:pt x="4757953" y="1419098"/>
                  </a:lnTo>
                  <a:lnTo>
                    <a:pt x="4808245" y="1405810"/>
                  </a:lnTo>
                  <a:lnTo>
                    <a:pt x="4858426" y="1387840"/>
                  </a:lnTo>
                  <a:lnTo>
                    <a:pt x="4875176" y="1381126"/>
                  </a:lnTo>
                  <a:lnTo>
                    <a:pt x="4891938" y="1375283"/>
                  </a:lnTo>
                  <a:lnTo>
                    <a:pt x="4908702" y="1370939"/>
                  </a:lnTo>
                  <a:lnTo>
                    <a:pt x="4925466" y="1367488"/>
                  </a:lnTo>
                  <a:lnTo>
                    <a:pt x="4942230" y="1364156"/>
                  </a:lnTo>
                  <a:lnTo>
                    <a:pt x="4958994" y="1360170"/>
                  </a:lnTo>
                  <a:lnTo>
                    <a:pt x="4975758" y="1355064"/>
                  </a:lnTo>
                  <a:lnTo>
                    <a:pt x="4992522" y="1349327"/>
                  </a:lnTo>
                  <a:lnTo>
                    <a:pt x="5009286" y="1343614"/>
                  </a:lnTo>
                  <a:lnTo>
                    <a:pt x="5059467" y="1330848"/>
                  </a:lnTo>
                  <a:lnTo>
                    <a:pt x="5109743" y="1321155"/>
                  </a:lnTo>
                  <a:lnTo>
                    <a:pt x="5160035" y="1312672"/>
                  </a:lnTo>
                  <a:lnTo>
                    <a:pt x="5210327" y="1306957"/>
                  </a:lnTo>
                  <a:lnTo>
                    <a:pt x="5227091" y="1304925"/>
                  </a:lnTo>
                  <a:lnTo>
                    <a:pt x="5277258" y="1297656"/>
                  </a:lnTo>
                  <a:lnTo>
                    <a:pt x="5327548" y="1286287"/>
                  </a:lnTo>
                  <a:lnTo>
                    <a:pt x="5344312" y="1281957"/>
                  </a:lnTo>
                  <a:lnTo>
                    <a:pt x="5361076" y="1278509"/>
                  </a:lnTo>
                  <a:lnTo>
                    <a:pt x="5377840" y="1276417"/>
                  </a:lnTo>
                  <a:lnTo>
                    <a:pt x="5394604" y="1275207"/>
                  </a:lnTo>
                  <a:lnTo>
                    <a:pt x="5411368" y="1274187"/>
                  </a:lnTo>
                  <a:lnTo>
                    <a:pt x="5428132" y="1272667"/>
                  </a:lnTo>
                  <a:lnTo>
                    <a:pt x="5444822" y="1270257"/>
                  </a:lnTo>
                  <a:lnTo>
                    <a:pt x="5461549" y="1267396"/>
                  </a:lnTo>
                  <a:lnTo>
                    <a:pt x="5478299" y="1264630"/>
                  </a:lnTo>
                  <a:lnTo>
                    <a:pt x="5495061" y="1262507"/>
                  </a:lnTo>
                  <a:lnTo>
                    <a:pt x="5511825" y="1261483"/>
                  </a:lnTo>
                  <a:lnTo>
                    <a:pt x="5528589" y="1261078"/>
                  </a:lnTo>
                  <a:lnTo>
                    <a:pt x="5545353" y="1260721"/>
                  </a:lnTo>
                  <a:lnTo>
                    <a:pt x="5562117" y="1259840"/>
                  </a:lnTo>
                  <a:lnTo>
                    <a:pt x="5578881" y="1258145"/>
                  </a:lnTo>
                  <a:lnTo>
                    <a:pt x="5595645" y="1255903"/>
                  </a:lnTo>
                  <a:lnTo>
                    <a:pt x="5612409" y="1253660"/>
                  </a:lnTo>
                  <a:lnTo>
                    <a:pt x="5662590" y="1250346"/>
                  </a:lnTo>
                  <a:lnTo>
                    <a:pt x="5696102" y="1249680"/>
                  </a:lnTo>
                  <a:lnTo>
                    <a:pt x="5712866" y="1249308"/>
                  </a:lnTo>
                  <a:lnTo>
                    <a:pt x="5729630" y="1248997"/>
                  </a:lnTo>
                  <a:lnTo>
                    <a:pt x="5746394" y="1248804"/>
                  </a:lnTo>
                  <a:lnTo>
                    <a:pt x="5763158" y="1248791"/>
                  </a:lnTo>
                  <a:lnTo>
                    <a:pt x="5779922" y="1248955"/>
                  </a:lnTo>
                  <a:lnTo>
                    <a:pt x="5796686" y="1249346"/>
                  </a:lnTo>
                  <a:lnTo>
                    <a:pt x="5813450" y="1249808"/>
                  </a:lnTo>
                  <a:lnTo>
                    <a:pt x="5830214" y="1250188"/>
                  </a:lnTo>
                  <a:lnTo>
                    <a:pt x="5846904" y="1250654"/>
                  </a:lnTo>
                  <a:lnTo>
                    <a:pt x="5863631" y="1251251"/>
                  </a:lnTo>
                  <a:lnTo>
                    <a:pt x="5880381" y="1251348"/>
                  </a:lnTo>
                  <a:lnTo>
                    <a:pt x="5930671" y="1244361"/>
                  </a:lnTo>
                  <a:lnTo>
                    <a:pt x="5980963" y="1230314"/>
                  </a:lnTo>
                  <a:lnTo>
                    <a:pt x="6031255" y="1211580"/>
                  </a:lnTo>
                  <a:lnTo>
                    <a:pt x="6064672" y="1195387"/>
                  </a:lnTo>
                  <a:lnTo>
                    <a:pt x="6081422" y="1186898"/>
                  </a:lnTo>
                  <a:lnTo>
                    <a:pt x="6098184" y="1179195"/>
                  </a:lnTo>
                  <a:lnTo>
                    <a:pt x="6114948" y="1173093"/>
                  </a:lnTo>
                  <a:lnTo>
                    <a:pt x="6131712" y="1167907"/>
                  </a:lnTo>
                  <a:lnTo>
                    <a:pt x="6148476" y="1162460"/>
                  </a:lnTo>
                  <a:lnTo>
                    <a:pt x="6165240" y="1155573"/>
                  </a:lnTo>
                  <a:lnTo>
                    <a:pt x="6182004" y="1146734"/>
                  </a:lnTo>
                  <a:lnTo>
                    <a:pt x="6198768" y="1136586"/>
                  </a:lnTo>
                  <a:lnTo>
                    <a:pt x="6215532" y="1125962"/>
                  </a:lnTo>
                  <a:lnTo>
                    <a:pt x="6232296" y="1115695"/>
                  </a:lnTo>
                  <a:lnTo>
                    <a:pt x="6265713" y="1096375"/>
                  </a:lnTo>
                  <a:lnTo>
                    <a:pt x="6299225" y="1077341"/>
                  </a:lnTo>
                  <a:lnTo>
                    <a:pt x="6332753" y="1058862"/>
                  </a:lnTo>
                  <a:lnTo>
                    <a:pt x="6349517" y="1049516"/>
                  </a:lnTo>
                  <a:lnTo>
                    <a:pt x="6366281" y="1039622"/>
                  </a:lnTo>
                  <a:lnTo>
                    <a:pt x="6383045" y="1028938"/>
                  </a:lnTo>
                  <a:lnTo>
                    <a:pt x="6399809" y="1017682"/>
                  </a:lnTo>
                  <a:lnTo>
                    <a:pt x="6416573" y="1006189"/>
                  </a:lnTo>
                  <a:lnTo>
                    <a:pt x="6433337" y="994791"/>
                  </a:lnTo>
                  <a:lnTo>
                    <a:pt x="6450027" y="984123"/>
                  </a:lnTo>
                  <a:lnTo>
                    <a:pt x="6466754" y="973836"/>
                  </a:lnTo>
                  <a:lnTo>
                    <a:pt x="6483504" y="962787"/>
                  </a:lnTo>
                  <a:lnTo>
                    <a:pt x="6517030" y="935200"/>
                  </a:lnTo>
                  <a:lnTo>
                    <a:pt x="6550558" y="901219"/>
                  </a:lnTo>
                  <a:lnTo>
                    <a:pt x="6584086" y="854815"/>
                  </a:lnTo>
                  <a:lnTo>
                    <a:pt x="6617614" y="795986"/>
                  </a:lnTo>
                  <a:lnTo>
                    <a:pt x="6651068" y="723844"/>
                  </a:lnTo>
                  <a:lnTo>
                    <a:pt x="6667795" y="681831"/>
                  </a:lnTo>
                  <a:lnTo>
                    <a:pt x="6684545" y="638341"/>
                  </a:lnTo>
                  <a:lnTo>
                    <a:pt x="6701307" y="595757"/>
                  </a:lnTo>
                  <a:lnTo>
                    <a:pt x="6718071" y="555472"/>
                  </a:lnTo>
                  <a:lnTo>
                    <a:pt x="6734835" y="515889"/>
                  </a:lnTo>
                  <a:lnTo>
                    <a:pt x="6751599" y="475188"/>
                  </a:lnTo>
                  <a:lnTo>
                    <a:pt x="6768363" y="431546"/>
                  </a:lnTo>
                  <a:lnTo>
                    <a:pt x="6785127" y="378523"/>
                  </a:lnTo>
                  <a:lnTo>
                    <a:pt x="6801891" y="319024"/>
                  </a:lnTo>
                  <a:lnTo>
                    <a:pt x="6818655" y="265525"/>
                  </a:lnTo>
                  <a:lnTo>
                    <a:pt x="6835419" y="230505"/>
                  </a:lnTo>
                  <a:lnTo>
                    <a:pt x="6852074" y="221759"/>
                  </a:lnTo>
                  <a:lnTo>
                    <a:pt x="6868836" y="231028"/>
                  </a:lnTo>
                  <a:lnTo>
                    <a:pt x="6885622" y="246989"/>
                  </a:lnTo>
                  <a:lnTo>
                    <a:pt x="6902348" y="258318"/>
                  </a:lnTo>
                  <a:lnTo>
                    <a:pt x="6952640" y="270015"/>
                  </a:lnTo>
                  <a:lnTo>
                    <a:pt x="6986168" y="272897"/>
                  </a:lnTo>
                  <a:lnTo>
                    <a:pt x="7002932" y="271478"/>
                  </a:lnTo>
                  <a:lnTo>
                    <a:pt x="7019696" y="271702"/>
                  </a:lnTo>
                  <a:lnTo>
                    <a:pt x="7036460" y="276987"/>
                  </a:lnTo>
                  <a:lnTo>
                    <a:pt x="7053150" y="293506"/>
                  </a:lnTo>
                  <a:lnTo>
                    <a:pt x="7069877" y="317611"/>
                  </a:lnTo>
                  <a:lnTo>
                    <a:pt x="7086627" y="338262"/>
                  </a:lnTo>
                  <a:lnTo>
                    <a:pt x="7103389" y="344424"/>
                  </a:lnTo>
                  <a:lnTo>
                    <a:pt x="7120153" y="328616"/>
                  </a:lnTo>
                  <a:lnTo>
                    <a:pt x="7136917" y="298164"/>
                  </a:lnTo>
                  <a:lnTo>
                    <a:pt x="7153681" y="264521"/>
                  </a:lnTo>
                  <a:lnTo>
                    <a:pt x="7170445" y="239141"/>
                  </a:lnTo>
                  <a:lnTo>
                    <a:pt x="7203973" y="215836"/>
                  </a:lnTo>
                  <a:lnTo>
                    <a:pt x="7254191" y="202213"/>
                  </a:lnTo>
                  <a:lnTo>
                    <a:pt x="7270918" y="201787"/>
                  </a:lnTo>
                  <a:lnTo>
                    <a:pt x="7287668" y="202193"/>
                  </a:lnTo>
                  <a:lnTo>
                    <a:pt x="7304430" y="201803"/>
                  </a:lnTo>
                  <a:lnTo>
                    <a:pt x="7354722" y="197159"/>
                  </a:lnTo>
                  <a:lnTo>
                    <a:pt x="7405014" y="189658"/>
                  </a:lnTo>
                  <a:lnTo>
                    <a:pt x="7455232" y="168866"/>
                  </a:lnTo>
                  <a:lnTo>
                    <a:pt x="7488709" y="141585"/>
                  </a:lnTo>
                  <a:lnTo>
                    <a:pt x="7505471" y="128397"/>
                  </a:lnTo>
                  <a:lnTo>
                    <a:pt x="7522235" y="117500"/>
                  </a:lnTo>
                  <a:lnTo>
                    <a:pt x="7538999" y="107521"/>
                  </a:lnTo>
                  <a:lnTo>
                    <a:pt x="7555763" y="96518"/>
                  </a:lnTo>
                  <a:lnTo>
                    <a:pt x="7572527" y="82550"/>
                  </a:lnTo>
                  <a:lnTo>
                    <a:pt x="7589291" y="64472"/>
                  </a:lnTo>
                  <a:lnTo>
                    <a:pt x="7606055" y="43561"/>
                  </a:lnTo>
                  <a:lnTo>
                    <a:pt x="7622819" y="21506"/>
                  </a:lnTo>
                  <a:lnTo>
                    <a:pt x="7639583" y="0"/>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777976" y="2779863"/>
              <a:ext cx="7639684" cy="1690370"/>
            </a:xfrm>
            <a:custGeom>
              <a:avLst/>
              <a:gdLst/>
              <a:ahLst/>
              <a:cxnLst/>
              <a:rect l="l" t="t" r="r" b="b"/>
              <a:pathLst>
                <a:path w="7639684" h="1690370">
                  <a:moveTo>
                    <a:pt x="0" y="1598588"/>
                  </a:moveTo>
                  <a:lnTo>
                    <a:pt x="16747" y="1594729"/>
                  </a:lnTo>
                  <a:lnTo>
                    <a:pt x="33497" y="1590667"/>
                  </a:lnTo>
                  <a:lnTo>
                    <a:pt x="50250" y="1587105"/>
                  </a:lnTo>
                  <a:lnTo>
                    <a:pt x="67005" y="1584745"/>
                  </a:lnTo>
                  <a:lnTo>
                    <a:pt x="83759" y="1584168"/>
                  </a:lnTo>
                  <a:lnTo>
                    <a:pt x="100514" y="1584888"/>
                  </a:lnTo>
                  <a:lnTo>
                    <a:pt x="117268" y="1586013"/>
                  </a:lnTo>
                  <a:lnTo>
                    <a:pt x="134023" y="1586650"/>
                  </a:lnTo>
                  <a:lnTo>
                    <a:pt x="150777" y="1586307"/>
                  </a:lnTo>
                  <a:lnTo>
                    <a:pt x="167532" y="1585523"/>
                  </a:lnTo>
                  <a:lnTo>
                    <a:pt x="184286" y="1584954"/>
                  </a:lnTo>
                  <a:lnTo>
                    <a:pt x="201040" y="1585253"/>
                  </a:lnTo>
                  <a:lnTo>
                    <a:pt x="217788" y="1586843"/>
                  </a:lnTo>
                  <a:lnTo>
                    <a:pt x="234538" y="1589301"/>
                  </a:lnTo>
                  <a:lnTo>
                    <a:pt x="251291" y="1592022"/>
                  </a:lnTo>
                  <a:lnTo>
                    <a:pt x="268046" y="1594397"/>
                  </a:lnTo>
                  <a:lnTo>
                    <a:pt x="284800" y="1596036"/>
                  </a:lnTo>
                  <a:lnTo>
                    <a:pt x="301555" y="1597413"/>
                  </a:lnTo>
                  <a:lnTo>
                    <a:pt x="318309" y="1598933"/>
                  </a:lnTo>
                  <a:lnTo>
                    <a:pt x="335064" y="1601001"/>
                  </a:lnTo>
                  <a:lnTo>
                    <a:pt x="351818" y="1604363"/>
                  </a:lnTo>
                  <a:lnTo>
                    <a:pt x="368571" y="1608653"/>
                  </a:lnTo>
                  <a:lnTo>
                    <a:pt x="385322" y="1612324"/>
                  </a:lnTo>
                  <a:lnTo>
                    <a:pt x="402069" y="1613828"/>
                  </a:lnTo>
                  <a:lnTo>
                    <a:pt x="418823" y="1612759"/>
                  </a:lnTo>
                  <a:lnTo>
                    <a:pt x="435578" y="1609939"/>
                  </a:lnTo>
                  <a:lnTo>
                    <a:pt x="485837" y="1593149"/>
                  </a:lnTo>
                  <a:lnTo>
                    <a:pt x="519334" y="1575254"/>
                  </a:lnTo>
                  <a:lnTo>
                    <a:pt x="536092" y="1567092"/>
                  </a:lnTo>
                  <a:lnTo>
                    <a:pt x="552856" y="1560651"/>
                  </a:lnTo>
                  <a:lnTo>
                    <a:pt x="569620" y="1555091"/>
                  </a:lnTo>
                  <a:lnTo>
                    <a:pt x="586384" y="1549340"/>
                  </a:lnTo>
                  <a:lnTo>
                    <a:pt x="603148" y="1542327"/>
                  </a:lnTo>
                  <a:lnTo>
                    <a:pt x="619910" y="1533515"/>
                  </a:lnTo>
                  <a:lnTo>
                    <a:pt x="636660" y="1523547"/>
                  </a:lnTo>
                  <a:lnTo>
                    <a:pt x="653386" y="1513127"/>
                  </a:lnTo>
                  <a:lnTo>
                    <a:pt x="670077" y="1502957"/>
                  </a:lnTo>
                  <a:lnTo>
                    <a:pt x="686841" y="1492130"/>
                  </a:lnTo>
                  <a:lnTo>
                    <a:pt x="703605" y="1480637"/>
                  </a:lnTo>
                  <a:lnTo>
                    <a:pt x="720369" y="1470525"/>
                  </a:lnTo>
                  <a:lnTo>
                    <a:pt x="737133" y="1463841"/>
                  </a:lnTo>
                  <a:lnTo>
                    <a:pt x="753897" y="1461714"/>
                  </a:lnTo>
                  <a:lnTo>
                    <a:pt x="770661" y="1462920"/>
                  </a:lnTo>
                  <a:lnTo>
                    <a:pt x="787425" y="1465699"/>
                  </a:lnTo>
                  <a:lnTo>
                    <a:pt x="804189" y="1468286"/>
                  </a:lnTo>
                  <a:lnTo>
                    <a:pt x="820951" y="1470463"/>
                  </a:lnTo>
                  <a:lnTo>
                    <a:pt x="837701" y="1473128"/>
                  </a:lnTo>
                  <a:lnTo>
                    <a:pt x="854427" y="1475912"/>
                  </a:lnTo>
                  <a:lnTo>
                    <a:pt x="871118" y="1478446"/>
                  </a:lnTo>
                  <a:lnTo>
                    <a:pt x="887882" y="1480105"/>
                  </a:lnTo>
                  <a:lnTo>
                    <a:pt x="904646" y="1481240"/>
                  </a:lnTo>
                  <a:lnTo>
                    <a:pt x="921410" y="1482947"/>
                  </a:lnTo>
                  <a:lnTo>
                    <a:pt x="938174" y="1486320"/>
                  </a:lnTo>
                  <a:lnTo>
                    <a:pt x="954938" y="1492291"/>
                  </a:lnTo>
                  <a:lnTo>
                    <a:pt x="971702" y="1500084"/>
                  </a:lnTo>
                  <a:lnTo>
                    <a:pt x="988466" y="1508234"/>
                  </a:lnTo>
                  <a:lnTo>
                    <a:pt x="1005230" y="1515276"/>
                  </a:lnTo>
                  <a:lnTo>
                    <a:pt x="1021992" y="1520745"/>
                  </a:lnTo>
                  <a:lnTo>
                    <a:pt x="1038742" y="1525500"/>
                  </a:lnTo>
                  <a:lnTo>
                    <a:pt x="1055468" y="1529778"/>
                  </a:lnTo>
                  <a:lnTo>
                    <a:pt x="1072159" y="1533818"/>
                  </a:lnTo>
                  <a:lnTo>
                    <a:pt x="1088923" y="1537987"/>
                  </a:lnTo>
                  <a:lnTo>
                    <a:pt x="1105687" y="1542121"/>
                  </a:lnTo>
                  <a:lnTo>
                    <a:pt x="1122451" y="1545373"/>
                  </a:lnTo>
                  <a:lnTo>
                    <a:pt x="1139215" y="1546899"/>
                  </a:lnTo>
                  <a:lnTo>
                    <a:pt x="1155979" y="1545165"/>
                  </a:lnTo>
                  <a:lnTo>
                    <a:pt x="1172743" y="1541025"/>
                  </a:lnTo>
                  <a:lnTo>
                    <a:pt x="1189507" y="1537219"/>
                  </a:lnTo>
                  <a:lnTo>
                    <a:pt x="1206271" y="1536485"/>
                  </a:lnTo>
                  <a:lnTo>
                    <a:pt x="1223015" y="1540410"/>
                  </a:lnTo>
                  <a:lnTo>
                    <a:pt x="1239735" y="1547312"/>
                  </a:lnTo>
                  <a:lnTo>
                    <a:pt x="1256456" y="1554737"/>
                  </a:lnTo>
                  <a:lnTo>
                    <a:pt x="1273200" y="1560234"/>
                  </a:lnTo>
                  <a:lnTo>
                    <a:pt x="1289964" y="1563443"/>
                  </a:lnTo>
                  <a:lnTo>
                    <a:pt x="1306728" y="1565521"/>
                  </a:lnTo>
                  <a:lnTo>
                    <a:pt x="1323492" y="1566574"/>
                  </a:lnTo>
                  <a:lnTo>
                    <a:pt x="1340256" y="1566711"/>
                  </a:lnTo>
                  <a:lnTo>
                    <a:pt x="1357020" y="1565185"/>
                  </a:lnTo>
                  <a:lnTo>
                    <a:pt x="1373784" y="1562123"/>
                  </a:lnTo>
                  <a:lnTo>
                    <a:pt x="1390548" y="1559228"/>
                  </a:lnTo>
                  <a:lnTo>
                    <a:pt x="1407312" y="1558202"/>
                  </a:lnTo>
                  <a:lnTo>
                    <a:pt x="1424056" y="1560220"/>
                  </a:lnTo>
                  <a:lnTo>
                    <a:pt x="1440776" y="1564155"/>
                  </a:lnTo>
                  <a:lnTo>
                    <a:pt x="1457497" y="1568257"/>
                  </a:lnTo>
                  <a:lnTo>
                    <a:pt x="1474241" y="1570775"/>
                  </a:lnTo>
                  <a:lnTo>
                    <a:pt x="1491005" y="1570726"/>
                  </a:lnTo>
                  <a:lnTo>
                    <a:pt x="1507769" y="1569235"/>
                  </a:lnTo>
                  <a:lnTo>
                    <a:pt x="1524533" y="1567721"/>
                  </a:lnTo>
                  <a:lnTo>
                    <a:pt x="1541297" y="1567600"/>
                  </a:lnTo>
                  <a:lnTo>
                    <a:pt x="1591589" y="1574476"/>
                  </a:lnTo>
                  <a:lnTo>
                    <a:pt x="1641817" y="1592587"/>
                  </a:lnTo>
                  <a:lnTo>
                    <a:pt x="1692046" y="1618684"/>
                  </a:lnTo>
                  <a:lnTo>
                    <a:pt x="1708810" y="1628830"/>
                  </a:lnTo>
                  <a:lnTo>
                    <a:pt x="1725574" y="1638619"/>
                  </a:lnTo>
                  <a:lnTo>
                    <a:pt x="1742338" y="1646848"/>
                  </a:lnTo>
                  <a:lnTo>
                    <a:pt x="1759102" y="1652821"/>
                  </a:lnTo>
                  <a:lnTo>
                    <a:pt x="1775866" y="1657294"/>
                  </a:lnTo>
                  <a:lnTo>
                    <a:pt x="1792630" y="1661243"/>
                  </a:lnTo>
                  <a:lnTo>
                    <a:pt x="1809394" y="1665644"/>
                  </a:lnTo>
                  <a:lnTo>
                    <a:pt x="1826138" y="1671165"/>
                  </a:lnTo>
                  <a:lnTo>
                    <a:pt x="1842858" y="1677138"/>
                  </a:lnTo>
                  <a:lnTo>
                    <a:pt x="1859579" y="1682539"/>
                  </a:lnTo>
                  <a:lnTo>
                    <a:pt x="1876323" y="1686345"/>
                  </a:lnTo>
                  <a:lnTo>
                    <a:pt x="1893087" y="1688653"/>
                  </a:lnTo>
                  <a:lnTo>
                    <a:pt x="1909851" y="1689949"/>
                  </a:lnTo>
                  <a:lnTo>
                    <a:pt x="1926615" y="1689506"/>
                  </a:lnTo>
                  <a:lnTo>
                    <a:pt x="1976907" y="1674566"/>
                  </a:lnTo>
                  <a:lnTo>
                    <a:pt x="2010435" y="1651293"/>
                  </a:lnTo>
                  <a:lnTo>
                    <a:pt x="2043899" y="1610002"/>
                  </a:lnTo>
                  <a:lnTo>
                    <a:pt x="2060620" y="1585481"/>
                  </a:lnTo>
                  <a:lnTo>
                    <a:pt x="2077364" y="1561758"/>
                  </a:lnTo>
                  <a:lnTo>
                    <a:pt x="2094128" y="1539337"/>
                  </a:lnTo>
                  <a:lnTo>
                    <a:pt x="2110892" y="1516880"/>
                  </a:lnTo>
                  <a:lnTo>
                    <a:pt x="2127656" y="1494446"/>
                  </a:lnTo>
                  <a:lnTo>
                    <a:pt x="2144420" y="1472096"/>
                  </a:lnTo>
                  <a:lnTo>
                    <a:pt x="2161184" y="1449115"/>
                  </a:lnTo>
                  <a:lnTo>
                    <a:pt x="2177948" y="1425789"/>
                  </a:lnTo>
                  <a:lnTo>
                    <a:pt x="2194712" y="1403391"/>
                  </a:lnTo>
                  <a:lnTo>
                    <a:pt x="2228220" y="1365109"/>
                  </a:lnTo>
                  <a:lnTo>
                    <a:pt x="2261661" y="1334172"/>
                  </a:lnTo>
                  <a:lnTo>
                    <a:pt x="2295169" y="1316005"/>
                  </a:lnTo>
                  <a:lnTo>
                    <a:pt x="2328697" y="1310655"/>
                  </a:lnTo>
                  <a:lnTo>
                    <a:pt x="2345461" y="1307504"/>
                  </a:lnTo>
                  <a:lnTo>
                    <a:pt x="2362225" y="1302202"/>
                  </a:lnTo>
                  <a:lnTo>
                    <a:pt x="2378989" y="1296138"/>
                  </a:lnTo>
                  <a:lnTo>
                    <a:pt x="2395753" y="1290645"/>
                  </a:lnTo>
                  <a:lnTo>
                    <a:pt x="2412517" y="1287057"/>
                  </a:lnTo>
                  <a:lnTo>
                    <a:pt x="2429261" y="1286553"/>
                  </a:lnTo>
                  <a:lnTo>
                    <a:pt x="2445981" y="1288168"/>
                  </a:lnTo>
                  <a:lnTo>
                    <a:pt x="2462702" y="1290022"/>
                  </a:lnTo>
                  <a:lnTo>
                    <a:pt x="2479446" y="1290232"/>
                  </a:lnTo>
                  <a:lnTo>
                    <a:pt x="2496210" y="1288004"/>
                  </a:lnTo>
                  <a:lnTo>
                    <a:pt x="2512974" y="1284501"/>
                  </a:lnTo>
                  <a:lnTo>
                    <a:pt x="2529738" y="1280499"/>
                  </a:lnTo>
                  <a:lnTo>
                    <a:pt x="2546502" y="1276770"/>
                  </a:lnTo>
                  <a:lnTo>
                    <a:pt x="2563266" y="1273843"/>
                  </a:lnTo>
                  <a:lnTo>
                    <a:pt x="2580030" y="1271262"/>
                  </a:lnTo>
                  <a:lnTo>
                    <a:pt x="2596794" y="1268037"/>
                  </a:lnTo>
                  <a:lnTo>
                    <a:pt x="2647022" y="1247767"/>
                  </a:lnTo>
                  <a:lnTo>
                    <a:pt x="2680487" y="1229018"/>
                  </a:lnTo>
                  <a:lnTo>
                    <a:pt x="2714015" y="1207603"/>
                  </a:lnTo>
                  <a:lnTo>
                    <a:pt x="2730779" y="1196996"/>
                  </a:lnTo>
                  <a:lnTo>
                    <a:pt x="2747543" y="1188378"/>
                  </a:lnTo>
                  <a:lnTo>
                    <a:pt x="2764307" y="1183425"/>
                  </a:lnTo>
                  <a:lnTo>
                    <a:pt x="2781071" y="1180853"/>
                  </a:lnTo>
                  <a:lnTo>
                    <a:pt x="2797835" y="1177948"/>
                  </a:lnTo>
                  <a:lnTo>
                    <a:pt x="2848063" y="1150294"/>
                  </a:lnTo>
                  <a:lnTo>
                    <a:pt x="2881528" y="1121449"/>
                  </a:lnTo>
                  <a:lnTo>
                    <a:pt x="2915056" y="1082794"/>
                  </a:lnTo>
                  <a:lnTo>
                    <a:pt x="2931820" y="1063031"/>
                  </a:lnTo>
                  <a:lnTo>
                    <a:pt x="2948584" y="1047662"/>
                  </a:lnTo>
                  <a:lnTo>
                    <a:pt x="2965348" y="1038818"/>
                  </a:lnTo>
                  <a:lnTo>
                    <a:pt x="2982112" y="1034248"/>
                  </a:lnTo>
                  <a:lnTo>
                    <a:pt x="2998876" y="1030892"/>
                  </a:lnTo>
                  <a:lnTo>
                    <a:pt x="3015640" y="1025691"/>
                  </a:lnTo>
                  <a:lnTo>
                    <a:pt x="3032384" y="1017146"/>
                  </a:lnTo>
                  <a:lnTo>
                    <a:pt x="3049104" y="1007149"/>
                  </a:lnTo>
                  <a:lnTo>
                    <a:pt x="3065825" y="997723"/>
                  </a:lnTo>
                  <a:lnTo>
                    <a:pt x="3082569" y="990893"/>
                  </a:lnTo>
                  <a:lnTo>
                    <a:pt x="3099333" y="987115"/>
                  </a:lnTo>
                  <a:lnTo>
                    <a:pt x="3116097" y="985337"/>
                  </a:lnTo>
                  <a:lnTo>
                    <a:pt x="3132861" y="985321"/>
                  </a:lnTo>
                  <a:lnTo>
                    <a:pt x="3149625" y="986829"/>
                  </a:lnTo>
                  <a:lnTo>
                    <a:pt x="3166389" y="991365"/>
                  </a:lnTo>
                  <a:lnTo>
                    <a:pt x="3183153" y="998545"/>
                  </a:lnTo>
                  <a:lnTo>
                    <a:pt x="3199917" y="1005296"/>
                  </a:lnTo>
                  <a:lnTo>
                    <a:pt x="3216681" y="1008546"/>
                  </a:lnTo>
                  <a:lnTo>
                    <a:pt x="3233425" y="1006619"/>
                  </a:lnTo>
                  <a:lnTo>
                    <a:pt x="3250145" y="1001514"/>
                  </a:lnTo>
                  <a:lnTo>
                    <a:pt x="3266866" y="995384"/>
                  </a:lnTo>
                  <a:lnTo>
                    <a:pt x="3283610" y="990385"/>
                  </a:lnTo>
                  <a:lnTo>
                    <a:pt x="3333902" y="980866"/>
                  </a:lnTo>
                  <a:lnTo>
                    <a:pt x="3384194" y="977384"/>
                  </a:lnTo>
                  <a:lnTo>
                    <a:pt x="3400958" y="978370"/>
                  </a:lnTo>
                  <a:lnTo>
                    <a:pt x="3417722" y="982130"/>
                  </a:lnTo>
                  <a:lnTo>
                    <a:pt x="3434466" y="990086"/>
                  </a:lnTo>
                  <a:lnTo>
                    <a:pt x="3451186" y="1001196"/>
                  </a:lnTo>
                  <a:lnTo>
                    <a:pt x="3467907" y="1013188"/>
                  </a:lnTo>
                  <a:lnTo>
                    <a:pt x="3484651" y="1023786"/>
                  </a:lnTo>
                  <a:lnTo>
                    <a:pt x="3534943" y="1047789"/>
                  </a:lnTo>
                  <a:lnTo>
                    <a:pt x="3585235" y="1069125"/>
                  </a:lnTo>
                  <a:lnTo>
                    <a:pt x="3618763" y="1081698"/>
                  </a:lnTo>
                  <a:lnTo>
                    <a:pt x="3635507" y="1087737"/>
                  </a:lnTo>
                  <a:lnTo>
                    <a:pt x="3652227" y="1093620"/>
                  </a:lnTo>
                  <a:lnTo>
                    <a:pt x="3668948" y="1098432"/>
                  </a:lnTo>
                  <a:lnTo>
                    <a:pt x="3685692" y="1101256"/>
                  </a:lnTo>
                  <a:lnTo>
                    <a:pt x="3702456" y="1100716"/>
                  </a:lnTo>
                  <a:lnTo>
                    <a:pt x="3719220" y="1097700"/>
                  </a:lnTo>
                  <a:lnTo>
                    <a:pt x="3735984" y="1094684"/>
                  </a:lnTo>
                  <a:lnTo>
                    <a:pt x="3786276" y="1101304"/>
                  </a:lnTo>
                  <a:lnTo>
                    <a:pt x="3836548" y="1121862"/>
                  </a:lnTo>
                  <a:lnTo>
                    <a:pt x="3869989" y="1140944"/>
                  </a:lnTo>
                  <a:lnTo>
                    <a:pt x="3903497" y="1166219"/>
                  </a:lnTo>
                  <a:lnTo>
                    <a:pt x="3937025" y="1197639"/>
                  </a:lnTo>
                  <a:lnTo>
                    <a:pt x="3953789" y="1211492"/>
                  </a:lnTo>
                  <a:lnTo>
                    <a:pt x="3970553" y="1224069"/>
                  </a:lnTo>
                  <a:lnTo>
                    <a:pt x="3987317" y="1236003"/>
                  </a:lnTo>
                  <a:lnTo>
                    <a:pt x="4004081" y="1245461"/>
                  </a:lnTo>
                  <a:lnTo>
                    <a:pt x="4020845" y="1250608"/>
                  </a:lnTo>
                  <a:lnTo>
                    <a:pt x="4037589" y="1249541"/>
                  </a:lnTo>
                  <a:lnTo>
                    <a:pt x="4054309" y="1243687"/>
                  </a:lnTo>
                  <a:lnTo>
                    <a:pt x="4071030" y="1236214"/>
                  </a:lnTo>
                  <a:lnTo>
                    <a:pt x="4087774" y="1230288"/>
                  </a:lnTo>
                  <a:lnTo>
                    <a:pt x="4104538" y="1227433"/>
                  </a:lnTo>
                  <a:lnTo>
                    <a:pt x="4121302" y="1225732"/>
                  </a:lnTo>
                  <a:lnTo>
                    <a:pt x="4138066" y="1223198"/>
                  </a:lnTo>
                  <a:lnTo>
                    <a:pt x="4154830" y="1217842"/>
                  </a:lnTo>
                  <a:lnTo>
                    <a:pt x="4171594" y="1207716"/>
                  </a:lnTo>
                  <a:lnTo>
                    <a:pt x="4188358" y="1194363"/>
                  </a:lnTo>
                  <a:lnTo>
                    <a:pt x="4205122" y="1181034"/>
                  </a:lnTo>
                  <a:lnTo>
                    <a:pt x="4255303" y="1162010"/>
                  </a:lnTo>
                  <a:lnTo>
                    <a:pt x="4305579" y="1158938"/>
                  </a:lnTo>
                  <a:lnTo>
                    <a:pt x="4322343" y="1160216"/>
                  </a:lnTo>
                  <a:lnTo>
                    <a:pt x="4339107" y="1161256"/>
                  </a:lnTo>
                  <a:lnTo>
                    <a:pt x="4355871" y="1160438"/>
                  </a:lnTo>
                  <a:lnTo>
                    <a:pt x="4372635" y="1156454"/>
                  </a:lnTo>
                  <a:lnTo>
                    <a:pt x="4389399" y="1150469"/>
                  </a:lnTo>
                  <a:lnTo>
                    <a:pt x="4406163" y="1144579"/>
                  </a:lnTo>
                  <a:lnTo>
                    <a:pt x="4422927" y="1140880"/>
                  </a:lnTo>
                  <a:lnTo>
                    <a:pt x="4439617" y="1140735"/>
                  </a:lnTo>
                  <a:lnTo>
                    <a:pt x="4456344" y="1142769"/>
                  </a:lnTo>
                  <a:lnTo>
                    <a:pt x="4473094" y="1144970"/>
                  </a:lnTo>
                  <a:lnTo>
                    <a:pt x="4489856" y="1145325"/>
                  </a:lnTo>
                  <a:lnTo>
                    <a:pt x="4506620" y="1142757"/>
                  </a:lnTo>
                  <a:lnTo>
                    <a:pt x="4523384" y="1138594"/>
                  </a:lnTo>
                  <a:lnTo>
                    <a:pt x="4540148" y="1134145"/>
                  </a:lnTo>
                  <a:lnTo>
                    <a:pt x="4556912" y="1130720"/>
                  </a:lnTo>
                  <a:lnTo>
                    <a:pt x="4573676" y="1128799"/>
                  </a:lnTo>
                  <a:lnTo>
                    <a:pt x="4590440" y="1127640"/>
                  </a:lnTo>
                  <a:lnTo>
                    <a:pt x="4607204" y="1126720"/>
                  </a:lnTo>
                  <a:lnTo>
                    <a:pt x="4623968" y="1125513"/>
                  </a:lnTo>
                  <a:lnTo>
                    <a:pt x="4640658" y="1124204"/>
                  </a:lnTo>
                  <a:lnTo>
                    <a:pt x="4657385" y="1122941"/>
                  </a:lnTo>
                  <a:lnTo>
                    <a:pt x="4674135" y="1121156"/>
                  </a:lnTo>
                  <a:lnTo>
                    <a:pt x="4690897" y="1118274"/>
                  </a:lnTo>
                  <a:lnTo>
                    <a:pt x="4707661" y="1113754"/>
                  </a:lnTo>
                  <a:lnTo>
                    <a:pt x="4724425" y="1108019"/>
                  </a:lnTo>
                  <a:lnTo>
                    <a:pt x="4741189" y="1101951"/>
                  </a:lnTo>
                  <a:lnTo>
                    <a:pt x="4757953" y="1096430"/>
                  </a:lnTo>
                  <a:lnTo>
                    <a:pt x="4808245" y="1082589"/>
                  </a:lnTo>
                  <a:lnTo>
                    <a:pt x="4858426" y="1074078"/>
                  </a:lnTo>
                  <a:lnTo>
                    <a:pt x="4875176" y="1071776"/>
                  </a:lnTo>
                  <a:lnTo>
                    <a:pt x="4891938" y="1067855"/>
                  </a:lnTo>
                  <a:lnTo>
                    <a:pt x="4908702" y="1061007"/>
                  </a:lnTo>
                  <a:lnTo>
                    <a:pt x="4925466" y="1052218"/>
                  </a:lnTo>
                  <a:lnTo>
                    <a:pt x="4942230" y="1043691"/>
                  </a:lnTo>
                  <a:lnTo>
                    <a:pt x="4958994" y="1037629"/>
                  </a:lnTo>
                  <a:lnTo>
                    <a:pt x="4975758" y="1034980"/>
                  </a:lnTo>
                  <a:lnTo>
                    <a:pt x="4992522" y="1034438"/>
                  </a:lnTo>
                  <a:lnTo>
                    <a:pt x="5009286" y="1034825"/>
                  </a:lnTo>
                  <a:lnTo>
                    <a:pt x="5026050" y="1034962"/>
                  </a:lnTo>
                  <a:lnTo>
                    <a:pt x="5042740" y="1034780"/>
                  </a:lnTo>
                  <a:lnTo>
                    <a:pt x="5059467" y="1034835"/>
                  </a:lnTo>
                  <a:lnTo>
                    <a:pt x="5076217" y="1034891"/>
                  </a:lnTo>
                  <a:lnTo>
                    <a:pt x="5092979" y="1034708"/>
                  </a:lnTo>
                  <a:lnTo>
                    <a:pt x="5109743" y="1033680"/>
                  </a:lnTo>
                  <a:lnTo>
                    <a:pt x="5126507" y="1032105"/>
                  </a:lnTo>
                  <a:lnTo>
                    <a:pt x="5143271" y="1031101"/>
                  </a:lnTo>
                  <a:lnTo>
                    <a:pt x="5160035" y="1031787"/>
                  </a:lnTo>
                  <a:lnTo>
                    <a:pt x="5176799" y="1035319"/>
                  </a:lnTo>
                  <a:lnTo>
                    <a:pt x="5193563" y="1040804"/>
                  </a:lnTo>
                  <a:lnTo>
                    <a:pt x="5210327" y="1046289"/>
                  </a:lnTo>
                  <a:lnTo>
                    <a:pt x="5227091" y="1049821"/>
                  </a:lnTo>
                  <a:lnTo>
                    <a:pt x="5243781" y="1050282"/>
                  </a:lnTo>
                  <a:lnTo>
                    <a:pt x="5260508" y="1048932"/>
                  </a:lnTo>
                  <a:lnTo>
                    <a:pt x="5277258" y="1047392"/>
                  </a:lnTo>
                  <a:lnTo>
                    <a:pt x="5294020" y="1047281"/>
                  </a:lnTo>
                  <a:lnTo>
                    <a:pt x="5344312" y="1055479"/>
                  </a:lnTo>
                  <a:lnTo>
                    <a:pt x="5394604" y="1066792"/>
                  </a:lnTo>
                  <a:lnTo>
                    <a:pt x="5444822" y="1080008"/>
                  </a:lnTo>
                  <a:lnTo>
                    <a:pt x="5461549" y="1084905"/>
                  </a:lnTo>
                  <a:lnTo>
                    <a:pt x="5478299" y="1089564"/>
                  </a:lnTo>
                  <a:lnTo>
                    <a:pt x="5528589" y="1099351"/>
                  </a:lnTo>
                  <a:lnTo>
                    <a:pt x="5578881" y="1104786"/>
                  </a:lnTo>
                  <a:lnTo>
                    <a:pt x="5612409" y="1106592"/>
                  </a:lnTo>
                  <a:lnTo>
                    <a:pt x="5629173" y="1106590"/>
                  </a:lnTo>
                  <a:lnTo>
                    <a:pt x="5645863" y="1105586"/>
                  </a:lnTo>
                  <a:lnTo>
                    <a:pt x="5662590" y="1103701"/>
                  </a:lnTo>
                  <a:lnTo>
                    <a:pt x="5679340" y="1101768"/>
                  </a:lnTo>
                  <a:lnTo>
                    <a:pt x="5696102" y="1100621"/>
                  </a:lnTo>
                  <a:lnTo>
                    <a:pt x="5746394" y="1101836"/>
                  </a:lnTo>
                  <a:lnTo>
                    <a:pt x="5796686" y="1109003"/>
                  </a:lnTo>
                  <a:lnTo>
                    <a:pt x="5813450" y="1111984"/>
                  </a:lnTo>
                  <a:lnTo>
                    <a:pt x="5830214" y="1113321"/>
                  </a:lnTo>
                  <a:lnTo>
                    <a:pt x="5846904" y="1111877"/>
                  </a:lnTo>
                  <a:lnTo>
                    <a:pt x="5863631" y="1108527"/>
                  </a:lnTo>
                  <a:lnTo>
                    <a:pt x="5880381" y="1105320"/>
                  </a:lnTo>
                  <a:lnTo>
                    <a:pt x="5897143" y="1104304"/>
                  </a:lnTo>
                  <a:lnTo>
                    <a:pt x="5913907" y="1106612"/>
                  </a:lnTo>
                  <a:lnTo>
                    <a:pt x="5930671" y="1110956"/>
                  </a:lnTo>
                  <a:lnTo>
                    <a:pt x="5947435" y="1115752"/>
                  </a:lnTo>
                  <a:lnTo>
                    <a:pt x="5964199" y="1119417"/>
                  </a:lnTo>
                  <a:lnTo>
                    <a:pt x="5980963" y="1121697"/>
                  </a:lnTo>
                  <a:lnTo>
                    <a:pt x="5997727" y="1123370"/>
                  </a:lnTo>
                  <a:lnTo>
                    <a:pt x="6014491" y="1124400"/>
                  </a:lnTo>
                  <a:lnTo>
                    <a:pt x="6031255" y="1124751"/>
                  </a:lnTo>
                  <a:lnTo>
                    <a:pt x="6047945" y="1123900"/>
                  </a:lnTo>
                  <a:lnTo>
                    <a:pt x="6064672" y="1122037"/>
                  </a:lnTo>
                  <a:lnTo>
                    <a:pt x="6081422" y="1120197"/>
                  </a:lnTo>
                  <a:lnTo>
                    <a:pt x="6098184" y="1119417"/>
                  </a:lnTo>
                  <a:lnTo>
                    <a:pt x="6114948" y="1120741"/>
                  </a:lnTo>
                  <a:lnTo>
                    <a:pt x="6131712" y="1123338"/>
                  </a:lnTo>
                  <a:lnTo>
                    <a:pt x="6148476" y="1125436"/>
                  </a:lnTo>
                  <a:lnTo>
                    <a:pt x="6165240" y="1125259"/>
                  </a:lnTo>
                  <a:lnTo>
                    <a:pt x="6182004" y="1122060"/>
                  </a:lnTo>
                  <a:lnTo>
                    <a:pt x="6198768" y="1116814"/>
                  </a:lnTo>
                  <a:lnTo>
                    <a:pt x="6215532" y="1110615"/>
                  </a:lnTo>
                  <a:lnTo>
                    <a:pt x="6232296" y="1104558"/>
                  </a:lnTo>
                  <a:lnTo>
                    <a:pt x="6248986" y="1098734"/>
                  </a:lnTo>
                  <a:lnTo>
                    <a:pt x="6265713" y="1092636"/>
                  </a:lnTo>
                  <a:lnTo>
                    <a:pt x="6282463" y="1086467"/>
                  </a:lnTo>
                  <a:lnTo>
                    <a:pt x="6299225" y="1080428"/>
                  </a:lnTo>
                  <a:lnTo>
                    <a:pt x="6315989" y="1074981"/>
                  </a:lnTo>
                  <a:lnTo>
                    <a:pt x="6332753" y="1069903"/>
                  </a:lnTo>
                  <a:lnTo>
                    <a:pt x="6349517" y="1064373"/>
                  </a:lnTo>
                  <a:lnTo>
                    <a:pt x="6366281" y="1057568"/>
                  </a:lnTo>
                  <a:lnTo>
                    <a:pt x="6383045" y="1048863"/>
                  </a:lnTo>
                  <a:lnTo>
                    <a:pt x="6399809" y="1038883"/>
                  </a:lnTo>
                  <a:lnTo>
                    <a:pt x="6416573" y="1028404"/>
                  </a:lnTo>
                  <a:lnTo>
                    <a:pt x="6433337" y="1018198"/>
                  </a:lnTo>
                  <a:lnTo>
                    <a:pt x="6450027" y="1009493"/>
                  </a:lnTo>
                  <a:lnTo>
                    <a:pt x="6466754" y="1001609"/>
                  </a:lnTo>
                  <a:lnTo>
                    <a:pt x="6483504" y="992177"/>
                  </a:lnTo>
                  <a:lnTo>
                    <a:pt x="6517030" y="961483"/>
                  </a:lnTo>
                  <a:lnTo>
                    <a:pt x="6550558" y="917410"/>
                  </a:lnTo>
                  <a:lnTo>
                    <a:pt x="6584086" y="857136"/>
                  </a:lnTo>
                  <a:lnTo>
                    <a:pt x="6600850" y="820793"/>
                  </a:lnTo>
                  <a:lnTo>
                    <a:pt x="6617614" y="780567"/>
                  </a:lnTo>
                  <a:lnTo>
                    <a:pt x="6634378" y="736639"/>
                  </a:lnTo>
                  <a:lnTo>
                    <a:pt x="6651068" y="687579"/>
                  </a:lnTo>
                  <a:lnTo>
                    <a:pt x="6667795" y="633722"/>
                  </a:lnTo>
                  <a:lnTo>
                    <a:pt x="6684545" y="578173"/>
                  </a:lnTo>
                  <a:lnTo>
                    <a:pt x="6701307" y="524041"/>
                  </a:lnTo>
                  <a:lnTo>
                    <a:pt x="6718071" y="473233"/>
                  </a:lnTo>
                  <a:lnTo>
                    <a:pt x="6734835" y="423711"/>
                  </a:lnTo>
                  <a:lnTo>
                    <a:pt x="6751599" y="372665"/>
                  </a:lnTo>
                  <a:lnTo>
                    <a:pt x="6768363" y="317285"/>
                  </a:lnTo>
                  <a:lnTo>
                    <a:pt x="6781774" y="264823"/>
                  </a:lnTo>
                  <a:lnTo>
                    <a:pt x="6795185" y="205527"/>
                  </a:lnTo>
                  <a:lnTo>
                    <a:pt x="6808597" y="146402"/>
                  </a:lnTo>
                  <a:lnTo>
                    <a:pt x="6822008" y="94452"/>
                  </a:lnTo>
                  <a:lnTo>
                    <a:pt x="6835419" y="56681"/>
                  </a:lnTo>
                  <a:lnTo>
                    <a:pt x="6868883" y="34774"/>
                  </a:lnTo>
                  <a:lnTo>
                    <a:pt x="6887640" y="34607"/>
                  </a:lnTo>
                  <a:lnTo>
                    <a:pt x="6902348" y="33821"/>
                  </a:lnTo>
                  <a:lnTo>
                    <a:pt x="6919112" y="29843"/>
                  </a:lnTo>
                  <a:lnTo>
                    <a:pt x="6935876" y="26566"/>
                  </a:lnTo>
                  <a:lnTo>
                    <a:pt x="6952640" y="23552"/>
                  </a:lnTo>
                  <a:lnTo>
                    <a:pt x="6969404" y="20359"/>
                  </a:lnTo>
                  <a:lnTo>
                    <a:pt x="6986168" y="13604"/>
                  </a:lnTo>
                  <a:lnTo>
                    <a:pt x="7002932" y="4611"/>
                  </a:lnTo>
                  <a:lnTo>
                    <a:pt x="7019696" y="0"/>
                  </a:lnTo>
                  <a:lnTo>
                    <a:pt x="7036460" y="6389"/>
                  </a:lnTo>
                  <a:lnTo>
                    <a:pt x="7053150" y="31880"/>
                  </a:lnTo>
                  <a:lnTo>
                    <a:pt x="7069877" y="70778"/>
                  </a:lnTo>
                  <a:lnTo>
                    <a:pt x="7086627" y="109295"/>
                  </a:lnTo>
                  <a:lnTo>
                    <a:pt x="7103389" y="133643"/>
                  </a:lnTo>
                  <a:lnTo>
                    <a:pt x="7120153" y="136336"/>
                  </a:lnTo>
                  <a:lnTo>
                    <a:pt x="7136917" y="125944"/>
                  </a:lnTo>
                  <a:lnTo>
                    <a:pt x="7153681" y="113051"/>
                  </a:lnTo>
                  <a:lnTo>
                    <a:pt x="7170445" y="108243"/>
                  </a:lnTo>
                  <a:lnTo>
                    <a:pt x="7220737" y="139836"/>
                  </a:lnTo>
                  <a:lnTo>
                    <a:pt x="7254191" y="174051"/>
                  </a:lnTo>
                  <a:lnTo>
                    <a:pt x="7287668" y="216878"/>
                  </a:lnTo>
                  <a:lnTo>
                    <a:pt x="7304430" y="239434"/>
                  </a:lnTo>
                  <a:lnTo>
                    <a:pt x="7321194" y="261709"/>
                  </a:lnTo>
                  <a:lnTo>
                    <a:pt x="7354722" y="308496"/>
                  </a:lnTo>
                  <a:lnTo>
                    <a:pt x="7388250" y="364101"/>
                  </a:lnTo>
                  <a:lnTo>
                    <a:pt x="7421778" y="428426"/>
                  </a:lnTo>
                  <a:lnTo>
                    <a:pt x="7438542" y="458255"/>
                  </a:lnTo>
                  <a:lnTo>
                    <a:pt x="7455232" y="484836"/>
                  </a:lnTo>
                  <a:lnTo>
                    <a:pt x="7471959" y="509547"/>
                  </a:lnTo>
                  <a:lnTo>
                    <a:pt x="7488709" y="533282"/>
                  </a:lnTo>
                  <a:lnTo>
                    <a:pt x="7505471" y="556934"/>
                  </a:lnTo>
                  <a:lnTo>
                    <a:pt x="7522235" y="581634"/>
                  </a:lnTo>
                  <a:lnTo>
                    <a:pt x="7555763" y="629890"/>
                  </a:lnTo>
                  <a:lnTo>
                    <a:pt x="7589291" y="663983"/>
                  </a:lnTo>
                  <a:lnTo>
                    <a:pt x="7622819" y="684057"/>
                  </a:lnTo>
                  <a:lnTo>
                    <a:pt x="7639583" y="694094"/>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10" name="object 10"/>
          <p:cNvSpPr txBox="1"/>
          <p:nvPr/>
        </p:nvSpPr>
        <p:spPr>
          <a:xfrm>
            <a:off x="8750045" y="5476747"/>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40</a:t>
            </a:r>
            <a:endParaRPr sz="1200">
              <a:solidFill>
                <a:prstClr val="black"/>
              </a:solidFill>
              <a:latin typeface="Tahoma"/>
              <a:cs typeface="Tahoma"/>
            </a:endParaRPr>
          </a:p>
        </p:txBody>
      </p:sp>
      <p:sp>
        <p:nvSpPr>
          <p:cNvPr id="11" name="object 11"/>
          <p:cNvSpPr txBox="1"/>
          <p:nvPr/>
        </p:nvSpPr>
        <p:spPr>
          <a:xfrm>
            <a:off x="8750045" y="4906771"/>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45</a:t>
            </a:r>
            <a:endParaRPr sz="1200">
              <a:solidFill>
                <a:prstClr val="black"/>
              </a:solidFill>
              <a:latin typeface="Tahoma"/>
              <a:cs typeface="Tahoma"/>
            </a:endParaRPr>
          </a:p>
        </p:txBody>
      </p:sp>
      <p:sp>
        <p:nvSpPr>
          <p:cNvPr id="12" name="object 12"/>
          <p:cNvSpPr txBox="1"/>
          <p:nvPr/>
        </p:nvSpPr>
        <p:spPr>
          <a:xfrm>
            <a:off x="8750045" y="4336237"/>
            <a:ext cx="1930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50</a:t>
            </a:r>
            <a:endParaRPr sz="1200">
              <a:solidFill>
                <a:prstClr val="black"/>
              </a:solidFill>
              <a:latin typeface="Tahoma"/>
              <a:cs typeface="Tahoma"/>
            </a:endParaRPr>
          </a:p>
        </p:txBody>
      </p:sp>
      <p:sp>
        <p:nvSpPr>
          <p:cNvPr id="13" name="object 13"/>
          <p:cNvSpPr txBox="1"/>
          <p:nvPr/>
        </p:nvSpPr>
        <p:spPr>
          <a:xfrm>
            <a:off x="8750045" y="376656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55</a:t>
            </a:r>
            <a:endParaRPr sz="1200">
              <a:solidFill>
                <a:prstClr val="black"/>
              </a:solidFill>
              <a:latin typeface="Tahoma"/>
              <a:cs typeface="Tahoma"/>
            </a:endParaRPr>
          </a:p>
        </p:txBody>
      </p:sp>
      <p:sp>
        <p:nvSpPr>
          <p:cNvPr id="14" name="object 14"/>
          <p:cNvSpPr txBox="1"/>
          <p:nvPr/>
        </p:nvSpPr>
        <p:spPr>
          <a:xfrm>
            <a:off x="8750045" y="319659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60</a:t>
            </a:r>
            <a:endParaRPr sz="1200">
              <a:solidFill>
                <a:prstClr val="black"/>
              </a:solidFill>
              <a:latin typeface="Tahoma"/>
              <a:cs typeface="Tahoma"/>
            </a:endParaRPr>
          </a:p>
        </p:txBody>
      </p:sp>
      <p:sp>
        <p:nvSpPr>
          <p:cNvPr id="15" name="object 15"/>
          <p:cNvSpPr txBox="1"/>
          <p:nvPr/>
        </p:nvSpPr>
        <p:spPr>
          <a:xfrm>
            <a:off x="212852" y="2634234"/>
            <a:ext cx="8730615" cy="208279"/>
          </a:xfrm>
          <a:prstGeom prst="rect">
            <a:avLst/>
          </a:prstGeom>
        </p:spPr>
        <p:txBody>
          <a:bodyPr vert="horz" wrap="square" lIns="0" tIns="12700" rIns="0" bIns="0" rtlCol="0">
            <a:spAutoFit/>
          </a:bodyPr>
          <a:lstStyle/>
          <a:p>
            <a:pPr marL="12700">
              <a:spcBef>
                <a:spcPts val="100"/>
              </a:spcBef>
              <a:tabLst>
                <a:tab pos="8549640" algn="l"/>
              </a:tabLst>
            </a:pPr>
            <a:r>
              <a:rPr sz="1200" dirty="0">
                <a:solidFill>
                  <a:prstClr val="black"/>
                </a:solidFill>
                <a:latin typeface="Tahoma"/>
                <a:cs typeface="Tahoma"/>
              </a:rPr>
              <a:t>6</a:t>
            </a:r>
            <a:r>
              <a:rPr sz="1200" spc="-5" dirty="0">
                <a:solidFill>
                  <a:prstClr val="black"/>
                </a:solidFill>
                <a:latin typeface="Tahoma"/>
                <a:cs typeface="Tahoma"/>
              </a:rPr>
              <a:t>.0</a:t>
            </a:r>
            <a:r>
              <a:rPr sz="1200" dirty="0">
                <a:solidFill>
                  <a:prstClr val="black"/>
                </a:solidFill>
                <a:latin typeface="Tahoma"/>
                <a:cs typeface="Tahoma"/>
              </a:rPr>
              <a:t>00	</a:t>
            </a:r>
            <a:r>
              <a:rPr baseline="2314" dirty="0">
                <a:solidFill>
                  <a:prstClr val="black"/>
                </a:solidFill>
                <a:latin typeface="Tahoma"/>
                <a:cs typeface="Tahoma"/>
              </a:rPr>
              <a:t>65</a:t>
            </a:r>
            <a:endParaRPr baseline="2314">
              <a:solidFill>
                <a:prstClr val="black"/>
              </a:solidFill>
              <a:latin typeface="Tahoma"/>
              <a:cs typeface="Tahoma"/>
            </a:endParaRPr>
          </a:p>
        </p:txBody>
      </p:sp>
      <p:sp>
        <p:nvSpPr>
          <p:cNvPr id="16" name="object 16"/>
          <p:cNvSpPr txBox="1"/>
          <p:nvPr/>
        </p:nvSpPr>
        <p:spPr>
          <a:xfrm>
            <a:off x="212852" y="4060063"/>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.0</a:t>
            </a:r>
            <a:r>
              <a:rPr sz="1200" dirty="0">
                <a:solidFill>
                  <a:prstClr val="black"/>
                </a:solidFill>
                <a:latin typeface="Tahoma"/>
                <a:cs typeface="Tahoma"/>
              </a:rPr>
              <a:t>00</a:t>
            </a:r>
            <a:endParaRPr sz="1200">
              <a:solidFill>
                <a:prstClr val="black"/>
              </a:solidFill>
              <a:latin typeface="Tahoma"/>
              <a:cs typeface="Tahoma"/>
            </a:endParaRPr>
          </a:p>
        </p:txBody>
      </p:sp>
      <p:sp>
        <p:nvSpPr>
          <p:cNvPr id="17" name="object 17"/>
          <p:cNvSpPr txBox="1"/>
          <p:nvPr/>
        </p:nvSpPr>
        <p:spPr>
          <a:xfrm>
            <a:off x="212852" y="5128641"/>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.5</a:t>
            </a:r>
            <a:r>
              <a:rPr sz="1200" dirty="0">
                <a:solidFill>
                  <a:prstClr val="black"/>
                </a:solidFill>
                <a:latin typeface="Tahoma"/>
                <a:cs typeface="Tahoma"/>
              </a:rPr>
              <a:t>00</a:t>
            </a:r>
            <a:endParaRPr sz="1200">
              <a:solidFill>
                <a:prstClr val="black"/>
              </a:solidFill>
              <a:latin typeface="Tahoma"/>
              <a:cs typeface="Tahoma"/>
            </a:endParaRPr>
          </a:p>
        </p:txBody>
      </p:sp>
      <p:sp>
        <p:nvSpPr>
          <p:cNvPr id="18" name="object 18"/>
          <p:cNvSpPr txBox="1"/>
          <p:nvPr/>
        </p:nvSpPr>
        <p:spPr>
          <a:xfrm>
            <a:off x="654127" y="5678272"/>
            <a:ext cx="8070215" cy="725805"/>
          </a:xfrm>
          <a:prstGeom prst="rect">
            <a:avLst/>
          </a:prstGeom>
        </p:spPr>
        <p:txBody>
          <a:bodyPr vert="vert270" wrap="square" lIns="0" tIns="12700" rIns="0" bIns="0" rtlCol="0">
            <a:spAutoFit/>
          </a:bodyPr>
          <a:lstStyle/>
          <a:p>
            <a:pPr marL="95250">
              <a:spcBef>
                <a:spcPts val="100"/>
              </a:spcBef>
            </a:pPr>
            <a:r>
              <a:rPr sz="1200" spc="-5" dirty="0">
                <a:solidFill>
                  <a:prstClr val="black"/>
                </a:solidFill>
                <a:latin typeface="Tahoma"/>
                <a:cs typeface="Tahoma"/>
              </a:rPr>
              <a:t>1/1/2020</a:t>
            </a:r>
            <a:endParaRPr sz="1200">
              <a:solidFill>
                <a:prstClr val="black"/>
              </a:solidFill>
              <a:latin typeface="Tahoma"/>
              <a:cs typeface="Tahoma"/>
            </a:endParaRPr>
          </a:p>
          <a:p>
            <a:pPr marL="95250">
              <a:spcBef>
                <a:spcPts val="894"/>
              </a:spcBef>
            </a:pPr>
            <a:r>
              <a:rPr sz="1200" spc="-5" dirty="0">
                <a:solidFill>
                  <a:prstClr val="black"/>
                </a:solidFill>
                <a:latin typeface="Tahoma"/>
                <a:cs typeface="Tahoma"/>
              </a:rPr>
              <a:t>2/1/2020</a:t>
            </a:r>
            <a:endParaRPr sz="1200">
              <a:solidFill>
                <a:prstClr val="black"/>
              </a:solidFill>
              <a:latin typeface="Tahoma"/>
              <a:cs typeface="Tahoma"/>
            </a:endParaRPr>
          </a:p>
          <a:p>
            <a:pPr marL="95250">
              <a:spcBef>
                <a:spcPts val="750"/>
              </a:spcBef>
            </a:pPr>
            <a:r>
              <a:rPr sz="1200" spc="-5" dirty="0">
                <a:solidFill>
                  <a:prstClr val="black"/>
                </a:solidFill>
                <a:latin typeface="Tahoma"/>
                <a:cs typeface="Tahoma"/>
              </a:rPr>
              <a:t>3/1/2020</a:t>
            </a:r>
            <a:endParaRPr sz="1200">
              <a:solidFill>
                <a:prstClr val="black"/>
              </a:solidFill>
              <a:latin typeface="Tahoma"/>
              <a:cs typeface="Tahoma"/>
            </a:endParaRPr>
          </a:p>
          <a:p>
            <a:pPr marL="95250">
              <a:spcBef>
                <a:spcPts val="894"/>
              </a:spcBef>
            </a:pPr>
            <a:r>
              <a:rPr sz="1200" dirty="0">
                <a:solidFill>
                  <a:prstClr val="black"/>
                </a:solidFill>
                <a:latin typeface="Tahoma"/>
                <a:cs typeface="Tahoma"/>
              </a:rPr>
              <a:t>4/1</a:t>
            </a:r>
            <a:r>
              <a:rPr sz="1200" spc="-5" dirty="0">
                <a:solidFill>
                  <a:prstClr val="black"/>
                </a:solidFill>
                <a:latin typeface="Tahoma"/>
                <a:cs typeface="Tahoma"/>
              </a:rPr>
              <a:t>/2</a:t>
            </a:r>
            <a:r>
              <a:rPr sz="1200" dirty="0">
                <a:solidFill>
                  <a:prstClr val="black"/>
                </a:solidFill>
                <a:latin typeface="Tahoma"/>
                <a:cs typeface="Tahoma"/>
              </a:rPr>
              <a:t>020</a:t>
            </a:r>
            <a:endParaRPr sz="1200">
              <a:solidFill>
                <a:prstClr val="black"/>
              </a:solidFill>
              <a:latin typeface="Tahoma"/>
              <a:cs typeface="Tahoma"/>
            </a:endParaRPr>
          </a:p>
          <a:p>
            <a:pPr marL="95250">
              <a:spcBef>
                <a:spcPts val="825"/>
              </a:spcBef>
            </a:pPr>
            <a:r>
              <a:rPr sz="1200" spc="-5" dirty="0">
                <a:solidFill>
                  <a:prstClr val="black"/>
                </a:solidFill>
                <a:latin typeface="Tahoma"/>
                <a:cs typeface="Tahoma"/>
              </a:rPr>
              <a:t>5/1/2020</a:t>
            </a:r>
            <a:endParaRPr sz="1200">
              <a:solidFill>
                <a:prstClr val="black"/>
              </a:solidFill>
              <a:latin typeface="Tahoma"/>
              <a:cs typeface="Tahoma"/>
            </a:endParaRPr>
          </a:p>
          <a:p>
            <a:pPr marL="95250">
              <a:spcBef>
                <a:spcPts val="894"/>
              </a:spcBef>
            </a:pPr>
            <a:r>
              <a:rPr sz="1200" dirty="0">
                <a:solidFill>
                  <a:prstClr val="black"/>
                </a:solidFill>
                <a:latin typeface="Tahoma"/>
                <a:cs typeface="Tahoma"/>
              </a:rPr>
              <a:t>6/1</a:t>
            </a:r>
            <a:r>
              <a:rPr sz="1200" spc="-5" dirty="0">
                <a:solidFill>
                  <a:prstClr val="black"/>
                </a:solidFill>
                <a:latin typeface="Tahoma"/>
                <a:cs typeface="Tahoma"/>
              </a:rPr>
              <a:t>/2</a:t>
            </a:r>
            <a:r>
              <a:rPr sz="1200" dirty="0">
                <a:solidFill>
                  <a:prstClr val="black"/>
                </a:solidFill>
                <a:latin typeface="Tahoma"/>
                <a:cs typeface="Tahoma"/>
              </a:rPr>
              <a:t>020</a:t>
            </a:r>
            <a:endParaRPr sz="1200">
              <a:solidFill>
                <a:prstClr val="black"/>
              </a:solidFill>
              <a:latin typeface="Tahoma"/>
              <a:cs typeface="Tahoma"/>
            </a:endParaRPr>
          </a:p>
          <a:p>
            <a:pPr marL="95250">
              <a:spcBef>
                <a:spcPts val="825"/>
              </a:spcBef>
            </a:pPr>
            <a:r>
              <a:rPr sz="1200" spc="-5" dirty="0">
                <a:solidFill>
                  <a:prstClr val="black"/>
                </a:solidFill>
                <a:latin typeface="Tahoma"/>
                <a:cs typeface="Tahoma"/>
              </a:rPr>
              <a:t>7/1/2020</a:t>
            </a:r>
            <a:endParaRPr sz="1200">
              <a:solidFill>
                <a:prstClr val="black"/>
              </a:solidFill>
              <a:latin typeface="Tahoma"/>
              <a:cs typeface="Tahoma"/>
            </a:endParaRPr>
          </a:p>
          <a:p>
            <a:pPr marL="95250">
              <a:spcBef>
                <a:spcPts val="885"/>
              </a:spcBef>
            </a:pPr>
            <a:r>
              <a:rPr sz="1200" spc="-5" dirty="0">
                <a:solidFill>
                  <a:prstClr val="black"/>
                </a:solidFill>
                <a:latin typeface="Tahoma"/>
                <a:cs typeface="Tahoma"/>
              </a:rPr>
              <a:t>8/1/2020</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9/1/2020</a:t>
            </a:r>
            <a:endParaRPr sz="1200">
              <a:solidFill>
                <a:prstClr val="black"/>
              </a:solidFill>
              <a:latin typeface="Tahoma"/>
              <a:cs typeface="Tahoma"/>
            </a:endParaRPr>
          </a:p>
          <a:p>
            <a:pPr marL="12700">
              <a:spcBef>
                <a:spcPts val="819"/>
              </a:spcBef>
            </a:pPr>
            <a:r>
              <a:rPr sz="1200" spc="-5" dirty="0">
                <a:solidFill>
                  <a:prstClr val="black"/>
                </a:solidFill>
                <a:latin typeface="Tahoma"/>
                <a:cs typeface="Tahoma"/>
              </a:rPr>
              <a:t>10/1/2020</a:t>
            </a:r>
            <a:endParaRPr sz="1200">
              <a:solidFill>
                <a:prstClr val="black"/>
              </a:solidFill>
              <a:latin typeface="Tahoma"/>
              <a:cs typeface="Tahoma"/>
            </a:endParaRPr>
          </a:p>
          <a:p>
            <a:pPr marL="12700">
              <a:spcBef>
                <a:spcPts val="900"/>
              </a:spcBef>
            </a:pPr>
            <a:r>
              <a:rPr sz="1200" spc="-5" dirty="0">
                <a:solidFill>
                  <a:prstClr val="black"/>
                </a:solidFill>
                <a:latin typeface="Tahoma"/>
                <a:cs typeface="Tahoma"/>
              </a:rPr>
              <a:t>11/1/2020</a:t>
            </a:r>
            <a:endParaRPr sz="1200">
              <a:solidFill>
                <a:prstClr val="black"/>
              </a:solidFill>
              <a:latin typeface="Tahoma"/>
              <a:cs typeface="Tahoma"/>
            </a:endParaRPr>
          </a:p>
          <a:p>
            <a:pPr marL="12700">
              <a:spcBef>
                <a:spcPts val="819"/>
              </a:spcBef>
            </a:pPr>
            <a:r>
              <a:rPr sz="1200" spc="-5" dirty="0">
                <a:solidFill>
                  <a:prstClr val="black"/>
                </a:solidFill>
                <a:latin typeface="Tahoma"/>
                <a:cs typeface="Tahoma"/>
              </a:rPr>
              <a:t>12/1/2020</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1/1/2021</a:t>
            </a:r>
            <a:endParaRPr sz="1200">
              <a:solidFill>
                <a:prstClr val="black"/>
              </a:solidFill>
              <a:latin typeface="Tahoma"/>
              <a:cs typeface="Tahoma"/>
            </a:endParaRPr>
          </a:p>
          <a:p>
            <a:pPr marL="95250">
              <a:spcBef>
                <a:spcPts val="894"/>
              </a:spcBef>
            </a:pPr>
            <a:r>
              <a:rPr sz="1200" spc="-5" dirty="0">
                <a:solidFill>
                  <a:prstClr val="black"/>
                </a:solidFill>
                <a:latin typeface="Tahoma"/>
                <a:cs typeface="Tahoma"/>
              </a:rPr>
              <a:t>2/1/2021</a:t>
            </a:r>
            <a:endParaRPr sz="1200">
              <a:solidFill>
                <a:prstClr val="black"/>
              </a:solidFill>
              <a:latin typeface="Tahoma"/>
              <a:cs typeface="Tahoma"/>
            </a:endParaRPr>
          </a:p>
          <a:p>
            <a:pPr marL="95250">
              <a:spcBef>
                <a:spcPts val="675"/>
              </a:spcBef>
            </a:pPr>
            <a:r>
              <a:rPr sz="1200" spc="-5" dirty="0">
                <a:solidFill>
                  <a:prstClr val="black"/>
                </a:solidFill>
                <a:latin typeface="Tahoma"/>
                <a:cs typeface="Tahoma"/>
              </a:rPr>
              <a:t>3/1/2021</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4/1/2021</a:t>
            </a:r>
            <a:endParaRPr sz="1200">
              <a:solidFill>
                <a:prstClr val="black"/>
              </a:solidFill>
              <a:latin typeface="Tahoma"/>
              <a:cs typeface="Tahoma"/>
            </a:endParaRPr>
          </a:p>
          <a:p>
            <a:pPr marL="95250">
              <a:spcBef>
                <a:spcPts val="819"/>
              </a:spcBef>
            </a:pPr>
            <a:r>
              <a:rPr sz="1200" spc="-5" dirty="0">
                <a:solidFill>
                  <a:prstClr val="black"/>
                </a:solidFill>
                <a:latin typeface="Tahoma"/>
                <a:cs typeface="Tahoma"/>
              </a:rPr>
              <a:t>5/1/2021</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6/1/2021</a:t>
            </a:r>
            <a:endParaRPr sz="1200">
              <a:solidFill>
                <a:prstClr val="black"/>
              </a:solidFill>
              <a:latin typeface="Tahoma"/>
              <a:cs typeface="Tahoma"/>
            </a:endParaRPr>
          </a:p>
          <a:p>
            <a:pPr marL="95250">
              <a:spcBef>
                <a:spcPts val="825"/>
              </a:spcBef>
            </a:pPr>
            <a:r>
              <a:rPr sz="1200" spc="-5" dirty="0">
                <a:solidFill>
                  <a:prstClr val="black"/>
                </a:solidFill>
                <a:latin typeface="Tahoma"/>
                <a:cs typeface="Tahoma"/>
              </a:rPr>
              <a:t>7/1/2021</a:t>
            </a:r>
            <a:endParaRPr sz="1200">
              <a:solidFill>
                <a:prstClr val="black"/>
              </a:solidFill>
              <a:latin typeface="Tahoma"/>
              <a:cs typeface="Tahoma"/>
            </a:endParaRPr>
          </a:p>
          <a:p>
            <a:pPr marL="95250">
              <a:spcBef>
                <a:spcPts val="894"/>
              </a:spcBef>
            </a:pPr>
            <a:r>
              <a:rPr sz="1200" spc="-5" dirty="0">
                <a:solidFill>
                  <a:prstClr val="black"/>
                </a:solidFill>
                <a:latin typeface="Tahoma"/>
                <a:cs typeface="Tahoma"/>
              </a:rPr>
              <a:t>8/1/2021</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9/1/2021</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10/1/2021</a:t>
            </a:r>
            <a:endParaRPr sz="1200">
              <a:solidFill>
                <a:prstClr val="black"/>
              </a:solidFill>
              <a:latin typeface="Tahoma"/>
              <a:cs typeface="Tahoma"/>
            </a:endParaRPr>
          </a:p>
          <a:p>
            <a:pPr marL="12700">
              <a:spcBef>
                <a:spcPts val="894"/>
              </a:spcBef>
            </a:pPr>
            <a:r>
              <a:rPr sz="1200" spc="-5" dirty="0">
                <a:solidFill>
                  <a:prstClr val="black"/>
                </a:solidFill>
                <a:latin typeface="Tahoma"/>
                <a:cs typeface="Tahoma"/>
              </a:rPr>
              <a:t>11/1/2021</a:t>
            </a:r>
            <a:endParaRPr sz="1200">
              <a:solidFill>
                <a:prstClr val="black"/>
              </a:solidFill>
              <a:latin typeface="Tahoma"/>
              <a:cs typeface="Tahoma"/>
            </a:endParaRPr>
          </a:p>
          <a:p>
            <a:pPr marL="12700">
              <a:spcBef>
                <a:spcPts val="825"/>
              </a:spcBef>
            </a:pPr>
            <a:r>
              <a:rPr sz="1200" spc="-5" dirty="0">
                <a:solidFill>
                  <a:prstClr val="black"/>
                </a:solidFill>
                <a:latin typeface="Tahoma"/>
                <a:cs typeface="Tahoma"/>
              </a:rPr>
              <a:t>12/1/2021</a:t>
            </a:r>
            <a:endParaRPr sz="1200">
              <a:solidFill>
                <a:prstClr val="black"/>
              </a:solidFill>
              <a:latin typeface="Tahoma"/>
              <a:cs typeface="Tahoma"/>
            </a:endParaRPr>
          </a:p>
          <a:p>
            <a:pPr marL="95250">
              <a:spcBef>
                <a:spcPts val="900"/>
              </a:spcBef>
            </a:pPr>
            <a:r>
              <a:rPr sz="1200" spc="-5" dirty="0">
                <a:solidFill>
                  <a:prstClr val="black"/>
                </a:solidFill>
                <a:latin typeface="Tahoma"/>
                <a:cs typeface="Tahoma"/>
              </a:rPr>
              <a:t>1/1/2022</a:t>
            </a:r>
            <a:endParaRPr sz="1200">
              <a:solidFill>
                <a:prstClr val="black"/>
              </a:solidFill>
              <a:latin typeface="Tahoma"/>
              <a:cs typeface="Tahoma"/>
            </a:endParaRPr>
          </a:p>
          <a:p>
            <a:pPr marL="95250">
              <a:spcBef>
                <a:spcPts val="894"/>
              </a:spcBef>
            </a:pPr>
            <a:r>
              <a:rPr sz="1200" spc="-5" dirty="0">
                <a:solidFill>
                  <a:prstClr val="black"/>
                </a:solidFill>
                <a:latin typeface="Tahoma"/>
                <a:cs typeface="Tahoma"/>
              </a:rPr>
              <a:t>2/1/2022</a:t>
            </a:r>
            <a:endParaRPr sz="1200">
              <a:solidFill>
                <a:prstClr val="black"/>
              </a:solidFill>
              <a:latin typeface="Tahoma"/>
              <a:cs typeface="Tahoma"/>
            </a:endParaRPr>
          </a:p>
          <a:p>
            <a:pPr marL="95250">
              <a:spcBef>
                <a:spcPts val="675"/>
              </a:spcBef>
            </a:pPr>
            <a:r>
              <a:rPr sz="1200" spc="-5" dirty="0">
                <a:solidFill>
                  <a:prstClr val="black"/>
                </a:solidFill>
                <a:latin typeface="Tahoma"/>
                <a:cs typeface="Tahoma"/>
              </a:rPr>
              <a:t>3/1/2022</a:t>
            </a:r>
            <a:endParaRPr sz="1200">
              <a:solidFill>
                <a:prstClr val="black"/>
              </a:solidFill>
              <a:latin typeface="Tahoma"/>
              <a:cs typeface="Tahoma"/>
            </a:endParaRPr>
          </a:p>
          <a:p>
            <a:pPr marL="95250">
              <a:spcBef>
                <a:spcPts val="894"/>
              </a:spcBef>
            </a:pPr>
            <a:r>
              <a:rPr sz="1200" spc="-5" dirty="0">
                <a:solidFill>
                  <a:prstClr val="black"/>
                </a:solidFill>
                <a:latin typeface="Tahoma"/>
                <a:cs typeface="Tahoma"/>
              </a:rPr>
              <a:t>4/1/2022</a:t>
            </a:r>
            <a:endParaRPr sz="1200">
              <a:solidFill>
                <a:prstClr val="black"/>
              </a:solidFill>
              <a:latin typeface="Tahoma"/>
              <a:cs typeface="Tahoma"/>
            </a:endParaRPr>
          </a:p>
        </p:txBody>
      </p:sp>
      <p:sp>
        <p:nvSpPr>
          <p:cNvPr id="19" name="object 19"/>
          <p:cNvSpPr txBox="1"/>
          <p:nvPr/>
        </p:nvSpPr>
        <p:spPr>
          <a:xfrm>
            <a:off x="212852" y="4771390"/>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.0</a:t>
            </a:r>
            <a:r>
              <a:rPr sz="1200" dirty="0">
                <a:solidFill>
                  <a:prstClr val="black"/>
                </a:solidFill>
                <a:latin typeface="Tahoma"/>
                <a:cs typeface="Tahoma"/>
              </a:rPr>
              <a:t>00</a:t>
            </a:r>
            <a:endParaRPr sz="1200">
              <a:solidFill>
                <a:prstClr val="black"/>
              </a:solidFill>
              <a:latin typeface="Tahoma"/>
              <a:cs typeface="Tahoma"/>
            </a:endParaRPr>
          </a:p>
        </p:txBody>
      </p:sp>
      <p:sp>
        <p:nvSpPr>
          <p:cNvPr id="20" name="object 20"/>
          <p:cNvSpPr txBox="1"/>
          <p:nvPr/>
        </p:nvSpPr>
        <p:spPr>
          <a:xfrm>
            <a:off x="212852" y="5484367"/>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.0</a:t>
            </a:r>
            <a:r>
              <a:rPr sz="1200" dirty="0">
                <a:solidFill>
                  <a:prstClr val="black"/>
                </a:solidFill>
                <a:latin typeface="Tahoma"/>
                <a:cs typeface="Tahoma"/>
              </a:rPr>
              <a:t>00</a:t>
            </a:r>
            <a:endParaRPr sz="1200">
              <a:solidFill>
                <a:prstClr val="black"/>
              </a:solidFill>
              <a:latin typeface="Tahoma"/>
              <a:cs typeface="Tahoma"/>
            </a:endParaRPr>
          </a:p>
        </p:txBody>
      </p:sp>
      <p:sp>
        <p:nvSpPr>
          <p:cNvPr id="21" name="object 21"/>
          <p:cNvSpPr txBox="1"/>
          <p:nvPr/>
        </p:nvSpPr>
        <p:spPr>
          <a:xfrm>
            <a:off x="212852" y="4415790"/>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.5</a:t>
            </a:r>
            <a:r>
              <a:rPr sz="1200" dirty="0">
                <a:solidFill>
                  <a:prstClr val="black"/>
                </a:solidFill>
                <a:latin typeface="Tahoma"/>
                <a:cs typeface="Tahoma"/>
              </a:rPr>
              <a:t>00</a:t>
            </a:r>
            <a:endParaRPr sz="1200">
              <a:solidFill>
                <a:prstClr val="black"/>
              </a:solidFill>
              <a:latin typeface="Tahoma"/>
              <a:cs typeface="Tahoma"/>
            </a:endParaRPr>
          </a:p>
        </p:txBody>
      </p:sp>
      <p:sp>
        <p:nvSpPr>
          <p:cNvPr id="22" name="object 22"/>
          <p:cNvSpPr txBox="1"/>
          <p:nvPr/>
        </p:nvSpPr>
        <p:spPr>
          <a:xfrm>
            <a:off x="212852" y="3702811"/>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.5</a:t>
            </a:r>
            <a:r>
              <a:rPr sz="1200" dirty="0">
                <a:solidFill>
                  <a:prstClr val="black"/>
                </a:solidFill>
                <a:latin typeface="Tahoma"/>
                <a:cs typeface="Tahoma"/>
              </a:rPr>
              <a:t>00</a:t>
            </a:r>
            <a:endParaRPr sz="1200">
              <a:solidFill>
                <a:prstClr val="black"/>
              </a:solidFill>
              <a:latin typeface="Tahoma"/>
              <a:cs typeface="Tahoma"/>
            </a:endParaRPr>
          </a:p>
        </p:txBody>
      </p:sp>
      <p:sp>
        <p:nvSpPr>
          <p:cNvPr id="23" name="object 23"/>
          <p:cNvSpPr txBox="1"/>
          <p:nvPr/>
        </p:nvSpPr>
        <p:spPr>
          <a:xfrm>
            <a:off x="212852" y="3347084"/>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r>
              <a:rPr sz="1200" spc="-5" dirty="0">
                <a:solidFill>
                  <a:prstClr val="black"/>
                </a:solidFill>
                <a:latin typeface="Tahoma"/>
                <a:cs typeface="Tahoma"/>
              </a:rPr>
              <a:t>.0</a:t>
            </a:r>
            <a:r>
              <a:rPr sz="1200" dirty="0">
                <a:solidFill>
                  <a:prstClr val="black"/>
                </a:solidFill>
                <a:latin typeface="Tahoma"/>
                <a:cs typeface="Tahoma"/>
              </a:rPr>
              <a:t>00</a:t>
            </a:r>
            <a:endParaRPr sz="1200">
              <a:solidFill>
                <a:prstClr val="black"/>
              </a:solidFill>
              <a:latin typeface="Tahoma"/>
              <a:cs typeface="Tahoma"/>
            </a:endParaRPr>
          </a:p>
        </p:txBody>
      </p:sp>
      <p:sp>
        <p:nvSpPr>
          <p:cNvPr id="24" name="object 24"/>
          <p:cNvSpPr txBox="1"/>
          <p:nvPr/>
        </p:nvSpPr>
        <p:spPr>
          <a:xfrm>
            <a:off x="212852" y="2989834"/>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r>
              <a:rPr sz="1200" spc="-5" dirty="0">
                <a:solidFill>
                  <a:prstClr val="black"/>
                </a:solidFill>
                <a:latin typeface="Tahoma"/>
                <a:cs typeface="Tahoma"/>
              </a:rPr>
              <a:t>.5</a:t>
            </a:r>
            <a:r>
              <a:rPr sz="1200" dirty="0">
                <a:solidFill>
                  <a:prstClr val="black"/>
                </a:solidFill>
                <a:latin typeface="Tahoma"/>
                <a:cs typeface="Tahoma"/>
              </a:rPr>
              <a:t>00</a:t>
            </a:r>
            <a:endParaRPr sz="1200">
              <a:solidFill>
                <a:prstClr val="black"/>
              </a:solidFill>
              <a:latin typeface="Tahoma"/>
              <a:cs typeface="Tahoma"/>
            </a:endParaRPr>
          </a:p>
        </p:txBody>
      </p:sp>
      <p:sp>
        <p:nvSpPr>
          <p:cNvPr id="25" name="object 25"/>
          <p:cNvSpPr txBox="1"/>
          <p:nvPr/>
        </p:nvSpPr>
        <p:spPr>
          <a:xfrm>
            <a:off x="8208644" y="3517138"/>
            <a:ext cx="365125"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58,5</a:t>
            </a:r>
            <a:endParaRPr sz="1200">
              <a:solidFill>
                <a:prstClr val="black"/>
              </a:solidFill>
              <a:latin typeface="Tahoma"/>
              <a:cs typeface="Tahoma"/>
            </a:endParaRPr>
          </a:p>
        </p:txBody>
      </p:sp>
      <p:grpSp>
        <p:nvGrpSpPr>
          <p:cNvPr id="26" name="object 26"/>
          <p:cNvGrpSpPr/>
          <p:nvPr/>
        </p:nvGrpSpPr>
        <p:grpSpPr>
          <a:xfrm>
            <a:off x="838961" y="2865120"/>
            <a:ext cx="176530" cy="271780"/>
            <a:chOff x="838961" y="2865120"/>
            <a:chExt cx="176530" cy="271780"/>
          </a:xfrm>
        </p:grpSpPr>
        <p:sp>
          <p:nvSpPr>
            <p:cNvPr id="27" name="object 27"/>
            <p:cNvSpPr/>
            <p:nvPr/>
          </p:nvSpPr>
          <p:spPr>
            <a:xfrm>
              <a:off x="838961" y="2884170"/>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8" name="object 28"/>
            <p:cNvSpPr/>
            <p:nvPr/>
          </p:nvSpPr>
          <p:spPr>
            <a:xfrm>
              <a:off x="838961" y="3117342"/>
              <a:ext cx="176530" cy="0"/>
            </a:xfrm>
            <a:custGeom>
              <a:avLst/>
              <a:gdLst/>
              <a:ahLst/>
              <a:cxnLst/>
              <a:rect l="l" t="t" r="r" b="b"/>
              <a:pathLst>
                <a:path w="176530">
                  <a:moveTo>
                    <a:pt x="0" y="0"/>
                  </a:moveTo>
                  <a:lnTo>
                    <a:pt x="176212"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29" name="object 29"/>
          <p:cNvSpPr txBox="1"/>
          <p:nvPr/>
        </p:nvSpPr>
        <p:spPr>
          <a:xfrm>
            <a:off x="1071778" y="2734563"/>
            <a:ext cx="2048510" cy="492759"/>
          </a:xfrm>
          <a:prstGeom prst="rect">
            <a:avLst/>
          </a:prstGeom>
        </p:spPr>
        <p:txBody>
          <a:bodyPr vert="horz" wrap="square" lIns="0" tIns="12700" rIns="0" bIns="0" rtlCol="0">
            <a:spAutoFit/>
          </a:bodyPr>
          <a:lstStyle/>
          <a:p>
            <a:pPr marL="12700" marR="5080">
              <a:lnSpc>
                <a:spcPct val="127600"/>
              </a:lnSpc>
              <a:spcBef>
                <a:spcPts val="100"/>
              </a:spcBef>
            </a:pPr>
            <a:r>
              <a:rPr sz="1200" spc="-25" dirty="0">
                <a:solidFill>
                  <a:prstClr val="black"/>
                </a:solidFill>
                <a:latin typeface="Tahoma"/>
                <a:cs typeface="Tahoma"/>
              </a:rPr>
              <a:t>Toplam </a:t>
            </a:r>
            <a:r>
              <a:rPr sz="1200" spc="-5" dirty="0">
                <a:solidFill>
                  <a:prstClr val="black"/>
                </a:solidFill>
                <a:latin typeface="Tahoma"/>
                <a:cs typeface="Tahoma"/>
              </a:rPr>
              <a:t>mevduat </a:t>
            </a:r>
            <a:r>
              <a:rPr sz="1200" spc="-10" dirty="0">
                <a:solidFill>
                  <a:prstClr val="black"/>
                </a:solidFill>
                <a:latin typeface="Tahoma"/>
                <a:cs typeface="Tahoma"/>
              </a:rPr>
              <a:t>(milyar </a:t>
            </a:r>
            <a:r>
              <a:rPr sz="1200" spc="-5" dirty="0">
                <a:solidFill>
                  <a:prstClr val="black"/>
                </a:solidFill>
                <a:latin typeface="Tahoma"/>
                <a:cs typeface="Tahoma"/>
              </a:rPr>
              <a:t>TL)  </a:t>
            </a:r>
            <a:r>
              <a:rPr sz="1200" dirty="0">
                <a:solidFill>
                  <a:prstClr val="black"/>
                </a:solidFill>
                <a:latin typeface="Tahoma"/>
                <a:cs typeface="Tahoma"/>
              </a:rPr>
              <a:t>YP </a:t>
            </a:r>
            <a:r>
              <a:rPr sz="1200" spc="-5" dirty="0">
                <a:solidFill>
                  <a:prstClr val="black"/>
                </a:solidFill>
                <a:latin typeface="Tahoma"/>
                <a:cs typeface="Tahoma"/>
              </a:rPr>
              <a:t>mevduat </a:t>
            </a:r>
            <a:r>
              <a:rPr sz="1200" spc="-10" dirty="0">
                <a:solidFill>
                  <a:prstClr val="black"/>
                </a:solidFill>
                <a:latin typeface="Tahoma"/>
                <a:cs typeface="Tahoma"/>
              </a:rPr>
              <a:t>oranı </a:t>
            </a:r>
            <a:r>
              <a:rPr sz="1200" spc="-5" dirty="0">
                <a:solidFill>
                  <a:prstClr val="black"/>
                </a:solidFill>
                <a:latin typeface="Tahoma"/>
                <a:cs typeface="Tahoma"/>
              </a:rPr>
              <a:t>(sağ</a:t>
            </a:r>
            <a:r>
              <a:rPr sz="1200" spc="-25" dirty="0">
                <a:solidFill>
                  <a:prstClr val="black"/>
                </a:solidFill>
                <a:latin typeface="Tahoma"/>
                <a:cs typeface="Tahoma"/>
              </a:rPr>
              <a:t> </a:t>
            </a:r>
            <a:r>
              <a:rPr sz="1200" dirty="0">
                <a:solidFill>
                  <a:prstClr val="black"/>
                </a:solidFill>
                <a:latin typeface="Tahoma"/>
                <a:cs typeface="Tahoma"/>
              </a:rPr>
              <a:t>eksen)</a:t>
            </a:r>
            <a:endParaRPr sz="1200">
              <a:solidFill>
                <a:prstClr val="black"/>
              </a:solidFill>
              <a:latin typeface="Tahoma"/>
              <a:cs typeface="Tahoma"/>
            </a:endParaRPr>
          </a:p>
        </p:txBody>
      </p:sp>
      <p:sp>
        <p:nvSpPr>
          <p:cNvPr id="30" name="object 30"/>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47</a:t>
            </a:r>
            <a:endParaRPr sz="1400">
              <a:solidFill>
                <a:prstClr val="black"/>
              </a:solidFill>
              <a:latin typeface="Tahoma"/>
              <a:cs typeface="Tahoma"/>
            </a:endParaRPr>
          </a:p>
        </p:txBody>
      </p:sp>
    </p:spTree>
    <p:extLst>
      <p:ext uri="{BB962C8B-B14F-4D97-AF65-F5344CB8AC3E}">
        <p14:creationId xmlns:p14="http://schemas.microsoft.com/office/powerpoint/2010/main" val="1138014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886714"/>
            <a:ext cx="8260715" cy="848360"/>
          </a:xfrm>
          <a:prstGeom prst="rect">
            <a:avLst/>
          </a:prstGeom>
        </p:spPr>
        <p:txBody>
          <a:bodyPr vert="horz" wrap="square" lIns="0" tIns="12700" rIns="0" bIns="0" rtlCol="0">
            <a:spAutoFit/>
          </a:bodyPr>
          <a:lstStyle/>
          <a:p>
            <a:pPr marL="12700">
              <a:lnSpc>
                <a:spcPct val="100000"/>
              </a:lnSpc>
              <a:spcBef>
                <a:spcPts val="100"/>
              </a:spcBef>
            </a:pPr>
            <a:r>
              <a:rPr dirty="0"/>
              <a:t>İlk 10 </a:t>
            </a:r>
            <a:r>
              <a:rPr spc="-5" dirty="0"/>
              <a:t>haftada </a:t>
            </a:r>
            <a:r>
              <a:rPr dirty="0"/>
              <a:t>yabancı </a:t>
            </a:r>
            <a:r>
              <a:rPr spc="-5" dirty="0"/>
              <a:t>mevduatlardaki </a:t>
            </a:r>
            <a:r>
              <a:rPr spc="5" dirty="0"/>
              <a:t>azalış </a:t>
            </a:r>
            <a:r>
              <a:rPr dirty="0"/>
              <a:t>20,5 </a:t>
            </a:r>
            <a:r>
              <a:rPr spc="-5" dirty="0"/>
              <a:t>milyar</a:t>
            </a:r>
            <a:r>
              <a:rPr spc="-80" dirty="0"/>
              <a:t> </a:t>
            </a:r>
            <a:r>
              <a:rPr spc="-5" dirty="0"/>
              <a:t>dolardır.</a:t>
            </a:r>
          </a:p>
          <a:p>
            <a:pPr marL="12700" marR="5080">
              <a:lnSpc>
                <a:spcPct val="100000"/>
              </a:lnSpc>
            </a:pPr>
            <a:r>
              <a:rPr b="0" spc="-5" dirty="0">
                <a:latin typeface="Tahoma"/>
                <a:cs typeface="Tahoma"/>
              </a:rPr>
              <a:t>Bu dönemde </a:t>
            </a:r>
            <a:r>
              <a:rPr b="0" dirty="0">
                <a:latin typeface="Tahoma"/>
                <a:cs typeface="Tahoma"/>
              </a:rPr>
              <a:t>TL </a:t>
            </a:r>
            <a:r>
              <a:rPr b="0" spc="-5" dirty="0">
                <a:latin typeface="Tahoma"/>
                <a:cs typeface="Tahoma"/>
              </a:rPr>
              <a:t>mevduatlarda %25 artış gerçekleşmiş, </a:t>
            </a:r>
            <a:r>
              <a:rPr b="0" dirty="0">
                <a:latin typeface="Tahoma"/>
                <a:cs typeface="Tahoma"/>
              </a:rPr>
              <a:t>Kur Korumalı Mevduat </a:t>
            </a:r>
            <a:r>
              <a:rPr b="0" spc="-5" dirty="0">
                <a:latin typeface="Tahoma"/>
                <a:cs typeface="Tahoma"/>
              </a:rPr>
              <a:t>söz  konusu geçişlerde etkili</a:t>
            </a:r>
            <a:r>
              <a:rPr b="0" spc="5" dirty="0">
                <a:latin typeface="Tahoma"/>
                <a:cs typeface="Tahoma"/>
              </a:rPr>
              <a:t> </a:t>
            </a:r>
            <a:r>
              <a:rPr b="0" spc="-5" dirty="0">
                <a:latin typeface="Tahoma"/>
                <a:cs typeface="Tahoma"/>
              </a:rPr>
              <a:t>olmuştur.*</a:t>
            </a:r>
          </a:p>
        </p:txBody>
      </p:sp>
      <p:sp>
        <p:nvSpPr>
          <p:cNvPr id="3" name="object 3"/>
          <p:cNvSpPr/>
          <p:nvPr/>
        </p:nvSpPr>
        <p:spPr>
          <a:xfrm>
            <a:off x="4572" y="1982723"/>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1069339" y="2016632"/>
            <a:ext cx="700849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TL </a:t>
            </a:r>
            <a:r>
              <a:rPr sz="1600" spc="-10" dirty="0">
                <a:solidFill>
                  <a:srgbClr val="FFFFFF"/>
                </a:solidFill>
                <a:latin typeface="Tahoma"/>
                <a:cs typeface="Tahoma"/>
              </a:rPr>
              <a:t>ve </a:t>
            </a:r>
            <a:r>
              <a:rPr sz="1600" spc="-5" dirty="0">
                <a:solidFill>
                  <a:srgbClr val="FFFFFF"/>
                </a:solidFill>
                <a:latin typeface="Tahoma"/>
                <a:cs typeface="Tahoma"/>
              </a:rPr>
              <a:t>YP mevduat (4 haftalık </a:t>
            </a:r>
            <a:r>
              <a:rPr sz="1600" spc="-10" dirty="0">
                <a:solidFill>
                  <a:srgbClr val="FFFFFF"/>
                </a:solidFill>
                <a:latin typeface="Tahoma"/>
                <a:cs typeface="Tahoma"/>
              </a:rPr>
              <a:t>hareketli </a:t>
            </a:r>
            <a:r>
              <a:rPr sz="1600" spc="-5" dirty="0">
                <a:solidFill>
                  <a:srgbClr val="FFFFFF"/>
                </a:solidFill>
                <a:latin typeface="Tahoma"/>
                <a:cs typeface="Tahoma"/>
              </a:rPr>
              <a:t>ortalama) 3 Ocak 2020 – 11 Mart</a:t>
            </a:r>
            <a:r>
              <a:rPr sz="1600" spc="23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78739" y="5995517"/>
            <a:ext cx="8815070" cy="75755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40"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a:p>
            <a:pPr marL="12700" marR="5080"/>
            <a:r>
              <a:rPr sz="1200" dirty="0">
                <a:solidFill>
                  <a:prstClr val="black"/>
                </a:solidFill>
                <a:latin typeface="Tahoma"/>
                <a:cs typeface="Tahoma"/>
              </a:rPr>
              <a:t>* </a:t>
            </a:r>
            <a:r>
              <a:rPr sz="1200" spc="-10" dirty="0">
                <a:solidFill>
                  <a:prstClr val="black"/>
                </a:solidFill>
                <a:latin typeface="Tahoma"/>
                <a:cs typeface="Tahoma"/>
              </a:rPr>
              <a:t>Kur Korumalı </a:t>
            </a:r>
            <a:r>
              <a:rPr sz="1200" spc="-5" dirty="0">
                <a:solidFill>
                  <a:prstClr val="black"/>
                </a:solidFill>
                <a:latin typeface="Tahoma"/>
                <a:cs typeface="Tahoma"/>
              </a:rPr>
              <a:t>Türk </a:t>
            </a:r>
            <a:r>
              <a:rPr sz="1200" spc="-10" dirty="0">
                <a:solidFill>
                  <a:prstClr val="black"/>
                </a:solidFill>
                <a:latin typeface="Tahoma"/>
                <a:cs typeface="Tahoma"/>
              </a:rPr>
              <a:t>Lirası </a:t>
            </a:r>
            <a:r>
              <a:rPr sz="1200" spc="-5" dirty="0">
                <a:solidFill>
                  <a:prstClr val="black"/>
                </a:solidFill>
                <a:latin typeface="Tahoma"/>
                <a:cs typeface="Tahoma"/>
              </a:rPr>
              <a:t>Mevduat ve </a:t>
            </a:r>
            <a:r>
              <a:rPr sz="1200" spc="-10" dirty="0">
                <a:solidFill>
                  <a:prstClr val="black"/>
                </a:solidFill>
                <a:latin typeface="Tahoma"/>
                <a:cs typeface="Tahoma"/>
              </a:rPr>
              <a:t>Katılma </a:t>
            </a:r>
            <a:r>
              <a:rPr sz="1200" spc="-5" dirty="0">
                <a:solidFill>
                  <a:prstClr val="black"/>
                </a:solidFill>
                <a:latin typeface="Tahoma"/>
                <a:cs typeface="Tahoma"/>
              </a:rPr>
              <a:t>Hesabı (KKM) uygulamasında ilk </a:t>
            </a:r>
            <a:r>
              <a:rPr sz="1200" dirty="0">
                <a:solidFill>
                  <a:prstClr val="black"/>
                </a:solidFill>
                <a:latin typeface="Tahoma"/>
                <a:cs typeface="Tahoma"/>
              </a:rPr>
              <a:t>ödemeler üç </a:t>
            </a:r>
            <a:r>
              <a:rPr sz="1200" spc="-10" dirty="0">
                <a:solidFill>
                  <a:prstClr val="black"/>
                </a:solidFill>
                <a:latin typeface="Tahoma"/>
                <a:cs typeface="Tahoma"/>
              </a:rPr>
              <a:t>aylık vade </a:t>
            </a:r>
            <a:r>
              <a:rPr sz="1200" spc="-5" dirty="0">
                <a:solidFill>
                  <a:prstClr val="black"/>
                </a:solidFill>
                <a:latin typeface="Tahoma"/>
                <a:cs typeface="Tahoma"/>
              </a:rPr>
              <a:t>tercihinde bulunan hesap  sahipleri </a:t>
            </a:r>
            <a:r>
              <a:rPr sz="1200" dirty="0">
                <a:solidFill>
                  <a:prstClr val="black"/>
                </a:solidFill>
                <a:latin typeface="Tahoma"/>
                <a:cs typeface="Tahoma"/>
              </a:rPr>
              <a:t>için 23 </a:t>
            </a:r>
            <a:r>
              <a:rPr sz="1200" spc="-5" dirty="0">
                <a:solidFill>
                  <a:prstClr val="black"/>
                </a:solidFill>
                <a:latin typeface="Tahoma"/>
                <a:cs typeface="Tahoma"/>
              </a:rPr>
              <a:t>Mart </a:t>
            </a:r>
            <a:r>
              <a:rPr sz="1200" dirty="0">
                <a:solidFill>
                  <a:prstClr val="black"/>
                </a:solidFill>
                <a:latin typeface="Tahoma"/>
                <a:cs typeface="Tahoma"/>
              </a:rPr>
              <a:t>2022 </a:t>
            </a:r>
            <a:r>
              <a:rPr sz="1200" spc="-5" dirty="0">
                <a:solidFill>
                  <a:prstClr val="black"/>
                </a:solidFill>
                <a:latin typeface="Tahoma"/>
                <a:cs typeface="Tahoma"/>
              </a:rPr>
              <a:t>tarihi itibarıyla </a:t>
            </a:r>
            <a:r>
              <a:rPr sz="1200" spc="-15" dirty="0">
                <a:solidFill>
                  <a:prstClr val="black"/>
                </a:solidFill>
                <a:latin typeface="Tahoma"/>
                <a:cs typeface="Tahoma"/>
              </a:rPr>
              <a:t>gerçekleşmiştir. </a:t>
            </a:r>
            <a:r>
              <a:rPr sz="1200" dirty="0">
                <a:solidFill>
                  <a:prstClr val="black"/>
                </a:solidFill>
                <a:latin typeface="Tahoma"/>
                <a:cs typeface="Tahoma"/>
              </a:rPr>
              <a:t>22 </a:t>
            </a:r>
            <a:r>
              <a:rPr sz="1200" spc="-5" dirty="0">
                <a:solidFill>
                  <a:prstClr val="black"/>
                </a:solidFill>
                <a:latin typeface="Tahoma"/>
                <a:cs typeface="Tahoma"/>
              </a:rPr>
              <a:t>Mart </a:t>
            </a:r>
            <a:r>
              <a:rPr sz="1200" dirty="0">
                <a:solidFill>
                  <a:prstClr val="black"/>
                </a:solidFill>
                <a:latin typeface="Tahoma"/>
                <a:cs typeface="Tahoma"/>
              </a:rPr>
              <a:t>2022 </a:t>
            </a:r>
            <a:r>
              <a:rPr sz="1200" spc="-5" dirty="0">
                <a:solidFill>
                  <a:prstClr val="black"/>
                </a:solidFill>
                <a:latin typeface="Tahoma"/>
                <a:cs typeface="Tahoma"/>
              </a:rPr>
              <a:t>tarihi itibarıyla </a:t>
            </a:r>
            <a:r>
              <a:rPr sz="1200" dirty="0">
                <a:solidFill>
                  <a:prstClr val="black"/>
                </a:solidFill>
                <a:latin typeface="Tahoma"/>
                <a:cs typeface="Tahoma"/>
              </a:rPr>
              <a:t>270 </a:t>
            </a:r>
            <a:r>
              <a:rPr sz="1200" spc="-5" dirty="0">
                <a:solidFill>
                  <a:prstClr val="black"/>
                </a:solidFill>
                <a:latin typeface="Tahoma"/>
                <a:cs typeface="Tahoma"/>
              </a:rPr>
              <a:t>milyar </a:t>
            </a:r>
            <a:r>
              <a:rPr sz="1200" spc="-20" dirty="0">
                <a:solidFill>
                  <a:prstClr val="black"/>
                </a:solidFill>
                <a:latin typeface="Tahoma"/>
                <a:cs typeface="Tahoma"/>
              </a:rPr>
              <a:t>TL'si </a:t>
            </a:r>
            <a:r>
              <a:rPr sz="1200" spc="-5" dirty="0">
                <a:solidFill>
                  <a:prstClr val="black"/>
                </a:solidFill>
                <a:latin typeface="Tahoma"/>
                <a:cs typeface="Tahoma"/>
              </a:rPr>
              <a:t>Hazine </a:t>
            </a:r>
            <a:r>
              <a:rPr sz="1200" dirty="0">
                <a:solidFill>
                  <a:prstClr val="black"/>
                </a:solidFill>
                <a:latin typeface="Tahoma"/>
                <a:cs typeface="Tahoma"/>
              </a:rPr>
              <a:t>destekli KKM </a:t>
            </a:r>
            <a:r>
              <a:rPr sz="1200" spc="-10" dirty="0">
                <a:solidFill>
                  <a:prstClr val="black"/>
                </a:solidFill>
                <a:latin typeface="Tahoma"/>
                <a:cs typeface="Tahoma"/>
              </a:rPr>
              <a:t>ve </a:t>
            </a:r>
            <a:r>
              <a:rPr sz="1200" dirty="0">
                <a:solidFill>
                  <a:prstClr val="black"/>
                </a:solidFill>
                <a:latin typeface="Tahoma"/>
                <a:cs typeface="Tahoma"/>
              </a:rPr>
              <a:t>321  </a:t>
            </a:r>
            <a:r>
              <a:rPr sz="1200" spc="-10" dirty="0">
                <a:solidFill>
                  <a:prstClr val="black"/>
                </a:solidFill>
                <a:latin typeface="Tahoma"/>
                <a:cs typeface="Tahoma"/>
              </a:rPr>
              <a:t>milyar </a:t>
            </a:r>
            <a:r>
              <a:rPr sz="1200" spc="-20" dirty="0">
                <a:solidFill>
                  <a:prstClr val="black"/>
                </a:solidFill>
                <a:latin typeface="Tahoma"/>
                <a:cs typeface="Tahoma"/>
              </a:rPr>
              <a:t>TL'si </a:t>
            </a:r>
            <a:r>
              <a:rPr sz="1200" spc="-10" dirty="0">
                <a:solidFill>
                  <a:prstClr val="black"/>
                </a:solidFill>
                <a:latin typeface="Tahoma"/>
                <a:cs typeface="Tahoma"/>
              </a:rPr>
              <a:t>TCMB </a:t>
            </a:r>
            <a:r>
              <a:rPr sz="1200" spc="-5" dirty="0">
                <a:solidFill>
                  <a:prstClr val="black"/>
                </a:solidFill>
                <a:latin typeface="Tahoma"/>
                <a:cs typeface="Tahoma"/>
              </a:rPr>
              <a:t>destekli Dövizden/Altından Dönüşümlü KKM olmak </a:t>
            </a:r>
            <a:r>
              <a:rPr sz="1200" dirty="0">
                <a:solidFill>
                  <a:prstClr val="black"/>
                </a:solidFill>
                <a:latin typeface="Tahoma"/>
                <a:cs typeface="Tahoma"/>
              </a:rPr>
              <a:t>üzere </a:t>
            </a:r>
            <a:r>
              <a:rPr sz="1200" spc="-5" dirty="0">
                <a:solidFill>
                  <a:prstClr val="black"/>
                </a:solidFill>
                <a:latin typeface="Tahoma"/>
                <a:cs typeface="Tahoma"/>
              </a:rPr>
              <a:t>toplam </a:t>
            </a:r>
            <a:r>
              <a:rPr sz="1200" dirty="0">
                <a:solidFill>
                  <a:prstClr val="black"/>
                </a:solidFill>
                <a:latin typeface="Tahoma"/>
                <a:cs typeface="Tahoma"/>
              </a:rPr>
              <a:t>591 </a:t>
            </a:r>
            <a:r>
              <a:rPr sz="1200" spc="-10" dirty="0">
                <a:solidFill>
                  <a:prstClr val="black"/>
                </a:solidFill>
                <a:latin typeface="Tahoma"/>
                <a:cs typeface="Tahoma"/>
              </a:rPr>
              <a:t>milyar </a:t>
            </a:r>
            <a:r>
              <a:rPr sz="1200" spc="-5" dirty="0">
                <a:solidFill>
                  <a:prstClr val="black"/>
                </a:solidFill>
                <a:latin typeface="Tahoma"/>
                <a:cs typeface="Tahoma"/>
              </a:rPr>
              <a:t>TL büyüklüğe</a:t>
            </a:r>
            <a:r>
              <a:rPr sz="1200" spc="270" dirty="0">
                <a:solidFill>
                  <a:prstClr val="black"/>
                </a:solidFill>
                <a:latin typeface="Tahoma"/>
                <a:cs typeface="Tahoma"/>
              </a:rPr>
              <a:t> </a:t>
            </a:r>
            <a:r>
              <a:rPr sz="1200" spc="-15" dirty="0">
                <a:solidFill>
                  <a:prstClr val="black"/>
                </a:solidFill>
                <a:latin typeface="Tahoma"/>
                <a:cs typeface="Tahoma"/>
              </a:rPr>
              <a:t>ulaşılmıştır.</a:t>
            </a:r>
            <a:endParaRPr sz="1200">
              <a:solidFill>
                <a:prstClr val="black"/>
              </a:solidFill>
              <a:latin typeface="Tahoma"/>
              <a:cs typeface="Tahoma"/>
            </a:endParaRPr>
          </a:p>
        </p:txBody>
      </p:sp>
      <p:grpSp>
        <p:nvGrpSpPr>
          <p:cNvPr id="6" name="object 6"/>
          <p:cNvGrpSpPr/>
          <p:nvPr/>
        </p:nvGrpSpPr>
        <p:grpSpPr>
          <a:xfrm>
            <a:off x="733044" y="2534411"/>
            <a:ext cx="7739380" cy="2646680"/>
            <a:chOff x="733044" y="2534411"/>
            <a:chExt cx="7739380" cy="2646680"/>
          </a:xfrm>
        </p:grpSpPr>
        <p:sp>
          <p:nvSpPr>
            <p:cNvPr id="7" name="object 7"/>
            <p:cNvSpPr/>
            <p:nvPr/>
          </p:nvSpPr>
          <p:spPr>
            <a:xfrm>
              <a:off x="733044" y="2538983"/>
              <a:ext cx="7739380" cy="2641600"/>
            </a:xfrm>
            <a:custGeom>
              <a:avLst/>
              <a:gdLst/>
              <a:ahLst/>
              <a:cxnLst/>
              <a:rect l="l" t="t" r="r" b="b"/>
              <a:pathLst>
                <a:path w="7739380" h="2641600">
                  <a:moveTo>
                    <a:pt x="6283452" y="2590799"/>
                  </a:moveTo>
                  <a:lnTo>
                    <a:pt x="6283452" y="2641599"/>
                  </a:lnTo>
                </a:path>
                <a:path w="7739380" h="2641600">
                  <a:moveTo>
                    <a:pt x="897636" y="2590799"/>
                  </a:moveTo>
                  <a:lnTo>
                    <a:pt x="897636" y="2641599"/>
                  </a:lnTo>
                </a:path>
                <a:path w="7739380" h="2641600">
                  <a:moveTo>
                    <a:pt x="6851904" y="2590799"/>
                  </a:moveTo>
                  <a:lnTo>
                    <a:pt x="6851904" y="2641599"/>
                  </a:lnTo>
                </a:path>
                <a:path w="7739380" h="2641600">
                  <a:moveTo>
                    <a:pt x="7139939" y="2590799"/>
                  </a:moveTo>
                  <a:lnTo>
                    <a:pt x="7139939" y="2641599"/>
                  </a:lnTo>
                </a:path>
                <a:path w="7739380" h="2641600">
                  <a:moveTo>
                    <a:pt x="2601468" y="2590799"/>
                  </a:moveTo>
                  <a:lnTo>
                    <a:pt x="2601468" y="2641599"/>
                  </a:lnTo>
                </a:path>
                <a:path w="7739380" h="2641600">
                  <a:moveTo>
                    <a:pt x="7688580" y="2590799"/>
                  </a:moveTo>
                  <a:lnTo>
                    <a:pt x="7688580" y="2641599"/>
                  </a:lnTo>
                </a:path>
                <a:path w="7739380" h="2641600">
                  <a:moveTo>
                    <a:pt x="7688580" y="2590799"/>
                  </a:moveTo>
                  <a:lnTo>
                    <a:pt x="7688580" y="0"/>
                  </a:lnTo>
                </a:path>
                <a:path w="7739380" h="2641600">
                  <a:moveTo>
                    <a:pt x="7688580" y="2590799"/>
                  </a:moveTo>
                  <a:lnTo>
                    <a:pt x="7738872" y="2590799"/>
                  </a:lnTo>
                </a:path>
                <a:path w="7739380" h="2641600">
                  <a:moveTo>
                    <a:pt x="7688580" y="2302764"/>
                  </a:moveTo>
                  <a:lnTo>
                    <a:pt x="7738872" y="2302764"/>
                  </a:lnTo>
                </a:path>
                <a:path w="7739380" h="2641600">
                  <a:moveTo>
                    <a:pt x="7688580" y="2014727"/>
                  </a:moveTo>
                  <a:lnTo>
                    <a:pt x="7738872" y="2014727"/>
                  </a:lnTo>
                </a:path>
                <a:path w="7739380" h="2641600">
                  <a:moveTo>
                    <a:pt x="7688580" y="1726691"/>
                  </a:moveTo>
                  <a:lnTo>
                    <a:pt x="7738872" y="1726691"/>
                  </a:lnTo>
                </a:path>
                <a:path w="7739380" h="2641600">
                  <a:moveTo>
                    <a:pt x="7688580" y="1438655"/>
                  </a:moveTo>
                  <a:lnTo>
                    <a:pt x="7738872" y="1438655"/>
                  </a:lnTo>
                </a:path>
                <a:path w="7739380" h="2641600">
                  <a:moveTo>
                    <a:pt x="7688580" y="1150620"/>
                  </a:moveTo>
                  <a:lnTo>
                    <a:pt x="7738872" y="1150620"/>
                  </a:lnTo>
                </a:path>
                <a:path w="7739380" h="2641600">
                  <a:moveTo>
                    <a:pt x="7688580" y="862583"/>
                  </a:moveTo>
                  <a:lnTo>
                    <a:pt x="7738872" y="862583"/>
                  </a:lnTo>
                </a:path>
                <a:path w="7739380" h="2641600">
                  <a:moveTo>
                    <a:pt x="7688580" y="574548"/>
                  </a:moveTo>
                  <a:lnTo>
                    <a:pt x="7738872" y="574548"/>
                  </a:lnTo>
                </a:path>
                <a:path w="7739380" h="2641600">
                  <a:moveTo>
                    <a:pt x="7688580" y="288036"/>
                  </a:moveTo>
                  <a:lnTo>
                    <a:pt x="7738872" y="288036"/>
                  </a:lnTo>
                </a:path>
                <a:path w="7739380" h="2641600">
                  <a:moveTo>
                    <a:pt x="7688580" y="0"/>
                  </a:moveTo>
                  <a:lnTo>
                    <a:pt x="7738872" y="0"/>
                  </a:lnTo>
                </a:path>
                <a:path w="7739380" h="2641600">
                  <a:moveTo>
                    <a:pt x="3744468" y="2590799"/>
                  </a:moveTo>
                  <a:lnTo>
                    <a:pt x="3744468" y="2641599"/>
                  </a:lnTo>
                </a:path>
                <a:path w="7739380" h="2641600">
                  <a:moveTo>
                    <a:pt x="2887980" y="2590799"/>
                  </a:moveTo>
                  <a:lnTo>
                    <a:pt x="2887980" y="2641599"/>
                  </a:lnTo>
                </a:path>
                <a:path w="7739380" h="2641600">
                  <a:moveTo>
                    <a:pt x="51815" y="2590799"/>
                  </a:moveTo>
                  <a:lnTo>
                    <a:pt x="51815" y="2641599"/>
                  </a:lnTo>
                </a:path>
                <a:path w="7739380" h="2641600">
                  <a:moveTo>
                    <a:pt x="51815" y="2590799"/>
                  </a:moveTo>
                  <a:lnTo>
                    <a:pt x="51815" y="0"/>
                  </a:lnTo>
                </a:path>
                <a:path w="7739380" h="2641600">
                  <a:moveTo>
                    <a:pt x="0" y="2590799"/>
                  </a:moveTo>
                  <a:lnTo>
                    <a:pt x="51815" y="2590799"/>
                  </a:lnTo>
                </a:path>
                <a:path w="7739380" h="2641600">
                  <a:moveTo>
                    <a:pt x="0" y="2157984"/>
                  </a:moveTo>
                  <a:lnTo>
                    <a:pt x="51815" y="2157984"/>
                  </a:lnTo>
                </a:path>
                <a:path w="7739380" h="2641600">
                  <a:moveTo>
                    <a:pt x="0" y="1726691"/>
                  </a:moveTo>
                  <a:lnTo>
                    <a:pt x="51815" y="1726691"/>
                  </a:lnTo>
                </a:path>
                <a:path w="7739380" h="2641600">
                  <a:moveTo>
                    <a:pt x="0" y="1295399"/>
                  </a:moveTo>
                  <a:lnTo>
                    <a:pt x="51815" y="1295399"/>
                  </a:lnTo>
                </a:path>
                <a:path w="7739380" h="2641600">
                  <a:moveTo>
                    <a:pt x="0" y="862583"/>
                  </a:moveTo>
                  <a:lnTo>
                    <a:pt x="51815" y="862583"/>
                  </a:lnTo>
                </a:path>
                <a:path w="7739380" h="2641600">
                  <a:moveTo>
                    <a:pt x="0" y="431291"/>
                  </a:moveTo>
                  <a:lnTo>
                    <a:pt x="51815" y="431291"/>
                  </a:lnTo>
                </a:path>
                <a:path w="7739380" h="2641600">
                  <a:moveTo>
                    <a:pt x="0" y="0"/>
                  </a:moveTo>
                  <a:lnTo>
                    <a:pt x="51815" y="0"/>
                  </a:lnTo>
                </a:path>
                <a:path w="7739380" h="2641600">
                  <a:moveTo>
                    <a:pt x="609600" y="2590799"/>
                  </a:moveTo>
                  <a:lnTo>
                    <a:pt x="609600" y="2641599"/>
                  </a:lnTo>
                </a:path>
                <a:path w="7739380" h="2641600">
                  <a:moveTo>
                    <a:pt x="3166872" y="2590799"/>
                  </a:moveTo>
                  <a:lnTo>
                    <a:pt x="3166872" y="2641599"/>
                  </a:lnTo>
                </a:path>
                <a:path w="7739380" h="2641600">
                  <a:moveTo>
                    <a:pt x="3456431" y="2590799"/>
                  </a:moveTo>
                  <a:lnTo>
                    <a:pt x="3456431" y="2641599"/>
                  </a:lnTo>
                </a:path>
                <a:path w="7739380" h="2641600">
                  <a:moveTo>
                    <a:pt x="339852" y="2590799"/>
                  </a:moveTo>
                  <a:lnTo>
                    <a:pt x="339852" y="2641599"/>
                  </a:lnTo>
                </a:path>
                <a:path w="7739380" h="2641600">
                  <a:moveTo>
                    <a:pt x="4861559" y="2590799"/>
                  </a:moveTo>
                  <a:lnTo>
                    <a:pt x="4861559" y="2641599"/>
                  </a:lnTo>
                </a:path>
                <a:path w="7739380" h="2641600">
                  <a:moveTo>
                    <a:pt x="4003548" y="2590799"/>
                  </a:moveTo>
                  <a:lnTo>
                    <a:pt x="4003548" y="2641599"/>
                  </a:lnTo>
                </a:path>
                <a:path w="7739380" h="2641600">
                  <a:moveTo>
                    <a:pt x="5138928" y="2590799"/>
                  </a:moveTo>
                  <a:lnTo>
                    <a:pt x="5138928" y="2641599"/>
                  </a:lnTo>
                </a:path>
                <a:path w="7739380" h="2641600">
                  <a:moveTo>
                    <a:pt x="1176528" y="2590799"/>
                  </a:moveTo>
                  <a:lnTo>
                    <a:pt x="1176528" y="2641599"/>
                  </a:lnTo>
                </a:path>
                <a:path w="7739380" h="2641600">
                  <a:moveTo>
                    <a:pt x="1466088" y="2590799"/>
                  </a:moveTo>
                  <a:lnTo>
                    <a:pt x="1466088" y="2641599"/>
                  </a:lnTo>
                </a:path>
                <a:path w="7739380" h="2641600">
                  <a:moveTo>
                    <a:pt x="4293108" y="2590799"/>
                  </a:moveTo>
                  <a:lnTo>
                    <a:pt x="4293108" y="2641599"/>
                  </a:lnTo>
                </a:path>
                <a:path w="7739380" h="2641600">
                  <a:moveTo>
                    <a:pt x="1744980" y="2590799"/>
                  </a:moveTo>
                  <a:lnTo>
                    <a:pt x="1744980" y="2641599"/>
                  </a:lnTo>
                </a:path>
                <a:path w="7739380" h="2641600">
                  <a:moveTo>
                    <a:pt x="5428488" y="2590799"/>
                  </a:moveTo>
                  <a:lnTo>
                    <a:pt x="5428488" y="2641599"/>
                  </a:lnTo>
                </a:path>
                <a:path w="7739380" h="2641600">
                  <a:moveTo>
                    <a:pt x="7399020" y="2590799"/>
                  </a:moveTo>
                  <a:lnTo>
                    <a:pt x="7399020" y="2641599"/>
                  </a:lnTo>
                </a:path>
                <a:path w="7739380" h="2641600">
                  <a:moveTo>
                    <a:pt x="5995415" y="2590799"/>
                  </a:moveTo>
                  <a:lnTo>
                    <a:pt x="5995415" y="2641599"/>
                  </a:lnTo>
                </a:path>
                <a:path w="7739380" h="2641600">
                  <a:moveTo>
                    <a:pt x="2033016" y="2590799"/>
                  </a:moveTo>
                  <a:lnTo>
                    <a:pt x="2033016" y="2641599"/>
                  </a:lnTo>
                </a:path>
                <a:path w="7739380" h="2641600">
                  <a:moveTo>
                    <a:pt x="4572000" y="2590799"/>
                  </a:moveTo>
                  <a:lnTo>
                    <a:pt x="4572000" y="2641599"/>
                  </a:lnTo>
                </a:path>
                <a:path w="7739380" h="2641600">
                  <a:moveTo>
                    <a:pt x="5716524" y="2590799"/>
                  </a:moveTo>
                  <a:lnTo>
                    <a:pt x="5716524" y="2641599"/>
                  </a:lnTo>
                </a:path>
                <a:path w="7739380" h="2641600">
                  <a:moveTo>
                    <a:pt x="2321052" y="2590799"/>
                  </a:moveTo>
                  <a:lnTo>
                    <a:pt x="2321052" y="2641599"/>
                  </a:lnTo>
                </a:path>
                <a:path w="7739380" h="2641600">
                  <a:moveTo>
                    <a:pt x="6563867" y="2590799"/>
                  </a:moveTo>
                  <a:lnTo>
                    <a:pt x="6563867" y="2641599"/>
                  </a:lnTo>
                </a:path>
                <a:path w="7739380" h="2641600">
                  <a:moveTo>
                    <a:pt x="51815" y="2590799"/>
                  </a:moveTo>
                  <a:lnTo>
                    <a:pt x="7688580" y="2590799"/>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802386" y="3888486"/>
              <a:ext cx="7423784" cy="1202690"/>
            </a:xfrm>
            <a:custGeom>
              <a:avLst/>
              <a:gdLst/>
              <a:ahLst/>
              <a:cxnLst/>
              <a:rect l="l" t="t" r="r" b="b"/>
              <a:pathLst>
                <a:path w="7423784" h="1202689">
                  <a:moveTo>
                    <a:pt x="0" y="1202436"/>
                  </a:moveTo>
                  <a:lnTo>
                    <a:pt x="65532" y="1200912"/>
                  </a:lnTo>
                  <a:lnTo>
                    <a:pt x="131064" y="1196339"/>
                  </a:lnTo>
                  <a:lnTo>
                    <a:pt x="195072" y="1194815"/>
                  </a:lnTo>
                  <a:lnTo>
                    <a:pt x="260604" y="1188720"/>
                  </a:lnTo>
                  <a:lnTo>
                    <a:pt x="326136" y="1179576"/>
                  </a:lnTo>
                  <a:lnTo>
                    <a:pt x="391667" y="1165859"/>
                  </a:lnTo>
                  <a:lnTo>
                    <a:pt x="455676" y="1159764"/>
                  </a:lnTo>
                  <a:lnTo>
                    <a:pt x="521208" y="1158239"/>
                  </a:lnTo>
                  <a:lnTo>
                    <a:pt x="586740" y="1153668"/>
                  </a:lnTo>
                  <a:lnTo>
                    <a:pt x="652272" y="1153668"/>
                  </a:lnTo>
                  <a:lnTo>
                    <a:pt x="716280" y="1149095"/>
                  </a:lnTo>
                  <a:lnTo>
                    <a:pt x="781811" y="1133856"/>
                  </a:lnTo>
                  <a:lnTo>
                    <a:pt x="847344" y="1110995"/>
                  </a:lnTo>
                  <a:lnTo>
                    <a:pt x="911351" y="1088136"/>
                  </a:lnTo>
                  <a:lnTo>
                    <a:pt x="976883" y="1056132"/>
                  </a:lnTo>
                  <a:lnTo>
                    <a:pt x="1042415" y="1022603"/>
                  </a:lnTo>
                  <a:lnTo>
                    <a:pt x="1107947" y="996695"/>
                  </a:lnTo>
                  <a:lnTo>
                    <a:pt x="1171956" y="976883"/>
                  </a:lnTo>
                  <a:lnTo>
                    <a:pt x="1237488" y="961644"/>
                  </a:lnTo>
                  <a:lnTo>
                    <a:pt x="1303020" y="960119"/>
                  </a:lnTo>
                  <a:lnTo>
                    <a:pt x="1368552" y="966215"/>
                  </a:lnTo>
                  <a:lnTo>
                    <a:pt x="1432559" y="970788"/>
                  </a:lnTo>
                  <a:lnTo>
                    <a:pt x="1498091" y="969263"/>
                  </a:lnTo>
                  <a:lnTo>
                    <a:pt x="1563624" y="955547"/>
                  </a:lnTo>
                  <a:lnTo>
                    <a:pt x="1629156" y="934212"/>
                  </a:lnTo>
                  <a:lnTo>
                    <a:pt x="1693164" y="909827"/>
                  </a:lnTo>
                  <a:lnTo>
                    <a:pt x="1758695" y="894588"/>
                  </a:lnTo>
                  <a:lnTo>
                    <a:pt x="1824227" y="877824"/>
                  </a:lnTo>
                  <a:lnTo>
                    <a:pt x="1888236" y="865632"/>
                  </a:lnTo>
                  <a:lnTo>
                    <a:pt x="1953768" y="858012"/>
                  </a:lnTo>
                  <a:lnTo>
                    <a:pt x="2019300" y="858012"/>
                  </a:lnTo>
                  <a:lnTo>
                    <a:pt x="2084832" y="856488"/>
                  </a:lnTo>
                  <a:lnTo>
                    <a:pt x="2148840" y="867156"/>
                  </a:lnTo>
                  <a:lnTo>
                    <a:pt x="2214372" y="871727"/>
                  </a:lnTo>
                  <a:lnTo>
                    <a:pt x="2279904" y="870203"/>
                  </a:lnTo>
                  <a:lnTo>
                    <a:pt x="2345436" y="871727"/>
                  </a:lnTo>
                  <a:lnTo>
                    <a:pt x="2409444" y="856488"/>
                  </a:lnTo>
                  <a:lnTo>
                    <a:pt x="2474976" y="845819"/>
                  </a:lnTo>
                  <a:lnTo>
                    <a:pt x="2540508" y="836676"/>
                  </a:lnTo>
                  <a:lnTo>
                    <a:pt x="2604516" y="833627"/>
                  </a:lnTo>
                  <a:lnTo>
                    <a:pt x="2670048" y="836676"/>
                  </a:lnTo>
                  <a:lnTo>
                    <a:pt x="2735579" y="835151"/>
                  </a:lnTo>
                  <a:lnTo>
                    <a:pt x="2801112" y="836676"/>
                  </a:lnTo>
                  <a:lnTo>
                    <a:pt x="2865119" y="842771"/>
                  </a:lnTo>
                  <a:lnTo>
                    <a:pt x="2930652" y="850391"/>
                  </a:lnTo>
                  <a:lnTo>
                    <a:pt x="2996184" y="867156"/>
                  </a:lnTo>
                  <a:lnTo>
                    <a:pt x="3061716" y="870203"/>
                  </a:lnTo>
                  <a:lnTo>
                    <a:pt x="3125724" y="877824"/>
                  </a:lnTo>
                  <a:lnTo>
                    <a:pt x="3191255" y="876300"/>
                  </a:lnTo>
                  <a:lnTo>
                    <a:pt x="3256788" y="868680"/>
                  </a:lnTo>
                  <a:lnTo>
                    <a:pt x="3320796" y="871727"/>
                  </a:lnTo>
                  <a:lnTo>
                    <a:pt x="3386328" y="867156"/>
                  </a:lnTo>
                  <a:lnTo>
                    <a:pt x="3451860" y="874776"/>
                  </a:lnTo>
                  <a:lnTo>
                    <a:pt x="3517391" y="876300"/>
                  </a:lnTo>
                  <a:lnTo>
                    <a:pt x="3581400" y="876300"/>
                  </a:lnTo>
                  <a:lnTo>
                    <a:pt x="3646931" y="880871"/>
                  </a:lnTo>
                  <a:lnTo>
                    <a:pt x="3712464" y="882395"/>
                  </a:lnTo>
                  <a:lnTo>
                    <a:pt x="3777996" y="879347"/>
                  </a:lnTo>
                  <a:lnTo>
                    <a:pt x="3842004" y="871727"/>
                  </a:lnTo>
                  <a:lnTo>
                    <a:pt x="3907536" y="862583"/>
                  </a:lnTo>
                  <a:lnTo>
                    <a:pt x="3973067" y="859536"/>
                  </a:lnTo>
                  <a:lnTo>
                    <a:pt x="4037076" y="851915"/>
                  </a:lnTo>
                  <a:lnTo>
                    <a:pt x="4102608" y="854963"/>
                  </a:lnTo>
                  <a:lnTo>
                    <a:pt x="4168140" y="836676"/>
                  </a:lnTo>
                  <a:lnTo>
                    <a:pt x="4233672" y="812291"/>
                  </a:lnTo>
                  <a:lnTo>
                    <a:pt x="4297680" y="798576"/>
                  </a:lnTo>
                  <a:lnTo>
                    <a:pt x="4363212" y="774191"/>
                  </a:lnTo>
                  <a:lnTo>
                    <a:pt x="4428744" y="769619"/>
                  </a:lnTo>
                  <a:lnTo>
                    <a:pt x="4494276" y="765047"/>
                  </a:lnTo>
                  <a:lnTo>
                    <a:pt x="4558284" y="754380"/>
                  </a:lnTo>
                  <a:lnTo>
                    <a:pt x="4623816" y="751332"/>
                  </a:lnTo>
                  <a:lnTo>
                    <a:pt x="4689348" y="745236"/>
                  </a:lnTo>
                  <a:lnTo>
                    <a:pt x="4753356" y="731519"/>
                  </a:lnTo>
                  <a:lnTo>
                    <a:pt x="4818888" y="733044"/>
                  </a:lnTo>
                  <a:lnTo>
                    <a:pt x="4884420" y="719327"/>
                  </a:lnTo>
                  <a:lnTo>
                    <a:pt x="4949952" y="710183"/>
                  </a:lnTo>
                  <a:lnTo>
                    <a:pt x="5013960" y="702563"/>
                  </a:lnTo>
                  <a:lnTo>
                    <a:pt x="5079492" y="690371"/>
                  </a:lnTo>
                  <a:lnTo>
                    <a:pt x="5145024" y="684276"/>
                  </a:lnTo>
                  <a:lnTo>
                    <a:pt x="5210556" y="669036"/>
                  </a:lnTo>
                  <a:lnTo>
                    <a:pt x="5274564" y="659891"/>
                  </a:lnTo>
                  <a:lnTo>
                    <a:pt x="5340096" y="646176"/>
                  </a:lnTo>
                  <a:lnTo>
                    <a:pt x="5405628" y="641603"/>
                  </a:lnTo>
                  <a:lnTo>
                    <a:pt x="5469636" y="633983"/>
                  </a:lnTo>
                  <a:lnTo>
                    <a:pt x="5535168" y="635507"/>
                  </a:lnTo>
                  <a:lnTo>
                    <a:pt x="5600700" y="633983"/>
                  </a:lnTo>
                  <a:lnTo>
                    <a:pt x="5666232" y="630936"/>
                  </a:lnTo>
                  <a:lnTo>
                    <a:pt x="5730240" y="633983"/>
                  </a:lnTo>
                  <a:lnTo>
                    <a:pt x="5795771" y="618744"/>
                  </a:lnTo>
                  <a:lnTo>
                    <a:pt x="5861304" y="600456"/>
                  </a:lnTo>
                  <a:lnTo>
                    <a:pt x="5926836" y="579119"/>
                  </a:lnTo>
                  <a:lnTo>
                    <a:pt x="5990844" y="560832"/>
                  </a:lnTo>
                  <a:lnTo>
                    <a:pt x="6056375" y="542544"/>
                  </a:lnTo>
                  <a:lnTo>
                    <a:pt x="6121908" y="525780"/>
                  </a:lnTo>
                  <a:lnTo>
                    <a:pt x="6187440" y="509015"/>
                  </a:lnTo>
                  <a:lnTo>
                    <a:pt x="6251447" y="493775"/>
                  </a:lnTo>
                  <a:lnTo>
                    <a:pt x="6316980" y="480059"/>
                  </a:lnTo>
                  <a:lnTo>
                    <a:pt x="6382512" y="470915"/>
                  </a:lnTo>
                  <a:lnTo>
                    <a:pt x="6446520" y="460247"/>
                  </a:lnTo>
                  <a:lnTo>
                    <a:pt x="6512052" y="452627"/>
                  </a:lnTo>
                  <a:lnTo>
                    <a:pt x="6577584" y="452627"/>
                  </a:lnTo>
                  <a:lnTo>
                    <a:pt x="6643116" y="467868"/>
                  </a:lnTo>
                  <a:lnTo>
                    <a:pt x="6707124" y="493775"/>
                  </a:lnTo>
                  <a:lnTo>
                    <a:pt x="6772656" y="509015"/>
                  </a:lnTo>
                  <a:lnTo>
                    <a:pt x="6838188" y="518159"/>
                  </a:lnTo>
                  <a:lnTo>
                    <a:pt x="6903720" y="492251"/>
                  </a:lnTo>
                  <a:lnTo>
                    <a:pt x="6967728" y="446531"/>
                  </a:lnTo>
                  <a:lnTo>
                    <a:pt x="7033260" y="403859"/>
                  </a:lnTo>
                  <a:lnTo>
                    <a:pt x="7098792" y="359663"/>
                  </a:lnTo>
                  <a:lnTo>
                    <a:pt x="7162800" y="306324"/>
                  </a:lnTo>
                  <a:lnTo>
                    <a:pt x="7228332" y="234695"/>
                  </a:lnTo>
                  <a:lnTo>
                    <a:pt x="7293864" y="152400"/>
                  </a:lnTo>
                  <a:lnTo>
                    <a:pt x="7359396" y="76200"/>
                  </a:lnTo>
                  <a:lnTo>
                    <a:pt x="7423404" y="0"/>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802386" y="2725673"/>
              <a:ext cx="7423784" cy="2331720"/>
            </a:xfrm>
            <a:custGeom>
              <a:avLst/>
              <a:gdLst/>
              <a:ahLst/>
              <a:cxnLst/>
              <a:rect l="l" t="t" r="r" b="b"/>
              <a:pathLst>
                <a:path w="7423784" h="2331720">
                  <a:moveTo>
                    <a:pt x="0" y="2331720"/>
                  </a:moveTo>
                  <a:lnTo>
                    <a:pt x="65532" y="2324100"/>
                  </a:lnTo>
                  <a:lnTo>
                    <a:pt x="131064" y="2321052"/>
                  </a:lnTo>
                  <a:lnTo>
                    <a:pt x="195072" y="2318004"/>
                  </a:lnTo>
                  <a:lnTo>
                    <a:pt x="260604" y="2314956"/>
                  </a:lnTo>
                  <a:lnTo>
                    <a:pt x="326136" y="2310384"/>
                  </a:lnTo>
                  <a:lnTo>
                    <a:pt x="391667" y="2301240"/>
                  </a:lnTo>
                  <a:lnTo>
                    <a:pt x="455676" y="2290572"/>
                  </a:lnTo>
                  <a:lnTo>
                    <a:pt x="521208" y="2270760"/>
                  </a:lnTo>
                  <a:lnTo>
                    <a:pt x="586740" y="2253996"/>
                  </a:lnTo>
                  <a:lnTo>
                    <a:pt x="652272" y="2234184"/>
                  </a:lnTo>
                  <a:lnTo>
                    <a:pt x="716280" y="2208276"/>
                  </a:lnTo>
                  <a:lnTo>
                    <a:pt x="781811" y="2194560"/>
                  </a:lnTo>
                  <a:lnTo>
                    <a:pt x="847344" y="2174748"/>
                  </a:lnTo>
                  <a:lnTo>
                    <a:pt x="911351" y="2154936"/>
                  </a:lnTo>
                  <a:lnTo>
                    <a:pt x="976883" y="2136648"/>
                  </a:lnTo>
                  <a:lnTo>
                    <a:pt x="1042415" y="2112264"/>
                  </a:lnTo>
                  <a:lnTo>
                    <a:pt x="1107947" y="2092452"/>
                  </a:lnTo>
                  <a:lnTo>
                    <a:pt x="1171956" y="2066544"/>
                  </a:lnTo>
                  <a:lnTo>
                    <a:pt x="1237488" y="2063495"/>
                  </a:lnTo>
                  <a:lnTo>
                    <a:pt x="1303020" y="2066544"/>
                  </a:lnTo>
                  <a:lnTo>
                    <a:pt x="1368552" y="2066544"/>
                  </a:lnTo>
                  <a:lnTo>
                    <a:pt x="1432559" y="2078736"/>
                  </a:lnTo>
                  <a:lnTo>
                    <a:pt x="1498091" y="2075688"/>
                  </a:lnTo>
                  <a:lnTo>
                    <a:pt x="1563624" y="2068068"/>
                  </a:lnTo>
                  <a:lnTo>
                    <a:pt x="1629156" y="2063495"/>
                  </a:lnTo>
                  <a:lnTo>
                    <a:pt x="1693164" y="2060448"/>
                  </a:lnTo>
                  <a:lnTo>
                    <a:pt x="1758695" y="2055876"/>
                  </a:lnTo>
                  <a:lnTo>
                    <a:pt x="1824227" y="2051303"/>
                  </a:lnTo>
                  <a:lnTo>
                    <a:pt x="1888236" y="2039112"/>
                  </a:lnTo>
                  <a:lnTo>
                    <a:pt x="1953768" y="2010156"/>
                  </a:lnTo>
                  <a:lnTo>
                    <a:pt x="2019300" y="1956815"/>
                  </a:lnTo>
                  <a:lnTo>
                    <a:pt x="2084832" y="1900427"/>
                  </a:lnTo>
                  <a:lnTo>
                    <a:pt x="2148840" y="1853183"/>
                  </a:lnTo>
                  <a:lnTo>
                    <a:pt x="2214372" y="1819656"/>
                  </a:lnTo>
                  <a:lnTo>
                    <a:pt x="2279904" y="1807464"/>
                  </a:lnTo>
                  <a:lnTo>
                    <a:pt x="2345436" y="1796795"/>
                  </a:lnTo>
                  <a:lnTo>
                    <a:pt x="2409444" y="1780032"/>
                  </a:lnTo>
                  <a:lnTo>
                    <a:pt x="2474976" y="1758695"/>
                  </a:lnTo>
                  <a:lnTo>
                    <a:pt x="2540508" y="1740408"/>
                  </a:lnTo>
                  <a:lnTo>
                    <a:pt x="2604516" y="1712976"/>
                  </a:lnTo>
                  <a:lnTo>
                    <a:pt x="2670048" y="1687068"/>
                  </a:lnTo>
                  <a:lnTo>
                    <a:pt x="2735579" y="1673352"/>
                  </a:lnTo>
                  <a:lnTo>
                    <a:pt x="2801112" y="1638300"/>
                  </a:lnTo>
                  <a:lnTo>
                    <a:pt x="2865119" y="1591056"/>
                  </a:lnTo>
                  <a:lnTo>
                    <a:pt x="2930652" y="1583436"/>
                  </a:lnTo>
                  <a:lnTo>
                    <a:pt x="2996184" y="1578864"/>
                  </a:lnTo>
                  <a:lnTo>
                    <a:pt x="3061716" y="1580388"/>
                  </a:lnTo>
                  <a:lnTo>
                    <a:pt x="3125724" y="1606295"/>
                  </a:lnTo>
                  <a:lnTo>
                    <a:pt x="3191255" y="1591056"/>
                  </a:lnTo>
                  <a:lnTo>
                    <a:pt x="3256788" y="1574292"/>
                  </a:lnTo>
                  <a:lnTo>
                    <a:pt x="3320796" y="1578864"/>
                  </a:lnTo>
                  <a:lnTo>
                    <a:pt x="3386328" y="1604771"/>
                  </a:lnTo>
                  <a:lnTo>
                    <a:pt x="3451860" y="1636776"/>
                  </a:lnTo>
                  <a:lnTo>
                    <a:pt x="3517391" y="1659636"/>
                  </a:lnTo>
                  <a:lnTo>
                    <a:pt x="3581400" y="1673352"/>
                  </a:lnTo>
                  <a:lnTo>
                    <a:pt x="3646931" y="1671827"/>
                  </a:lnTo>
                  <a:lnTo>
                    <a:pt x="3712464" y="1688592"/>
                  </a:lnTo>
                  <a:lnTo>
                    <a:pt x="3777996" y="1712976"/>
                  </a:lnTo>
                  <a:lnTo>
                    <a:pt x="3842004" y="1744980"/>
                  </a:lnTo>
                  <a:lnTo>
                    <a:pt x="3907536" y="1760220"/>
                  </a:lnTo>
                  <a:lnTo>
                    <a:pt x="3973067" y="1743456"/>
                  </a:lnTo>
                  <a:lnTo>
                    <a:pt x="4037076" y="1726692"/>
                  </a:lnTo>
                  <a:lnTo>
                    <a:pt x="4102608" y="1696212"/>
                  </a:lnTo>
                  <a:lnTo>
                    <a:pt x="4168140" y="1665732"/>
                  </a:lnTo>
                  <a:lnTo>
                    <a:pt x="4233672" y="1638300"/>
                  </a:lnTo>
                  <a:lnTo>
                    <a:pt x="4297680" y="1606295"/>
                  </a:lnTo>
                  <a:lnTo>
                    <a:pt x="4363212" y="1581912"/>
                  </a:lnTo>
                  <a:lnTo>
                    <a:pt x="4428744" y="1565148"/>
                  </a:lnTo>
                  <a:lnTo>
                    <a:pt x="4494276" y="1556003"/>
                  </a:lnTo>
                  <a:lnTo>
                    <a:pt x="4558284" y="1537715"/>
                  </a:lnTo>
                  <a:lnTo>
                    <a:pt x="4623816" y="1516380"/>
                  </a:lnTo>
                  <a:lnTo>
                    <a:pt x="4689348" y="1495044"/>
                  </a:lnTo>
                  <a:lnTo>
                    <a:pt x="4753356" y="1470659"/>
                  </a:lnTo>
                  <a:lnTo>
                    <a:pt x="4818888" y="1446276"/>
                  </a:lnTo>
                  <a:lnTo>
                    <a:pt x="4884420" y="1427988"/>
                  </a:lnTo>
                  <a:lnTo>
                    <a:pt x="4949952" y="1415795"/>
                  </a:lnTo>
                  <a:lnTo>
                    <a:pt x="5013960" y="1405127"/>
                  </a:lnTo>
                  <a:lnTo>
                    <a:pt x="5079492" y="1405127"/>
                  </a:lnTo>
                  <a:lnTo>
                    <a:pt x="5145024" y="1394459"/>
                  </a:lnTo>
                  <a:lnTo>
                    <a:pt x="5210556" y="1385315"/>
                  </a:lnTo>
                  <a:lnTo>
                    <a:pt x="5274564" y="1386839"/>
                  </a:lnTo>
                  <a:lnTo>
                    <a:pt x="5340096" y="1385315"/>
                  </a:lnTo>
                  <a:lnTo>
                    <a:pt x="5405628" y="1386839"/>
                  </a:lnTo>
                  <a:lnTo>
                    <a:pt x="5469636" y="1380744"/>
                  </a:lnTo>
                  <a:lnTo>
                    <a:pt x="5535168" y="1377695"/>
                  </a:lnTo>
                  <a:lnTo>
                    <a:pt x="5600700" y="1377695"/>
                  </a:lnTo>
                  <a:lnTo>
                    <a:pt x="5666232" y="1382268"/>
                  </a:lnTo>
                  <a:lnTo>
                    <a:pt x="5730240" y="1379220"/>
                  </a:lnTo>
                  <a:lnTo>
                    <a:pt x="5795771" y="1371600"/>
                  </a:lnTo>
                  <a:lnTo>
                    <a:pt x="5861304" y="1354836"/>
                  </a:lnTo>
                  <a:lnTo>
                    <a:pt x="5926836" y="1325880"/>
                  </a:lnTo>
                  <a:lnTo>
                    <a:pt x="5990844" y="1307592"/>
                  </a:lnTo>
                  <a:lnTo>
                    <a:pt x="6056375" y="1266444"/>
                  </a:lnTo>
                  <a:lnTo>
                    <a:pt x="6121908" y="1225295"/>
                  </a:lnTo>
                  <a:lnTo>
                    <a:pt x="6187440" y="1184148"/>
                  </a:lnTo>
                  <a:lnTo>
                    <a:pt x="6251447" y="1130808"/>
                  </a:lnTo>
                  <a:lnTo>
                    <a:pt x="6316980" y="1077468"/>
                  </a:lnTo>
                  <a:lnTo>
                    <a:pt x="6382512" y="979932"/>
                  </a:lnTo>
                  <a:lnTo>
                    <a:pt x="6446520" y="812291"/>
                  </a:lnTo>
                  <a:lnTo>
                    <a:pt x="6512052" y="568451"/>
                  </a:lnTo>
                  <a:lnTo>
                    <a:pt x="6577584" y="320039"/>
                  </a:lnTo>
                  <a:lnTo>
                    <a:pt x="6643116" y="0"/>
                  </a:lnTo>
                  <a:lnTo>
                    <a:pt x="6707124" y="15239"/>
                  </a:lnTo>
                  <a:lnTo>
                    <a:pt x="6772656" y="22860"/>
                  </a:lnTo>
                  <a:lnTo>
                    <a:pt x="6838188" y="19812"/>
                  </a:lnTo>
                  <a:lnTo>
                    <a:pt x="6903720" y="147827"/>
                  </a:lnTo>
                  <a:lnTo>
                    <a:pt x="6967728" y="33527"/>
                  </a:lnTo>
                  <a:lnTo>
                    <a:pt x="7033260" y="25908"/>
                  </a:lnTo>
                  <a:lnTo>
                    <a:pt x="7098792" y="65531"/>
                  </a:lnTo>
                  <a:lnTo>
                    <a:pt x="7162800" y="106679"/>
                  </a:lnTo>
                  <a:lnTo>
                    <a:pt x="7228332" y="155448"/>
                  </a:lnTo>
                  <a:lnTo>
                    <a:pt x="7293864" y="160020"/>
                  </a:lnTo>
                  <a:lnTo>
                    <a:pt x="7359396" y="167639"/>
                  </a:lnTo>
                  <a:lnTo>
                    <a:pt x="7423404" y="117348"/>
                  </a:lnTo>
                </a:path>
              </a:pathLst>
            </a:custGeom>
            <a:ln w="38100">
              <a:solidFill>
                <a:srgbClr val="A30000"/>
              </a:solidFill>
            </a:ln>
          </p:spPr>
          <p:txBody>
            <a:bodyPr wrap="square" lIns="0" tIns="0" rIns="0" bIns="0" rtlCol="0"/>
            <a:lstStyle/>
            <a:p>
              <a:endParaRPr smtClean="0">
                <a:solidFill>
                  <a:prstClr val="black"/>
                </a:solidFill>
              </a:endParaRPr>
            </a:p>
          </p:txBody>
        </p:sp>
        <p:sp>
          <p:nvSpPr>
            <p:cNvPr id="10" name="object 10"/>
            <p:cNvSpPr/>
            <p:nvPr/>
          </p:nvSpPr>
          <p:spPr>
            <a:xfrm>
              <a:off x="802386" y="2664713"/>
              <a:ext cx="7423784" cy="1205865"/>
            </a:xfrm>
            <a:custGeom>
              <a:avLst/>
              <a:gdLst/>
              <a:ahLst/>
              <a:cxnLst/>
              <a:rect l="l" t="t" r="r" b="b"/>
              <a:pathLst>
                <a:path w="7423784" h="1205864">
                  <a:moveTo>
                    <a:pt x="0" y="1194816"/>
                  </a:moveTo>
                  <a:lnTo>
                    <a:pt x="65532" y="1178052"/>
                  </a:lnTo>
                  <a:lnTo>
                    <a:pt x="131064" y="1152144"/>
                  </a:lnTo>
                  <a:lnTo>
                    <a:pt x="195072" y="1135380"/>
                  </a:lnTo>
                  <a:lnTo>
                    <a:pt x="260604" y="1136904"/>
                  </a:lnTo>
                  <a:lnTo>
                    <a:pt x="326136" y="1135380"/>
                  </a:lnTo>
                  <a:lnTo>
                    <a:pt x="391667" y="1144524"/>
                  </a:lnTo>
                  <a:lnTo>
                    <a:pt x="455676" y="1129284"/>
                  </a:lnTo>
                  <a:lnTo>
                    <a:pt x="521208" y="1088136"/>
                  </a:lnTo>
                  <a:lnTo>
                    <a:pt x="586740" y="1040892"/>
                  </a:lnTo>
                  <a:lnTo>
                    <a:pt x="652272" y="1002792"/>
                  </a:lnTo>
                  <a:lnTo>
                    <a:pt x="716280" y="1004316"/>
                  </a:lnTo>
                  <a:lnTo>
                    <a:pt x="781811" y="1025652"/>
                  </a:lnTo>
                  <a:lnTo>
                    <a:pt x="847344" y="1091184"/>
                  </a:lnTo>
                  <a:lnTo>
                    <a:pt x="911351" y="1136904"/>
                  </a:lnTo>
                  <a:lnTo>
                    <a:pt x="976883" y="1159764"/>
                  </a:lnTo>
                  <a:lnTo>
                    <a:pt x="1042415" y="1187196"/>
                  </a:lnTo>
                  <a:lnTo>
                    <a:pt x="1107947" y="1194816"/>
                  </a:lnTo>
                  <a:lnTo>
                    <a:pt x="1171956" y="1205484"/>
                  </a:lnTo>
                  <a:lnTo>
                    <a:pt x="1237488" y="1203960"/>
                  </a:lnTo>
                  <a:lnTo>
                    <a:pt x="1303020" y="1165860"/>
                  </a:lnTo>
                  <a:lnTo>
                    <a:pt x="1368552" y="1120140"/>
                  </a:lnTo>
                  <a:lnTo>
                    <a:pt x="1432559" y="1062228"/>
                  </a:lnTo>
                  <a:lnTo>
                    <a:pt x="1498091" y="1016508"/>
                  </a:lnTo>
                  <a:lnTo>
                    <a:pt x="1563624" y="1007363"/>
                  </a:lnTo>
                  <a:lnTo>
                    <a:pt x="1629156" y="999744"/>
                  </a:lnTo>
                  <a:lnTo>
                    <a:pt x="1693164" y="1011936"/>
                  </a:lnTo>
                  <a:lnTo>
                    <a:pt x="1758695" y="1014984"/>
                  </a:lnTo>
                  <a:lnTo>
                    <a:pt x="1824227" y="996696"/>
                  </a:lnTo>
                  <a:lnTo>
                    <a:pt x="1888236" y="946404"/>
                  </a:lnTo>
                  <a:lnTo>
                    <a:pt x="1953768" y="854963"/>
                  </a:lnTo>
                  <a:lnTo>
                    <a:pt x="2019300" y="728472"/>
                  </a:lnTo>
                  <a:lnTo>
                    <a:pt x="2084832" y="627888"/>
                  </a:lnTo>
                  <a:lnTo>
                    <a:pt x="2148840" y="565403"/>
                  </a:lnTo>
                  <a:lnTo>
                    <a:pt x="2214372" y="531876"/>
                  </a:lnTo>
                  <a:lnTo>
                    <a:pt x="2279904" y="542544"/>
                  </a:lnTo>
                  <a:lnTo>
                    <a:pt x="2345436" y="531876"/>
                  </a:lnTo>
                  <a:lnTo>
                    <a:pt x="2409444" y="522732"/>
                  </a:lnTo>
                  <a:lnTo>
                    <a:pt x="2474976" y="528827"/>
                  </a:lnTo>
                  <a:lnTo>
                    <a:pt x="2540508" y="531876"/>
                  </a:lnTo>
                  <a:lnTo>
                    <a:pt x="2604516" y="537972"/>
                  </a:lnTo>
                  <a:lnTo>
                    <a:pt x="2670048" y="542544"/>
                  </a:lnTo>
                  <a:lnTo>
                    <a:pt x="2735579" y="521208"/>
                  </a:lnTo>
                  <a:lnTo>
                    <a:pt x="2801112" y="502920"/>
                  </a:lnTo>
                  <a:lnTo>
                    <a:pt x="2865119" y="464820"/>
                  </a:lnTo>
                  <a:lnTo>
                    <a:pt x="2930652" y="413003"/>
                  </a:lnTo>
                  <a:lnTo>
                    <a:pt x="2996184" y="364236"/>
                  </a:lnTo>
                  <a:lnTo>
                    <a:pt x="3061716" y="315468"/>
                  </a:lnTo>
                  <a:lnTo>
                    <a:pt x="3125724" y="269748"/>
                  </a:lnTo>
                  <a:lnTo>
                    <a:pt x="3191255" y="233172"/>
                  </a:lnTo>
                  <a:lnTo>
                    <a:pt x="3256788" y="192024"/>
                  </a:lnTo>
                  <a:lnTo>
                    <a:pt x="3320796" y="147827"/>
                  </a:lnTo>
                  <a:lnTo>
                    <a:pt x="3386328" y="112775"/>
                  </a:lnTo>
                  <a:lnTo>
                    <a:pt x="3451860" y="74675"/>
                  </a:lnTo>
                  <a:lnTo>
                    <a:pt x="3517391" y="64008"/>
                  </a:lnTo>
                  <a:lnTo>
                    <a:pt x="3581400" y="39624"/>
                  </a:lnTo>
                  <a:lnTo>
                    <a:pt x="3646931" y="35051"/>
                  </a:lnTo>
                  <a:lnTo>
                    <a:pt x="3712464" y="51815"/>
                  </a:lnTo>
                  <a:lnTo>
                    <a:pt x="3777996" y="39624"/>
                  </a:lnTo>
                  <a:lnTo>
                    <a:pt x="3842004" y="45720"/>
                  </a:lnTo>
                  <a:lnTo>
                    <a:pt x="3907536" y="60960"/>
                  </a:lnTo>
                  <a:lnTo>
                    <a:pt x="3973067" y="80772"/>
                  </a:lnTo>
                  <a:lnTo>
                    <a:pt x="4037076" y="120396"/>
                  </a:lnTo>
                  <a:lnTo>
                    <a:pt x="4102608" y="140208"/>
                  </a:lnTo>
                  <a:lnTo>
                    <a:pt x="4168140" y="210312"/>
                  </a:lnTo>
                  <a:lnTo>
                    <a:pt x="4233672" y="281939"/>
                  </a:lnTo>
                  <a:lnTo>
                    <a:pt x="4297680" y="339851"/>
                  </a:lnTo>
                  <a:lnTo>
                    <a:pt x="4363212" y="393191"/>
                  </a:lnTo>
                  <a:lnTo>
                    <a:pt x="4428744" y="388620"/>
                  </a:lnTo>
                  <a:lnTo>
                    <a:pt x="4494276" y="365760"/>
                  </a:lnTo>
                  <a:lnTo>
                    <a:pt x="4558284" y="344424"/>
                  </a:lnTo>
                  <a:lnTo>
                    <a:pt x="4623816" y="338327"/>
                  </a:lnTo>
                  <a:lnTo>
                    <a:pt x="4689348" y="318515"/>
                  </a:lnTo>
                  <a:lnTo>
                    <a:pt x="4753356" y="292608"/>
                  </a:lnTo>
                  <a:lnTo>
                    <a:pt x="4818888" y="286512"/>
                  </a:lnTo>
                  <a:lnTo>
                    <a:pt x="4884420" y="278891"/>
                  </a:lnTo>
                  <a:lnTo>
                    <a:pt x="4949952" y="294132"/>
                  </a:lnTo>
                  <a:lnTo>
                    <a:pt x="5013960" y="310896"/>
                  </a:lnTo>
                  <a:lnTo>
                    <a:pt x="5079492" y="323088"/>
                  </a:lnTo>
                  <a:lnTo>
                    <a:pt x="5145024" y="324612"/>
                  </a:lnTo>
                  <a:lnTo>
                    <a:pt x="5210556" y="297180"/>
                  </a:lnTo>
                  <a:lnTo>
                    <a:pt x="5274564" y="272796"/>
                  </a:lnTo>
                  <a:lnTo>
                    <a:pt x="5340096" y="225551"/>
                  </a:lnTo>
                  <a:lnTo>
                    <a:pt x="5405628" y="192024"/>
                  </a:lnTo>
                  <a:lnTo>
                    <a:pt x="5469636" y="161544"/>
                  </a:lnTo>
                  <a:lnTo>
                    <a:pt x="5535168" y="146303"/>
                  </a:lnTo>
                  <a:lnTo>
                    <a:pt x="5600700" y="111251"/>
                  </a:lnTo>
                  <a:lnTo>
                    <a:pt x="5666232" y="70103"/>
                  </a:lnTo>
                  <a:lnTo>
                    <a:pt x="5730240" y="36575"/>
                  </a:lnTo>
                  <a:lnTo>
                    <a:pt x="5795771" y="0"/>
                  </a:lnTo>
                  <a:lnTo>
                    <a:pt x="5861304" y="10668"/>
                  </a:lnTo>
                  <a:lnTo>
                    <a:pt x="5926836" y="54863"/>
                  </a:lnTo>
                  <a:lnTo>
                    <a:pt x="5990844" y="85344"/>
                  </a:lnTo>
                  <a:lnTo>
                    <a:pt x="6056375" y="106680"/>
                  </a:lnTo>
                  <a:lnTo>
                    <a:pt x="6121908" y="112775"/>
                  </a:lnTo>
                  <a:lnTo>
                    <a:pt x="6187440" y="112775"/>
                  </a:lnTo>
                  <a:lnTo>
                    <a:pt x="6251447" y="120396"/>
                  </a:lnTo>
                  <a:lnTo>
                    <a:pt x="6316980" y="118872"/>
                  </a:lnTo>
                  <a:lnTo>
                    <a:pt x="6382512" y="120396"/>
                  </a:lnTo>
                  <a:lnTo>
                    <a:pt x="6446520" y="128015"/>
                  </a:lnTo>
                  <a:lnTo>
                    <a:pt x="6512052" y="149351"/>
                  </a:lnTo>
                  <a:lnTo>
                    <a:pt x="6577584" y="179832"/>
                  </a:lnTo>
                  <a:lnTo>
                    <a:pt x="6643116" y="163068"/>
                  </a:lnTo>
                  <a:lnTo>
                    <a:pt x="6707124" y="120396"/>
                  </a:lnTo>
                  <a:lnTo>
                    <a:pt x="6772656" y="74675"/>
                  </a:lnTo>
                  <a:lnTo>
                    <a:pt x="6838188" y="56387"/>
                  </a:lnTo>
                  <a:lnTo>
                    <a:pt x="6903720" y="79248"/>
                  </a:lnTo>
                  <a:lnTo>
                    <a:pt x="6967728" y="121920"/>
                  </a:lnTo>
                  <a:lnTo>
                    <a:pt x="7033260" y="182880"/>
                  </a:lnTo>
                  <a:lnTo>
                    <a:pt x="7098792" y="240791"/>
                  </a:lnTo>
                  <a:lnTo>
                    <a:pt x="7162800" y="316991"/>
                  </a:lnTo>
                  <a:lnTo>
                    <a:pt x="7228332" y="434339"/>
                  </a:lnTo>
                  <a:lnTo>
                    <a:pt x="7293864" y="521208"/>
                  </a:lnTo>
                  <a:lnTo>
                    <a:pt x="7359396" y="608076"/>
                  </a:lnTo>
                  <a:lnTo>
                    <a:pt x="7423404" y="665988"/>
                  </a:lnTo>
                </a:path>
              </a:pathLst>
            </a:custGeom>
            <a:ln w="38100">
              <a:solidFill>
                <a:srgbClr val="808080"/>
              </a:solidFill>
            </a:ln>
          </p:spPr>
          <p:txBody>
            <a:bodyPr wrap="square" lIns="0" tIns="0" rIns="0" bIns="0" rtlCol="0"/>
            <a:lstStyle/>
            <a:p>
              <a:endParaRPr smtClean="0">
                <a:solidFill>
                  <a:prstClr val="black"/>
                </a:solidFill>
              </a:endParaRPr>
            </a:p>
          </p:txBody>
        </p:sp>
        <p:sp>
          <p:nvSpPr>
            <p:cNvPr id="11" name="object 11"/>
            <p:cNvSpPr/>
            <p:nvPr/>
          </p:nvSpPr>
          <p:spPr>
            <a:xfrm>
              <a:off x="864870" y="2593085"/>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2" name="object 12"/>
            <p:cNvSpPr/>
            <p:nvPr/>
          </p:nvSpPr>
          <p:spPr>
            <a:xfrm>
              <a:off x="864870" y="2826257"/>
              <a:ext cx="176530" cy="0"/>
            </a:xfrm>
            <a:custGeom>
              <a:avLst/>
              <a:gdLst/>
              <a:ahLst/>
              <a:cxnLst/>
              <a:rect l="l" t="t" r="r" b="b"/>
              <a:pathLst>
                <a:path w="176530">
                  <a:moveTo>
                    <a:pt x="0" y="0"/>
                  </a:moveTo>
                  <a:lnTo>
                    <a:pt x="176212" y="0"/>
                  </a:lnTo>
                </a:path>
              </a:pathLst>
            </a:custGeom>
            <a:ln w="38100">
              <a:solidFill>
                <a:srgbClr val="A30000"/>
              </a:solidFill>
            </a:ln>
          </p:spPr>
          <p:txBody>
            <a:bodyPr wrap="square" lIns="0" tIns="0" rIns="0" bIns="0" rtlCol="0"/>
            <a:lstStyle/>
            <a:p>
              <a:endParaRPr smtClean="0">
                <a:solidFill>
                  <a:prstClr val="black"/>
                </a:solidFill>
              </a:endParaRPr>
            </a:p>
          </p:txBody>
        </p:sp>
        <p:sp>
          <p:nvSpPr>
            <p:cNvPr id="13" name="object 13"/>
            <p:cNvSpPr/>
            <p:nvPr/>
          </p:nvSpPr>
          <p:spPr>
            <a:xfrm>
              <a:off x="864870" y="3059429"/>
              <a:ext cx="176530" cy="0"/>
            </a:xfrm>
            <a:custGeom>
              <a:avLst/>
              <a:gdLst/>
              <a:ahLst/>
              <a:cxnLst/>
              <a:rect l="l" t="t" r="r" b="b"/>
              <a:pathLst>
                <a:path w="176530">
                  <a:moveTo>
                    <a:pt x="0" y="0"/>
                  </a:moveTo>
                  <a:lnTo>
                    <a:pt x="176212" y="0"/>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14" name="object 14"/>
          <p:cNvSpPr txBox="1"/>
          <p:nvPr/>
        </p:nvSpPr>
        <p:spPr>
          <a:xfrm>
            <a:off x="8553068" y="2320724"/>
            <a:ext cx="274955" cy="2905760"/>
          </a:xfrm>
          <a:prstGeom prst="rect">
            <a:avLst/>
          </a:prstGeom>
        </p:spPr>
        <p:txBody>
          <a:bodyPr vert="horz" wrap="square" lIns="0" tIns="118110" rIns="0" bIns="0" rtlCol="0">
            <a:spAutoFit/>
          </a:bodyPr>
          <a:lstStyle/>
          <a:p>
            <a:pPr marL="12700">
              <a:spcBef>
                <a:spcPts val="930"/>
              </a:spcBef>
            </a:pPr>
            <a:r>
              <a:rPr sz="1200" dirty="0">
                <a:solidFill>
                  <a:prstClr val="black"/>
                </a:solidFill>
                <a:latin typeface="Tahoma"/>
                <a:cs typeface="Tahoma"/>
              </a:rPr>
              <a:t>2</a:t>
            </a:r>
            <a:r>
              <a:rPr sz="1200" spc="-5" dirty="0">
                <a:solidFill>
                  <a:prstClr val="black"/>
                </a:solidFill>
                <a:latin typeface="Tahoma"/>
                <a:cs typeface="Tahoma"/>
              </a:rPr>
              <a:t>7</a:t>
            </a:r>
            <a:r>
              <a:rPr sz="1200" dirty="0">
                <a:solidFill>
                  <a:prstClr val="black"/>
                </a:solidFill>
                <a:latin typeface="Tahoma"/>
                <a:cs typeface="Tahoma"/>
              </a:rPr>
              <a:t>0</a:t>
            </a:r>
            <a:endParaRPr sz="1200">
              <a:solidFill>
                <a:prstClr val="black"/>
              </a:solidFill>
              <a:latin typeface="Tahoma"/>
              <a:cs typeface="Tahoma"/>
            </a:endParaRPr>
          </a:p>
          <a:p>
            <a:pPr marL="12700">
              <a:spcBef>
                <a:spcPts val="830"/>
              </a:spcBef>
            </a:pPr>
            <a:r>
              <a:rPr sz="1200" dirty="0">
                <a:solidFill>
                  <a:prstClr val="black"/>
                </a:solidFill>
                <a:latin typeface="Tahoma"/>
                <a:cs typeface="Tahoma"/>
              </a:rPr>
              <a:t>2</a:t>
            </a:r>
            <a:r>
              <a:rPr sz="1200" spc="-10" dirty="0">
                <a:solidFill>
                  <a:prstClr val="black"/>
                </a:solidFill>
                <a:latin typeface="Tahoma"/>
                <a:cs typeface="Tahoma"/>
              </a:rPr>
              <a:t>6</a:t>
            </a:r>
            <a:r>
              <a:rPr sz="1200" dirty="0">
                <a:solidFill>
                  <a:prstClr val="black"/>
                </a:solidFill>
                <a:latin typeface="Tahoma"/>
                <a:cs typeface="Tahoma"/>
              </a:rPr>
              <a:t>0</a:t>
            </a:r>
            <a:endParaRPr sz="1200">
              <a:solidFill>
                <a:prstClr val="black"/>
              </a:solidFill>
              <a:latin typeface="Tahoma"/>
              <a:cs typeface="Tahoma"/>
            </a:endParaRPr>
          </a:p>
          <a:p>
            <a:pPr marL="12700">
              <a:spcBef>
                <a:spcPts val="825"/>
              </a:spcBef>
            </a:pPr>
            <a:r>
              <a:rPr sz="1200" dirty="0">
                <a:solidFill>
                  <a:prstClr val="black"/>
                </a:solidFill>
                <a:latin typeface="Tahoma"/>
                <a:cs typeface="Tahoma"/>
              </a:rPr>
              <a:t>2</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825"/>
              </a:spcBef>
            </a:pPr>
            <a:r>
              <a:rPr sz="1200" dirty="0">
                <a:solidFill>
                  <a:prstClr val="black"/>
                </a:solidFill>
                <a:latin typeface="Tahoma"/>
                <a:cs typeface="Tahoma"/>
              </a:rPr>
              <a:t>2</a:t>
            </a:r>
            <a:r>
              <a:rPr sz="1200" spc="-5" dirty="0">
                <a:solidFill>
                  <a:prstClr val="black"/>
                </a:solidFill>
                <a:latin typeface="Tahoma"/>
                <a:cs typeface="Tahoma"/>
              </a:rPr>
              <a:t>4</a:t>
            </a:r>
            <a:r>
              <a:rPr sz="1200" dirty="0">
                <a:solidFill>
                  <a:prstClr val="black"/>
                </a:solidFill>
                <a:latin typeface="Tahoma"/>
                <a:cs typeface="Tahoma"/>
              </a:rPr>
              <a:t>0</a:t>
            </a:r>
            <a:endParaRPr sz="1200">
              <a:solidFill>
                <a:prstClr val="black"/>
              </a:solidFill>
              <a:latin typeface="Tahoma"/>
              <a:cs typeface="Tahoma"/>
            </a:endParaRPr>
          </a:p>
          <a:p>
            <a:pPr marL="12700">
              <a:spcBef>
                <a:spcPts val="830"/>
              </a:spcBef>
            </a:pPr>
            <a:r>
              <a:rPr sz="1200" dirty="0">
                <a:solidFill>
                  <a:prstClr val="black"/>
                </a:solidFill>
                <a:latin typeface="Tahoma"/>
                <a:cs typeface="Tahoma"/>
              </a:rPr>
              <a:t>2</a:t>
            </a:r>
            <a:r>
              <a:rPr sz="1200" spc="-10" dirty="0">
                <a:solidFill>
                  <a:prstClr val="black"/>
                </a:solidFill>
                <a:latin typeface="Tahoma"/>
                <a:cs typeface="Tahoma"/>
              </a:rPr>
              <a:t>3</a:t>
            </a:r>
            <a:r>
              <a:rPr sz="1200" dirty="0">
                <a:solidFill>
                  <a:prstClr val="black"/>
                </a:solidFill>
                <a:latin typeface="Tahoma"/>
                <a:cs typeface="Tahoma"/>
              </a:rPr>
              <a:t>0</a:t>
            </a:r>
            <a:endParaRPr sz="1200">
              <a:solidFill>
                <a:prstClr val="black"/>
              </a:solidFill>
              <a:latin typeface="Tahoma"/>
              <a:cs typeface="Tahoma"/>
            </a:endParaRPr>
          </a:p>
          <a:p>
            <a:pPr marL="12700">
              <a:spcBef>
                <a:spcPts val="825"/>
              </a:spcBef>
            </a:pPr>
            <a:r>
              <a:rPr sz="1200" dirty="0">
                <a:solidFill>
                  <a:prstClr val="black"/>
                </a:solidFill>
                <a:latin typeface="Tahoma"/>
                <a:cs typeface="Tahoma"/>
              </a:rPr>
              <a:t>2</a:t>
            </a:r>
            <a:r>
              <a:rPr sz="1200" spc="-10" dirty="0">
                <a:solidFill>
                  <a:prstClr val="black"/>
                </a:solidFill>
                <a:latin typeface="Tahoma"/>
                <a:cs typeface="Tahoma"/>
              </a:rPr>
              <a:t>2</a:t>
            </a:r>
            <a:r>
              <a:rPr sz="1200" dirty="0">
                <a:solidFill>
                  <a:prstClr val="black"/>
                </a:solidFill>
                <a:latin typeface="Tahoma"/>
                <a:cs typeface="Tahoma"/>
              </a:rPr>
              <a:t>0</a:t>
            </a:r>
            <a:endParaRPr sz="1200">
              <a:solidFill>
                <a:prstClr val="black"/>
              </a:solidFill>
              <a:latin typeface="Tahoma"/>
              <a:cs typeface="Tahoma"/>
            </a:endParaRPr>
          </a:p>
          <a:p>
            <a:pPr marL="12700">
              <a:spcBef>
                <a:spcPts val="830"/>
              </a:spcBef>
            </a:pPr>
            <a:r>
              <a:rPr sz="1200" dirty="0">
                <a:solidFill>
                  <a:prstClr val="black"/>
                </a:solidFill>
                <a:latin typeface="Tahoma"/>
                <a:cs typeface="Tahoma"/>
              </a:rPr>
              <a:t>2</a:t>
            </a:r>
            <a:r>
              <a:rPr sz="1200" spc="-5" dirty="0">
                <a:solidFill>
                  <a:prstClr val="black"/>
                </a:solidFill>
                <a:latin typeface="Tahoma"/>
                <a:cs typeface="Tahoma"/>
              </a:rPr>
              <a:t>1</a:t>
            </a:r>
            <a:r>
              <a:rPr sz="1200" dirty="0">
                <a:solidFill>
                  <a:prstClr val="black"/>
                </a:solidFill>
                <a:latin typeface="Tahoma"/>
                <a:cs typeface="Tahoma"/>
              </a:rPr>
              <a:t>0</a:t>
            </a:r>
            <a:endParaRPr sz="1200">
              <a:solidFill>
                <a:prstClr val="black"/>
              </a:solidFill>
              <a:latin typeface="Tahoma"/>
              <a:cs typeface="Tahoma"/>
            </a:endParaRPr>
          </a:p>
          <a:p>
            <a:pPr marL="12700">
              <a:spcBef>
                <a:spcPts val="825"/>
              </a:spcBef>
            </a:pPr>
            <a:r>
              <a:rPr sz="1200" dirty="0">
                <a:solidFill>
                  <a:prstClr val="black"/>
                </a:solidFill>
                <a:latin typeface="Tahoma"/>
                <a:cs typeface="Tahoma"/>
              </a:rPr>
              <a:t>2</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830"/>
              </a:spcBef>
            </a:pPr>
            <a:r>
              <a:rPr sz="1200" dirty="0">
                <a:solidFill>
                  <a:prstClr val="black"/>
                </a:solidFill>
                <a:latin typeface="Tahoma"/>
                <a:cs typeface="Tahoma"/>
              </a:rPr>
              <a:t>1</a:t>
            </a:r>
            <a:r>
              <a:rPr sz="1200" spc="-10" dirty="0">
                <a:solidFill>
                  <a:prstClr val="black"/>
                </a:solidFill>
                <a:latin typeface="Tahoma"/>
                <a:cs typeface="Tahoma"/>
              </a:rPr>
              <a:t>9</a:t>
            </a:r>
            <a:r>
              <a:rPr sz="1200" dirty="0">
                <a:solidFill>
                  <a:prstClr val="black"/>
                </a:solidFill>
                <a:latin typeface="Tahoma"/>
                <a:cs typeface="Tahoma"/>
              </a:rPr>
              <a:t>0</a:t>
            </a:r>
            <a:endParaRPr sz="1200">
              <a:solidFill>
                <a:prstClr val="black"/>
              </a:solidFill>
              <a:latin typeface="Tahoma"/>
              <a:cs typeface="Tahoma"/>
            </a:endParaRPr>
          </a:p>
          <a:p>
            <a:pPr marL="12700">
              <a:spcBef>
                <a:spcPts val="825"/>
              </a:spcBef>
            </a:pPr>
            <a:r>
              <a:rPr sz="1200" dirty="0">
                <a:solidFill>
                  <a:prstClr val="black"/>
                </a:solidFill>
                <a:latin typeface="Tahoma"/>
                <a:cs typeface="Tahoma"/>
              </a:rPr>
              <a:t>1</a:t>
            </a:r>
            <a:r>
              <a:rPr sz="1200" spc="-10" dirty="0">
                <a:solidFill>
                  <a:prstClr val="black"/>
                </a:solidFill>
                <a:latin typeface="Tahoma"/>
                <a:cs typeface="Tahoma"/>
              </a:rPr>
              <a:t>8</a:t>
            </a:r>
            <a:r>
              <a:rPr sz="1200" dirty="0">
                <a:solidFill>
                  <a:prstClr val="black"/>
                </a:solidFill>
                <a:latin typeface="Tahoma"/>
                <a:cs typeface="Tahoma"/>
              </a:rPr>
              <a:t>0</a:t>
            </a:r>
            <a:endParaRPr sz="1200">
              <a:solidFill>
                <a:prstClr val="black"/>
              </a:solidFill>
              <a:latin typeface="Tahoma"/>
              <a:cs typeface="Tahoma"/>
            </a:endParaRPr>
          </a:p>
        </p:txBody>
      </p:sp>
      <p:sp>
        <p:nvSpPr>
          <p:cNvPr id="15" name="object 15"/>
          <p:cNvSpPr txBox="1"/>
          <p:nvPr/>
        </p:nvSpPr>
        <p:spPr>
          <a:xfrm>
            <a:off x="679426" y="5219243"/>
            <a:ext cx="7847965" cy="725805"/>
          </a:xfrm>
          <a:prstGeom prst="rect">
            <a:avLst/>
          </a:prstGeom>
        </p:spPr>
        <p:txBody>
          <a:bodyPr vert="vert270" wrap="square" lIns="0" tIns="12700" rIns="0" bIns="0" rtlCol="0">
            <a:spAutoFit/>
          </a:bodyPr>
          <a:lstStyle/>
          <a:p>
            <a:pPr marL="95250">
              <a:spcBef>
                <a:spcPts val="100"/>
              </a:spcBef>
            </a:pPr>
            <a:r>
              <a:rPr sz="1200" spc="-5" dirty="0">
                <a:solidFill>
                  <a:prstClr val="black"/>
                </a:solidFill>
                <a:latin typeface="Tahoma"/>
                <a:cs typeface="Tahoma"/>
              </a:rPr>
              <a:t>1/1/2020</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2/1/2020</a:t>
            </a:r>
            <a:endParaRPr sz="1200">
              <a:solidFill>
                <a:prstClr val="black"/>
              </a:solidFill>
              <a:latin typeface="Tahoma"/>
              <a:cs typeface="Tahoma"/>
            </a:endParaRPr>
          </a:p>
          <a:p>
            <a:pPr marL="95250">
              <a:spcBef>
                <a:spcPts val="685"/>
              </a:spcBef>
            </a:pPr>
            <a:r>
              <a:rPr sz="1200" spc="-5" dirty="0">
                <a:solidFill>
                  <a:prstClr val="black"/>
                </a:solidFill>
                <a:latin typeface="Tahoma"/>
                <a:cs typeface="Tahoma"/>
              </a:rPr>
              <a:t>3/1/2020</a:t>
            </a:r>
            <a:endParaRPr sz="1200">
              <a:solidFill>
                <a:prstClr val="black"/>
              </a:solidFill>
              <a:latin typeface="Tahoma"/>
              <a:cs typeface="Tahoma"/>
            </a:endParaRPr>
          </a:p>
          <a:p>
            <a:pPr marL="95250">
              <a:spcBef>
                <a:spcPts val="819"/>
              </a:spcBef>
            </a:pPr>
            <a:r>
              <a:rPr sz="1200" dirty="0">
                <a:solidFill>
                  <a:prstClr val="black"/>
                </a:solidFill>
                <a:latin typeface="Tahoma"/>
                <a:cs typeface="Tahoma"/>
              </a:rPr>
              <a:t>4/1</a:t>
            </a:r>
            <a:r>
              <a:rPr sz="1200" spc="-5" dirty="0">
                <a:solidFill>
                  <a:prstClr val="black"/>
                </a:solidFill>
                <a:latin typeface="Tahoma"/>
                <a:cs typeface="Tahoma"/>
              </a:rPr>
              <a:t>/2</a:t>
            </a:r>
            <a:r>
              <a:rPr sz="1200" dirty="0">
                <a:solidFill>
                  <a:prstClr val="black"/>
                </a:solidFill>
                <a:latin typeface="Tahoma"/>
                <a:cs typeface="Tahoma"/>
              </a:rPr>
              <a:t>020</a:t>
            </a:r>
            <a:endParaRPr sz="1200">
              <a:solidFill>
                <a:prstClr val="black"/>
              </a:solidFill>
              <a:latin typeface="Tahoma"/>
              <a:cs typeface="Tahoma"/>
            </a:endParaRPr>
          </a:p>
          <a:p>
            <a:pPr marL="95250">
              <a:spcBef>
                <a:spcPts val="765"/>
              </a:spcBef>
            </a:pPr>
            <a:r>
              <a:rPr sz="1200" spc="-5" dirty="0">
                <a:solidFill>
                  <a:prstClr val="black"/>
                </a:solidFill>
                <a:latin typeface="Tahoma"/>
                <a:cs typeface="Tahoma"/>
              </a:rPr>
              <a:t>5/1/2020</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6/1/2020</a:t>
            </a:r>
            <a:endParaRPr sz="1200">
              <a:solidFill>
                <a:prstClr val="black"/>
              </a:solidFill>
              <a:latin typeface="Tahoma"/>
              <a:cs typeface="Tahoma"/>
            </a:endParaRPr>
          </a:p>
          <a:p>
            <a:pPr marL="95250">
              <a:spcBef>
                <a:spcPts val="760"/>
              </a:spcBef>
            </a:pPr>
            <a:r>
              <a:rPr sz="1200" spc="-5" dirty="0">
                <a:solidFill>
                  <a:prstClr val="black"/>
                </a:solidFill>
                <a:latin typeface="Tahoma"/>
                <a:cs typeface="Tahoma"/>
              </a:rPr>
              <a:t>7/1/2020</a:t>
            </a:r>
            <a:endParaRPr sz="1200">
              <a:solidFill>
                <a:prstClr val="black"/>
              </a:solidFill>
              <a:latin typeface="Tahoma"/>
              <a:cs typeface="Tahoma"/>
            </a:endParaRPr>
          </a:p>
          <a:p>
            <a:pPr marL="95250">
              <a:spcBef>
                <a:spcPts val="819"/>
              </a:spcBef>
            </a:pPr>
            <a:r>
              <a:rPr sz="1200" spc="-5" dirty="0">
                <a:solidFill>
                  <a:prstClr val="black"/>
                </a:solidFill>
                <a:latin typeface="Tahoma"/>
                <a:cs typeface="Tahoma"/>
              </a:rPr>
              <a:t>8/1/2020</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9/1/2020</a:t>
            </a:r>
            <a:endParaRPr sz="1200">
              <a:solidFill>
                <a:prstClr val="black"/>
              </a:solidFill>
              <a:latin typeface="Tahoma"/>
              <a:cs typeface="Tahoma"/>
            </a:endParaRPr>
          </a:p>
          <a:p>
            <a:pPr marL="12700">
              <a:spcBef>
                <a:spcPts val="765"/>
              </a:spcBef>
            </a:pPr>
            <a:r>
              <a:rPr sz="1200" spc="-5" dirty="0">
                <a:solidFill>
                  <a:prstClr val="black"/>
                </a:solidFill>
                <a:latin typeface="Tahoma"/>
                <a:cs typeface="Tahoma"/>
              </a:rPr>
              <a:t>10/1/2020</a:t>
            </a:r>
            <a:endParaRPr sz="1200">
              <a:solidFill>
                <a:prstClr val="black"/>
              </a:solidFill>
              <a:latin typeface="Tahoma"/>
              <a:cs typeface="Tahoma"/>
            </a:endParaRPr>
          </a:p>
          <a:p>
            <a:pPr marL="12700">
              <a:spcBef>
                <a:spcPts val="819"/>
              </a:spcBef>
            </a:pPr>
            <a:r>
              <a:rPr sz="1200" spc="-5" dirty="0">
                <a:solidFill>
                  <a:prstClr val="black"/>
                </a:solidFill>
                <a:latin typeface="Tahoma"/>
                <a:cs typeface="Tahoma"/>
              </a:rPr>
              <a:t>11/1/2020</a:t>
            </a:r>
            <a:endParaRPr sz="1200">
              <a:solidFill>
                <a:prstClr val="black"/>
              </a:solidFill>
              <a:latin typeface="Tahoma"/>
              <a:cs typeface="Tahoma"/>
            </a:endParaRPr>
          </a:p>
          <a:p>
            <a:pPr marL="12700">
              <a:spcBef>
                <a:spcPts val="760"/>
              </a:spcBef>
            </a:pPr>
            <a:r>
              <a:rPr sz="1200" spc="-5" dirty="0">
                <a:solidFill>
                  <a:prstClr val="black"/>
                </a:solidFill>
                <a:latin typeface="Tahoma"/>
                <a:cs typeface="Tahoma"/>
              </a:rPr>
              <a:t>12/1/2020</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1/1/2021</a:t>
            </a:r>
            <a:endParaRPr sz="1200">
              <a:solidFill>
                <a:prstClr val="black"/>
              </a:solidFill>
              <a:latin typeface="Tahoma"/>
              <a:cs typeface="Tahoma"/>
            </a:endParaRPr>
          </a:p>
          <a:p>
            <a:pPr marL="95250">
              <a:spcBef>
                <a:spcPts val="825"/>
              </a:spcBef>
            </a:pPr>
            <a:r>
              <a:rPr sz="1200" spc="-5" dirty="0">
                <a:solidFill>
                  <a:prstClr val="black"/>
                </a:solidFill>
                <a:latin typeface="Tahoma"/>
                <a:cs typeface="Tahoma"/>
              </a:rPr>
              <a:t>2/1/2021</a:t>
            </a:r>
            <a:endParaRPr sz="1200">
              <a:solidFill>
                <a:prstClr val="black"/>
              </a:solidFill>
              <a:latin typeface="Tahoma"/>
              <a:cs typeface="Tahoma"/>
            </a:endParaRPr>
          </a:p>
          <a:p>
            <a:pPr marL="95250">
              <a:spcBef>
                <a:spcPts val="610"/>
              </a:spcBef>
            </a:pPr>
            <a:r>
              <a:rPr sz="1200" spc="-5" dirty="0">
                <a:solidFill>
                  <a:prstClr val="black"/>
                </a:solidFill>
                <a:latin typeface="Tahoma"/>
                <a:cs typeface="Tahoma"/>
              </a:rPr>
              <a:t>3/1/2021</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4/1/2021</a:t>
            </a:r>
            <a:endParaRPr sz="1200">
              <a:solidFill>
                <a:prstClr val="black"/>
              </a:solidFill>
              <a:latin typeface="Tahoma"/>
              <a:cs typeface="Tahoma"/>
            </a:endParaRPr>
          </a:p>
          <a:p>
            <a:pPr marL="95250">
              <a:spcBef>
                <a:spcPts val="760"/>
              </a:spcBef>
            </a:pPr>
            <a:r>
              <a:rPr sz="1200" spc="-5" dirty="0">
                <a:solidFill>
                  <a:prstClr val="black"/>
                </a:solidFill>
                <a:latin typeface="Tahoma"/>
                <a:cs typeface="Tahoma"/>
              </a:rPr>
              <a:t>5/1/2021</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6/1/2021</a:t>
            </a:r>
            <a:endParaRPr sz="1200">
              <a:solidFill>
                <a:prstClr val="black"/>
              </a:solidFill>
              <a:latin typeface="Tahoma"/>
              <a:cs typeface="Tahoma"/>
            </a:endParaRPr>
          </a:p>
          <a:p>
            <a:pPr marL="95250">
              <a:spcBef>
                <a:spcPts val="745"/>
              </a:spcBef>
            </a:pPr>
            <a:r>
              <a:rPr sz="1200" spc="-5" dirty="0">
                <a:solidFill>
                  <a:prstClr val="black"/>
                </a:solidFill>
                <a:latin typeface="Tahoma"/>
                <a:cs typeface="Tahoma"/>
              </a:rPr>
              <a:t>7/1/2021</a:t>
            </a:r>
            <a:endParaRPr sz="1200">
              <a:solidFill>
                <a:prstClr val="black"/>
              </a:solidFill>
              <a:latin typeface="Tahoma"/>
              <a:cs typeface="Tahoma"/>
            </a:endParaRPr>
          </a:p>
          <a:p>
            <a:pPr marL="95250">
              <a:spcBef>
                <a:spcPts val="840"/>
              </a:spcBef>
            </a:pPr>
            <a:r>
              <a:rPr sz="1200" dirty="0">
                <a:solidFill>
                  <a:prstClr val="black"/>
                </a:solidFill>
                <a:latin typeface="Tahoma"/>
                <a:cs typeface="Tahoma"/>
              </a:rPr>
              <a:t>8/1</a:t>
            </a:r>
            <a:r>
              <a:rPr sz="1200" spc="-5" dirty="0">
                <a:solidFill>
                  <a:prstClr val="black"/>
                </a:solidFill>
                <a:latin typeface="Tahoma"/>
                <a:cs typeface="Tahoma"/>
              </a:rPr>
              <a:t>/2</a:t>
            </a:r>
            <a:r>
              <a:rPr sz="1200" dirty="0">
                <a:solidFill>
                  <a:prstClr val="black"/>
                </a:solidFill>
                <a:latin typeface="Tahoma"/>
                <a:cs typeface="Tahoma"/>
              </a:rPr>
              <a:t>021</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9/1/2021</a:t>
            </a:r>
            <a:endParaRPr sz="1200">
              <a:solidFill>
                <a:prstClr val="black"/>
              </a:solidFill>
              <a:latin typeface="Tahoma"/>
              <a:cs typeface="Tahoma"/>
            </a:endParaRPr>
          </a:p>
          <a:p>
            <a:pPr marL="12700">
              <a:spcBef>
                <a:spcPts val="745"/>
              </a:spcBef>
            </a:pPr>
            <a:r>
              <a:rPr sz="1200" spc="-5" dirty="0">
                <a:solidFill>
                  <a:prstClr val="black"/>
                </a:solidFill>
                <a:latin typeface="Tahoma"/>
                <a:cs typeface="Tahoma"/>
              </a:rPr>
              <a:t>10/1/2021</a:t>
            </a:r>
            <a:endParaRPr sz="1200">
              <a:solidFill>
                <a:prstClr val="black"/>
              </a:solidFill>
              <a:latin typeface="Tahoma"/>
              <a:cs typeface="Tahoma"/>
            </a:endParaRPr>
          </a:p>
          <a:p>
            <a:pPr marL="12700">
              <a:spcBef>
                <a:spcPts val="835"/>
              </a:spcBef>
            </a:pPr>
            <a:r>
              <a:rPr sz="1200" spc="-5" dirty="0">
                <a:solidFill>
                  <a:prstClr val="black"/>
                </a:solidFill>
                <a:latin typeface="Tahoma"/>
                <a:cs typeface="Tahoma"/>
              </a:rPr>
              <a:t>11/1/2021</a:t>
            </a:r>
            <a:endParaRPr sz="1200">
              <a:solidFill>
                <a:prstClr val="black"/>
              </a:solidFill>
              <a:latin typeface="Tahoma"/>
              <a:cs typeface="Tahoma"/>
            </a:endParaRPr>
          </a:p>
          <a:p>
            <a:pPr marL="12700">
              <a:spcBef>
                <a:spcPts val="765"/>
              </a:spcBef>
            </a:pPr>
            <a:r>
              <a:rPr sz="1200" spc="-5" dirty="0">
                <a:solidFill>
                  <a:prstClr val="black"/>
                </a:solidFill>
                <a:latin typeface="Tahoma"/>
                <a:cs typeface="Tahoma"/>
              </a:rPr>
              <a:t>12/1/2021</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1/1/2022</a:t>
            </a:r>
            <a:endParaRPr sz="1200">
              <a:solidFill>
                <a:prstClr val="black"/>
              </a:solidFill>
              <a:latin typeface="Tahoma"/>
              <a:cs typeface="Tahoma"/>
            </a:endParaRPr>
          </a:p>
          <a:p>
            <a:pPr marL="95250">
              <a:spcBef>
                <a:spcPts val="819"/>
              </a:spcBef>
            </a:pPr>
            <a:r>
              <a:rPr sz="1200" spc="-5" dirty="0">
                <a:solidFill>
                  <a:prstClr val="black"/>
                </a:solidFill>
                <a:latin typeface="Tahoma"/>
                <a:cs typeface="Tahoma"/>
              </a:rPr>
              <a:t>2/1/2022</a:t>
            </a:r>
            <a:endParaRPr sz="1200">
              <a:solidFill>
                <a:prstClr val="black"/>
              </a:solidFill>
              <a:latin typeface="Tahoma"/>
              <a:cs typeface="Tahoma"/>
            </a:endParaRPr>
          </a:p>
          <a:p>
            <a:pPr marL="95250">
              <a:spcBef>
                <a:spcPts val="610"/>
              </a:spcBef>
            </a:pPr>
            <a:r>
              <a:rPr sz="1200" spc="-5" dirty="0">
                <a:solidFill>
                  <a:prstClr val="black"/>
                </a:solidFill>
                <a:latin typeface="Tahoma"/>
                <a:cs typeface="Tahoma"/>
              </a:rPr>
              <a:t>3/1/2022</a:t>
            </a:r>
            <a:endParaRPr sz="1200">
              <a:solidFill>
                <a:prstClr val="black"/>
              </a:solidFill>
              <a:latin typeface="Tahoma"/>
              <a:cs typeface="Tahoma"/>
            </a:endParaRPr>
          </a:p>
          <a:p>
            <a:pPr marL="95250">
              <a:spcBef>
                <a:spcPts val="835"/>
              </a:spcBef>
            </a:pPr>
            <a:r>
              <a:rPr sz="1200" spc="-5" dirty="0">
                <a:solidFill>
                  <a:prstClr val="black"/>
                </a:solidFill>
                <a:latin typeface="Tahoma"/>
                <a:cs typeface="Tahoma"/>
              </a:rPr>
              <a:t>4/1/2022</a:t>
            </a:r>
            <a:endParaRPr sz="1200">
              <a:solidFill>
                <a:prstClr val="black"/>
              </a:solidFill>
              <a:latin typeface="Tahoma"/>
              <a:cs typeface="Tahoma"/>
            </a:endParaRPr>
          </a:p>
        </p:txBody>
      </p:sp>
      <p:sp>
        <p:nvSpPr>
          <p:cNvPr id="16" name="object 16"/>
          <p:cNvSpPr txBox="1"/>
          <p:nvPr/>
        </p:nvSpPr>
        <p:spPr>
          <a:xfrm>
            <a:off x="238455" y="4593717"/>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.6</a:t>
            </a:r>
            <a:r>
              <a:rPr sz="1200" dirty="0">
                <a:solidFill>
                  <a:prstClr val="black"/>
                </a:solidFill>
                <a:latin typeface="Tahoma"/>
                <a:cs typeface="Tahoma"/>
              </a:rPr>
              <a:t>00</a:t>
            </a:r>
            <a:endParaRPr sz="1200">
              <a:solidFill>
                <a:prstClr val="black"/>
              </a:solidFill>
              <a:latin typeface="Tahoma"/>
              <a:cs typeface="Tahoma"/>
            </a:endParaRPr>
          </a:p>
        </p:txBody>
      </p:sp>
      <p:sp>
        <p:nvSpPr>
          <p:cNvPr id="17" name="object 17"/>
          <p:cNvSpPr txBox="1"/>
          <p:nvPr/>
        </p:nvSpPr>
        <p:spPr>
          <a:xfrm>
            <a:off x="238455" y="2434209"/>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.6</a:t>
            </a:r>
            <a:r>
              <a:rPr sz="1200" dirty="0">
                <a:solidFill>
                  <a:prstClr val="black"/>
                </a:solidFill>
                <a:latin typeface="Tahoma"/>
                <a:cs typeface="Tahoma"/>
              </a:rPr>
              <a:t>00</a:t>
            </a:r>
            <a:endParaRPr sz="1200">
              <a:solidFill>
                <a:prstClr val="black"/>
              </a:solidFill>
              <a:latin typeface="Tahoma"/>
              <a:cs typeface="Tahoma"/>
            </a:endParaRPr>
          </a:p>
        </p:txBody>
      </p:sp>
      <p:sp>
        <p:nvSpPr>
          <p:cNvPr id="18" name="object 18"/>
          <p:cNvSpPr txBox="1"/>
          <p:nvPr/>
        </p:nvSpPr>
        <p:spPr>
          <a:xfrm>
            <a:off x="238455" y="5025644"/>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.2</a:t>
            </a:r>
            <a:r>
              <a:rPr sz="1200" dirty="0">
                <a:solidFill>
                  <a:prstClr val="black"/>
                </a:solidFill>
                <a:latin typeface="Tahoma"/>
                <a:cs typeface="Tahoma"/>
              </a:rPr>
              <a:t>00</a:t>
            </a:r>
            <a:endParaRPr sz="1200">
              <a:solidFill>
                <a:prstClr val="black"/>
              </a:solidFill>
              <a:latin typeface="Tahoma"/>
              <a:cs typeface="Tahoma"/>
            </a:endParaRPr>
          </a:p>
        </p:txBody>
      </p:sp>
      <p:sp>
        <p:nvSpPr>
          <p:cNvPr id="19" name="object 19"/>
          <p:cNvSpPr txBox="1"/>
          <p:nvPr/>
        </p:nvSpPr>
        <p:spPr>
          <a:xfrm>
            <a:off x="238455" y="4161790"/>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.0</a:t>
            </a:r>
            <a:r>
              <a:rPr sz="1200" dirty="0">
                <a:solidFill>
                  <a:prstClr val="black"/>
                </a:solidFill>
                <a:latin typeface="Tahoma"/>
                <a:cs typeface="Tahoma"/>
              </a:rPr>
              <a:t>00</a:t>
            </a:r>
            <a:endParaRPr sz="1200">
              <a:solidFill>
                <a:prstClr val="black"/>
              </a:solidFill>
              <a:latin typeface="Tahoma"/>
              <a:cs typeface="Tahoma"/>
            </a:endParaRPr>
          </a:p>
        </p:txBody>
      </p:sp>
      <p:sp>
        <p:nvSpPr>
          <p:cNvPr id="20" name="object 20"/>
          <p:cNvSpPr txBox="1"/>
          <p:nvPr/>
        </p:nvSpPr>
        <p:spPr>
          <a:xfrm>
            <a:off x="238455" y="3298063"/>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.8</a:t>
            </a:r>
            <a:r>
              <a:rPr sz="1200" dirty="0">
                <a:solidFill>
                  <a:prstClr val="black"/>
                </a:solidFill>
                <a:latin typeface="Tahoma"/>
                <a:cs typeface="Tahoma"/>
              </a:rPr>
              <a:t>00</a:t>
            </a:r>
            <a:endParaRPr sz="1200">
              <a:solidFill>
                <a:prstClr val="black"/>
              </a:solidFill>
              <a:latin typeface="Tahoma"/>
              <a:cs typeface="Tahoma"/>
            </a:endParaRPr>
          </a:p>
        </p:txBody>
      </p:sp>
      <p:sp>
        <p:nvSpPr>
          <p:cNvPr id="21" name="object 21"/>
          <p:cNvSpPr txBox="1"/>
          <p:nvPr/>
        </p:nvSpPr>
        <p:spPr>
          <a:xfrm>
            <a:off x="238455" y="3729990"/>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.4</a:t>
            </a:r>
            <a:r>
              <a:rPr sz="1200" dirty="0">
                <a:solidFill>
                  <a:prstClr val="black"/>
                </a:solidFill>
                <a:latin typeface="Tahoma"/>
                <a:cs typeface="Tahoma"/>
              </a:rPr>
              <a:t>00</a:t>
            </a:r>
            <a:endParaRPr sz="1200">
              <a:solidFill>
                <a:prstClr val="black"/>
              </a:solidFill>
              <a:latin typeface="Tahoma"/>
              <a:cs typeface="Tahoma"/>
            </a:endParaRPr>
          </a:p>
        </p:txBody>
      </p:sp>
      <p:sp>
        <p:nvSpPr>
          <p:cNvPr id="22" name="object 22"/>
          <p:cNvSpPr txBox="1"/>
          <p:nvPr/>
        </p:nvSpPr>
        <p:spPr>
          <a:xfrm>
            <a:off x="238455" y="2866135"/>
            <a:ext cx="40576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.2</a:t>
            </a:r>
            <a:r>
              <a:rPr sz="1200" dirty="0">
                <a:solidFill>
                  <a:prstClr val="black"/>
                </a:solidFill>
                <a:latin typeface="Tahoma"/>
                <a:cs typeface="Tahoma"/>
              </a:rPr>
              <a:t>00</a:t>
            </a:r>
            <a:endParaRPr sz="1200">
              <a:solidFill>
                <a:prstClr val="black"/>
              </a:solidFill>
              <a:latin typeface="Tahoma"/>
              <a:cs typeface="Tahoma"/>
            </a:endParaRPr>
          </a:p>
        </p:txBody>
      </p:sp>
      <p:sp>
        <p:nvSpPr>
          <p:cNvPr id="23" name="object 23"/>
          <p:cNvSpPr txBox="1"/>
          <p:nvPr/>
        </p:nvSpPr>
        <p:spPr>
          <a:xfrm>
            <a:off x="1097076" y="2444646"/>
            <a:ext cx="2517775" cy="725170"/>
          </a:xfrm>
          <a:prstGeom prst="rect">
            <a:avLst/>
          </a:prstGeom>
        </p:spPr>
        <p:txBody>
          <a:bodyPr vert="horz" wrap="square" lIns="0" tIns="62230" rIns="0" bIns="0" rtlCol="0">
            <a:spAutoFit/>
          </a:bodyPr>
          <a:lstStyle/>
          <a:p>
            <a:pPr marL="12700">
              <a:spcBef>
                <a:spcPts val="490"/>
              </a:spcBef>
            </a:pPr>
            <a:r>
              <a:rPr sz="1200" spc="-5" dirty="0">
                <a:solidFill>
                  <a:prstClr val="black"/>
                </a:solidFill>
                <a:latin typeface="Tahoma"/>
                <a:cs typeface="Tahoma"/>
              </a:rPr>
              <a:t>TL Mevduat </a:t>
            </a:r>
            <a:r>
              <a:rPr sz="1200" spc="-10" dirty="0">
                <a:solidFill>
                  <a:prstClr val="black"/>
                </a:solidFill>
                <a:latin typeface="Tahoma"/>
                <a:cs typeface="Tahoma"/>
              </a:rPr>
              <a:t>(milyar</a:t>
            </a:r>
            <a:r>
              <a:rPr sz="1200" spc="10" dirty="0">
                <a:solidFill>
                  <a:prstClr val="black"/>
                </a:solidFill>
                <a:latin typeface="Tahoma"/>
                <a:cs typeface="Tahoma"/>
              </a:rPr>
              <a:t> </a:t>
            </a:r>
            <a:r>
              <a:rPr sz="1200" spc="-5" dirty="0">
                <a:solidFill>
                  <a:prstClr val="black"/>
                </a:solidFill>
                <a:latin typeface="Tahoma"/>
                <a:cs typeface="Tahoma"/>
              </a:rPr>
              <a:t>TL)</a:t>
            </a:r>
            <a:endParaRPr sz="1200">
              <a:solidFill>
                <a:prstClr val="black"/>
              </a:solidFill>
              <a:latin typeface="Tahoma"/>
              <a:cs typeface="Tahoma"/>
            </a:endParaRPr>
          </a:p>
          <a:p>
            <a:pPr marL="12700">
              <a:spcBef>
                <a:spcPts val="395"/>
              </a:spcBef>
            </a:pPr>
            <a:r>
              <a:rPr sz="1200" spc="-5" dirty="0">
                <a:solidFill>
                  <a:prstClr val="black"/>
                </a:solidFill>
                <a:latin typeface="Tahoma"/>
                <a:cs typeface="Tahoma"/>
              </a:rPr>
              <a:t>YP Mevduat (milyar</a:t>
            </a:r>
            <a:r>
              <a:rPr sz="1200" spc="-45" dirty="0">
                <a:solidFill>
                  <a:prstClr val="black"/>
                </a:solidFill>
                <a:latin typeface="Tahoma"/>
                <a:cs typeface="Tahoma"/>
              </a:rPr>
              <a:t> </a:t>
            </a:r>
            <a:r>
              <a:rPr sz="1200" spc="-5" dirty="0">
                <a:solidFill>
                  <a:prstClr val="black"/>
                </a:solidFill>
                <a:latin typeface="Tahoma"/>
                <a:cs typeface="Tahoma"/>
              </a:rPr>
              <a:t>TL)</a:t>
            </a:r>
            <a:endParaRPr sz="1200">
              <a:solidFill>
                <a:prstClr val="black"/>
              </a:solidFill>
              <a:latin typeface="Tahoma"/>
              <a:cs typeface="Tahoma"/>
            </a:endParaRPr>
          </a:p>
          <a:p>
            <a:pPr marL="12700">
              <a:spcBef>
                <a:spcPts val="400"/>
              </a:spcBef>
            </a:pPr>
            <a:r>
              <a:rPr sz="1200" dirty="0">
                <a:solidFill>
                  <a:prstClr val="black"/>
                </a:solidFill>
                <a:latin typeface="Tahoma"/>
                <a:cs typeface="Tahoma"/>
              </a:rPr>
              <a:t>YP </a:t>
            </a:r>
            <a:r>
              <a:rPr sz="1200" spc="-5" dirty="0">
                <a:solidFill>
                  <a:prstClr val="black"/>
                </a:solidFill>
                <a:latin typeface="Tahoma"/>
                <a:cs typeface="Tahoma"/>
              </a:rPr>
              <a:t>Mevduat </a:t>
            </a:r>
            <a:r>
              <a:rPr sz="1200" spc="-10" dirty="0">
                <a:solidFill>
                  <a:prstClr val="black"/>
                </a:solidFill>
                <a:latin typeface="Tahoma"/>
                <a:cs typeface="Tahoma"/>
              </a:rPr>
              <a:t>(milyar </a:t>
            </a:r>
            <a:r>
              <a:rPr sz="1200" spc="-30" dirty="0">
                <a:solidFill>
                  <a:prstClr val="black"/>
                </a:solidFill>
                <a:latin typeface="Tahoma"/>
                <a:cs typeface="Tahoma"/>
              </a:rPr>
              <a:t>dolar, </a:t>
            </a:r>
            <a:r>
              <a:rPr sz="1200" spc="-5" dirty="0">
                <a:solidFill>
                  <a:prstClr val="black"/>
                </a:solidFill>
                <a:latin typeface="Tahoma"/>
                <a:cs typeface="Tahoma"/>
              </a:rPr>
              <a:t>sağ</a:t>
            </a:r>
            <a:r>
              <a:rPr sz="1200" spc="25" dirty="0">
                <a:solidFill>
                  <a:prstClr val="black"/>
                </a:solidFill>
                <a:latin typeface="Tahoma"/>
                <a:cs typeface="Tahoma"/>
              </a:rPr>
              <a:t> </a:t>
            </a:r>
            <a:r>
              <a:rPr sz="1200" dirty="0">
                <a:solidFill>
                  <a:prstClr val="black"/>
                </a:solidFill>
                <a:latin typeface="Tahoma"/>
                <a:cs typeface="Tahoma"/>
              </a:rPr>
              <a:t>eksen)</a:t>
            </a:r>
            <a:endParaRPr sz="1200">
              <a:solidFill>
                <a:prstClr val="black"/>
              </a:solidFill>
              <a:latin typeface="Tahoma"/>
              <a:cs typeface="Tahoma"/>
            </a:endParaRPr>
          </a:p>
        </p:txBody>
      </p:sp>
      <p:sp>
        <p:nvSpPr>
          <p:cNvPr id="24" name="object 2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48</a:t>
            </a:r>
            <a:endParaRPr sz="1400">
              <a:solidFill>
                <a:prstClr val="black"/>
              </a:solidFill>
              <a:latin typeface="Tahoma"/>
              <a:cs typeface="Tahoma"/>
            </a:endParaRPr>
          </a:p>
        </p:txBody>
      </p:sp>
    </p:spTree>
    <p:extLst>
      <p:ext uri="{BB962C8B-B14F-4D97-AF65-F5344CB8AC3E}">
        <p14:creationId xmlns:p14="http://schemas.microsoft.com/office/powerpoint/2010/main" val="3849198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637" y="832230"/>
            <a:ext cx="8145780" cy="848360"/>
          </a:xfrm>
          <a:prstGeom prst="rect">
            <a:avLst/>
          </a:prstGeom>
        </p:spPr>
        <p:txBody>
          <a:bodyPr vert="horz" wrap="square" lIns="0" tIns="12700" rIns="0" bIns="0" rtlCol="0">
            <a:spAutoFit/>
          </a:bodyPr>
          <a:lstStyle/>
          <a:p>
            <a:pPr marL="12700" marR="5080">
              <a:lnSpc>
                <a:spcPct val="100000"/>
              </a:lnSpc>
              <a:spcBef>
                <a:spcPts val="100"/>
              </a:spcBef>
            </a:pPr>
            <a:r>
              <a:rPr spc="-5" dirty="0"/>
              <a:t>Kredi </a:t>
            </a:r>
            <a:r>
              <a:rPr dirty="0"/>
              <a:t>ve mevduat </a:t>
            </a:r>
            <a:r>
              <a:rPr spc="5" dirty="0"/>
              <a:t>faiz </a:t>
            </a:r>
            <a:r>
              <a:rPr dirty="0"/>
              <a:t>oranları </a:t>
            </a:r>
            <a:r>
              <a:rPr spc="-5" dirty="0"/>
              <a:t>Mart ayında da gerileme eğilimindedir.  </a:t>
            </a:r>
            <a:r>
              <a:rPr b="0" spc="-5" dirty="0">
                <a:latin typeface="Tahoma"/>
                <a:cs typeface="Tahoma"/>
              </a:rPr>
              <a:t>Son altı haftada mevduat faiz oranlarında 1,9, ticari kredi faiz oranlarında </a:t>
            </a:r>
            <a:r>
              <a:rPr b="0" dirty="0">
                <a:latin typeface="Tahoma"/>
                <a:cs typeface="Tahoma"/>
              </a:rPr>
              <a:t>ise </a:t>
            </a:r>
            <a:r>
              <a:rPr b="0" spc="-5" dirty="0">
                <a:latin typeface="Tahoma"/>
                <a:cs typeface="Tahoma"/>
              </a:rPr>
              <a:t>4,1  </a:t>
            </a:r>
            <a:r>
              <a:rPr b="0" dirty="0">
                <a:latin typeface="Tahoma"/>
                <a:cs typeface="Tahoma"/>
              </a:rPr>
              <a:t>puanlık düşüş</a:t>
            </a:r>
            <a:r>
              <a:rPr b="0" spc="-25" dirty="0">
                <a:latin typeface="Tahoma"/>
                <a:cs typeface="Tahoma"/>
              </a:rPr>
              <a:t> </a:t>
            </a:r>
            <a:r>
              <a:rPr b="0" spc="-5" dirty="0">
                <a:latin typeface="Tahoma"/>
                <a:cs typeface="Tahoma"/>
              </a:rPr>
              <a:t>gerçekleşmiştir.</a:t>
            </a:r>
          </a:p>
        </p:txBody>
      </p:sp>
      <p:sp>
        <p:nvSpPr>
          <p:cNvPr id="3" name="object 3"/>
          <p:cNvSpPr/>
          <p:nvPr/>
        </p:nvSpPr>
        <p:spPr>
          <a:xfrm>
            <a:off x="4572" y="1847088"/>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44500" y="1880361"/>
            <a:ext cx="825944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Ticari </a:t>
            </a:r>
            <a:r>
              <a:rPr sz="1600" spc="-10" dirty="0">
                <a:solidFill>
                  <a:srgbClr val="FFFFFF"/>
                </a:solidFill>
                <a:latin typeface="Tahoma"/>
                <a:cs typeface="Tahoma"/>
              </a:rPr>
              <a:t>kredi* ve </a:t>
            </a:r>
            <a:r>
              <a:rPr sz="1600" spc="-5" dirty="0">
                <a:solidFill>
                  <a:srgbClr val="FFFFFF"/>
                </a:solidFill>
                <a:latin typeface="Tahoma"/>
                <a:cs typeface="Tahoma"/>
              </a:rPr>
              <a:t>mevduat </a:t>
            </a:r>
            <a:r>
              <a:rPr sz="1600" spc="-10" dirty="0">
                <a:solidFill>
                  <a:srgbClr val="FFFFFF"/>
                </a:solidFill>
                <a:latin typeface="Tahoma"/>
                <a:cs typeface="Tahoma"/>
              </a:rPr>
              <a:t>faizi </a:t>
            </a:r>
            <a:r>
              <a:rPr sz="1600" dirty="0">
                <a:solidFill>
                  <a:srgbClr val="FFFFFF"/>
                </a:solidFill>
                <a:latin typeface="Tahoma"/>
                <a:cs typeface="Tahoma"/>
              </a:rPr>
              <a:t>(TL </a:t>
            </a:r>
            <a:r>
              <a:rPr sz="1600" spc="-10" dirty="0">
                <a:solidFill>
                  <a:srgbClr val="FFFFFF"/>
                </a:solidFill>
                <a:latin typeface="Tahoma"/>
                <a:cs typeface="Tahoma"/>
              </a:rPr>
              <a:t>üzerinden </a:t>
            </a:r>
            <a:r>
              <a:rPr sz="1600" spc="-5" dirty="0">
                <a:solidFill>
                  <a:srgbClr val="FFFFFF"/>
                </a:solidFill>
                <a:latin typeface="Tahoma"/>
                <a:cs typeface="Tahoma"/>
              </a:rPr>
              <a:t>açılan, akım </a:t>
            </a:r>
            <a:r>
              <a:rPr sz="1600" spc="-10" dirty="0">
                <a:solidFill>
                  <a:srgbClr val="FFFFFF"/>
                </a:solidFill>
                <a:latin typeface="Tahoma"/>
                <a:cs typeface="Tahoma"/>
              </a:rPr>
              <a:t>veri, </a:t>
            </a:r>
            <a:r>
              <a:rPr sz="1600" spc="-5" dirty="0">
                <a:solidFill>
                  <a:srgbClr val="FFFFFF"/>
                </a:solidFill>
                <a:latin typeface="Tahoma"/>
                <a:cs typeface="Tahoma"/>
              </a:rPr>
              <a:t>%) Ocak 2019 – Mart</a:t>
            </a:r>
            <a:r>
              <a:rPr sz="1600" spc="275" dirty="0">
                <a:solidFill>
                  <a:srgbClr val="FFFFFF"/>
                </a:solidFill>
                <a:latin typeface="Tahoma"/>
                <a:cs typeface="Tahoma"/>
              </a:rPr>
              <a:t> </a:t>
            </a:r>
            <a:r>
              <a:rPr sz="1600"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97637" y="6232042"/>
            <a:ext cx="4608195" cy="57467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40" dirty="0">
                <a:solidFill>
                  <a:prstClr val="black"/>
                </a:solidFill>
                <a:latin typeface="Tahoma"/>
                <a:cs typeface="Tahoma"/>
              </a:rPr>
              <a:t> </a:t>
            </a:r>
            <a:r>
              <a:rPr sz="1200" spc="-5" dirty="0">
                <a:solidFill>
                  <a:prstClr val="black"/>
                </a:solidFill>
                <a:latin typeface="Tahoma"/>
                <a:cs typeface="Tahoma"/>
              </a:rPr>
              <a:t>hesaplamaları</a:t>
            </a:r>
            <a:endParaRPr sz="1200">
              <a:solidFill>
                <a:prstClr val="black"/>
              </a:solidFill>
              <a:latin typeface="Tahoma"/>
              <a:cs typeface="Tahoma"/>
            </a:endParaRPr>
          </a:p>
          <a:p>
            <a:pPr marL="12700"/>
            <a:r>
              <a:rPr sz="1200" spc="-5" dirty="0">
                <a:solidFill>
                  <a:prstClr val="black"/>
                </a:solidFill>
                <a:latin typeface="Tahoma"/>
                <a:cs typeface="Tahoma"/>
              </a:rPr>
              <a:t>*Tüzel kişi </a:t>
            </a:r>
            <a:r>
              <a:rPr sz="1200" dirty="0">
                <a:solidFill>
                  <a:prstClr val="black"/>
                </a:solidFill>
                <a:latin typeface="Tahoma"/>
                <a:cs typeface="Tahoma"/>
              </a:rPr>
              <a:t>Kredili </a:t>
            </a:r>
            <a:r>
              <a:rPr sz="1200" spc="-5" dirty="0">
                <a:solidFill>
                  <a:prstClr val="black"/>
                </a:solidFill>
                <a:latin typeface="Tahoma"/>
                <a:cs typeface="Tahoma"/>
              </a:rPr>
              <a:t>Mevduat Hesabı </a:t>
            </a:r>
            <a:r>
              <a:rPr sz="1200" spc="-10" dirty="0">
                <a:solidFill>
                  <a:prstClr val="black"/>
                </a:solidFill>
                <a:latin typeface="Tahoma"/>
                <a:cs typeface="Tahoma"/>
              </a:rPr>
              <a:t>ve </a:t>
            </a:r>
            <a:r>
              <a:rPr sz="1200" spc="-5" dirty="0">
                <a:solidFill>
                  <a:prstClr val="black"/>
                </a:solidFill>
                <a:latin typeface="Tahoma"/>
                <a:cs typeface="Tahoma"/>
              </a:rPr>
              <a:t>kurumsal kredi kartları</a:t>
            </a:r>
            <a:r>
              <a:rPr sz="1200" spc="85" dirty="0">
                <a:solidFill>
                  <a:prstClr val="black"/>
                </a:solidFill>
                <a:latin typeface="Tahoma"/>
                <a:cs typeface="Tahoma"/>
              </a:rPr>
              <a:t> </a:t>
            </a:r>
            <a:r>
              <a:rPr sz="1200" spc="-20" dirty="0">
                <a:solidFill>
                  <a:prstClr val="black"/>
                </a:solidFill>
                <a:latin typeface="Tahoma"/>
                <a:cs typeface="Tahoma"/>
              </a:rPr>
              <a:t>hariçtir.</a:t>
            </a:r>
            <a:endParaRPr sz="1200">
              <a:solidFill>
                <a:prstClr val="black"/>
              </a:solidFill>
              <a:latin typeface="Tahoma"/>
              <a:cs typeface="Tahoma"/>
            </a:endParaRPr>
          </a:p>
          <a:p>
            <a:pPr marL="12700"/>
            <a:r>
              <a:rPr sz="1200" dirty="0">
                <a:solidFill>
                  <a:prstClr val="black"/>
                </a:solidFill>
                <a:latin typeface="Tahoma"/>
                <a:cs typeface="Tahoma"/>
              </a:rPr>
              <a:t>** 11 </a:t>
            </a:r>
            <a:r>
              <a:rPr sz="1200" spc="-5" dirty="0">
                <a:solidFill>
                  <a:prstClr val="black"/>
                </a:solidFill>
                <a:latin typeface="Tahoma"/>
                <a:cs typeface="Tahoma"/>
              </a:rPr>
              <a:t>Mart </a:t>
            </a:r>
            <a:r>
              <a:rPr sz="1200" dirty="0">
                <a:solidFill>
                  <a:prstClr val="black"/>
                </a:solidFill>
                <a:latin typeface="Tahoma"/>
                <a:cs typeface="Tahoma"/>
              </a:rPr>
              <a:t>2022 </a:t>
            </a:r>
            <a:r>
              <a:rPr sz="1200" spc="-10" dirty="0">
                <a:solidFill>
                  <a:prstClr val="black"/>
                </a:solidFill>
                <a:latin typeface="Tahoma"/>
                <a:cs typeface="Tahoma"/>
              </a:rPr>
              <a:t>tarihi</a:t>
            </a:r>
            <a:r>
              <a:rPr sz="1200" spc="-50" dirty="0">
                <a:solidFill>
                  <a:prstClr val="black"/>
                </a:solidFill>
                <a:latin typeface="Tahoma"/>
                <a:cs typeface="Tahoma"/>
              </a:rPr>
              <a:t> </a:t>
            </a:r>
            <a:r>
              <a:rPr sz="1200" spc="-15" dirty="0">
                <a:solidFill>
                  <a:prstClr val="black"/>
                </a:solidFill>
                <a:latin typeface="Tahoma"/>
                <a:cs typeface="Tahoma"/>
              </a:rPr>
              <a:t>itibarıyladır.</a:t>
            </a:r>
            <a:endParaRPr sz="1200">
              <a:solidFill>
                <a:prstClr val="black"/>
              </a:solidFill>
              <a:latin typeface="Tahoma"/>
              <a:cs typeface="Tahoma"/>
            </a:endParaRPr>
          </a:p>
        </p:txBody>
      </p:sp>
      <p:grpSp>
        <p:nvGrpSpPr>
          <p:cNvPr id="6" name="object 6"/>
          <p:cNvGrpSpPr/>
          <p:nvPr/>
        </p:nvGrpSpPr>
        <p:grpSpPr>
          <a:xfrm>
            <a:off x="699516" y="2665476"/>
            <a:ext cx="7626350" cy="2872105"/>
            <a:chOff x="699516" y="2665476"/>
            <a:chExt cx="7626350" cy="2872105"/>
          </a:xfrm>
        </p:grpSpPr>
        <p:sp>
          <p:nvSpPr>
            <p:cNvPr id="7" name="object 7"/>
            <p:cNvSpPr/>
            <p:nvPr/>
          </p:nvSpPr>
          <p:spPr>
            <a:xfrm>
              <a:off x="699516" y="2670048"/>
              <a:ext cx="7606665" cy="2867660"/>
            </a:xfrm>
            <a:custGeom>
              <a:avLst/>
              <a:gdLst/>
              <a:ahLst/>
              <a:cxnLst/>
              <a:rect l="l" t="t" r="r" b="b"/>
              <a:pathLst>
                <a:path w="7606665" h="2867660">
                  <a:moveTo>
                    <a:pt x="2087879" y="2816352"/>
                  </a:moveTo>
                  <a:lnTo>
                    <a:pt x="2087879" y="2867152"/>
                  </a:lnTo>
                </a:path>
                <a:path w="7606665" h="2867660">
                  <a:moveTo>
                    <a:pt x="922020" y="2816352"/>
                  </a:moveTo>
                  <a:lnTo>
                    <a:pt x="922020" y="2867152"/>
                  </a:lnTo>
                </a:path>
                <a:path w="7606665" h="2867660">
                  <a:moveTo>
                    <a:pt x="2673096" y="2816352"/>
                  </a:moveTo>
                  <a:lnTo>
                    <a:pt x="2673096" y="2867152"/>
                  </a:lnTo>
                </a:path>
                <a:path w="7606665" h="2867660">
                  <a:moveTo>
                    <a:pt x="5282184" y="2816352"/>
                  </a:moveTo>
                  <a:lnTo>
                    <a:pt x="5282184" y="2867152"/>
                  </a:lnTo>
                </a:path>
                <a:path w="7606665" h="2867660">
                  <a:moveTo>
                    <a:pt x="51815" y="2816352"/>
                  </a:moveTo>
                  <a:lnTo>
                    <a:pt x="51815" y="2867152"/>
                  </a:lnTo>
                </a:path>
                <a:path w="7606665" h="2867660">
                  <a:moveTo>
                    <a:pt x="51815" y="2816352"/>
                  </a:moveTo>
                  <a:lnTo>
                    <a:pt x="51815" y="0"/>
                  </a:lnTo>
                </a:path>
                <a:path w="7606665" h="2867660">
                  <a:moveTo>
                    <a:pt x="0" y="2816352"/>
                  </a:moveTo>
                  <a:lnTo>
                    <a:pt x="51815" y="2816352"/>
                  </a:lnTo>
                </a:path>
                <a:path w="7606665" h="2867660">
                  <a:moveTo>
                    <a:pt x="0" y="2112264"/>
                  </a:moveTo>
                  <a:lnTo>
                    <a:pt x="51815" y="2112264"/>
                  </a:lnTo>
                </a:path>
                <a:path w="7606665" h="2867660">
                  <a:moveTo>
                    <a:pt x="0" y="1408176"/>
                  </a:moveTo>
                  <a:lnTo>
                    <a:pt x="51815" y="1408176"/>
                  </a:lnTo>
                </a:path>
                <a:path w="7606665" h="2867660">
                  <a:moveTo>
                    <a:pt x="0" y="704088"/>
                  </a:moveTo>
                  <a:lnTo>
                    <a:pt x="51815" y="704088"/>
                  </a:lnTo>
                </a:path>
                <a:path w="7606665" h="2867660">
                  <a:moveTo>
                    <a:pt x="0" y="0"/>
                  </a:moveTo>
                  <a:lnTo>
                    <a:pt x="51815" y="0"/>
                  </a:lnTo>
                </a:path>
                <a:path w="7606665" h="2867660">
                  <a:moveTo>
                    <a:pt x="624840" y="2816352"/>
                  </a:moveTo>
                  <a:lnTo>
                    <a:pt x="624840" y="2867152"/>
                  </a:lnTo>
                </a:path>
                <a:path w="7606665" h="2867660">
                  <a:moveTo>
                    <a:pt x="348996" y="2816352"/>
                  </a:moveTo>
                  <a:lnTo>
                    <a:pt x="348996" y="2867152"/>
                  </a:lnTo>
                </a:path>
                <a:path w="7606665" h="2867660">
                  <a:moveTo>
                    <a:pt x="6161532" y="2816352"/>
                  </a:moveTo>
                  <a:lnTo>
                    <a:pt x="6161532" y="2867152"/>
                  </a:lnTo>
                </a:path>
                <a:path w="7606665" h="2867660">
                  <a:moveTo>
                    <a:pt x="2967228" y="2816352"/>
                  </a:moveTo>
                  <a:lnTo>
                    <a:pt x="2967228" y="2867152"/>
                  </a:lnTo>
                </a:path>
                <a:path w="7606665" h="2867660">
                  <a:moveTo>
                    <a:pt x="3255264" y="2816352"/>
                  </a:moveTo>
                  <a:lnTo>
                    <a:pt x="3255264" y="2867152"/>
                  </a:lnTo>
                </a:path>
                <a:path w="7606665" h="2867660">
                  <a:moveTo>
                    <a:pt x="3848100" y="2816352"/>
                  </a:moveTo>
                  <a:lnTo>
                    <a:pt x="3848100" y="2867152"/>
                  </a:lnTo>
                </a:path>
                <a:path w="7606665" h="2867660">
                  <a:moveTo>
                    <a:pt x="3552444" y="2816352"/>
                  </a:moveTo>
                  <a:lnTo>
                    <a:pt x="3552444" y="2867152"/>
                  </a:lnTo>
                </a:path>
                <a:path w="7606665" h="2867660">
                  <a:moveTo>
                    <a:pt x="4411980" y="2816352"/>
                  </a:moveTo>
                  <a:lnTo>
                    <a:pt x="4411980" y="2867152"/>
                  </a:lnTo>
                </a:path>
                <a:path w="7606665" h="2867660">
                  <a:moveTo>
                    <a:pt x="7606283" y="2816352"/>
                  </a:moveTo>
                  <a:lnTo>
                    <a:pt x="7606283" y="2867152"/>
                  </a:lnTo>
                </a:path>
                <a:path w="7606665" h="2867660">
                  <a:moveTo>
                    <a:pt x="5579364" y="2816352"/>
                  </a:moveTo>
                  <a:lnTo>
                    <a:pt x="5579364" y="2867152"/>
                  </a:lnTo>
                </a:path>
                <a:path w="7606665" h="2867660">
                  <a:moveTo>
                    <a:pt x="1208532" y="2816352"/>
                  </a:moveTo>
                  <a:lnTo>
                    <a:pt x="1208532" y="2867152"/>
                  </a:lnTo>
                </a:path>
                <a:path w="7606665" h="2867660">
                  <a:moveTo>
                    <a:pt x="4700016" y="2816352"/>
                  </a:moveTo>
                  <a:lnTo>
                    <a:pt x="4700016" y="2867152"/>
                  </a:lnTo>
                </a:path>
                <a:path w="7606665" h="2867660">
                  <a:moveTo>
                    <a:pt x="1505711" y="2816352"/>
                  </a:moveTo>
                  <a:lnTo>
                    <a:pt x="1505711" y="2867152"/>
                  </a:lnTo>
                </a:path>
                <a:path w="7606665" h="2867660">
                  <a:moveTo>
                    <a:pt x="6745224" y="2816352"/>
                  </a:moveTo>
                  <a:lnTo>
                    <a:pt x="6745224" y="2867152"/>
                  </a:lnTo>
                </a:path>
                <a:path w="7606665" h="2867660">
                  <a:moveTo>
                    <a:pt x="4994148" y="2816352"/>
                  </a:moveTo>
                  <a:lnTo>
                    <a:pt x="4994148" y="2867152"/>
                  </a:lnTo>
                </a:path>
                <a:path w="7606665" h="2867660">
                  <a:moveTo>
                    <a:pt x="5876544" y="2816352"/>
                  </a:moveTo>
                  <a:lnTo>
                    <a:pt x="5876544" y="2867152"/>
                  </a:lnTo>
                </a:path>
                <a:path w="7606665" h="2867660">
                  <a:moveTo>
                    <a:pt x="4114800" y="2816352"/>
                  </a:moveTo>
                  <a:lnTo>
                    <a:pt x="4114800" y="2867152"/>
                  </a:lnTo>
                </a:path>
                <a:path w="7606665" h="2867660">
                  <a:moveTo>
                    <a:pt x="1790700" y="2816352"/>
                  </a:moveTo>
                  <a:lnTo>
                    <a:pt x="1790700" y="2867152"/>
                  </a:lnTo>
                </a:path>
                <a:path w="7606665" h="2867660">
                  <a:moveTo>
                    <a:pt x="6458712" y="2816352"/>
                  </a:moveTo>
                  <a:lnTo>
                    <a:pt x="6458712" y="2867152"/>
                  </a:lnTo>
                </a:path>
                <a:path w="7606665" h="2867660">
                  <a:moveTo>
                    <a:pt x="2385060" y="2816352"/>
                  </a:moveTo>
                  <a:lnTo>
                    <a:pt x="2385060" y="2867152"/>
                  </a:lnTo>
                </a:path>
                <a:path w="7606665" h="2867660">
                  <a:moveTo>
                    <a:pt x="7042404" y="2816352"/>
                  </a:moveTo>
                  <a:lnTo>
                    <a:pt x="7042404" y="2867152"/>
                  </a:lnTo>
                </a:path>
                <a:path w="7606665" h="2867660">
                  <a:moveTo>
                    <a:pt x="7338059" y="2816352"/>
                  </a:moveTo>
                  <a:lnTo>
                    <a:pt x="7338059" y="2867152"/>
                  </a:lnTo>
                </a:path>
                <a:path w="7606665" h="2867660">
                  <a:moveTo>
                    <a:pt x="51815" y="2816352"/>
                  </a:moveTo>
                  <a:lnTo>
                    <a:pt x="7606283" y="2816352"/>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50570" y="3650742"/>
              <a:ext cx="7556500" cy="1506220"/>
            </a:xfrm>
            <a:custGeom>
              <a:avLst/>
              <a:gdLst/>
              <a:ahLst/>
              <a:cxnLst/>
              <a:rect l="l" t="t" r="r" b="b"/>
              <a:pathLst>
                <a:path w="7556500" h="1506220">
                  <a:moveTo>
                    <a:pt x="0" y="1182623"/>
                  </a:moveTo>
                  <a:lnTo>
                    <a:pt x="297180" y="1231391"/>
                  </a:lnTo>
                  <a:lnTo>
                    <a:pt x="574548" y="1222247"/>
                  </a:lnTo>
                  <a:lnTo>
                    <a:pt x="870204" y="1245107"/>
                  </a:lnTo>
                  <a:lnTo>
                    <a:pt x="1156716" y="1463039"/>
                  </a:lnTo>
                  <a:lnTo>
                    <a:pt x="1453896" y="1501139"/>
                  </a:lnTo>
                  <a:lnTo>
                    <a:pt x="1740408" y="1505711"/>
                  </a:lnTo>
                  <a:lnTo>
                    <a:pt x="2037588" y="1275587"/>
                  </a:lnTo>
                  <a:lnTo>
                    <a:pt x="2333244" y="1091183"/>
                  </a:lnTo>
                  <a:lnTo>
                    <a:pt x="2621280" y="984503"/>
                  </a:lnTo>
                  <a:lnTo>
                    <a:pt x="2916935" y="697991"/>
                  </a:lnTo>
                  <a:lnTo>
                    <a:pt x="3203447" y="413003"/>
                  </a:lnTo>
                  <a:lnTo>
                    <a:pt x="3500628" y="236219"/>
                  </a:lnTo>
                  <a:lnTo>
                    <a:pt x="3796283" y="256031"/>
                  </a:lnTo>
                  <a:lnTo>
                    <a:pt x="4064507" y="172211"/>
                  </a:lnTo>
                  <a:lnTo>
                    <a:pt x="4361688" y="36575"/>
                  </a:lnTo>
                  <a:lnTo>
                    <a:pt x="4648200" y="21335"/>
                  </a:lnTo>
                  <a:lnTo>
                    <a:pt x="4943856" y="16763"/>
                  </a:lnTo>
                  <a:lnTo>
                    <a:pt x="5231892" y="21335"/>
                  </a:lnTo>
                  <a:lnTo>
                    <a:pt x="5527547" y="10667"/>
                  </a:lnTo>
                  <a:lnTo>
                    <a:pt x="5824728" y="0"/>
                  </a:lnTo>
                  <a:lnTo>
                    <a:pt x="6111239" y="156971"/>
                  </a:lnTo>
                  <a:lnTo>
                    <a:pt x="6406896" y="374903"/>
                  </a:lnTo>
                  <a:lnTo>
                    <a:pt x="6694932" y="225551"/>
                  </a:lnTo>
                  <a:lnTo>
                    <a:pt x="6990587" y="51815"/>
                  </a:lnTo>
                  <a:lnTo>
                    <a:pt x="7287768" y="175259"/>
                  </a:lnTo>
                  <a:lnTo>
                    <a:pt x="7555991" y="321563"/>
                  </a:lnTo>
                </a:path>
              </a:pathLst>
            </a:custGeom>
            <a:ln w="38099">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750570" y="2757678"/>
              <a:ext cx="7556500" cy="2141220"/>
            </a:xfrm>
            <a:custGeom>
              <a:avLst/>
              <a:gdLst/>
              <a:ahLst/>
              <a:cxnLst/>
              <a:rect l="l" t="t" r="r" b="b"/>
              <a:pathLst>
                <a:path w="7556500" h="2141220">
                  <a:moveTo>
                    <a:pt x="0" y="1853184"/>
                  </a:moveTo>
                  <a:lnTo>
                    <a:pt x="297180" y="1932432"/>
                  </a:lnTo>
                  <a:lnTo>
                    <a:pt x="574548" y="1845564"/>
                  </a:lnTo>
                  <a:lnTo>
                    <a:pt x="870204" y="1969008"/>
                  </a:lnTo>
                  <a:lnTo>
                    <a:pt x="1156716" y="2141220"/>
                  </a:lnTo>
                  <a:lnTo>
                    <a:pt x="1453896" y="2136648"/>
                  </a:lnTo>
                  <a:lnTo>
                    <a:pt x="1740408" y="2100072"/>
                  </a:lnTo>
                  <a:lnTo>
                    <a:pt x="2037588" y="1700784"/>
                  </a:lnTo>
                  <a:lnTo>
                    <a:pt x="2333244" y="1466088"/>
                  </a:lnTo>
                  <a:lnTo>
                    <a:pt x="2621280" y="1303020"/>
                  </a:lnTo>
                  <a:lnTo>
                    <a:pt x="2916935" y="1036320"/>
                  </a:lnTo>
                  <a:lnTo>
                    <a:pt x="3203447" y="789432"/>
                  </a:lnTo>
                  <a:lnTo>
                    <a:pt x="3500628" y="650748"/>
                  </a:lnTo>
                  <a:lnTo>
                    <a:pt x="3796283" y="736092"/>
                  </a:lnTo>
                  <a:lnTo>
                    <a:pt x="4064507" y="647700"/>
                  </a:lnTo>
                  <a:lnTo>
                    <a:pt x="4361688" y="527304"/>
                  </a:lnTo>
                  <a:lnTo>
                    <a:pt x="4648200" y="489204"/>
                  </a:lnTo>
                  <a:lnTo>
                    <a:pt x="4943856" y="507492"/>
                  </a:lnTo>
                  <a:lnTo>
                    <a:pt x="5231892" y="594360"/>
                  </a:lnTo>
                  <a:lnTo>
                    <a:pt x="5527547" y="537972"/>
                  </a:lnTo>
                  <a:lnTo>
                    <a:pt x="5824728" y="545592"/>
                  </a:lnTo>
                  <a:lnTo>
                    <a:pt x="6111239" y="679704"/>
                  </a:lnTo>
                  <a:lnTo>
                    <a:pt x="6406896" y="842772"/>
                  </a:lnTo>
                  <a:lnTo>
                    <a:pt x="6694932" y="422148"/>
                  </a:lnTo>
                  <a:lnTo>
                    <a:pt x="6990587" y="0"/>
                  </a:lnTo>
                  <a:lnTo>
                    <a:pt x="7287768" y="452627"/>
                  </a:lnTo>
                  <a:lnTo>
                    <a:pt x="7555991" y="574548"/>
                  </a:lnTo>
                </a:path>
              </a:pathLst>
            </a:custGeom>
            <a:ln w="38100">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842010" y="2841498"/>
              <a:ext cx="212725" cy="0"/>
            </a:xfrm>
            <a:custGeom>
              <a:avLst/>
              <a:gdLst/>
              <a:ahLst/>
              <a:cxnLst/>
              <a:rect l="l" t="t" r="r" b="b"/>
              <a:pathLst>
                <a:path w="212725">
                  <a:moveTo>
                    <a:pt x="0" y="0"/>
                  </a:moveTo>
                  <a:lnTo>
                    <a:pt x="212725"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1" name="object 11"/>
            <p:cNvSpPr/>
            <p:nvPr/>
          </p:nvSpPr>
          <p:spPr>
            <a:xfrm>
              <a:off x="842010" y="3103626"/>
              <a:ext cx="212725" cy="0"/>
            </a:xfrm>
            <a:custGeom>
              <a:avLst/>
              <a:gdLst/>
              <a:ahLst/>
              <a:cxnLst/>
              <a:rect l="l" t="t" r="r" b="b"/>
              <a:pathLst>
                <a:path w="212725">
                  <a:moveTo>
                    <a:pt x="0" y="0"/>
                  </a:moveTo>
                  <a:lnTo>
                    <a:pt x="212725" y="0"/>
                  </a:lnTo>
                </a:path>
              </a:pathLst>
            </a:custGeom>
            <a:ln w="38100">
              <a:solidFill>
                <a:srgbClr val="A80000"/>
              </a:solidFill>
            </a:ln>
          </p:spPr>
          <p:txBody>
            <a:bodyPr wrap="square" lIns="0" tIns="0" rIns="0" bIns="0" rtlCol="0"/>
            <a:lstStyle/>
            <a:p>
              <a:endParaRPr smtClean="0">
                <a:solidFill>
                  <a:prstClr val="black"/>
                </a:solidFill>
              </a:endParaRPr>
            </a:p>
          </p:txBody>
        </p:sp>
      </p:grpSp>
      <p:sp>
        <p:nvSpPr>
          <p:cNvPr id="12" name="object 12"/>
          <p:cNvSpPr txBox="1"/>
          <p:nvPr/>
        </p:nvSpPr>
        <p:spPr>
          <a:xfrm>
            <a:off x="512165" y="5374589"/>
            <a:ext cx="10922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endParaRPr sz="1200">
              <a:solidFill>
                <a:prstClr val="black"/>
              </a:solidFill>
              <a:latin typeface="Tahoma"/>
              <a:cs typeface="Tahoma"/>
            </a:endParaRPr>
          </a:p>
        </p:txBody>
      </p:sp>
      <p:sp>
        <p:nvSpPr>
          <p:cNvPr id="13" name="object 13"/>
          <p:cNvSpPr txBox="1"/>
          <p:nvPr/>
        </p:nvSpPr>
        <p:spPr>
          <a:xfrm>
            <a:off x="428955" y="4670805"/>
            <a:ext cx="19367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10</a:t>
            </a:r>
            <a:endParaRPr sz="1200">
              <a:solidFill>
                <a:prstClr val="black"/>
              </a:solidFill>
              <a:latin typeface="Tahoma"/>
              <a:cs typeface="Tahoma"/>
            </a:endParaRPr>
          </a:p>
        </p:txBody>
      </p:sp>
      <p:sp>
        <p:nvSpPr>
          <p:cNvPr id="14" name="object 14"/>
          <p:cNvSpPr txBox="1"/>
          <p:nvPr/>
        </p:nvSpPr>
        <p:spPr>
          <a:xfrm>
            <a:off x="428955" y="3966717"/>
            <a:ext cx="19367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15</a:t>
            </a:r>
            <a:endParaRPr sz="1200">
              <a:solidFill>
                <a:prstClr val="black"/>
              </a:solidFill>
              <a:latin typeface="Tahoma"/>
              <a:cs typeface="Tahoma"/>
            </a:endParaRPr>
          </a:p>
        </p:txBody>
      </p:sp>
      <p:sp>
        <p:nvSpPr>
          <p:cNvPr id="15" name="object 15"/>
          <p:cNvSpPr txBox="1"/>
          <p:nvPr/>
        </p:nvSpPr>
        <p:spPr>
          <a:xfrm>
            <a:off x="428955" y="3262376"/>
            <a:ext cx="19367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a:t>
            </a:r>
            <a:endParaRPr sz="1200">
              <a:solidFill>
                <a:prstClr val="black"/>
              </a:solidFill>
              <a:latin typeface="Tahoma"/>
              <a:cs typeface="Tahoma"/>
            </a:endParaRPr>
          </a:p>
        </p:txBody>
      </p:sp>
      <p:sp>
        <p:nvSpPr>
          <p:cNvPr id="16" name="object 16"/>
          <p:cNvSpPr txBox="1"/>
          <p:nvPr/>
        </p:nvSpPr>
        <p:spPr>
          <a:xfrm>
            <a:off x="428955" y="2558288"/>
            <a:ext cx="19367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25</a:t>
            </a:r>
            <a:endParaRPr sz="1200">
              <a:solidFill>
                <a:prstClr val="black"/>
              </a:solidFill>
              <a:latin typeface="Tahoma"/>
              <a:cs typeface="Tahoma"/>
            </a:endParaRPr>
          </a:p>
        </p:txBody>
      </p:sp>
      <p:sp>
        <p:nvSpPr>
          <p:cNvPr id="17" name="object 17"/>
          <p:cNvSpPr txBox="1"/>
          <p:nvPr/>
        </p:nvSpPr>
        <p:spPr>
          <a:xfrm>
            <a:off x="646203" y="5575808"/>
            <a:ext cx="7765415" cy="545465"/>
          </a:xfrm>
          <a:prstGeom prst="rect">
            <a:avLst/>
          </a:prstGeom>
        </p:spPr>
        <p:txBody>
          <a:bodyPr vert="vert270" wrap="square" lIns="0" tIns="12700" rIns="0" bIns="0" rtlCol="0">
            <a:spAutoFit/>
          </a:bodyPr>
          <a:lstStyle/>
          <a:p>
            <a:pPr marR="5080" algn="r">
              <a:spcBef>
                <a:spcPts val="100"/>
              </a:spcBef>
            </a:pPr>
            <a:r>
              <a:rPr sz="1200" dirty="0">
                <a:solidFill>
                  <a:prstClr val="black"/>
                </a:solidFill>
                <a:latin typeface="Tahoma"/>
                <a:cs typeface="Tahoma"/>
              </a:rPr>
              <a:t>Oc</a:t>
            </a:r>
            <a:r>
              <a:rPr sz="1200" spc="-5" dirty="0">
                <a:solidFill>
                  <a:prstClr val="black"/>
                </a:solidFill>
                <a:latin typeface="Tahoma"/>
                <a:cs typeface="Tahoma"/>
              </a:rPr>
              <a:t>a-</a:t>
            </a:r>
            <a:r>
              <a:rPr sz="1200" dirty="0">
                <a:solidFill>
                  <a:prstClr val="black"/>
                </a:solidFill>
                <a:latin typeface="Tahoma"/>
                <a:cs typeface="Tahoma"/>
              </a:rPr>
              <a:t>20</a:t>
            </a:r>
            <a:endParaRPr sz="1200">
              <a:solidFill>
                <a:prstClr val="black"/>
              </a:solidFill>
              <a:latin typeface="Tahoma"/>
              <a:cs typeface="Tahoma"/>
            </a:endParaRPr>
          </a:p>
          <a:p>
            <a:pPr marL="12700" marR="5080" indent="41275" algn="r">
              <a:lnSpc>
                <a:spcPct val="159300"/>
              </a:lnSpc>
              <a:spcBef>
                <a:spcPts val="45"/>
              </a:spcBef>
            </a:pPr>
            <a:r>
              <a:rPr sz="1200" dirty="0">
                <a:solidFill>
                  <a:prstClr val="black"/>
                </a:solidFill>
                <a:latin typeface="Tahoma"/>
                <a:cs typeface="Tahoma"/>
              </a:rPr>
              <a:t>Şub</a:t>
            </a:r>
            <a:r>
              <a:rPr sz="1200" spc="-5" dirty="0">
                <a:solidFill>
                  <a:prstClr val="black"/>
                </a:solidFill>
                <a:latin typeface="Tahoma"/>
                <a:cs typeface="Tahoma"/>
              </a:rPr>
              <a:t>-</a:t>
            </a:r>
            <a:r>
              <a:rPr sz="1200" dirty="0">
                <a:solidFill>
                  <a:prstClr val="black"/>
                </a:solidFill>
                <a:latin typeface="Tahoma"/>
                <a:cs typeface="Tahoma"/>
              </a:rPr>
              <a:t>20  M</a:t>
            </a:r>
            <a:r>
              <a:rPr sz="1200" spc="-10" dirty="0">
                <a:solidFill>
                  <a:prstClr val="black"/>
                </a:solidFill>
                <a:latin typeface="Tahoma"/>
                <a:cs typeface="Tahoma"/>
              </a:rPr>
              <a:t>a</a:t>
            </a:r>
            <a:r>
              <a:rPr sz="1200" spc="-5" dirty="0">
                <a:solidFill>
                  <a:prstClr val="black"/>
                </a:solidFill>
                <a:latin typeface="Tahoma"/>
                <a:cs typeface="Tahoma"/>
              </a:rPr>
              <a:t>r-</a:t>
            </a:r>
            <a:r>
              <a:rPr sz="1200" dirty="0">
                <a:solidFill>
                  <a:prstClr val="black"/>
                </a:solidFill>
                <a:latin typeface="Tahoma"/>
                <a:cs typeface="Tahoma"/>
              </a:rPr>
              <a:t>20  Ni</a:t>
            </a:r>
            <a:r>
              <a:rPr sz="1200" spc="5" dirty="0">
                <a:solidFill>
                  <a:prstClr val="black"/>
                </a:solidFill>
                <a:latin typeface="Tahoma"/>
                <a:cs typeface="Tahoma"/>
              </a:rPr>
              <a:t>s</a:t>
            </a:r>
            <a:r>
              <a:rPr sz="1200" spc="-5" dirty="0">
                <a:solidFill>
                  <a:prstClr val="black"/>
                </a:solidFill>
                <a:latin typeface="Tahoma"/>
                <a:cs typeface="Tahoma"/>
              </a:rPr>
              <a:t>-</a:t>
            </a:r>
            <a:r>
              <a:rPr sz="1200" dirty="0">
                <a:solidFill>
                  <a:prstClr val="black"/>
                </a:solidFill>
                <a:latin typeface="Tahoma"/>
                <a:cs typeface="Tahoma"/>
              </a:rPr>
              <a:t>20  M</a:t>
            </a:r>
            <a:r>
              <a:rPr sz="1200" spc="-10" dirty="0">
                <a:solidFill>
                  <a:prstClr val="black"/>
                </a:solidFill>
                <a:latin typeface="Tahoma"/>
                <a:cs typeface="Tahoma"/>
              </a:rPr>
              <a:t>a</a:t>
            </a:r>
            <a:r>
              <a:rPr sz="1200" dirty="0">
                <a:solidFill>
                  <a:prstClr val="black"/>
                </a:solidFill>
                <a:latin typeface="Tahoma"/>
                <a:cs typeface="Tahoma"/>
              </a:rPr>
              <a:t>y</a:t>
            </a:r>
            <a:r>
              <a:rPr sz="1200" spc="-5" dirty="0">
                <a:solidFill>
                  <a:prstClr val="black"/>
                </a:solidFill>
                <a:latin typeface="Tahoma"/>
                <a:cs typeface="Tahoma"/>
              </a:rPr>
              <a:t>-</a:t>
            </a:r>
            <a:r>
              <a:rPr sz="1200" dirty="0">
                <a:solidFill>
                  <a:prstClr val="black"/>
                </a:solidFill>
                <a:latin typeface="Tahoma"/>
                <a:cs typeface="Tahoma"/>
              </a:rPr>
              <a:t>20  H</a:t>
            </a:r>
            <a:r>
              <a:rPr sz="1200" spc="-10" dirty="0">
                <a:solidFill>
                  <a:prstClr val="black"/>
                </a:solidFill>
                <a:latin typeface="Tahoma"/>
                <a:cs typeface="Tahoma"/>
              </a:rPr>
              <a:t>a</a:t>
            </a:r>
            <a:r>
              <a:rPr sz="1200" spc="-5" dirty="0">
                <a:solidFill>
                  <a:prstClr val="black"/>
                </a:solidFill>
                <a:latin typeface="Tahoma"/>
                <a:cs typeface="Tahoma"/>
              </a:rPr>
              <a:t>z-</a:t>
            </a:r>
            <a:r>
              <a:rPr sz="1200" spc="5" dirty="0">
                <a:solidFill>
                  <a:prstClr val="black"/>
                </a:solidFill>
                <a:latin typeface="Tahoma"/>
                <a:cs typeface="Tahoma"/>
              </a:rPr>
              <a:t>20  </a:t>
            </a:r>
            <a:r>
              <a:rPr sz="1200" spc="-5" dirty="0">
                <a:solidFill>
                  <a:prstClr val="black"/>
                </a:solidFill>
                <a:latin typeface="Tahoma"/>
                <a:cs typeface="Tahoma"/>
              </a:rPr>
              <a:t>T</a:t>
            </a:r>
            <a:r>
              <a:rPr sz="1200" dirty="0">
                <a:solidFill>
                  <a:prstClr val="black"/>
                </a:solidFill>
                <a:latin typeface="Tahoma"/>
                <a:cs typeface="Tahoma"/>
              </a:rPr>
              <a:t>em</a:t>
            </a:r>
            <a:r>
              <a:rPr sz="1200" spc="-5" dirty="0">
                <a:solidFill>
                  <a:prstClr val="black"/>
                </a:solidFill>
                <a:latin typeface="Tahoma"/>
                <a:cs typeface="Tahoma"/>
              </a:rPr>
              <a:t>-</a:t>
            </a:r>
            <a:r>
              <a:rPr sz="1200" dirty="0">
                <a:solidFill>
                  <a:prstClr val="black"/>
                </a:solidFill>
                <a:latin typeface="Tahoma"/>
                <a:cs typeface="Tahoma"/>
              </a:rPr>
              <a:t>20  Ağ</a:t>
            </a:r>
            <a:r>
              <a:rPr sz="1200" spc="-5" dirty="0">
                <a:solidFill>
                  <a:prstClr val="black"/>
                </a:solidFill>
                <a:latin typeface="Tahoma"/>
                <a:cs typeface="Tahoma"/>
              </a:rPr>
              <a:t>u-</a:t>
            </a:r>
            <a:r>
              <a:rPr sz="1200" dirty="0">
                <a:solidFill>
                  <a:prstClr val="black"/>
                </a:solidFill>
                <a:latin typeface="Tahoma"/>
                <a:cs typeface="Tahoma"/>
              </a:rPr>
              <a:t>20  Ey</a:t>
            </a:r>
            <a:r>
              <a:rPr sz="1200" spc="5" dirty="0">
                <a:solidFill>
                  <a:prstClr val="black"/>
                </a:solidFill>
                <a:latin typeface="Tahoma"/>
                <a:cs typeface="Tahoma"/>
              </a:rPr>
              <a:t>l</a:t>
            </a:r>
            <a:r>
              <a:rPr sz="1200" spc="-5" dirty="0">
                <a:solidFill>
                  <a:prstClr val="black"/>
                </a:solidFill>
                <a:latin typeface="Tahoma"/>
                <a:cs typeface="Tahoma"/>
              </a:rPr>
              <a:t>-</a:t>
            </a:r>
            <a:r>
              <a:rPr sz="1200" dirty="0">
                <a:solidFill>
                  <a:prstClr val="black"/>
                </a:solidFill>
                <a:latin typeface="Tahoma"/>
                <a:cs typeface="Tahoma"/>
              </a:rPr>
              <a:t>20  Ek</a:t>
            </a:r>
            <a:r>
              <a:rPr sz="1200" spc="5" dirty="0">
                <a:solidFill>
                  <a:prstClr val="black"/>
                </a:solidFill>
                <a:latin typeface="Tahoma"/>
                <a:cs typeface="Tahoma"/>
              </a:rPr>
              <a:t>i</a:t>
            </a:r>
            <a:r>
              <a:rPr sz="1200" spc="-5" dirty="0">
                <a:solidFill>
                  <a:prstClr val="black"/>
                </a:solidFill>
                <a:latin typeface="Tahoma"/>
                <a:cs typeface="Tahoma"/>
              </a:rPr>
              <a:t>-</a:t>
            </a:r>
            <a:r>
              <a:rPr sz="1200" dirty="0">
                <a:solidFill>
                  <a:prstClr val="black"/>
                </a:solidFill>
                <a:latin typeface="Tahoma"/>
                <a:cs typeface="Tahoma"/>
              </a:rPr>
              <a:t>20  Kas</a:t>
            </a:r>
            <a:r>
              <a:rPr sz="1200" spc="-5" dirty="0">
                <a:solidFill>
                  <a:prstClr val="black"/>
                </a:solidFill>
                <a:latin typeface="Tahoma"/>
                <a:cs typeface="Tahoma"/>
              </a:rPr>
              <a:t>-</a:t>
            </a:r>
            <a:r>
              <a:rPr sz="1200" dirty="0">
                <a:solidFill>
                  <a:prstClr val="black"/>
                </a:solidFill>
                <a:latin typeface="Tahoma"/>
                <a:cs typeface="Tahoma"/>
              </a:rPr>
              <a:t>20  Ar</a:t>
            </a:r>
            <a:r>
              <a:rPr sz="1200" spc="-5" dirty="0">
                <a:solidFill>
                  <a:prstClr val="black"/>
                </a:solidFill>
                <a:latin typeface="Tahoma"/>
                <a:cs typeface="Tahoma"/>
              </a:rPr>
              <a:t>a-</a:t>
            </a:r>
            <a:r>
              <a:rPr sz="1200" dirty="0">
                <a:solidFill>
                  <a:prstClr val="black"/>
                </a:solidFill>
                <a:latin typeface="Tahoma"/>
                <a:cs typeface="Tahoma"/>
              </a:rPr>
              <a:t>20  Oc</a:t>
            </a:r>
            <a:r>
              <a:rPr sz="1200" spc="-5" dirty="0">
                <a:solidFill>
                  <a:prstClr val="black"/>
                </a:solidFill>
                <a:latin typeface="Tahoma"/>
                <a:cs typeface="Tahoma"/>
              </a:rPr>
              <a:t>a-</a:t>
            </a:r>
            <a:r>
              <a:rPr sz="1200" dirty="0">
                <a:solidFill>
                  <a:prstClr val="black"/>
                </a:solidFill>
                <a:latin typeface="Tahoma"/>
                <a:cs typeface="Tahoma"/>
              </a:rPr>
              <a:t>21</a:t>
            </a:r>
            <a:endParaRPr sz="1200">
              <a:solidFill>
                <a:prstClr val="black"/>
              </a:solidFill>
              <a:latin typeface="Tahoma"/>
              <a:cs typeface="Tahoma"/>
            </a:endParaRPr>
          </a:p>
          <a:p>
            <a:pPr marL="36195" marR="5080" indent="17145" algn="just">
              <a:lnSpc>
                <a:spcPct val="155100"/>
              </a:lnSpc>
              <a:spcBef>
                <a:spcPts val="100"/>
              </a:spcBef>
            </a:pPr>
            <a:r>
              <a:rPr sz="1200" dirty="0">
                <a:solidFill>
                  <a:prstClr val="black"/>
                </a:solidFill>
                <a:latin typeface="Tahoma"/>
                <a:cs typeface="Tahoma"/>
              </a:rPr>
              <a:t>Şub</a:t>
            </a:r>
            <a:r>
              <a:rPr sz="1200" spc="-5" dirty="0">
                <a:solidFill>
                  <a:prstClr val="black"/>
                </a:solidFill>
                <a:latin typeface="Tahoma"/>
                <a:cs typeface="Tahoma"/>
              </a:rPr>
              <a:t>-</a:t>
            </a:r>
            <a:r>
              <a:rPr sz="1200" dirty="0">
                <a:solidFill>
                  <a:prstClr val="black"/>
                </a:solidFill>
                <a:latin typeface="Tahoma"/>
                <a:cs typeface="Tahoma"/>
              </a:rPr>
              <a:t>21  </a:t>
            </a:r>
            <a:r>
              <a:rPr sz="1200" spc="-5" dirty="0">
                <a:solidFill>
                  <a:prstClr val="black"/>
                </a:solidFill>
                <a:latin typeface="Tahoma"/>
                <a:cs typeface="Tahoma"/>
              </a:rPr>
              <a:t>Mar-21  </a:t>
            </a:r>
            <a:r>
              <a:rPr sz="1200" dirty="0">
                <a:solidFill>
                  <a:prstClr val="black"/>
                </a:solidFill>
                <a:latin typeface="Tahoma"/>
                <a:cs typeface="Tahoma"/>
              </a:rPr>
              <a:t>Nis-21  M</a:t>
            </a:r>
            <a:r>
              <a:rPr sz="1200" spc="-10" dirty="0">
                <a:solidFill>
                  <a:prstClr val="black"/>
                </a:solidFill>
                <a:latin typeface="Tahoma"/>
                <a:cs typeface="Tahoma"/>
              </a:rPr>
              <a:t>a</a:t>
            </a:r>
            <a:r>
              <a:rPr sz="1200" dirty="0">
                <a:solidFill>
                  <a:prstClr val="black"/>
                </a:solidFill>
                <a:latin typeface="Tahoma"/>
                <a:cs typeface="Tahoma"/>
              </a:rPr>
              <a:t>y</a:t>
            </a:r>
            <a:r>
              <a:rPr sz="1200" spc="-5" dirty="0">
                <a:solidFill>
                  <a:prstClr val="black"/>
                </a:solidFill>
                <a:latin typeface="Tahoma"/>
                <a:cs typeface="Tahoma"/>
              </a:rPr>
              <a:t>-</a:t>
            </a:r>
            <a:r>
              <a:rPr sz="1200" dirty="0">
                <a:solidFill>
                  <a:prstClr val="black"/>
                </a:solidFill>
                <a:latin typeface="Tahoma"/>
                <a:cs typeface="Tahoma"/>
              </a:rPr>
              <a:t>21</a:t>
            </a:r>
            <a:endParaRPr sz="1200">
              <a:solidFill>
                <a:prstClr val="black"/>
              </a:solidFill>
              <a:latin typeface="Tahoma"/>
              <a:cs typeface="Tahoma"/>
            </a:endParaRPr>
          </a:p>
          <a:p>
            <a:pPr marL="12700" marR="5080" indent="45720" algn="r">
              <a:lnSpc>
                <a:spcPct val="160000"/>
              </a:lnSpc>
              <a:spcBef>
                <a:spcPts val="25"/>
              </a:spcBef>
            </a:pPr>
            <a:r>
              <a:rPr sz="1200" dirty="0">
                <a:solidFill>
                  <a:prstClr val="black"/>
                </a:solidFill>
                <a:latin typeface="Tahoma"/>
                <a:cs typeface="Tahoma"/>
              </a:rPr>
              <a:t>H</a:t>
            </a:r>
            <a:r>
              <a:rPr sz="1200" spc="-10" dirty="0">
                <a:solidFill>
                  <a:prstClr val="black"/>
                </a:solidFill>
                <a:latin typeface="Tahoma"/>
                <a:cs typeface="Tahoma"/>
              </a:rPr>
              <a:t>a</a:t>
            </a:r>
            <a:r>
              <a:rPr sz="1200" spc="-5" dirty="0">
                <a:solidFill>
                  <a:prstClr val="black"/>
                </a:solidFill>
                <a:latin typeface="Tahoma"/>
                <a:cs typeface="Tahoma"/>
              </a:rPr>
              <a:t>z-</a:t>
            </a:r>
            <a:r>
              <a:rPr sz="1200" spc="5" dirty="0">
                <a:solidFill>
                  <a:prstClr val="black"/>
                </a:solidFill>
                <a:latin typeface="Tahoma"/>
                <a:cs typeface="Tahoma"/>
              </a:rPr>
              <a:t>21  </a:t>
            </a:r>
            <a:r>
              <a:rPr sz="1200" spc="-5" dirty="0">
                <a:solidFill>
                  <a:prstClr val="black"/>
                </a:solidFill>
                <a:latin typeface="Tahoma"/>
                <a:cs typeface="Tahoma"/>
              </a:rPr>
              <a:t>T</a:t>
            </a:r>
            <a:r>
              <a:rPr sz="1200" dirty="0">
                <a:solidFill>
                  <a:prstClr val="black"/>
                </a:solidFill>
                <a:latin typeface="Tahoma"/>
                <a:cs typeface="Tahoma"/>
              </a:rPr>
              <a:t>em</a:t>
            </a:r>
            <a:r>
              <a:rPr sz="1200" spc="-5" dirty="0">
                <a:solidFill>
                  <a:prstClr val="black"/>
                </a:solidFill>
                <a:latin typeface="Tahoma"/>
                <a:cs typeface="Tahoma"/>
              </a:rPr>
              <a:t>-</a:t>
            </a:r>
            <a:r>
              <a:rPr sz="1200" dirty="0">
                <a:solidFill>
                  <a:prstClr val="black"/>
                </a:solidFill>
                <a:latin typeface="Tahoma"/>
                <a:cs typeface="Tahoma"/>
              </a:rPr>
              <a:t>21  Ağ</a:t>
            </a:r>
            <a:r>
              <a:rPr sz="1200" spc="-5" dirty="0">
                <a:solidFill>
                  <a:prstClr val="black"/>
                </a:solidFill>
                <a:latin typeface="Tahoma"/>
                <a:cs typeface="Tahoma"/>
              </a:rPr>
              <a:t>u-</a:t>
            </a:r>
            <a:r>
              <a:rPr sz="1200" dirty="0">
                <a:solidFill>
                  <a:prstClr val="black"/>
                </a:solidFill>
                <a:latin typeface="Tahoma"/>
                <a:cs typeface="Tahoma"/>
              </a:rPr>
              <a:t>21  Ey</a:t>
            </a:r>
            <a:r>
              <a:rPr sz="1200" spc="5" dirty="0">
                <a:solidFill>
                  <a:prstClr val="black"/>
                </a:solidFill>
                <a:latin typeface="Tahoma"/>
                <a:cs typeface="Tahoma"/>
              </a:rPr>
              <a:t>l</a:t>
            </a:r>
            <a:r>
              <a:rPr sz="1200" spc="-5" dirty="0">
                <a:solidFill>
                  <a:prstClr val="black"/>
                </a:solidFill>
                <a:latin typeface="Tahoma"/>
                <a:cs typeface="Tahoma"/>
              </a:rPr>
              <a:t>-</a:t>
            </a:r>
            <a:r>
              <a:rPr sz="1200" dirty="0">
                <a:solidFill>
                  <a:prstClr val="black"/>
                </a:solidFill>
                <a:latin typeface="Tahoma"/>
                <a:cs typeface="Tahoma"/>
              </a:rPr>
              <a:t>21  Ek</a:t>
            </a:r>
            <a:r>
              <a:rPr sz="1200" spc="5" dirty="0">
                <a:solidFill>
                  <a:prstClr val="black"/>
                </a:solidFill>
                <a:latin typeface="Tahoma"/>
                <a:cs typeface="Tahoma"/>
              </a:rPr>
              <a:t>i</a:t>
            </a:r>
            <a:r>
              <a:rPr sz="1200" spc="-5" dirty="0">
                <a:solidFill>
                  <a:prstClr val="black"/>
                </a:solidFill>
                <a:latin typeface="Tahoma"/>
                <a:cs typeface="Tahoma"/>
              </a:rPr>
              <a:t>-</a:t>
            </a:r>
            <a:r>
              <a:rPr sz="1200" dirty="0">
                <a:solidFill>
                  <a:prstClr val="black"/>
                </a:solidFill>
                <a:latin typeface="Tahoma"/>
                <a:cs typeface="Tahoma"/>
              </a:rPr>
              <a:t>21  Kas</a:t>
            </a:r>
            <a:r>
              <a:rPr sz="1200" spc="-5" dirty="0">
                <a:solidFill>
                  <a:prstClr val="black"/>
                </a:solidFill>
                <a:latin typeface="Tahoma"/>
                <a:cs typeface="Tahoma"/>
              </a:rPr>
              <a:t>-</a:t>
            </a:r>
            <a:r>
              <a:rPr sz="1200" dirty="0">
                <a:solidFill>
                  <a:prstClr val="black"/>
                </a:solidFill>
                <a:latin typeface="Tahoma"/>
                <a:cs typeface="Tahoma"/>
              </a:rPr>
              <a:t>21  Ar</a:t>
            </a:r>
            <a:r>
              <a:rPr sz="1200" spc="-5" dirty="0">
                <a:solidFill>
                  <a:prstClr val="black"/>
                </a:solidFill>
                <a:latin typeface="Tahoma"/>
                <a:cs typeface="Tahoma"/>
              </a:rPr>
              <a:t>a-</a:t>
            </a:r>
            <a:r>
              <a:rPr sz="1200" dirty="0">
                <a:solidFill>
                  <a:prstClr val="black"/>
                </a:solidFill>
                <a:latin typeface="Tahoma"/>
                <a:cs typeface="Tahoma"/>
              </a:rPr>
              <a:t>21  Oc</a:t>
            </a:r>
            <a:r>
              <a:rPr sz="1200" spc="-5" dirty="0">
                <a:solidFill>
                  <a:prstClr val="black"/>
                </a:solidFill>
                <a:latin typeface="Tahoma"/>
                <a:cs typeface="Tahoma"/>
              </a:rPr>
              <a:t>a-</a:t>
            </a:r>
            <a:r>
              <a:rPr sz="1200" dirty="0">
                <a:solidFill>
                  <a:prstClr val="black"/>
                </a:solidFill>
                <a:latin typeface="Tahoma"/>
                <a:cs typeface="Tahoma"/>
              </a:rPr>
              <a:t>22</a:t>
            </a:r>
            <a:endParaRPr sz="1200">
              <a:solidFill>
                <a:prstClr val="black"/>
              </a:solidFill>
              <a:latin typeface="Tahoma"/>
              <a:cs typeface="Tahoma"/>
            </a:endParaRPr>
          </a:p>
          <a:p>
            <a:pPr marL="57150" marR="6350" indent="-3175" algn="r">
              <a:lnSpc>
                <a:spcPct val="146700"/>
              </a:lnSpc>
              <a:spcBef>
                <a:spcPts val="210"/>
              </a:spcBef>
            </a:pPr>
            <a:r>
              <a:rPr sz="1200" dirty="0">
                <a:solidFill>
                  <a:prstClr val="black"/>
                </a:solidFill>
                <a:latin typeface="Tahoma"/>
                <a:cs typeface="Tahoma"/>
              </a:rPr>
              <a:t>Şub</a:t>
            </a:r>
            <a:r>
              <a:rPr sz="1200" spc="-5" dirty="0">
                <a:solidFill>
                  <a:prstClr val="black"/>
                </a:solidFill>
                <a:latin typeface="Tahoma"/>
                <a:cs typeface="Tahoma"/>
              </a:rPr>
              <a:t>-</a:t>
            </a:r>
            <a:r>
              <a:rPr sz="1200" dirty="0">
                <a:solidFill>
                  <a:prstClr val="black"/>
                </a:solidFill>
                <a:latin typeface="Tahoma"/>
                <a:cs typeface="Tahoma"/>
              </a:rPr>
              <a:t>22  M</a:t>
            </a:r>
            <a:r>
              <a:rPr sz="1200" spc="-10" dirty="0">
                <a:solidFill>
                  <a:prstClr val="black"/>
                </a:solidFill>
                <a:latin typeface="Tahoma"/>
                <a:cs typeface="Tahoma"/>
              </a:rPr>
              <a:t>a</a:t>
            </a:r>
            <a:r>
              <a:rPr sz="1200" spc="-5" dirty="0">
                <a:solidFill>
                  <a:prstClr val="black"/>
                </a:solidFill>
                <a:latin typeface="Tahoma"/>
                <a:cs typeface="Tahoma"/>
              </a:rPr>
              <a:t>r-</a:t>
            </a:r>
            <a:r>
              <a:rPr sz="1200" dirty="0">
                <a:solidFill>
                  <a:prstClr val="black"/>
                </a:solidFill>
                <a:latin typeface="Tahoma"/>
                <a:cs typeface="Tahoma"/>
              </a:rPr>
              <a:t>22</a:t>
            </a:r>
            <a:endParaRPr sz="1200">
              <a:solidFill>
                <a:prstClr val="black"/>
              </a:solidFill>
              <a:latin typeface="Tahoma"/>
              <a:cs typeface="Tahoma"/>
            </a:endParaRPr>
          </a:p>
        </p:txBody>
      </p:sp>
      <p:sp>
        <p:nvSpPr>
          <p:cNvPr id="18" name="object 18"/>
          <p:cNvSpPr txBox="1"/>
          <p:nvPr/>
        </p:nvSpPr>
        <p:spPr>
          <a:xfrm>
            <a:off x="8373871" y="3227654"/>
            <a:ext cx="365125" cy="208915"/>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20</a:t>
            </a:r>
            <a:r>
              <a:rPr sz="1200" b="1" spc="-5" dirty="0">
                <a:solidFill>
                  <a:srgbClr val="C00000"/>
                </a:solidFill>
                <a:latin typeface="Tahoma"/>
                <a:cs typeface="Tahoma"/>
              </a:rPr>
              <a:t>,</a:t>
            </a:r>
            <a:r>
              <a:rPr sz="1200" b="1" dirty="0">
                <a:solidFill>
                  <a:srgbClr val="C00000"/>
                </a:solidFill>
                <a:latin typeface="Tahoma"/>
                <a:cs typeface="Tahoma"/>
              </a:rPr>
              <a:t>3</a:t>
            </a:r>
            <a:endParaRPr sz="1200">
              <a:solidFill>
                <a:prstClr val="black"/>
              </a:solidFill>
              <a:latin typeface="Tahoma"/>
              <a:cs typeface="Tahoma"/>
            </a:endParaRPr>
          </a:p>
        </p:txBody>
      </p:sp>
      <p:sp>
        <p:nvSpPr>
          <p:cNvPr id="19" name="object 19"/>
          <p:cNvSpPr txBox="1"/>
          <p:nvPr/>
        </p:nvSpPr>
        <p:spPr>
          <a:xfrm>
            <a:off x="8373871" y="3868039"/>
            <a:ext cx="365125"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15,8</a:t>
            </a:r>
            <a:endParaRPr sz="1200">
              <a:solidFill>
                <a:prstClr val="black"/>
              </a:solidFill>
              <a:latin typeface="Tahoma"/>
              <a:cs typeface="Tahoma"/>
            </a:endParaRPr>
          </a:p>
        </p:txBody>
      </p:sp>
      <p:sp>
        <p:nvSpPr>
          <p:cNvPr id="20" name="object 20"/>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49</a:t>
            </a:r>
            <a:endParaRPr sz="1400">
              <a:solidFill>
                <a:prstClr val="black"/>
              </a:solidFill>
              <a:latin typeface="Tahoma"/>
              <a:cs typeface="Tahoma"/>
            </a:endParaRPr>
          </a:p>
        </p:txBody>
      </p:sp>
      <p:sp>
        <p:nvSpPr>
          <p:cNvPr id="21" name="object 21"/>
          <p:cNvSpPr txBox="1"/>
          <p:nvPr/>
        </p:nvSpPr>
        <p:spPr>
          <a:xfrm>
            <a:off x="1111402" y="2678023"/>
            <a:ext cx="1663064" cy="553085"/>
          </a:xfrm>
          <a:prstGeom prst="rect">
            <a:avLst/>
          </a:prstGeom>
        </p:spPr>
        <p:txBody>
          <a:bodyPr vert="horz" wrap="square" lIns="0" tIns="12065" rIns="0" bIns="0" rtlCol="0">
            <a:spAutoFit/>
          </a:bodyPr>
          <a:lstStyle/>
          <a:p>
            <a:pPr marL="12700" marR="5080">
              <a:lnSpc>
                <a:spcPct val="123600"/>
              </a:lnSpc>
              <a:spcBef>
                <a:spcPts val="95"/>
              </a:spcBef>
            </a:pPr>
            <a:r>
              <a:rPr sz="1400" dirty="0">
                <a:solidFill>
                  <a:prstClr val="black"/>
                </a:solidFill>
                <a:latin typeface="Tahoma"/>
                <a:cs typeface="Tahoma"/>
              </a:rPr>
              <a:t>Mevduat </a:t>
            </a:r>
            <a:r>
              <a:rPr sz="1400" spc="-5" dirty="0">
                <a:solidFill>
                  <a:prstClr val="black"/>
                </a:solidFill>
                <a:latin typeface="Tahoma"/>
                <a:cs typeface="Tahoma"/>
              </a:rPr>
              <a:t>faiz </a:t>
            </a:r>
            <a:r>
              <a:rPr sz="1400" spc="-10" dirty="0">
                <a:solidFill>
                  <a:prstClr val="black"/>
                </a:solidFill>
                <a:latin typeface="Tahoma"/>
                <a:cs typeface="Tahoma"/>
              </a:rPr>
              <a:t>oranı  </a:t>
            </a:r>
            <a:r>
              <a:rPr sz="1400" spc="-5" dirty="0">
                <a:solidFill>
                  <a:prstClr val="black"/>
                </a:solidFill>
                <a:latin typeface="Tahoma"/>
                <a:cs typeface="Tahoma"/>
              </a:rPr>
              <a:t>Ticari kredi faiz</a:t>
            </a:r>
            <a:r>
              <a:rPr sz="1400" spc="-25" dirty="0">
                <a:solidFill>
                  <a:prstClr val="black"/>
                </a:solidFill>
                <a:latin typeface="Tahoma"/>
                <a:cs typeface="Tahoma"/>
              </a:rPr>
              <a:t> </a:t>
            </a:r>
            <a:r>
              <a:rPr sz="1400" spc="-10" dirty="0">
                <a:solidFill>
                  <a:prstClr val="black"/>
                </a:solidFill>
                <a:latin typeface="Tahoma"/>
                <a:cs typeface="Tahoma"/>
              </a:rPr>
              <a:t>oranı</a:t>
            </a:r>
            <a:endParaRPr sz="1400">
              <a:solidFill>
                <a:prstClr val="black"/>
              </a:solidFill>
              <a:latin typeface="Tahoma"/>
              <a:cs typeface="Tahoma"/>
            </a:endParaRPr>
          </a:p>
        </p:txBody>
      </p:sp>
    </p:spTree>
    <p:extLst>
      <p:ext uri="{BB962C8B-B14F-4D97-AF65-F5344CB8AC3E}">
        <p14:creationId xmlns:p14="http://schemas.microsoft.com/office/powerpoint/2010/main" val="331875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20877"/>
            <a:ext cx="7676515" cy="575310"/>
          </a:xfrm>
          <a:prstGeom prst="rect">
            <a:avLst/>
          </a:prstGeom>
        </p:spPr>
        <p:txBody>
          <a:bodyPr vert="horz" wrap="square" lIns="0" tIns="12700" rIns="0" bIns="0" rtlCol="0">
            <a:spAutoFit/>
          </a:bodyPr>
          <a:lstStyle/>
          <a:p>
            <a:pPr marL="12700">
              <a:lnSpc>
                <a:spcPct val="100000"/>
              </a:lnSpc>
              <a:spcBef>
                <a:spcPts val="100"/>
              </a:spcBef>
            </a:pPr>
            <a:r>
              <a:rPr dirty="0"/>
              <a:t>Hizmetler ve </a:t>
            </a:r>
            <a:r>
              <a:rPr spc="-5" dirty="0"/>
              <a:t>sanayi büyümeyi sürükleyen </a:t>
            </a:r>
            <a:r>
              <a:rPr dirty="0"/>
              <a:t>ana</a:t>
            </a:r>
            <a:r>
              <a:rPr spc="-25" dirty="0"/>
              <a:t> </a:t>
            </a:r>
            <a:r>
              <a:rPr spc="-5" dirty="0"/>
              <a:t>sektörlerdir.</a:t>
            </a:r>
          </a:p>
          <a:p>
            <a:pPr marL="12700">
              <a:lnSpc>
                <a:spcPct val="100000"/>
              </a:lnSpc>
              <a:spcBef>
                <a:spcPts val="5"/>
              </a:spcBef>
            </a:pPr>
            <a:r>
              <a:rPr b="0" spc="-5" dirty="0">
                <a:latin typeface="Tahoma"/>
                <a:cs typeface="Tahoma"/>
              </a:rPr>
              <a:t>Tarım </a:t>
            </a:r>
            <a:r>
              <a:rPr b="0" spc="-10" dirty="0">
                <a:latin typeface="Tahoma"/>
                <a:cs typeface="Tahoma"/>
              </a:rPr>
              <a:t>sınırlı </a:t>
            </a:r>
            <a:r>
              <a:rPr b="0" spc="-5" dirty="0">
                <a:latin typeface="Tahoma"/>
                <a:cs typeface="Tahoma"/>
              </a:rPr>
              <a:t>oranda </a:t>
            </a:r>
            <a:r>
              <a:rPr b="0" dirty="0">
                <a:latin typeface="Tahoma"/>
                <a:cs typeface="Tahoma"/>
              </a:rPr>
              <a:t>artarken, inşaat </a:t>
            </a:r>
            <a:r>
              <a:rPr b="0" spc="-5" dirty="0">
                <a:latin typeface="Tahoma"/>
                <a:cs typeface="Tahoma"/>
              </a:rPr>
              <a:t>sektöründe </a:t>
            </a:r>
            <a:r>
              <a:rPr b="0" dirty="0">
                <a:latin typeface="Tahoma"/>
                <a:cs typeface="Tahoma"/>
              </a:rPr>
              <a:t>daralma devam</a:t>
            </a:r>
            <a:r>
              <a:rPr b="0" spc="105" dirty="0">
                <a:latin typeface="Tahoma"/>
                <a:cs typeface="Tahoma"/>
              </a:rPr>
              <a:t> </a:t>
            </a:r>
            <a:r>
              <a:rPr b="0" spc="-5" dirty="0">
                <a:latin typeface="Tahoma"/>
                <a:cs typeface="Tahoma"/>
              </a:rPr>
              <a:t>etmektedir.</a:t>
            </a:r>
          </a:p>
        </p:txBody>
      </p:sp>
      <p:sp>
        <p:nvSpPr>
          <p:cNvPr id="3" name="object 3"/>
          <p:cNvSpPr/>
          <p:nvPr/>
        </p:nvSpPr>
        <p:spPr>
          <a:xfrm>
            <a:off x="0" y="1626107"/>
            <a:ext cx="9144000" cy="340360"/>
          </a:xfrm>
          <a:custGeom>
            <a:avLst/>
            <a:gdLst/>
            <a:ahLst/>
            <a:cxnLst/>
            <a:rect l="l" t="t" r="r" b="b"/>
            <a:pathLst>
              <a:path w="9144000" h="340360">
                <a:moveTo>
                  <a:pt x="0" y="339851"/>
                </a:moveTo>
                <a:lnTo>
                  <a:pt x="9144000" y="339851"/>
                </a:lnTo>
                <a:lnTo>
                  <a:pt x="9144000" y="0"/>
                </a:lnTo>
                <a:lnTo>
                  <a:pt x="0" y="0"/>
                </a:lnTo>
                <a:lnTo>
                  <a:pt x="0" y="339851"/>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444804" y="1657349"/>
            <a:ext cx="828865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GSYİH </a:t>
            </a:r>
            <a:r>
              <a:rPr sz="1600" spc="-10" dirty="0">
                <a:solidFill>
                  <a:srgbClr val="FFFFFF"/>
                </a:solidFill>
                <a:latin typeface="Tahoma"/>
                <a:cs typeface="Tahoma"/>
              </a:rPr>
              <a:t>iktisadi faaliyet kolları </a:t>
            </a:r>
            <a:r>
              <a:rPr sz="1600" spc="-5" dirty="0">
                <a:solidFill>
                  <a:srgbClr val="FFFFFF"/>
                </a:solidFill>
                <a:latin typeface="Tahoma"/>
                <a:cs typeface="Tahoma"/>
              </a:rPr>
              <a:t>(bir </a:t>
            </a:r>
            <a:r>
              <a:rPr sz="1600" spc="-10" dirty="0">
                <a:solidFill>
                  <a:srgbClr val="FFFFFF"/>
                </a:solidFill>
                <a:latin typeface="Tahoma"/>
                <a:cs typeface="Tahoma"/>
              </a:rPr>
              <a:t>önceki yılın aynı çeyreğine göre değişim oranı, </a:t>
            </a:r>
            <a:r>
              <a:rPr sz="1600" spc="-5" dirty="0">
                <a:solidFill>
                  <a:srgbClr val="FFFFFF"/>
                </a:solidFill>
                <a:latin typeface="Tahoma"/>
                <a:cs typeface="Tahoma"/>
              </a:rPr>
              <a:t>%) 2021</a:t>
            </a:r>
            <a:r>
              <a:rPr sz="1600" spc="409" dirty="0">
                <a:solidFill>
                  <a:srgbClr val="FFFFFF"/>
                </a:solidFill>
                <a:latin typeface="Tahoma"/>
                <a:cs typeface="Tahoma"/>
              </a:rPr>
              <a:t> </a:t>
            </a:r>
            <a:r>
              <a:rPr sz="1600" spc="-5" dirty="0">
                <a:solidFill>
                  <a:srgbClr val="FFFFFF"/>
                </a:solidFill>
                <a:latin typeface="Tahoma"/>
                <a:cs typeface="Tahoma"/>
              </a:rPr>
              <a:t>Ç4</a:t>
            </a:r>
            <a:endParaRPr sz="1600">
              <a:solidFill>
                <a:prstClr val="black"/>
              </a:solidFill>
              <a:latin typeface="Tahoma"/>
              <a:cs typeface="Tahoma"/>
            </a:endParaRPr>
          </a:p>
        </p:txBody>
      </p:sp>
      <p:grpSp>
        <p:nvGrpSpPr>
          <p:cNvPr id="5" name="object 5"/>
          <p:cNvGrpSpPr/>
          <p:nvPr/>
        </p:nvGrpSpPr>
        <p:grpSpPr>
          <a:xfrm>
            <a:off x="393191" y="2651760"/>
            <a:ext cx="7912734" cy="2734310"/>
            <a:chOff x="393191" y="2651760"/>
            <a:chExt cx="7912734" cy="2734310"/>
          </a:xfrm>
        </p:grpSpPr>
        <p:sp>
          <p:nvSpPr>
            <p:cNvPr id="6" name="object 6"/>
            <p:cNvSpPr/>
            <p:nvPr/>
          </p:nvSpPr>
          <p:spPr>
            <a:xfrm>
              <a:off x="569976" y="2651759"/>
              <a:ext cx="7560945" cy="2734310"/>
            </a:xfrm>
            <a:custGeom>
              <a:avLst/>
              <a:gdLst/>
              <a:ahLst/>
              <a:cxnLst/>
              <a:rect l="l" t="t" r="r" b="b"/>
              <a:pathLst>
                <a:path w="7560945" h="2734310">
                  <a:moveTo>
                    <a:pt x="438912" y="1950720"/>
                  </a:moveTo>
                  <a:lnTo>
                    <a:pt x="0" y="1950720"/>
                  </a:lnTo>
                  <a:lnTo>
                    <a:pt x="0" y="2310384"/>
                  </a:lnTo>
                  <a:lnTo>
                    <a:pt x="438912" y="2310384"/>
                  </a:lnTo>
                  <a:lnTo>
                    <a:pt x="438912" y="1950720"/>
                  </a:lnTo>
                  <a:close/>
                </a:path>
                <a:path w="7560945" h="2734310">
                  <a:moveTo>
                    <a:pt x="1229868" y="1143000"/>
                  </a:moveTo>
                  <a:lnTo>
                    <a:pt x="790956" y="1143000"/>
                  </a:lnTo>
                  <a:lnTo>
                    <a:pt x="790956" y="2310384"/>
                  </a:lnTo>
                  <a:lnTo>
                    <a:pt x="1229868" y="2310384"/>
                  </a:lnTo>
                  <a:lnTo>
                    <a:pt x="1229868" y="1143000"/>
                  </a:lnTo>
                  <a:close/>
                </a:path>
                <a:path w="7560945" h="2734310">
                  <a:moveTo>
                    <a:pt x="2020824" y="2310384"/>
                  </a:moveTo>
                  <a:lnTo>
                    <a:pt x="1581912" y="2310384"/>
                  </a:lnTo>
                  <a:lnTo>
                    <a:pt x="1581912" y="2734056"/>
                  </a:lnTo>
                  <a:lnTo>
                    <a:pt x="2020824" y="2734056"/>
                  </a:lnTo>
                  <a:lnTo>
                    <a:pt x="2020824" y="2310384"/>
                  </a:lnTo>
                  <a:close/>
                </a:path>
                <a:path w="7560945" h="2734310">
                  <a:moveTo>
                    <a:pt x="2813304" y="489204"/>
                  </a:moveTo>
                  <a:lnTo>
                    <a:pt x="2372868" y="489204"/>
                  </a:lnTo>
                  <a:lnTo>
                    <a:pt x="2372868" y="2310384"/>
                  </a:lnTo>
                  <a:lnTo>
                    <a:pt x="2813304" y="2310384"/>
                  </a:lnTo>
                  <a:lnTo>
                    <a:pt x="2813304" y="489204"/>
                  </a:lnTo>
                  <a:close/>
                </a:path>
                <a:path w="7560945" h="2734310">
                  <a:moveTo>
                    <a:pt x="3604260" y="281940"/>
                  </a:moveTo>
                  <a:lnTo>
                    <a:pt x="3163824" y="281940"/>
                  </a:lnTo>
                  <a:lnTo>
                    <a:pt x="3163824" y="2310384"/>
                  </a:lnTo>
                  <a:lnTo>
                    <a:pt x="3604260" y="2310384"/>
                  </a:lnTo>
                  <a:lnTo>
                    <a:pt x="3604260" y="281940"/>
                  </a:lnTo>
                  <a:close/>
                </a:path>
                <a:path w="7560945" h="2734310">
                  <a:moveTo>
                    <a:pt x="4395216" y="816864"/>
                  </a:moveTo>
                  <a:lnTo>
                    <a:pt x="3956304" y="816864"/>
                  </a:lnTo>
                  <a:lnTo>
                    <a:pt x="3956304" y="2310384"/>
                  </a:lnTo>
                  <a:lnTo>
                    <a:pt x="4395216" y="2310384"/>
                  </a:lnTo>
                  <a:lnTo>
                    <a:pt x="4395216" y="816864"/>
                  </a:lnTo>
                  <a:close/>
                </a:path>
                <a:path w="7560945" h="2734310">
                  <a:moveTo>
                    <a:pt x="5186172" y="1972056"/>
                  </a:moveTo>
                  <a:lnTo>
                    <a:pt x="4747260" y="1972056"/>
                  </a:lnTo>
                  <a:lnTo>
                    <a:pt x="4747260" y="2310384"/>
                  </a:lnTo>
                  <a:lnTo>
                    <a:pt x="5186172" y="2310384"/>
                  </a:lnTo>
                  <a:lnTo>
                    <a:pt x="5186172" y="1972056"/>
                  </a:lnTo>
                  <a:close/>
                </a:path>
                <a:path w="7560945" h="2734310">
                  <a:moveTo>
                    <a:pt x="5977128" y="1197864"/>
                  </a:moveTo>
                  <a:lnTo>
                    <a:pt x="5538216" y="1197864"/>
                  </a:lnTo>
                  <a:lnTo>
                    <a:pt x="5538216" y="2310384"/>
                  </a:lnTo>
                  <a:lnTo>
                    <a:pt x="5977128" y="2310384"/>
                  </a:lnTo>
                  <a:lnTo>
                    <a:pt x="5977128" y="1197864"/>
                  </a:lnTo>
                  <a:close/>
                </a:path>
                <a:path w="7560945" h="2734310">
                  <a:moveTo>
                    <a:pt x="6768084" y="1688592"/>
                  </a:moveTo>
                  <a:lnTo>
                    <a:pt x="6329172" y="1688592"/>
                  </a:lnTo>
                  <a:lnTo>
                    <a:pt x="6329172" y="2310384"/>
                  </a:lnTo>
                  <a:lnTo>
                    <a:pt x="6768084" y="2310384"/>
                  </a:lnTo>
                  <a:lnTo>
                    <a:pt x="6768084" y="1688592"/>
                  </a:lnTo>
                  <a:close/>
                </a:path>
                <a:path w="7560945" h="2734310">
                  <a:moveTo>
                    <a:pt x="7560564" y="0"/>
                  </a:moveTo>
                  <a:lnTo>
                    <a:pt x="7120128" y="0"/>
                  </a:lnTo>
                  <a:lnTo>
                    <a:pt x="7120128" y="2310384"/>
                  </a:lnTo>
                  <a:lnTo>
                    <a:pt x="7560564" y="2310384"/>
                  </a:lnTo>
                  <a:lnTo>
                    <a:pt x="7560564" y="0"/>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393191" y="4962144"/>
              <a:ext cx="7912734" cy="0"/>
            </a:xfrm>
            <a:custGeom>
              <a:avLst/>
              <a:gdLst/>
              <a:ahLst/>
              <a:cxnLst/>
              <a:rect l="l" t="t" r="r" b="b"/>
              <a:pathLst>
                <a:path w="7912734">
                  <a:moveTo>
                    <a:pt x="0" y="0"/>
                  </a:moveTo>
                  <a:lnTo>
                    <a:pt x="7912608" y="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88669" y="3969258"/>
              <a:ext cx="7122159" cy="0"/>
            </a:xfrm>
            <a:custGeom>
              <a:avLst/>
              <a:gdLst/>
              <a:ahLst/>
              <a:cxnLst/>
              <a:rect l="l" t="t" r="r" b="b"/>
              <a:pathLst>
                <a:path w="7122159">
                  <a:moveTo>
                    <a:pt x="0" y="0"/>
                  </a:moveTo>
                  <a:lnTo>
                    <a:pt x="0" y="0"/>
                  </a:lnTo>
                  <a:lnTo>
                    <a:pt x="6330696" y="0"/>
                  </a:lnTo>
                  <a:lnTo>
                    <a:pt x="7121652" y="0"/>
                  </a:lnTo>
                </a:path>
              </a:pathLst>
            </a:custGeom>
            <a:ln w="19812">
              <a:solidFill>
                <a:srgbClr val="C30C3D"/>
              </a:solidFill>
              <a:prstDash val="dash"/>
            </a:ln>
          </p:spPr>
          <p:txBody>
            <a:bodyPr wrap="square" lIns="0" tIns="0" rIns="0" bIns="0" rtlCol="0"/>
            <a:lstStyle/>
            <a:p>
              <a:endParaRPr smtClean="0">
                <a:solidFill>
                  <a:prstClr val="black"/>
                </a:solidFill>
              </a:endParaRPr>
            </a:p>
          </p:txBody>
        </p:sp>
      </p:grpSp>
      <p:sp>
        <p:nvSpPr>
          <p:cNvPr id="9" name="object 9"/>
          <p:cNvSpPr txBox="1"/>
          <p:nvPr/>
        </p:nvSpPr>
        <p:spPr>
          <a:xfrm>
            <a:off x="4412107" y="5632196"/>
            <a:ext cx="1531620" cy="391160"/>
          </a:xfrm>
          <a:prstGeom prst="rect">
            <a:avLst/>
          </a:prstGeom>
        </p:spPr>
        <p:txBody>
          <a:bodyPr vert="horz" wrap="square" lIns="0" tIns="12700" rIns="0" bIns="0" rtlCol="0">
            <a:spAutoFit/>
          </a:bodyPr>
          <a:lstStyle/>
          <a:p>
            <a:pPr marL="103505" marR="5080" indent="-91440">
              <a:spcBef>
                <a:spcPts val="100"/>
              </a:spcBef>
            </a:pPr>
            <a:r>
              <a:rPr sz="1200" spc="-5" dirty="0">
                <a:solidFill>
                  <a:prstClr val="black"/>
                </a:solidFill>
                <a:latin typeface="Tahoma"/>
                <a:cs typeface="Tahoma"/>
              </a:rPr>
              <a:t>Finans ve</a:t>
            </a:r>
            <a:r>
              <a:rPr sz="1200" spc="-165" dirty="0">
                <a:solidFill>
                  <a:prstClr val="black"/>
                </a:solidFill>
                <a:latin typeface="Tahoma"/>
                <a:cs typeface="Tahoma"/>
              </a:rPr>
              <a:t> </a:t>
            </a:r>
            <a:r>
              <a:rPr sz="1200" spc="-5" dirty="0">
                <a:solidFill>
                  <a:prstClr val="black"/>
                </a:solidFill>
                <a:latin typeface="Tahoma"/>
                <a:cs typeface="Tahoma"/>
              </a:rPr>
              <a:t>Gayrimenkul  sigorta</a:t>
            </a:r>
            <a:endParaRPr sz="1200">
              <a:solidFill>
                <a:prstClr val="black"/>
              </a:solidFill>
              <a:latin typeface="Tahoma"/>
              <a:cs typeface="Tahoma"/>
            </a:endParaRPr>
          </a:p>
        </p:txBody>
      </p:sp>
      <p:sp>
        <p:nvSpPr>
          <p:cNvPr id="28" name="object 28"/>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10" name="object 10"/>
          <p:cNvSpPr txBox="1"/>
          <p:nvPr/>
        </p:nvSpPr>
        <p:spPr>
          <a:xfrm>
            <a:off x="6044310" y="5632196"/>
            <a:ext cx="565150" cy="757555"/>
          </a:xfrm>
          <a:prstGeom prst="rect">
            <a:avLst/>
          </a:prstGeom>
        </p:spPr>
        <p:txBody>
          <a:bodyPr vert="horz" wrap="square" lIns="0" tIns="12700" rIns="0" bIns="0" rtlCol="0">
            <a:spAutoFit/>
          </a:bodyPr>
          <a:lstStyle/>
          <a:p>
            <a:pPr marL="33655" marR="5080" indent="-21590">
              <a:spcBef>
                <a:spcPts val="100"/>
              </a:spcBef>
            </a:pPr>
            <a:r>
              <a:rPr sz="1200" dirty="0">
                <a:solidFill>
                  <a:prstClr val="black"/>
                </a:solidFill>
                <a:latin typeface="Tahoma"/>
                <a:cs typeface="Tahoma"/>
              </a:rPr>
              <a:t>Me</a:t>
            </a:r>
            <a:r>
              <a:rPr sz="1200" spc="5" dirty="0">
                <a:solidFill>
                  <a:prstClr val="black"/>
                </a:solidFill>
                <a:latin typeface="Tahoma"/>
                <a:cs typeface="Tahoma"/>
              </a:rPr>
              <a:t>s</a:t>
            </a:r>
            <a:r>
              <a:rPr sz="1200" dirty="0">
                <a:solidFill>
                  <a:prstClr val="black"/>
                </a:solidFill>
                <a:latin typeface="Tahoma"/>
                <a:cs typeface="Tahoma"/>
              </a:rPr>
              <a:t>l</a:t>
            </a:r>
            <a:r>
              <a:rPr sz="1200" spc="5" dirty="0">
                <a:solidFill>
                  <a:prstClr val="black"/>
                </a:solidFill>
                <a:latin typeface="Tahoma"/>
                <a:cs typeface="Tahoma"/>
              </a:rPr>
              <a:t>e</a:t>
            </a:r>
            <a:r>
              <a:rPr sz="1200" spc="-10" dirty="0">
                <a:solidFill>
                  <a:prstClr val="black"/>
                </a:solidFill>
                <a:latin typeface="Tahoma"/>
                <a:cs typeface="Tahoma"/>
              </a:rPr>
              <a:t>k</a:t>
            </a:r>
            <a:r>
              <a:rPr sz="1200" spc="-5" dirty="0">
                <a:solidFill>
                  <a:prstClr val="black"/>
                </a:solidFill>
                <a:latin typeface="Tahoma"/>
                <a:cs typeface="Tahoma"/>
              </a:rPr>
              <a:t>i,  idari ve  destek  </a:t>
            </a:r>
            <a:r>
              <a:rPr sz="1200" dirty="0">
                <a:solidFill>
                  <a:prstClr val="black"/>
                </a:solidFill>
                <a:latin typeface="Tahoma"/>
                <a:cs typeface="Tahoma"/>
              </a:rPr>
              <a:t>hizmet</a:t>
            </a:r>
            <a:endParaRPr sz="1200">
              <a:solidFill>
                <a:prstClr val="black"/>
              </a:solidFill>
              <a:latin typeface="Tahoma"/>
              <a:cs typeface="Tahoma"/>
            </a:endParaRPr>
          </a:p>
        </p:txBody>
      </p:sp>
      <p:sp>
        <p:nvSpPr>
          <p:cNvPr id="11" name="object 11"/>
          <p:cNvSpPr txBox="1"/>
          <p:nvPr/>
        </p:nvSpPr>
        <p:spPr>
          <a:xfrm>
            <a:off x="1323847" y="5632196"/>
            <a:ext cx="465455"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S</a:t>
            </a:r>
            <a:r>
              <a:rPr sz="1200" spc="-10" dirty="0">
                <a:solidFill>
                  <a:prstClr val="black"/>
                </a:solidFill>
                <a:latin typeface="Tahoma"/>
                <a:cs typeface="Tahoma"/>
              </a:rPr>
              <a:t>a</a:t>
            </a:r>
            <a:r>
              <a:rPr sz="1200" spc="-5" dirty="0">
                <a:solidFill>
                  <a:prstClr val="black"/>
                </a:solidFill>
                <a:latin typeface="Tahoma"/>
                <a:cs typeface="Tahoma"/>
              </a:rPr>
              <a:t>n</a:t>
            </a:r>
            <a:r>
              <a:rPr sz="1200" spc="-10" dirty="0">
                <a:solidFill>
                  <a:prstClr val="black"/>
                </a:solidFill>
                <a:latin typeface="Tahoma"/>
                <a:cs typeface="Tahoma"/>
              </a:rPr>
              <a:t>ayi</a:t>
            </a:r>
            <a:endParaRPr sz="1200">
              <a:solidFill>
                <a:prstClr val="black"/>
              </a:solidFill>
              <a:latin typeface="Tahoma"/>
              <a:cs typeface="Tahoma"/>
            </a:endParaRPr>
          </a:p>
        </p:txBody>
      </p:sp>
      <p:sp>
        <p:nvSpPr>
          <p:cNvPr id="12" name="object 12"/>
          <p:cNvSpPr txBox="1"/>
          <p:nvPr/>
        </p:nvSpPr>
        <p:spPr>
          <a:xfrm>
            <a:off x="392074" y="5632196"/>
            <a:ext cx="790575" cy="574675"/>
          </a:xfrm>
          <a:prstGeom prst="rect">
            <a:avLst/>
          </a:prstGeom>
        </p:spPr>
        <p:txBody>
          <a:bodyPr vert="horz" wrap="square" lIns="0" tIns="12700" rIns="0" bIns="0" rtlCol="0">
            <a:spAutoFit/>
          </a:bodyPr>
          <a:lstStyle/>
          <a:p>
            <a:pPr marL="12700" marR="5080" indent="-1905" algn="ctr">
              <a:spcBef>
                <a:spcPts val="100"/>
              </a:spcBef>
            </a:pPr>
            <a:r>
              <a:rPr sz="1200" spc="-10" dirty="0">
                <a:solidFill>
                  <a:prstClr val="black"/>
                </a:solidFill>
                <a:latin typeface="Tahoma"/>
                <a:cs typeface="Tahoma"/>
              </a:rPr>
              <a:t>Tarım,  </a:t>
            </a:r>
            <a:r>
              <a:rPr sz="1200" spc="-5" dirty="0">
                <a:solidFill>
                  <a:prstClr val="black"/>
                </a:solidFill>
                <a:latin typeface="Tahoma"/>
                <a:cs typeface="Tahoma"/>
              </a:rPr>
              <a:t>ormancılık  ve</a:t>
            </a:r>
            <a:r>
              <a:rPr sz="1200" spc="-50" dirty="0">
                <a:solidFill>
                  <a:prstClr val="black"/>
                </a:solidFill>
                <a:latin typeface="Tahoma"/>
                <a:cs typeface="Tahoma"/>
              </a:rPr>
              <a:t> </a:t>
            </a:r>
            <a:r>
              <a:rPr sz="1200" spc="-5" dirty="0">
                <a:solidFill>
                  <a:prstClr val="black"/>
                </a:solidFill>
                <a:latin typeface="Tahoma"/>
                <a:cs typeface="Tahoma"/>
              </a:rPr>
              <a:t>balıkçılık</a:t>
            </a:r>
            <a:endParaRPr sz="1200">
              <a:solidFill>
                <a:prstClr val="black"/>
              </a:solidFill>
              <a:latin typeface="Tahoma"/>
              <a:cs typeface="Tahoma"/>
            </a:endParaRPr>
          </a:p>
        </p:txBody>
      </p:sp>
      <p:sp>
        <p:nvSpPr>
          <p:cNvPr id="13" name="object 13"/>
          <p:cNvSpPr txBox="1"/>
          <p:nvPr/>
        </p:nvSpPr>
        <p:spPr>
          <a:xfrm>
            <a:off x="2806954" y="5632196"/>
            <a:ext cx="66103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Hizmetler</a:t>
            </a:r>
            <a:endParaRPr sz="1200">
              <a:solidFill>
                <a:prstClr val="black"/>
              </a:solidFill>
              <a:latin typeface="Tahoma"/>
              <a:cs typeface="Tahoma"/>
            </a:endParaRPr>
          </a:p>
        </p:txBody>
      </p:sp>
      <p:sp>
        <p:nvSpPr>
          <p:cNvPr id="14" name="object 14"/>
          <p:cNvSpPr txBox="1"/>
          <p:nvPr/>
        </p:nvSpPr>
        <p:spPr>
          <a:xfrm>
            <a:off x="3699128" y="5632196"/>
            <a:ext cx="509270" cy="391160"/>
          </a:xfrm>
          <a:prstGeom prst="rect">
            <a:avLst/>
          </a:prstGeom>
        </p:spPr>
        <p:txBody>
          <a:bodyPr vert="horz" wrap="square" lIns="0" tIns="12700" rIns="0" bIns="0" rtlCol="0">
            <a:spAutoFit/>
          </a:bodyPr>
          <a:lstStyle/>
          <a:p>
            <a:pPr marL="20320" marR="5080" indent="-7620">
              <a:spcBef>
                <a:spcPts val="100"/>
              </a:spcBef>
            </a:pPr>
            <a:r>
              <a:rPr sz="1200" spc="-5" dirty="0">
                <a:solidFill>
                  <a:prstClr val="black"/>
                </a:solidFill>
                <a:latin typeface="Tahoma"/>
                <a:cs typeface="Tahoma"/>
              </a:rPr>
              <a:t>Bilgi</a:t>
            </a:r>
            <a:r>
              <a:rPr sz="1200" spc="-75" dirty="0">
                <a:solidFill>
                  <a:prstClr val="black"/>
                </a:solidFill>
                <a:latin typeface="Tahoma"/>
                <a:cs typeface="Tahoma"/>
              </a:rPr>
              <a:t> </a:t>
            </a:r>
            <a:r>
              <a:rPr sz="1200" spc="-5" dirty="0">
                <a:solidFill>
                  <a:prstClr val="black"/>
                </a:solidFill>
                <a:latin typeface="Tahoma"/>
                <a:cs typeface="Tahoma"/>
              </a:rPr>
              <a:t>ve  il</a:t>
            </a:r>
            <a:r>
              <a:rPr sz="1200" dirty="0">
                <a:solidFill>
                  <a:prstClr val="black"/>
                </a:solidFill>
                <a:latin typeface="Tahoma"/>
                <a:cs typeface="Tahoma"/>
              </a:rPr>
              <a:t>e</a:t>
            </a:r>
            <a:r>
              <a:rPr sz="1200" spc="-10" dirty="0">
                <a:solidFill>
                  <a:prstClr val="black"/>
                </a:solidFill>
                <a:latin typeface="Tahoma"/>
                <a:cs typeface="Tahoma"/>
              </a:rPr>
              <a:t>t</a:t>
            </a:r>
            <a:r>
              <a:rPr sz="1200" dirty="0">
                <a:solidFill>
                  <a:prstClr val="black"/>
                </a:solidFill>
                <a:latin typeface="Tahoma"/>
                <a:cs typeface="Tahoma"/>
              </a:rPr>
              <a:t>i</a:t>
            </a:r>
            <a:r>
              <a:rPr sz="1200" spc="5" dirty="0">
                <a:solidFill>
                  <a:prstClr val="black"/>
                </a:solidFill>
                <a:latin typeface="Tahoma"/>
                <a:cs typeface="Tahoma"/>
              </a:rPr>
              <a:t>ş</a:t>
            </a:r>
            <a:r>
              <a:rPr sz="1200" spc="-5" dirty="0">
                <a:solidFill>
                  <a:prstClr val="black"/>
                </a:solidFill>
                <a:latin typeface="Tahoma"/>
                <a:cs typeface="Tahoma"/>
              </a:rPr>
              <a:t>im</a:t>
            </a:r>
            <a:endParaRPr sz="1200">
              <a:solidFill>
                <a:prstClr val="black"/>
              </a:solidFill>
              <a:latin typeface="Tahoma"/>
              <a:cs typeface="Tahoma"/>
            </a:endParaRPr>
          </a:p>
        </p:txBody>
      </p:sp>
      <p:sp>
        <p:nvSpPr>
          <p:cNvPr id="15" name="object 15"/>
          <p:cNvSpPr txBox="1"/>
          <p:nvPr/>
        </p:nvSpPr>
        <p:spPr>
          <a:xfrm>
            <a:off x="6798309" y="5632196"/>
            <a:ext cx="644525" cy="940435"/>
          </a:xfrm>
          <a:prstGeom prst="rect">
            <a:avLst/>
          </a:prstGeom>
        </p:spPr>
        <p:txBody>
          <a:bodyPr vert="horz" wrap="square" lIns="0" tIns="12700" rIns="0" bIns="0" rtlCol="0">
            <a:spAutoFit/>
          </a:bodyPr>
          <a:lstStyle/>
          <a:p>
            <a:pPr marL="12700" marR="5080" indent="-1905" algn="ctr">
              <a:spcBef>
                <a:spcPts val="100"/>
              </a:spcBef>
            </a:pPr>
            <a:r>
              <a:rPr sz="1200" spc="-5" dirty="0">
                <a:solidFill>
                  <a:prstClr val="black"/>
                </a:solidFill>
                <a:latin typeface="Tahoma"/>
                <a:cs typeface="Tahoma"/>
              </a:rPr>
              <a:t>Kamu  yön</a:t>
            </a:r>
            <a:r>
              <a:rPr sz="1200" dirty="0">
                <a:solidFill>
                  <a:prstClr val="black"/>
                </a:solidFill>
                <a:latin typeface="Tahoma"/>
                <a:cs typeface="Tahoma"/>
              </a:rPr>
              <a:t>e</a:t>
            </a:r>
            <a:r>
              <a:rPr sz="1200" spc="-10" dirty="0">
                <a:solidFill>
                  <a:prstClr val="black"/>
                </a:solidFill>
                <a:latin typeface="Tahoma"/>
                <a:cs typeface="Tahoma"/>
              </a:rPr>
              <a:t>t</a:t>
            </a:r>
            <a:r>
              <a:rPr sz="1200" spc="-5" dirty="0">
                <a:solidFill>
                  <a:prstClr val="black"/>
                </a:solidFill>
                <a:latin typeface="Tahoma"/>
                <a:cs typeface="Tahoma"/>
              </a:rPr>
              <a:t>imi,  eğitim,  insan  sağlığı</a:t>
            </a:r>
            <a:endParaRPr sz="1200">
              <a:solidFill>
                <a:prstClr val="black"/>
              </a:solidFill>
              <a:latin typeface="Tahoma"/>
              <a:cs typeface="Tahoma"/>
            </a:endParaRPr>
          </a:p>
        </p:txBody>
      </p:sp>
      <p:sp>
        <p:nvSpPr>
          <p:cNvPr id="16" name="object 16"/>
          <p:cNvSpPr txBox="1"/>
          <p:nvPr/>
        </p:nvSpPr>
        <p:spPr>
          <a:xfrm>
            <a:off x="7649718" y="5632196"/>
            <a:ext cx="473075" cy="391160"/>
          </a:xfrm>
          <a:prstGeom prst="rect">
            <a:avLst/>
          </a:prstGeom>
        </p:spPr>
        <p:txBody>
          <a:bodyPr vert="horz" wrap="square" lIns="0" tIns="12700" rIns="0" bIns="0" rtlCol="0">
            <a:spAutoFit/>
          </a:bodyPr>
          <a:lstStyle/>
          <a:p>
            <a:pPr marL="12700" marR="5080" indent="68580">
              <a:spcBef>
                <a:spcPts val="100"/>
              </a:spcBef>
            </a:pPr>
            <a:r>
              <a:rPr sz="1200" spc="-5" dirty="0">
                <a:solidFill>
                  <a:prstClr val="black"/>
                </a:solidFill>
                <a:latin typeface="Tahoma"/>
                <a:cs typeface="Tahoma"/>
              </a:rPr>
              <a:t>Diğer  </a:t>
            </a:r>
            <a:r>
              <a:rPr sz="1200" dirty="0">
                <a:solidFill>
                  <a:prstClr val="black"/>
                </a:solidFill>
                <a:latin typeface="Tahoma"/>
                <a:cs typeface="Tahoma"/>
              </a:rPr>
              <a:t>hizmet</a:t>
            </a:r>
            <a:endParaRPr sz="1200">
              <a:solidFill>
                <a:prstClr val="black"/>
              </a:solidFill>
              <a:latin typeface="Tahoma"/>
              <a:cs typeface="Tahoma"/>
            </a:endParaRPr>
          </a:p>
        </p:txBody>
      </p:sp>
      <p:sp>
        <p:nvSpPr>
          <p:cNvPr id="17" name="object 17"/>
          <p:cNvSpPr txBox="1"/>
          <p:nvPr/>
        </p:nvSpPr>
        <p:spPr>
          <a:xfrm>
            <a:off x="7749920" y="2429383"/>
            <a:ext cx="3225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21</a:t>
            </a:r>
            <a:r>
              <a:rPr sz="1200" spc="-5" dirty="0">
                <a:solidFill>
                  <a:prstClr val="black"/>
                </a:solidFill>
                <a:latin typeface="Tahoma"/>
                <a:cs typeface="Tahoma"/>
              </a:rPr>
              <a:t>,2</a:t>
            </a:r>
            <a:endParaRPr sz="1200">
              <a:solidFill>
                <a:prstClr val="black"/>
              </a:solidFill>
              <a:latin typeface="Tahoma"/>
              <a:cs typeface="Tahoma"/>
            </a:endParaRPr>
          </a:p>
        </p:txBody>
      </p:sp>
      <p:sp>
        <p:nvSpPr>
          <p:cNvPr id="18" name="object 18"/>
          <p:cNvSpPr txBox="1"/>
          <p:nvPr/>
        </p:nvSpPr>
        <p:spPr>
          <a:xfrm>
            <a:off x="670051" y="4380738"/>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r>
              <a:rPr sz="1200" spc="-5" dirty="0">
                <a:solidFill>
                  <a:prstClr val="black"/>
                </a:solidFill>
                <a:latin typeface="Tahoma"/>
                <a:cs typeface="Tahoma"/>
              </a:rPr>
              <a:t>,3</a:t>
            </a:r>
            <a:endParaRPr sz="1200">
              <a:solidFill>
                <a:prstClr val="black"/>
              </a:solidFill>
              <a:latin typeface="Tahoma"/>
              <a:cs typeface="Tahoma"/>
            </a:endParaRPr>
          </a:p>
        </p:txBody>
      </p:sp>
      <p:sp>
        <p:nvSpPr>
          <p:cNvPr id="19" name="object 19"/>
          <p:cNvSpPr txBox="1"/>
          <p:nvPr/>
        </p:nvSpPr>
        <p:spPr>
          <a:xfrm>
            <a:off x="1419605" y="3574160"/>
            <a:ext cx="3225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10</a:t>
            </a:r>
            <a:r>
              <a:rPr sz="1200" spc="-5" dirty="0">
                <a:solidFill>
                  <a:prstClr val="black"/>
                </a:solidFill>
                <a:latin typeface="Tahoma"/>
                <a:cs typeface="Tahoma"/>
              </a:rPr>
              <a:t>,7</a:t>
            </a:r>
            <a:endParaRPr sz="1200">
              <a:solidFill>
                <a:prstClr val="black"/>
              </a:solidFill>
              <a:latin typeface="Tahoma"/>
              <a:cs typeface="Tahoma"/>
            </a:endParaRPr>
          </a:p>
        </p:txBody>
      </p:sp>
      <p:sp>
        <p:nvSpPr>
          <p:cNvPr id="20" name="object 20"/>
          <p:cNvSpPr txBox="1"/>
          <p:nvPr/>
        </p:nvSpPr>
        <p:spPr>
          <a:xfrm>
            <a:off x="2124201" y="5347878"/>
            <a:ext cx="445134" cy="492759"/>
          </a:xfrm>
          <a:prstGeom prst="rect">
            <a:avLst/>
          </a:prstGeom>
        </p:spPr>
        <p:txBody>
          <a:bodyPr vert="horz" wrap="square" lIns="0" tIns="63500" rIns="0" bIns="0" rtlCol="0">
            <a:spAutoFit/>
          </a:bodyPr>
          <a:lstStyle/>
          <a:p>
            <a:pPr marR="55880" algn="r">
              <a:spcBef>
                <a:spcPts val="500"/>
              </a:spcBef>
            </a:pPr>
            <a:r>
              <a:rPr sz="1200" spc="-5" dirty="0">
                <a:solidFill>
                  <a:prstClr val="black"/>
                </a:solidFill>
                <a:latin typeface="Tahoma"/>
                <a:cs typeface="Tahoma"/>
              </a:rPr>
              <a:t>-</a:t>
            </a:r>
            <a:r>
              <a:rPr sz="1200" dirty="0">
                <a:solidFill>
                  <a:prstClr val="black"/>
                </a:solidFill>
                <a:latin typeface="Tahoma"/>
                <a:cs typeface="Tahoma"/>
              </a:rPr>
              <a:t>3,9</a:t>
            </a:r>
            <a:endParaRPr sz="1200">
              <a:solidFill>
                <a:prstClr val="black"/>
              </a:solidFill>
              <a:latin typeface="Tahoma"/>
              <a:cs typeface="Tahoma"/>
            </a:endParaRPr>
          </a:p>
          <a:p>
            <a:pPr marR="5080" algn="r">
              <a:spcBef>
                <a:spcPts val="395"/>
              </a:spcBef>
            </a:pPr>
            <a:r>
              <a:rPr sz="1200" spc="-5" dirty="0">
                <a:solidFill>
                  <a:prstClr val="black"/>
                </a:solidFill>
                <a:latin typeface="Tahoma"/>
                <a:cs typeface="Tahoma"/>
              </a:rPr>
              <a:t>İn</a:t>
            </a:r>
            <a:r>
              <a:rPr sz="1200" dirty="0">
                <a:solidFill>
                  <a:prstClr val="black"/>
                </a:solidFill>
                <a:latin typeface="Tahoma"/>
                <a:cs typeface="Tahoma"/>
              </a:rPr>
              <a:t>ş</a:t>
            </a:r>
            <a:r>
              <a:rPr sz="1200" spc="-10" dirty="0">
                <a:solidFill>
                  <a:prstClr val="black"/>
                </a:solidFill>
                <a:latin typeface="Tahoma"/>
                <a:cs typeface="Tahoma"/>
              </a:rPr>
              <a:t>aa</a:t>
            </a:r>
            <a:r>
              <a:rPr sz="1200" dirty="0">
                <a:solidFill>
                  <a:prstClr val="black"/>
                </a:solidFill>
                <a:latin typeface="Tahoma"/>
                <a:cs typeface="Tahoma"/>
              </a:rPr>
              <a:t>t</a:t>
            </a:r>
            <a:endParaRPr sz="1200">
              <a:solidFill>
                <a:prstClr val="black"/>
              </a:solidFill>
              <a:latin typeface="Tahoma"/>
              <a:cs typeface="Tahoma"/>
            </a:endParaRPr>
          </a:p>
        </p:txBody>
      </p:sp>
      <p:sp>
        <p:nvSpPr>
          <p:cNvPr id="21" name="object 21"/>
          <p:cNvSpPr txBox="1"/>
          <p:nvPr/>
        </p:nvSpPr>
        <p:spPr>
          <a:xfrm>
            <a:off x="3002407" y="2687066"/>
            <a:ext cx="1113155" cy="441325"/>
          </a:xfrm>
          <a:prstGeom prst="rect">
            <a:avLst/>
          </a:prstGeom>
        </p:spPr>
        <p:txBody>
          <a:bodyPr vert="horz" wrap="square" lIns="0" tIns="37465" rIns="0" bIns="0" rtlCol="0">
            <a:spAutoFit/>
          </a:bodyPr>
          <a:lstStyle/>
          <a:p>
            <a:pPr marL="803275">
              <a:spcBef>
                <a:spcPts val="295"/>
              </a:spcBef>
            </a:pPr>
            <a:r>
              <a:rPr sz="1200" dirty="0">
                <a:solidFill>
                  <a:prstClr val="black"/>
                </a:solidFill>
                <a:latin typeface="Tahoma"/>
                <a:cs typeface="Tahoma"/>
              </a:rPr>
              <a:t>18</a:t>
            </a:r>
            <a:r>
              <a:rPr sz="1200" spc="-5" dirty="0">
                <a:solidFill>
                  <a:prstClr val="black"/>
                </a:solidFill>
                <a:latin typeface="Tahoma"/>
                <a:cs typeface="Tahoma"/>
              </a:rPr>
              <a:t>,6</a:t>
            </a:r>
            <a:endParaRPr sz="1200">
              <a:solidFill>
                <a:prstClr val="black"/>
              </a:solidFill>
              <a:latin typeface="Tahoma"/>
              <a:cs typeface="Tahoma"/>
            </a:endParaRPr>
          </a:p>
          <a:p>
            <a:pPr marL="12700">
              <a:spcBef>
                <a:spcPts val="195"/>
              </a:spcBef>
            </a:pPr>
            <a:r>
              <a:rPr sz="1200" dirty="0">
                <a:solidFill>
                  <a:prstClr val="black"/>
                </a:solidFill>
                <a:latin typeface="Tahoma"/>
                <a:cs typeface="Tahoma"/>
              </a:rPr>
              <a:t>16,7</a:t>
            </a:r>
            <a:endParaRPr sz="1200">
              <a:solidFill>
                <a:prstClr val="black"/>
              </a:solidFill>
              <a:latin typeface="Tahoma"/>
              <a:cs typeface="Tahoma"/>
            </a:endParaRPr>
          </a:p>
        </p:txBody>
      </p:sp>
      <p:sp>
        <p:nvSpPr>
          <p:cNvPr id="22" name="object 22"/>
          <p:cNvSpPr txBox="1"/>
          <p:nvPr/>
        </p:nvSpPr>
        <p:spPr>
          <a:xfrm>
            <a:off x="4583938" y="3246577"/>
            <a:ext cx="321945"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5" dirty="0">
                <a:solidFill>
                  <a:prstClr val="black"/>
                </a:solidFill>
                <a:latin typeface="Tahoma"/>
                <a:cs typeface="Tahoma"/>
              </a:rPr>
              <a:t>3</a:t>
            </a:r>
            <a:r>
              <a:rPr sz="1200" spc="-5" dirty="0">
                <a:solidFill>
                  <a:prstClr val="black"/>
                </a:solidFill>
                <a:latin typeface="Tahoma"/>
                <a:cs typeface="Tahoma"/>
              </a:rPr>
              <a:t>,</a:t>
            </a:r>
            <a:r>
              <a:rPr sz="1200" dirty="0">
                <a:solidFill>
                  <a:prstClr val="black"/>
                </a:solidFill>
                <a:latin typeface="Tahoma"/>
                <a:cs typeface="Tahoma"/>
              </a:rPr>
              <a:t>7</a:t>
            </a:r>
            <a:endParaRPr sz="1200">
              <a:solidFill>
                <a:prstClr val="black"/>
              </a:solidFill>
              <a:latin typeface="Tahoma"/>
              <a:cs typeface="Tahoma"/>
            </a:endParaRPr>
          </a:p>
        </p:txBody>
      </p:sp>
      <p:sp>
        <p:nvSpPr>
          <p:cNvPr id="23" name="object 23"/>
          <p:cNvSpPr txBox="1"/>
          <p:nvPr/>
        </p:nvSpPr>
        <p:spPr>
          <a:xfrm>
            <a:off x="4965191" y="4401439"/>
            <a:ext cx="1143000" cy="208279"/>
          </a:xfrm>
          <a:prstGeom prst="rect">
            <a:avLst/>
          </a:prstGeom>
        </p:spPr>
        <p:txBody>
          <a:bodyPr vert="horz" wrap="square" lIns="0" tIns="12700" rIns="0" bIns="0" rtlCol="0">
            <a:spAutoFit/>
          </a:bodyPr>
          <a:lstStyle/>
          <a:p>
            <a:pPr marL="3175" algn="ctr">
              <a:spcBef>
                <a:spcPts val="100"/>
              </a:spcBef>
            </a:pPr>
            <a:r>
              <a:rPr sz="1200" spc="-5" dirty="0">
                <a:solidFill>
                  <a:prstClr val="black"/>
                </a:solidFill>
                <a:latin typeface="Tahoma"/>
                <a:cs typeface="Tahoma"/>
              </a:rPr>
              <a:t>3,1</a:t>
            </a:r>
            <a:endParaRPr sz="1200">
              <a:solidFill>
                <a:prstClr val="black"/>
              </a:solidFill>
              <a:latin typeface="Tahoma"/>
              <a:cs typeface="Tahoma"/>
            </a:endParaRPr>
          </a:p>
        </p:txBody>
      </p:sp>
      <p:sp>
        <p:nvSpPr>
          <p:cNvPr id="24" name="object 24"/>
          <p:cNvSpPr txBox="1"/>
          <p:nvPr/>
        </p:nvSpPr>
        <p:spPr>
          <a:xfrm>
            <a:off x="6166865" y="3628135"/>
            <a:ext cx="3225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10</a:t>
            </a:r>
            <a:r>
              <a:rPr sz="1200" spc="-5" dirty="0">
                <a:solidFill>
                  <a:prstClr val="black"/>
                </a:solidFill>
                <a:latin typeface="Tahoma"/>
                <a:cs typeface="Tahoma"/>
              </a:rPr>
              <a:t>,2</a:t>
            </a:r>
            <a:endParaRPr sz="1200">
              <a:solidFill>
                <a:prstClr val="black"/>
              </a:solidFill>
              <a:latin typeface="Tahoma"/>
              <a:cs typeface="Tahoma"/>
            </a:endParaRPr>
          </a:p>
        </p:txBody>
      </p:sp>
      <p:sp>
        <p:nvSpPr>
          <p:cNvPr id="25" name="object 25"/>
          <p:cNvSpPr txBox="1"/>
          <p:nvPr/>
        </p:nvSpPr>
        <p:spPr>
          <a:xfrm>
            <a:off x="6547104" y="4118305"/>
            <a:ext cx="1143000" cy="208915"/>
          </a:xfrm>
          <a:prstGeom prst="rect">
            <a:avLst/>
          </a:prstGeom>
        </p:spPr>
        <p:txBody>
          <a:bodyPr vert="horz" wrap="square" lIns="0" tIns="12700" rIns="0" bIns="0" rtlCol="0">
            <a:spAutoFit/>
          </a:bodyPr>
          <a:lstStyle/>
          <a:p>
            <a:pPr marL="5080" algn="ctr">
              <a:spcBef>
                <a:spcPts val="100"/>
              </a:spcBef>
            </a:pPr>
            <a:r>
              <a:rPr sz="1200" dirty="0">
                <a:solidFill>
                  <a:prstClr val="black"/>
                </a:solidFill>
                <a:latin typeface="Tahoma"/>
                <a:cs typeface="Tahoma"/>
              </a:rPr>
              <a:t>5,7</a:t>
            </a:r>
            <a:endParaRPr sz="1200">
              <a:solidFill>
                <a:prstClr val="black"/>
              </a:solidFill>
              <a:latin typeface="Tahoma"/>
              <a:cs typeface="Tahoma"/>
            </a:endParaRPr>
          </a:p>
        </p:txBody>
      </p:sp>
      <p:sp>
        <p:nvSpPr>
          <p:cNvPr id="26" name="object 26"/>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5</a:t>
            </a:r>
            <a:endParaRPr sz="1400">
              <a:solidFill>
                <a:prstClr val="black"/>
              </a:solidFill>
              <a:latin typeface="Tahoma"/>
              <a:cs typeface="Tahoma"/>
            </a:endParaRPr>
          </a:p>
        </p:txBody>
      </p:sp>
      <p:sp>
        <p:nvSpPr>
          <p:cNvPr id="27" name="object 27"/>
          <p:cNvSpPr txBox="1"/>
          <p:nvPr/>
        </p:nvSpPr>
        <p:spPr>
          <a:xfrm>
            <a:off x="481380" y="3344036"/>
            <a:ext cx="612775" cy="453390"/>
          </a:xfrm>
          <a:prstGeom prst="rect">
            <a:avLst/>
          </a:prstGeom>
        </p:spPr>
        <p:txBody>
          <a:bodyPr vert="horz" wrap="square" lIns="0" tIns="13335" rIns="0" bIns="0" rtlCol="0">
            <a:spAutoFit/>
          </a:bodyPr>
          <a:lstStyle/>
          <a:p>
            <a:pPr algn="ctr">
              <a:spcBef>
                <a:spcPts val="105"/>
              </a:spcBef>
            </a:pPr>
            <a:r>
              <a:rPr sz="1400" b="1" spc="-5" dirty="0">
                <a:solidFill>
                  <a:srgbClr val="C00000"/>
                </a:solidFill>
                <a:latin typeface="Tahoma"/>
                <a:cs typeface="Tahoma"/>
              </a:rPr>
              <a:t>GS</a:t>
            </a:r>
            <a:r>
              <a:rPr sz="1400" b="1" spc="-10" dirty="0">
                <a:solidFill>
                  <a:srgbClr val="C00000"/>
                </a:solidFill>
                <a:latin typeface="Tahoma"/>
                <a:cs typeface="Tahoma"/>
              </a:rPr>
              <a:t>Y</a:t>
            </a:r>
            <a:r>
              <a:rPr sz="1400" b="1" dirty="0">
                <a:solidFill>
                  <a:srgbClr val="C00000"/>
                </a:solidFill>
                <a:latin typeface="Tahoma"/>
                <a:cs typeface="Tahoma"/>
              </a:rPr>
              <a:t>İH</a:t>
            </a:r>
            <a:endParaRPr sz="1400">
              <a:solidFill>
                <a:prstClr val="black"/>
              </a:solidFill>
              <a:latin typeface="Tahoma"/>
              <a:cs typeface="Tahoma"/>
            </a:endParaRPr>
          </a:p>
          <a:p>
            <a:pPr algn="ctr"/>
            <a:r>
              <a:rPr sz="1400" b="1" dirty="0">
                <a:solidFill>
                  <a:srgbClr val="C00000"/>
                </a:solidFill>
                <a:latin typeface="Tahoma"/>
                <a:cs typeface="Tahoma"/>
              </a:rPr>
              <a:t>9,1</a:t>
            </a:r>
            <a:endParaRPr sz="1400">
              <a:solidFill>
                <a:prstClr val="black"/>
              </a:solidFill>
              <a:latin typeface="Tahoma"/>
              <a:cs typeface="Tahoma"/>
            </a:endParaRPr>
          </a:p>
        </p:txBody>
      </p:sp>
    </p:spTree>
    <p:extLst>
      <p:ext uri="{BB962C8B-B14F-4D97-AF65-F5344CB8AC3E}">
        <p14:creationId xmlns:p14="http://schemas.microsoft.com/office/powerpoint/2010/main" val="1445840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842264"/>
            <a:ext cx="8884285" cy="848360"/>
          </a:xfrm>
          <a:prstGeom prst="rect">
            <a:avLst/>
          </a:prstGeom>
        </p:spPr>
        <p:txBody>
          <a:bodyPr vert="horz" wrap="square" lIns="0" tIns="12700" rIns="0" bIns="0" rtlCol="0">
            <a:spAutoFit/>
          </a:bodyPr>
          <a:lstStyle/>
          <a:p>
            <a:pPr marL="12700">
              <a:lnSpc>
                <a:spcPct val="100000"/>
              </a:lnSpc>
              <a:spcBef>
                <a:spcPts val="100"/>
              </a:spcBef>
            </a:pPr>
            <a:r>
              <a:rPr spc="-5" dirty="0"/>
              <a:t>Tüketici </a:t>
            </a:r>
            <a:r>
              <a:rPr dirty="0"/>
              <a:t>kredilerinde en yüksek </a:t>
            </a:r>
            <a:r>
              <a:rPr spc="5" dirty="0"/>
              <a:t>faiz </a:t>
            </a:r>
            <a:r>
              <a:rPr spc="-5" dirty="0"/>
              <a:t>düşüşü taşıt</a:t>
            </a:r>
            <a:r>
              <a:rPr spc="-40" dirty="0"/>
              <a:t> </a:t>
            </a:r>
            <a:r>
              <a:rPr spc="-5" dirty="0"/>
              <a:t>kredilerindedir.</a:t>
            </a:r>
          </a:p>
          <a:p>
            <a:pPr marL="12700" marR="5080">
              <a:lnSpc>
                <a:spcPct val="100000"/>
              </a:lnSpc>
            </a:pPr>
            <a:r>
              <a:rPr b="0" dirty="0">
                <a:latin typeface="Tahoma"/>
                <a:cs typeface="Tahoma"/>
              </a:rPr>
              <a:t>Son </a:t>
            </a:r>
            <a:r>
              <a:rPr b="0" spc="-5" dirty="0">
                <a:latin typeface="Tahoma"/>
                <a:cs typeface="Tahoma"/>
              </a:rPr>
              <a:t>altı haftada taşıt kredilerinde 3,1, </a:t>
            </a:r>
            <a:r>
              <a:rPr b="0" dirty="0">
                <a:latin typeface="Tahoma"/>
                <a:cs typeface="Tahoma"/>
              </a:rPr>
              <a:t>ihtiyaç </a:t>
            </a:r>
            <a:r>
              <a:rPr b="0" spc="-5" dirty="0">
                <a:latin typeface="Tahoma"/>
                <a:cs typeface="Tahoma"/>
              </a:rPr>
              <a:t>kredilerinde 2,8, konut kredilerinde </a:t>
            </a:r>
            <a:r>
              <a:rPr b="0" dirty="0">
                <a:latin typeface="Tahoma"/>
                <a:cs typeface="Tahoma"/>
              </a:rPr>
              <a:t>ise </a:t>
            </a:r>
            <a:r>
              <a:rPr b="0" spc="-5" dirty="0">
                <a:latin typeface="Tahoma"/>
                <a:cs typeface="Tahoma"/>
              </a:rPr>
              <a:t>0,5  puanlık </a:t>
            </a:r>
            <a:r>
              <a:rPr b="0" dirty="0">
                <a:latin typeface="Tahoma"/>
                <a:cs typeface="Tahoma"/>
              </a:rPr>
              <a:t>düşüş</a:t>
            </a:r>
            <a:r>
              <a:rPr b="0" spc="-10" dirty="0">
                <a:latin typeface="Tahoma"/>
                <a:cs typeface="Tahoma"/>
              </a:rPr>
              <a:t> </a:t>
            </a:r>
            <a:r>
              <a:rPr b="0" spc="-5" dirty="0">
                <a:latin typeface="Tahoma"/>
                <a:cs typeface="Tahoma"/>
              </a:rPr>
              <a:t>gerçekleşmiştir.</a:t>
            </a:r>
          </a:p>
        </p:txBody>
      </p:sp>
      <p:sp>
        <p:nvSpPr>
          <p:cNvPr id="3" name="object 3"/>
          <p:cNvSpPr/>
          <p:nvPr/>
        </p:nvSpPr>
        <p:spPr>
          <a:xfrm>
            <a:off x="4572" y="1879092"/>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895603" y="1912747"/>
            <a:ext cx="7357109"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Tüketici kredi faizleri </a:t>
            </a:r>
            <a:r>
              <a:rPr sz="1600" dirty="0">
                <a:solidFill>
                  <a:srgbClr val="FFFFFF"/>
                </a:solidFill>
                <a:latin typeface="Tahoma"/>
                <a:cs typeface="Tahoma"/>
              </a:rPr>
              <a:t>(TL </a:t>
            </a:r>
            <a:r>
              <a:rPr sz="1600" spc="-10" dirty="0">
                <a:solidFill>
                  <a:srgbClr val="FFFFFF"/>
                </a:solidFill>
                <a:latin typeface="Tahoma"/>
                <a:cs typeface="Tahoma"/>
              </a:rPr>
              <a:t>üzerinden </a:t>
            </a:r>
            <a:r>
              <a:rPr sz="1600" spc="-5" dirty="0">
                <a:solidFill>
                  <a:srgbClr val="FFFFFF"/>
                </a:solidFill>
                <a:latin typeface="Tahoma"/>
                <a:cs typeface="Tahoma"/>
              </a:rPr>
              <a:t>açılan, akım </a:t>
            </a:r>
            <a:r>
              <a:rPr sz="1600" spc="-10" dirty="0">
                <a:solidFill>
                  <a:srgbClr val="FFFFFF"/>
                </a:solidFill>
                <a:latin typeface="Tahoma"/>
                <a:cs typeface="Tahoma"/>
              </a:rPr>
              <a:t>veri, </a:t>
            </a:r>
            <a:r>
              <a:rPr sz="1600" spc="-5" dirty="0">
                <a:solidFill>
                  <a:srgbClr val="FFFFFF"/>
                </a:solidFill>
                <a:latin typeface="Tahoma"/>
                <a:cs typeface="Tahoma"/>
              </a:rPr>
              <a:t>%) Ocak 2019 – Mart</a:t>
            </a:r>
            <a:r>
              <a:rPr sz="1600" spc="240" dirty="0">
                <a:solidFill>
                  <a:srgbClr val="FFFFFF"/>
                </a:solidFill>
                <a:latin typeface="Tahoma"/>
                <a:cs typeface="Tahoma"/>
              </a:rPr>
              <a:t> </a:t>
            </a:r>
            <a:r>
              <a:rPr sz="1600"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58623" y="6421323"/>
            <a:ext cx="2609850" cy="39179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a:t>
            </a:r>
            <a:r>
              <a:rPr sz="1200" spc="-20" dirty="0">
                <a:solidFill>
                  <a:prstClr val="black"/>
                </a:solidFill>
                <a:latin typeface="Tahoma"/>
                <a:cs typeface="Tahoma"/>
              </a:rPr>
              <a:t>TEPAV</a:t>
            </a:r>
            <a:r>
              <a:rPr sz="1200" spc="40"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a:p>
            <a:pPr marL="12700"/>
            <a:r>
              <a:rPr sz="1200" dirty="0">
                <a:solidFill>
                  <a:prstClr val="black"/>
                </a:solidFill>
                <a:latin typeface="Tahoma"/>
                <a:cs typeface="Tahoma"/>
              </a:rPr>
              <a:t>* 11 </a:t>
            </a:r>
            <a:r>
              <a:rPr sz="1200" spc="-5" dirty="0">
                <a:solidFill>
                  <a:prstClr val="black"/>
                </a:solidFill>
                <a:latin typeface="Tahoma"/>
                <a:cs typeface="Tahoma"/>
              </a:rPr>
              <a:t>Mart </a:t>
            </a:r>
            <a:r>
              <a:rPr sz="1200" dirty="0">
                <a:solidFill>
                  <a:prstClr val="black"/>
                </a:solidFill>
                <a:latin typeface="Tahoma"/>
                <a:cs typeface="Tahoma"/>
              </a:rPr>
              <a:t>2022 </a:t>
            </a:r>
            <a:r>
              <a:rPr sz="1200" spc="-5" dirty="0">
                <a:solidFill>
                  <a:prstClr val="black"/>
                </a:solidFill>
                <a:latin typeface="Tahoma"/>
                <a:cs typeface="Tahoma"/>
              </a:rPr>
              <a:t>tarihi</a:t>
            </a:r>
            <a:r>
              <a:rPr sz="1200" spc="-75" dirty="0">
                <a:solidFill>
                  <a:prstClr val="black"/>
                </a:solidFill>
                <a:latin typeface="Tahoma"/>
                <a:cs typeface="Tahoma"/>
              </a:rPr>
              <a:t> </a:t>
            </a:r>
            <a:r>
              <a:rPr sz="1200" spc="-15" dirty="0">
                <a:solidFill>
                  <a:prstClr val="black"/>
                </a:solidFill>
                <a:latin typeface="Tahoma"/>
                <a:cs typeface="Tahoma"/>
              </a:rPr>
              <a:t>itibarıyladır.</a:t>
            </a:r>
            <a:endParaRPr sz="1200">
              <a:solidFill>
                <a:prstClr val="black"/>
              </a:solidFill>
              <a:latin typeface="Tahoma"/>
              <a:cs typeface="Tahoma"/>
            </a:endParaRPr>
          </a:p>
        </p:txBody>
      </p:sp>
      <p:grpSp>
        <p:nvGrpSpPr>
          <p:cNvPr id="6" name="object 6"/>
          <p:cNvGrpSpPr/>
          <p:nvPr/>
        </p:nvGrpSpPr>
        <p:grpSpPr>
          <a:xfrm>
            <a:off x="661225" y="2627185"/>
            <a:ext cx="7664450" cy="2978150"/>
            <a:chOff x="661225" y="2627185"/>
            <a:chExt cx="7664450" cy="2978150"/>
          </a:xfrm>
        </p:grpSpPr>
        <p:sp>
          <p:nvSpPr>
            <p:cNvPr id="7" name="object 7"/>
            <p:cNvSpPr/>
            <p:nvPr/>
          </p:nvSpPr>
          <p:spPr>
            <a:xfrm>
              <a:off x="665987" y="2631948"/>
              <a:ext cx="7640320" cy="2968625"/>
            </a:xfrm>
            <a:custGeom>
              <a:avLst/>
              <a:gdLst/>
              <a:ahLst/>
              <a:cxnLst/>
              <a:rect l="l" t="t" r="r" b="b"/>
              <a:pathLst>
                <a:path w="7640320" h="2968625">
                  <a:moveTo>
                    <a:pt x="932688" y="2909316"/>
                  </a:moveTo>
                  <a:lnTo>
                    <a:pt x="932688" y="2968053"/>
                  </a:lnTo>
                </a:path>
                <a:path w="7640320" h="2968625">
                  <a:moveTo>
                    <a:pt x="6489192" y="2909316"/>
                  </a:moveTo>
                  <a:lnTo>
                    <a:pt x="6489192" y="2968053"/>
                  </a:lnTo>
                </a:path>
                <a:path w="7640320" h="2968625">
                  <a:moveTo>
                    <a:pt x="5902452" y="2909316"/>
                  </a:moveTo>
                  <a:lnTo>
                    <a:pt x="5902452" y="2968053"/>
                  </a:lnTo>
                </a:path>
                <a:path w="7640320" h="2968625">
                  <a:moveTo>
                    <a:pt x="3273552" y="2909316"/>
                  </a:moveTo>
                  <a:lnTo>
                    <a:pt x="3273552" y="2968053"/>
                  </a:lnTo>
                </a:path>
                <a:path w="7640320" h="2968625">
                  <a:moveTo>
                    <a:pt x="356616" y="2909316"/>
                  </a:moveTo>
                  <a:lnTo>
                    <a:pt x="356616" y="2968053"/>
                  </a:lnTo>
                </a:path>
                <a:path w="7640320" h="2968625">
                  <a:moveTo>
                    <a:pt x="635508" y="2909316"/>
                  </a:moveTo>
                  <a:lnTo>
                    <a:pt x="635508" y="2968053"/>
                  </a:lnTo>
                </a:path>
                <a:path w="7640320" h="2968625">
                  <a:moveTo>
                    <a:pt x="7371588" y="2909316"/>
                  </a:moveTo>
                  <a:lnTo>
                    <a:pt x="7371588" y="2968053"/>
                  </a:lnTo>
                </a:path>
                <a:path w="7640320" h="2968625">
                  <a:moveTo>
                    <a:pt x="59436" y="2909316"/>
                  </a:moveTo>
                  <a:lnTo>
                    <a:pt x="59436" y="2968053"/>
                  </a:lnTo>
                </a:path>
                <a:path w="7640320" h="2968625">
                  <a:moveTo>
                    <a:pt x="59436" y="2909316"/>
                  </a:moveTo>
                  <a:lnTo>
                    <a:pt x="59436" y="0"/>
                  </a:lnTo>
                </a:path>
                <a:path w="7640320" h="2968625">
                  <a:moveTo>
                    <a:pt x="0" y="2909316"/>
                  </a:moveTo>
                  <a:lnTo>
                    <a:pt x="59436" y="2909316"/>
                  </a:lnTo>
                </a:path>
                <a:path w="7640320" h="2968625">
                  <a:moveTo>
                    <a:pt x="0" y="2424684"/>
                  </a:moveTo>
                  <a:lnTo>
                    <a:pt x="59436" y="2424684"/>
                  </a:lnTo>
                </a:path>
                <a:path w="7640320" h="2968625">
                  <a:moveTo>
                    <a:pt x="0" y="1940052"/>
                  </a:moveTo>
                  <a:lnTo>
                    <a:pt x="59436" y="1940052"/>
                  </a:lnTo>
                </a:path>
                <a:path w="7640320" h="2968625">
                  <a:moveTo>
                    <a:pt x="0" y="1455420"/>
                  </a:moveTo>
                  <a:lnTo>
                    <a:pt x="59436" y="1455420"/>
                  </a:lnTo>
                </a:path>
                <a:path w="7640320" h="2968625">
                  <a:moveTo>
                    <a:pt x="0" y="970788"/>
                  </a:moveTo>
                  <a:lnTo>
                    <a:pt x="59436" y="970788"/>
                  </a:lnTo>
                </a:path>
                <a:path w="7640320" h="2968625">
                  <a:moveTo>
                    <a:pt x="0" y="484631"/>
                  </a:moveTo>
                  <a:lnTo>
                    <a:pt x="59436" y="484631"/>
                  </a:lnTo>
                </a:path>
                <a:path w="7640320" h="2968625">
                  <a:moveTo>
                    <a:pt x="0" y="0"/>
                  </a:moveTo>
                  <a:lnTo>
                    <a:pt x="59436" y="0"/>
                  </a:lnTo>
                </a:path>
                <a:path w="7640320" h="2968625">
                  <a:moveTo>
                    <a:pt x="6775704" y="2909316"/>
                  </a:moveTo>
                  <a:lnTo>
                    <a:pt x="6775704" y="2968053"/>
                  </a:lnTo>
                </a:path>
                <a:path w="7640320" h="2968625">
                  <a:moveTo>
                    <a:pt x="1517904" y="2909316"/>
                  </a:moveTo>
                  <a:lnTo>
                    <a:pt x="1517904" y="2968053"/>
                  </a:lnTo>
                </a:path>
                <a:path w="7640320" h="2968625">
                  <a:moveTo>
                    <a:pt x="4137660" y="2909316"/>
                  </a:moveTo>
                  <a:lnTo>
                    <a:pt x="4137660" y="2968053"/>
                  </a:lnTo>
                </a:path>
                <a:path w="7640320" h="2968625">
                  <a:moveTo>
                    <a:pt x="1220724" y="2909316"/>
                  </a:moveTo>
                  <a:lnTo>
                    <a:pt x="1220724" y="2968053"/>
                  </a:lnTo>
                </a:path>
                <a:path w="7640320" h="2968625">
                  <a:moveTo>
                    <a:pt x="4434840" y="2909316"/>
                  </a:moveTo>
                  <a:lnTo>
                    <a:pt x="4434840" y="2968053"/>
                  </a:lnTo>
                </a:path>
                <a:path w="7640320" h="2968625">
                  <a:moveTo>
                    <a:pt x="1805939" y="2909316"/>
                  </a:moveTo>
                  <a:lnTo>
                    <a:pt x="1805939" y="2968053"/>
                  </a:lnTo>
                </a:path>
                <a:path w="7640320" h="2968625">
                  <a:moveTo>
                    <a:pt x="5606796" y="2909316"/>
                  </a:moveTo>
                  <a:lnTo>
                    <a:pt x="5606796" y="2968053"/>
                  </a:lnTo>
                </a:path>
                <a:path w="7640320" h="2968625">
                  <a:moveTo>
                    <a:pt x="2103120" y="2909316"/>
                  </a:moveTo>
                  <a:lnTo>
                    <a:pt x="2103120" y="2968053"/>
                  </a:lnTo>
                </a:path>
                <a:path w="7640320" h="2968625">
                  <a:moveTo>
                    <a:pt x="2401824" y="2909316"/>
                  </a:moveTo>
                  <a:lnTo>
                    <a:pt x="2401824" y="2968053"/>
                  </a:lnTo>
                </a:path>
                <a:path w="7640320" h="2968625">
                  <a:moveTo>
                    <a:pt x="2688336" y="2909316"/>
                  </a:moveTo>
                  <a:lnTo>
                    <a:pt x="2688336" y="2968053"/>
                  </a:lnTo>
                </a:path>
                <a:path w="7640320" h="2968625">
                  <a:moveTo>
                    <a:pt x="2987040" y="2909316"/>
                  </a:moveTo>
                  <a:lnTo>
                    <a:pt x="2987040" y="2968053"/>
                  </a:lnTo>
                </a:path>
                <a:path w="7640320" h="2968625">
                  <a:moveTo>
                    <a:pt x="5020056" y="2909316"/>
                  </a:moveTo>
                  <a:lnTo>
                    <a:pt x="5020056" y="2968053"/>
                  </a:lnTo>
                </a:path>
                <a:path w="7640320" h="2968625">
                  <a:moveTo>
                    <a:pt x="3570732" y="2909316"/>
                  </a:moveTo>
                  <a:lnTo>
                    <a:pt x="3570732" y="2968053"/>
                  </a:lnTo>
                </a:path>
                <a:path w="7640320" h="2968625">
                  <a:moveTo>
                    <a:pt x="6190488" y="2909316"/>
                  </a:moveTo>
                  <a:lnTo>
                    <a:pt x="6190488" y="2968053"/>
                  </a:lnTo>
                </a:path>
                <a:path w="7640320" h="2968625">
                  <a:moveTo>
                    <a:pt x="3869436" y="2909316"/>
                  </a:moveTo>
                  <a:lnTo>
                    <a:pt x="3869436" y="2968053"/>
                  </a:lnTo>
                </a:path>
                <a:path w="7640320" h="2968625">
                  <a:moveTo>
                    <a:pt x="4722876" y="2909316"/>
                  </a:moveTo>
                  <a:lnTo>
                    <a:pt x="4722876" y="2968053"/>
                  </a:lnTo>
                </a:path>
                <a:path w="7640320" h="2968625">
                  <a:moveTo>
                    <a:pt x="5308092" y="2909316"/>
                  </a:moveTo>
                  <a:lnTo>
                    <a:pt x="5308092" y="2968053"/>
                  </a:lnTo>
                </a:path>
                <a:path w="7640320" h="2968625">
                  <a:moveTo>
                    <a:pt x="7072884" y="2909316"/>
                  </a:moveTo>
                  <a:lnTo>
                    <a:pt x="7072884" y="2968053"/>
                  </a:lnTo>
                </a:path>
                <a:path w="7640320" h="2968625">
                  <a:moveTo>
                    <a:pt x="7639811" y="2909316"/>
                  </a:moveTo>
                  <a:lnTo>
                    <a:pt x="7639811" y="2968053"/>
                  </a:lnTo>
                </a:path>
                <a:path w="7640320" h="2968625">
                  <a:moveTo>
                    <a:pt x="59436" y="2909316"/>
                  </a:moveTo>
                  <a:lnTo>
                    <a:pt x="7639811" y="2909316"/>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26185" y="3242310"/>
              <a:ext cx="7580630" cy="1748155"/>
            </a:xfrm>
            <a:custGeom>
              <a:avLst/>
              <a:gdLst/>
              <a:ahLst/>
              <a:cxnLst/>
              <a:rect l="l" t="t" r="r" b="b"/>
              <a:pathLst>
                <a:path w="7580630" h="1748154">
                  <a:moveTo>
                    <a:pt x="0" y="1368552"/>
                  </a:moveTo>
                  <a:lnTo>
                    <a:pt x="297180" y="1443227"/>
                  </a:lnTo>
                  <a:lnTo>
                    <a:pt x="574548" y="1423415"/>
                  </a:lnTo>
                  <a:lnTo>
                    <a:pt x="871727" y="1613915"/>
                  </a:lnTo>
                  <a:lnTo>
                    <a:pt x="1159764" y="1748027"/>
                  </a:lnTo>
                  <a:lnTo>
                    <a:pt x="1458468" y="1679447"/>
                  </a:lnTo>
                  <a:lnTo>
                    <a:pt x="1744980" y="1717547"/>
                  </a:lnTo>
                  <a:lnTo>
                    <a:pt x="2043683" y="1388364"/>
                  </a:lnTo>
                  <a:lnTo>
                    <a:pt x="2340864" y="1109471"/>
                  </a:lnTo>
                  <a:lnTo>
                    <a:pt x="2628900" y="995171"/>
                  </a:lnTo>
                  <a:lnTo>
                    <a:pt x="2926079" y="858012"/>
                  </a:lnTo>
                  <a:lnTo>
                    <a:pt x="3214116" y="658367"/>
                  </a:lnTo>
                  <a:lnTo>
                    <a:pt x="3511296" y="640079"/>
                  </a:lnTo>
                  <a:lnTo>
                    <a:pt x="3808476" y="676656"/>
                  </a:lnTo>
                  <a:lnTo>
                    <a:pt x="4076700" y="676656"/>
                  </a:lnTo>
                  <a:lnTo>
                    <a:pt x="4375404" y="551688"/>
                  </a:lnTo>
                  <a:lnTo>
                    <a:pt x="4661916" y="551688"/>
                  </a:lnTo>
                  <a:lnTo>
                    <a:pt x="4960620" y="617219"/>
                  </a:lnTo>
                  <a:lnTo>
                    <a:pt x="5248656" y="635507"/>
                  </a:lnTo>
                  <a:lnTo>
                    <a:pt x="5545836" y="640079"/>
                  </a:lnTo>
                  <a:lnTo>
                    <a:pt x="5843016" y="620267"/>
                  </a:lnTo>
                  <a:lnTo>
                    <a:pt x="6131052" y="629412"/>
                  </a:lnTo>
                  <a:lnTo>
                    <a:pt x="6428232" y="652271"/>
                  </a:lnTo>
                  <a:lnTo>
                    <a:pt x="6716268" y="441959"/>
                  </a:lnTo>
                  <a:lnTo>
                    <a:pt x="7013448" y="0"/>
                  </a:lnTo>
                  <a:lnTo>
                    <a:pt x="7310628" y="131063"/>
                  </a:lnTo>
                  <a:lnTo>
                    <a:pt x="7580376" y="214884"/>
                  </a:lnTo>
                </a:path>
              </a:pathLst>
            </a:custGeom>
            <a:ln w="38099">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726185" y="2951226"/>
              <a:ext cx="7580630" cy="2047239"/>
            </a:xfrm>
            <a:custGeom>
              <a:avLst/>
              <a:gdLst/>
              <a:ahLst/>
              <a:cxnLst/>
              <a:rect l="l" t="t" r="r" b="b"/>
              <a:pathLst>
                <a:path w="7580630" h="2047239">
                  <a:moveTo>
                    <a:pt x="0" y="1601724"/>
                  </a:moveTo>
                  <a:lnTo>
                    <a:pt x="297180" y="1682496"/>
                  </a:lnTo>
                  <a:lnTo>
                    <a:pt x="574548" y="1647444"/>
                  </a:lnTo>
                  <a:lnTo>
                    <a:pt x="871727" y="1872996"/>
                  </a:lnTo>
                  <a:lnTo>
                    <a:pt x="1159764" y="2046732"/>
                  </a:lnTo>
                  <a:lnTo>
                    <a:pt x="1458468" y="1847088"/>
                  </a:lnTo>
                  <a:lnTo>
                    <a:pt x="1744980" y="1876044"/>
                  </a:lnTo>
                  <a:lnTo>
                    <a:pt x="2043683" y="1472184"/>
                  </a:lnTo>
                  <a:lnTo>
                    <a:pt x="2340864" y="1281684"/>
                  </a:lnTo>
                  <a:lnTo>
                    <a:pt x="2628900" y="1184148"/>
                  </a:lnTo>
                  <a:lnTo>
                    <a:pt x="2926079" y="1030224"/>
                  </a:lnTo>
                  <a:lnTo>
                    <a:pt x="3214116" y="868680"/>
                  </a:lnTo>
                  <a:lnTo>
                    <a:pt x="3511296" y="862584"/>
                  </a:lnTo>
                  <a:lnTo>
                    <a:pt x="3808476" y="900684"/>
                  </a:lnTo>
                  <a:lnTo>
                    <a:pt x="4076700" y="879348"/>
                  </a:lnTo>
                  <a:lnTo>
                    <a:pt x="4375404" y="749807"/>
                  </a:lnTo>
                  <a:lnTo>
                    <a:pt x="4661916" y="780288"/>
                  </a:lnTo>
                  <a:lnTo>
                    <a:pt x="4960620" y="809244"/>
                  </a:lnTo>
                  <a:lnTo>
                    <a:pt x="5248656" y="850392"/>
                  </a:lnTo>
                  <a:lnTo>
                    <a:pt x="5545836" y="839724"/>
                  </a:lnTo>
                  <a:lnTo>
                    <a:pt x="5843016" y="816863"/>
                  </a:lnTo>
                  <a:lnTo>
                    <a:pt x="6131052" y="812292"/>
                  </a:lnTo>
                  <a:lnTo>
                    <a:pt x="6428232" y="801624"/>
                  </a:lnTo>
                  <a:lnTo>
                    <a:pt x="6716268" y="501396"/>
                  </a:lnTo>
                  <a:lnTo>
                    <a:pt x="7013448" y="0"/>
                  </a:lnTo>
                  <a:lnTo>
                    <a:pt x="7310628" y="178308"/>
                  </a:lnTo>
                  <a:lnTo>
                    <a:pt x="7580376" y="268224"/>
                  </a:lnTo>
                </a:path>
              </a:pathLst>
            </a:custGeom>
            <a:ln w="38099">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726185" y="3286506"/>
              <a:ext cx="7580630" cy="1614170"/>
            </a:xfrm>
            <a:custGeom>
              <a:avLst/>
              <a:gdLst/>
              <a:ahLst/>
              <a:cxnLst/>
              <a:rect l="l" t="t" r="r" b="b"/>
              <a:pathLst>
                <a:path w="7580630" h="1614170">
                  <a:moveTo>
                    <a:pt x="0" y="1377696"/>
                  </a:moveTo>
                  <a:lnTo>
                    <a:pt x="297180" y="1467612"/>
                  </a:lnTo>
                  <a:lnTo>
                    <a:pt x="574548" y="1446276"/>
                  </a:lnTo>
                  <a:lnTo>
                    <a:pt x="871727" y="1391412"/>
                  </a:lnTo>
                  <a:lnTo>
                    <a:pt x="1159764" y="1467612"/>
                  </a:lnTo>
                  <a:lnTo>
                    <a:pt x="1458468" y="1612392"/>
                  </a:lnTo>
                  <a:lnTo>
                    <a:pt x="1744980" y="1613916"/>
                  </a:lnTo>
                  <a:lnTo>
                    <a:pt x="2043683" y="1345692"/>
                  </a:lnTo>
                  <a:lnTo>
                    <a:pt x="2340864" y="1109472"/>
                  </a:lnTo>
                  <a:lnTo>
                    <a:pt x="2628900" y="1046988"/>
                  </a:lnTo>
                  <a:lnTo>
                    <a:pt x="2926079" y="915924"/>
                  </a:lnTo>
                  <a:lnTo>
                    <a:pt x="3214116" y="1077468"/>
                  </a:lnTo>
                  <a:lnTo>
                    <a:pt x="3511296" y="893064"/>
                  </a:lnTo>
                  <a:lnTo>
                    <a:pt x="3808476" y="874776"/>
                  </a:lnTo>
                  <a:lnTo>
                    <a:pt x="4076700" y="862584"/>
                  </a:lnTo>
                  <a:lnTo>
                    <a:pt x="4375404" y="633984"/>
                  </a:lnTo>
                  <a:lnTo>
                    <a:pt x="4661916" y="568452"/>
                  </a:lnTo>
                  <a:lnTo>
                    <a:pt x="4960620" y="603504"/>
                  </a:lnTo>
                  <a:lnTo>
                    <a:pt x="5248656" y="582168"/>
                  </a:lnTo>
                  <a:lnTo>
                    <a:pt x="5545836" y="626364"/>
                  </a:lnTo>
                  <a:lnTo>
                    <a:pt x="5843016" y="672084"/>
                  </a:lnTo>
                  <a:lnTo>
                    <a:pt x="6131052" y="729996"/>
                  </a:lnTo>
                  <a:lnTo>
                    <a:pt x="6428232" y="658368"/>
                  </a:lnTo>
                  <a:lnTo>
                    <a:pt x="6716268" y="332232"/>
                  </a:lnTo>
                  <a:lnTo>
                    <a:pt x="7013448" y="0"/>
                  </a:lnTo>
                  <a:lnTo>
                    <a:pt x="7310628" y="135636"/>
                  </a:lnTo>
                  <a:lnTo>
                    <a:pt x="7580376" y="303276"/>
                  </a:lnTo>
                </a:path>
              </a:pathLst>
            </a:custGeom>
            <a:ln w="38099">
              <a:solidFill>
                <a:srgbClr val="808080"/>
              </a:solidFill>
            </a:ln>
          </p:spPr>
          <p:txBody>
            <a:bodyPr wrap="square" lIns="0" tIns="0" rIns="0" bIns="0" rtlCol="0"/>
            <a:lstStyle/>
            <a:p>
              <a:endParaRPr smtClean="0">
                <a:solidFill>
                  <a:prstClr val="black"/>
                </a:solidFill>
              </a:endParaRPr>
            </a:p>
          </p:txBody>
        </p:sp>
        <p:sp>
          <p:nvSpPr>
            <p:cNvPr id="11" name="object 11"/>
            <p:cNvSpPr/>
            <p:nvPr/>
          </p:nvSpPr>
          <p:spPr>
            <a:xfrm>
              <a:off x="726185" y="4243578"/>
              <a:ext cx="7580630" cy="899160"/>
            </a:xfrm>
            <a:custGeom>
              <a:avLst/>
              <a:gdLst/>
              <a:ahLst/>
              <a:cxnLst/>
              <a:rect l="l" t="t" r="r" b="b"/>
              <a:pathLst>
                <a:path w="7580630" h="899160">
                  <a:moveTo>
                    <a:pt x="0" y="630936"/>
                  </a:moveTo>
                  <a:lnTo>
                    <a:pt x="297180" y="675132"/>
                  </a:lnTo>
                  <a:lnTo>
                    <a:pt x="574548" y="676656"/>
                  </a:lnTo>
                  <a:lnTo>
                    <a:pt x="871727" y="646176"/>
                  </a:lnTo>
                  <a:lnTo>
                    <a:pt x="1159764" y="693420"/>
                  </a:lnTo>
                  <a:lnTo>
                    <a:pt x="1458468" y="880872"/>
                  </a:lnTo>
                  <a:lnTo>
                    <a:pt x="1744980" y="899160"/>
                  </a:lnTo>
                  <a:lnTo>
                    <a:pt x="2043683" y="708660"/>
                  </a:lnTo>
                  <a:lnTo>
                    <a:pt x="2340864" y="409956"/>
                  </a:lnTo>
                  <a:lnTo>
                    <a:pt x="2628900" y="321564"/>
                  </a:lnTo>
                  <a:lnTo>
                    <a:pt x="2926079" y="263652"/>
                  </a:lnTo>
                  <a:lnTo>
                    <a:pt x="3214116" y="18288"/>
                  </a:lnTo>
                  <a:lnTo>
                    <a:pt x="3511296" y="0"/>
                  </a:lnTo>
                  <a:lnTo>
                    <a:pt x="3808476" y="39624"/>
                  </a:lnTo>
                  <a:lnTo>
                    <a:pt x="4076700" y="62484"/>
                  </a:lnTo>
                  <a:lnTo>
                    <a:pt x="4375404" y="24384"/>
                  </a:lnTo>
                  <a:lnTo>
                    <a:pt x="4661916" y="53340"/>
                  </a:lnTo>
                  <a:lnTo>
                    <a:pt x="4960620" y="47244"/>
                  </a:lnTo>
                  <a:lnTo>
                    <a:pt x="5248656" y="44196"/>
                  </a:lnTo>
                  <a:lnTo>
                    <a:pt x="5545836" y="50292"/>
                  </a:lnTo>
                  <a:lnTo>
                    <a:pt x="5843016" y="47244"/>
                  </a:lnTo>
                  <a:lnTo>
                    <a:pt x="6131052" y="54864"/>
                  </a:lnTo>
                  <a:lnTo>
                    <a:pt x="6428232" y="124968"/>
                  </a:lnTo>
                  <a:lnTo>
                    <a:pt x="6716268" y="105156"/>
                  </a:lnTo>
                  <a:lnTo>
                    <a:pt x="7013448" y="13716"/>
                  </a:lnTo>
                  <a:lnTo>
                    <a:pt x="7310628" y="56388"/>
                  </a:lnTo>
                  <a:lnTo>
                    <a:pt x="7580376" y="62484"/>
                  </a:lnTo>
                </a:path>
              </a:pathLst>
            </a:custGeom>
            <a:ln w="38099">
              <a:solidFill>
                <a:srgbClr val="FFC000"/>
              </a:solidFill>
            </a:ln>
          </p:spPr>
          <p:txBody>
            <a:bodyPr wrap="square" lIns="0" tIns="0" rIns="0" bIns="0" rtlCol="0"/>
            <a:lstStyle/>
            <a:p>
              <a:endParaRPr smtClean="0">
                <a:solidFill>
                  <a:prstClr val="black"/>
                </a:solidFill>
              </a:endParaRPr>
            </a:p>
          </p:txBody>
        </p:sp>
      </p:grpSp>
      <p:sp>
        <p:nvSpPr>
          <p:cNvPr id="12" name="object 12"/>
          <p:cNvSpPr txBox="1"/>
          <p:nvPr/>
        </p:nvSpPr>
        <p:spPr>
          <a:xfrm>
            <a:off x="352145" y="4443729"/>
            <a:ext cx="220979" cy="1209675"/>
          </a:xfrm>
          <a:prstGeom prst="rect">
            <a:avLst/>
          </a:prstGeom>
        </p:spPr>
        <p:txBody>
          <a:bodyPr vert="horz" wrap="square" lIns="0" tIns="12700" rIns="0" bIns="0" rtlCol="0">
            <a:spAutoFit/>
          </a:bodyPr>
          <a:lstStyle/>
          <a:p>
            <a:pPr marL="12700">
              <a:spcBef>
                <a:spcPts val="100"/>
              </a:spcBef>
            </a:pPr>
            <a:r>
              <a:rPr sz="1400" dirty="0">
                <a:solidFill>
                  <a:prstClr val="black"/>
                </a:solidFill>
                <a:latin typeface="Tahoma"/>
                <a:cs typeface="Tahoma"/>
              </a:rPr>
              <a:t>15</a:t>
            </a:r>
            <a:endParaRPr sz="1400">
              <a:solidFill>
                <a:prstClr val="black"/>
              </a:solidFill>
              <a:latin typeface="Tahoma"/>
              <a:cs typeface="Tahoma"/>
            </a:endParaRPr>
          </a:p>
          <a:p>
            <a:pPr>
              <a:spcBef>
                <a:spcPts val="30"/>
              </a:spcBef>
            </a:pPr>
            <a:endParaRPr sz="1750">
              <a:solidFill>
                <a:prstClr val="black"/>
              </a:solidFill>
              <a:latin typeface="Tahoma"/>
              <a:cs typeface="Tahoma"/>
            </a:endParaRPr>
          </a:p>
          <a:p>
            <a:pPr marL="12700"/>
            <a:r>
              <a:rPr sz="1400" dirty="0">
                <a:solidFill>
                  <a:prstClr val="black"/>
                </a:solidFill>
                <a:latin typeface="Tahoma"/>
                <a:cs typeface="Tahoma"/>
              </a:rPr>
              <a:t>10</a:t>
            </a:r>
            <a:endParaRPr sz="1400">
              <a:solidFill>
                <a:prstClr val="black"/>
              </a:solidFill>
              <a:latin typeface="Tahoma"/>
              <a:cs typeface="Tahoma"/>
            </a:endParaRPr>
          </a:p>
          <a:p>
            <a:pPr>
              <a:spcBef>
                <a:spcPts val="25"/>
              </a:spcBef>
            </a:pPr>
            <a:endParaRPr sz="1750">
              <a:solidFill>
                <a:prstClr val="black"/>
              </a:solidFill>
              <a:latin typeface="Tahoma"/>
              <a:cs typeface="Tahoma"/>
            </a:endParaRPr>
          </a:p>
          <a:p>
            <a:pPr marL="109220"/>
            <a:r>
              <a:rPr sz="1400" dirty="0">
                <a:solidFill>
                  <a:prstClr val="black"/>
                </a:solidFill>
                <a:latin typeface="Tahoma"/>
                <a:cs typeface="Tahoma"/>
              </a:rPr>
              <a:t>5</a:t>
            </a:r>
            <a:endParaRPr sz="1400">
              <a:solidFill>
                <a:prstClr val="black"/>
              </a:solidFill>
              <a:latin typeface="Tahoma"/>
              <a:cs typeface="Tahoma"/>
            </a:endParaRPr>
          </a:p>
        </p:txBody>
      </p:sp>
      <p:sp>
        <p:nvSpPr>
          <p:cNvPr id="13" name="object 13"/>
          <p:cNvSpPr txBox="1"/>
          <p:nvPr/>
        </p:nvSpPr>
        <p:spPr>
          <a:xfrm>
            <a:off x="352145" y="3958844"/>
            <a:ext cx="220979" cy="239395"/>
          </a:xfrm>
          <a:prstGeom prst="rect">
            <a:avLst/>
          </a:prstGeom>
        </p:spPr>
        <p:txBody>
          <a:bodyPr vert="horz" wrap="square" lIns="0" tIns="12700" rIns="0" bIns="0" rtlCol="0">
            <a:spAutoFit/>
          </a:bodyPr>
          <a:lstStyle/>
          <a:p>
            <a:pPr marL="12700">
              <a:spcBef>
                <a:spcPts val="100"/>
              </a:spcBef>
            </a:pPr>
            <a:r>
              <a:rPr sz="1400" dirty="0">
                <a:solidFill>
                  <a:prstClr val="black"/>
                </a:solidFill>
                <a:latin typeface="Tahoma"/>
                <a:cs typeface="Tahoma"/>
              </a:rPr>
              <a:t>20</a:t>
            </a:r>
            <a:endParaRPr sz="1400">
              <a:solidFill>
                <a:prstClr val="black"/>
              </a:solidFill>
              <a:latin typeface="Tahoma"/>
              <a:cs typeface="Tahoma"/>
            </a:endParaRPr>
          </a:p>
        </p:txBody>
      </p:sp>
      <p:sp>
        <p:nvSpPr>
          <p:cNvPr id="14" name="object 14"/>
          <p:cNvSpPr txBox="1"/>
          <p:nvPr/>
        </p:nvSpPr>
        <p:spPr>
          <a:xfrm>
            <a:off x="352145" y="3473577"/>
            <a:ext cx="220979" cy="239395"/>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Tahoma"/>
                <a:cs typeface="Tahoma"/>
              </a:rPr>
              <a:t>25</a:t>
            </a:r>
            <a:endParaRPr sz="1400">
              <a:solidFill>
                <a:prstClr val="black"/>
              </a:solidFill>
              <a:latin typeface="Tahoma"/>
              <a:cs typeface="Tahoma"/>
            </a:endParaRPr>
          </a:p>
        </p:txBody>
      </p:sp>
      <p:sp>
        <p:nvSpPr>
          <p:cNvPr id="15" name="object 15"/>
          <p:cNvSpPr txBox="1"/>
          <p:nvPr/>
        </p:nvSpPr>
        <p:spPr>
          <a:xfrm>
            <a:off x="352145" y="2988691"/>
            <a:ext cx="220979" cy="239395"/>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Tahoma"/>
                <a:cs typeface="Tahoma"/>
              </a:rPr>
              <a:t>30</a:t>
            </a:r>
            <a:endParaRPr sz="1400">
              <a:solidFill>
                <a:prstClr val="black"/>
              </a:solidFill>
              <a:latin typeface="Tahoma"/>
              <a:cs typeface="Tahoma"/>
            </a:endParaRPr>
          </a:p>
        </p:txBody>
      </p:sp>
      <p:sp>
        <p:nvSpPr>
          <p:cNvPr id="16" name="object 16"/>
          <p:cNvSpPr txBox="1"/>
          <p:nvPr/>
        </p:nvSpPr>
        <p:spPr>
          <a:xfrm>
            <a:off x="352145" y="2503424"/>
            <a:ext cx="220979" cy="239395"/>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Tahoma"/>
                <a:cs typeface="Tahoma"/>
              </a:rPr>
              <a:t>35</a:t>
            </a:r>
            <a:endParaRPr sz="1400">
              <a:solidFill>
                <a:prstClr val="black"/>
              </a:solidFill>
              <a:latin typeface="Tahoma"/>
              <a:cs typeface="Tahoma"/>
            </a:endParaRPr>
          </a:p>
        </p:txBody>
      </p:sp>
      <p:sp>
        <p:nvSpPr>
          <p:cNvPr id="17" name="object 17"/>
          <p:cNvSpPr txBox="1"/>
          <p:nvPr/>
        </p:nvSpPr>
        <p:spPr>
          <a:xfrm>
            <a:off x="604737" y="5647435"/>
            <a:ext cx="7885236" cy="686817"/>
          </a:xfrm>
          <a:prstGeom prst="rect">
            <a:avLst/>
          </a:prstGeom>
        </p:spPr>
        <p:txBody>
          <a:bodyPr vert="vert270" wrap="square" lIns="0" tIns="13335" rIns="0" bIns="0" rtlCol="0">
            <a:spAutoFit/>
          </a:bodyPr>
          <a:lstStyle/>
          <a:p>
            <a:pPr marR="5080" algn="r">
              <a:spcBef>
                <a:spcPts val="105"/>
              </a:spcBef>
            </a:pPr>
            <a:r>
              <a:rPr sz="1400" dirty="0">
                <a:solidFill>
                  <a:prstClr val="black"/>
                </a:solidFill>
                <a:latin typeface="Tahoma"/>
                <a:cs typeface="Tahoma"/>
              </a:rPr>
              <a:t>Oc</a:t>
            </a:r>
            <a:r>
              <a:rPr sz="1400" spc="-5" dirty="0">
                <a:solidFill>
                  <a:prstClr val="black"/>
                </a:solidFill>
                <a:latin typeface="Tahoma"/>
                <a:cs typeface="Tahoma"/>
              </a:rPr>
              <a:t>a</a:t>
            </a:r>
            <a:r>
              <a:rPr sz="1400" spc="5" dirty="0">
                <a:solidFill>
                  <a:prstClr val="black"/>
                </a:solidFill>
                <a:latin typeface="Tahoma"/>
                <a:cs typeface="Tahoma"/>
              </a:rPr>
              <a:t>-</a:t>
            </a:r>
            <a:r>
              <a:rPr sz="1400" dirty="0">
                <a:solidFill>
                  <a:prstClr val="black"/>
                </a:solidFill>
                <a:latin typeface="Tahoma"/>
                <a:cs typeface="Tahoma"/>
              </a:rPr>
              <a:t>20</a:t>
            </a:r>
          </a:p>
          <a:p>
            <a:pPr marL="12700" marR="5080" indent="50800" algn="r">
              <a:lnSpc>
                <a:spcPct val="137000"/>
              </a:lnSpc>
              <a:spcBef>
                <a:spcPts val="35"/>
              </a:spcBef>
            </a:pPr>
            <a:r>
              <a:rPr sz="1400" spc="-5" dirty="0">
                <a:solidFill>
                  <a:prstClr val="black"/>
                </a:solidFill>
                <a:latin typeface="Tahoma"/>
                <a:cs typeface="Tahoma"/>
              </a:rPr>
              <a:t>Ş</a:t>
            </a:r>
            <a:r>
              <a:rPr sz="1400" spc="-10" dirty="0">
                <a:solidFill>
                  <a:prstClr val="black"/>
                </a:solidFill>
                <a:latin typeface="Tahoma"/>
                <a:cs typeface="Tahoma"/>
              </a:rPr>
              <a:t>u</a:t>
            </a:r>
            <a:r>
              <a:rPr sz="1400" dirty="0">
                <a:solidFill>
                  <a:prstClr val="black"/>
                </a:solidFill>
                <a:latin typeface="Tahoma"/>
                <a:cs typeface="Tahoma"/>
              </a:rPr>
              <a:t>b</a:t>
            </a:r>
            <a:r>
              <a:rPr sz="1400" spc="5" dirty="0">
                <a:solidFill>
                  <a:prstClr val="black"/>
                </a:solidFill>
                <a:latin typeface="Tahoma"/>
                <a:cs typeface="Tahoma"/>
              </a:rPr>
              <a:t>-</a:t>
            </a:r>
            <a:r>
              <a:rPr sz="1400" dirty="0">
                <a:solidFill>
                  <a:prstClr val="black"/>
                </a:solidFill>
                <a:latin typeface="Tahoma"/>
                <a:cs typeface="Tahoma"/>
              </a:rPr>
              <a:t>20  M</a:t>
            </a:r>
            <a:r>
              <a:rPr sz="1400" spc="-10" dirty="0">
                <a:solidFill>
                  <a:prstClr val="black"/>
                </a:solidFill>
                <a:latin typeface="Tahoma"/>
                <a:cs typeface="Tahoma"/>
              </a:rPr>
              <a:t>a</a:t>
            </a:r>
            <a:r>
              <a:rPr sz="1400" spc="-5" dirty="0">
                <a:solidFill>
                  <a:prstClr val="black"/>
                </a:solidFill>
                <a:latin typeface="Tahoma"/>
                <a:cs typeface="Tahoma"/>
              </a:rPr>
              <a:t>r</a:t>
            </a:r>
            <a:r>
              <a:rPr sz="1400" spc="5" dirty="0">
                <a:solidFill>
                  <a:prstClr val="black"/>
                </a:solidFill>
                <a:latin typeface="Tahoma"/>
                <a:cs typeface="Tahoma"/>
              </a:rPr>
              <a:t>-</a:t>
            </a:r>
            <a:r>
              <a:rPr sz="1400" dirty="0">
                <a:solidFill>
                  <a:prstClr val="black"/>
                </a:solidFill>
                <a:latin typeface="Tahoma"/>
                <a:cs typeface="Tahoma"/>
              </a:rPr>
              <a:t>20  </a:t>
            </a:r>
            <a:r>
              <a:rPr sz="1400" spc="-5" dirty="0">
                <a:solidFill>
                  <a:prstClr val="black"/>
                </a:solidFill>
                <a:latin typeface="Tahoma"/>
                <a:cs typeface="Tahoma"/>
              </a:rPr>
              <a:t>Ni</a:t>
            </a:r>
            <a:r>
              <a:rPr sz="1400" dirty="0">
                <a:solidFill>
                  <a:prstClr val="black"/>
                </a:solidFill>
                <a:latin typeface="Tahoma"/>
                <a:cs typeface="Tahoma"/>
              </a:rPr>
              <a:t>s</a:t>
            </a:r>
            <a:r>
              <a:rPr sz="1400" spc="5" dirty="0">
                <a:solidFill>
                  <a:prstClr val="black"/>
                </a:solidFill>
                <a:latin typeface="Tahoma"/>
                <a:cs typeface="Tahoma"/>
              </a:rPr>
              <a:t>-</a:t>
            </a:r>
            <a:r>
              <a:rPr sz="1400" dirty="0">
                <a:solidFill>
                  <a:prstClr val="black"/>
                </a:solidFill>
                <a:latin typeface="Tahoma"/>
                <a:cs typeface="Tahoma"/>
              </a:rPr>
              <a:t>20  M</a:t>
            </a:r>
            <a:r>
              <a:rPr sz="1400" spc="-10" dirty="0">
                <a:solidFill>
                  <a:prstClr val="black"/>
                </a:solidFill>
                <a:latin typeface="Tahoma"/>
                <a:cs typeface="Tahoma"/>
              </a:rPr>
              <a:t>a</a:t>
            </a:r>
            <a:r>
              <a:rPr sz="1400" spc="-5" dirty="0">
                <a:solidFill>
                  <a:prstClr val="black"/>
                </a:solidFill>
                <a:latin typeface="Tahoma"/>
                <a:cs typeface="Tahoma"/>
              </a:rPr>
              <a:t>y</a:t>
            </a:r>
            <a:r>
              <a:rPr sz="1400" spc="5" dirty="0">
                <a:solidFill>
                  <a:prstClr val="black"/>
                </a:solidFill>
                <a:latin typeface="Tahoma"/>
                <a:cs typeface="Tahoma"/>
              </a:rPr>
              <a:t>-</a:t>
            </a:r>
            <a:r>
              <a:rPr sz="1400" dirty="0">
                <a:solidFill>
                  <a:prstClr val="black"/>
                </a:solidFill>
                <a:latin typeface="Tahoma"/>
                <a:cs typeface="Tahoma"/>
              </a:rPr>
              <a:t>20  </a:t>
            </a:r>
            <a:r>
              <a:rPr sz="1400" spc="-5" dirty="0">
                <a:solidFill>
                  <a:prstClr val="black"/>
                </a:solidFill>
                <a:latin typeface="Tahoma"/>
                <a:cs typeface="Tahoma"/>
              </a:rPr>
              <a:t>Ha</a:t>
            </a:r>
            <a:r>
              <a:rPr sz="1400" dirty="0">
                <a:solidFill>
                  <a:prstClr val="black"/>
                </a:solidFill>
                <a:latin typeface="Tahoma"/>
                <a:cs typeface="Tahoma"/>
              </a:rPr>
              <a:t>z</a:t>
            </a:r>
            <a:r>
              <a:rPr sz="1400" spc="5" dirty="0">
                <a:solidFill>
                  <a:prstClr val="black"/>
                </a:solidFill>
                <a:latin typeface="Tahoma"/>
                <a:cs typeface="Tahoma"/>
              </a:rPr>
              <a:t>-</a:t>
            </a:r>
            <a:r>
              <a:rPr sz="1400" dirty="0">
                <a:solidFill>
                  <a:prstClr val="black"/>
                </a:solidFill>
                <a:latin typeface="Tahoma"/>
                <a:cs typeface="Tahoma"/>
              </a:rPr>
              <a:t>20  Te</a:t>
            </a:r>
            <a:r>
              <a:rPr sz="1400" spc="-5" dirty="0">
                <a:solidFill>
                  <a:prstClr val="black"/>
                </a:solidFill>
                <a:latin typeface="Tahoma"/>
                <a:cs typeface="Tahoma"/>
              </a:rPr>
              <a:t>m</a:t>
            </a:r>
            <a:r>
              <a:rPr sz="1400" spc="5" dirty="0">
                <a:solidFill>
                  <a:prstClr val="black"/>
                </a:solidFill>
                <a:latin typeface="Tahoma"/>
                <a:cs typeface="Tahoma"/>
              </a:rPr>
              <a:t>-</a:t>
            </a:r>
            <a:r>
              <a:rPr sz="1400" dirty="0">
                <a:solidFill>
                  <a:prstClr val="black"/>
                </a:solidFill>
                <a:latin typeface="Tahoma"/>
                <a:cs typeface="Tahoma"/>
              </a:rPr>
              <a:t>20  Ağ</a:t>
            </a:r>
            <a:r>
              <a:rPr sz="1400" spc="-5" dirty="0">
                <a:solidFill>
                  <a:prstClr val="black"/>
                </a:solidFill>
                <a:latin typeface="Tahoma"/>
                <a:cs typeface="Tahoma"/>
              </a:rPr>
              <a:t>u</a:t>
            </a:r>
            <a:r>
              <a:rPr sz="1400" spc="5" dirty="0">
                <a:solidFill>
                  <a:prstClr val="black"/>
                </a:solidFill>
                <a:latin typeface="Tahoma"/>
                <a:cs typeface="Tahoma"/>
              </a:rPr>
              <a:t>-</a:t>
            </a:r>
            <a:r>
              <a:rPr sz="1400" dirty="0">
                <a:solidFill>
                  <a:prstClr val="black"/>
                </a:solidFill>
                <a:latin typeface="Tahoma"/>
                <a:cs typeface="Tahoma"/>
              </a:rPr>
              <a:t>20  E</a:t>
            </a:r>
            <a:r>
              <a:rPr sz="1400" spc="-5" dirty="0">
                <a:solidFill>
                  <a:prstClr val="black"/>
                </a:solidFill>
                <a:latin typeface="Tahoma"/>
                <a:cs typeface="Tahoma"/>
              </a:rPr>
              <a:t>y</a:t>
            </a:r>
            <a:r>
              <a:rPr sz="1400" dirty="0">
                <a:solidFill>
                  <a:prstClr val="black"/>
                </a:solidFill>
                <a:latin typeface="Tahoma"/>
                <a:cs typeface="Tahoma"/>
              </a:rPr>
              <a:t>l</a:t>
            </a:r>
            <a:r>
              <a:rPr sz="1400" spc="5" dirty="0">
                <a:solidFill>
                  <a:prstClr val="black"/>
                </a:solidFill>
                <a:latin typeface="Tahoma"/>
                <a:cs typeface="Tahoma"/>
              </a:rPr>
              <a:t>-</a:t>
            </a:r>
            <a:r>
              <a:rPr sz="1400" dirty="0">
                <a:solidFill>
                  <a:prstClr val="black"/>
                </a:solidFill>
                <a:latin typeface="Tahoma"/>
                <a:cs typeface="Tahoma"/>
              </a:rPr>
              <a:t>20  E</a:t>
            </a:r>
            <a:r>
              <a:rPr sz="1400" spc="-5" dirty="0">
                <a:solidFill>
                  <a:prstClr val="black"/>
                </a:solidFill>
                <a:latin typeface="Tahoma"/>
                <a:cs typeface="Tahoma"/>
              </a:rPr>
              <a:t>k</a:t>
            </a:r>
            <a:r>
              <a:rPr sz="1400" dirty="0">
                <a:solidFill>
                  <a:prstClr val="black"/>
                </a:solidFill>
                <a:latin typeface="Tahoma"/>
                <a:cs typeface="Tahoma"/>
              </a:rPr>
              <a:t>i</a:t>
            </a:r>
            <a:r>
              <a:rPr sz="1400" spc="5" dirty="0">
                <a:solidFill>
                  <a:prstClr val="black"/>
                </a:solidFill>
                <a:latin typeface="Tahoma"/>
                <a:cs typeface="Tahoma"/>
              </a:rPr>
              <a:t>-</a:t>
            </a:r>
            <a:r>
              <a:rPr sz="1400" dirty="0">
                <a:solidFill>
                  <a:prstClr val="black"/>
                </a:solidFill>
                <a:latin typeface="Tahoma"/>
                <a:cs typeface="Tahoma"/>
              </a:rPr>
              <a:t>20  K</a:t>
            </a:r>
            <a:r>
              <a:rPr sz="1400" spc="-10" dirty="0">
                <a:solidFill>
                  <a:prstClr val="black"/>
                </a:solidFill>
                <a:latin typeface="Tahoma"/>
                <a:cs typeface="Tahoma"/>
              </a:rPr>
              <a:t>a</a:t>
            </a:r>
            <a:r>
              <a:rPr sz="1400" spc="-5" dirty="0">
                <a:solidFill>
                  <a:prstClr val="black"/>
                </a:solidFill>
                <a:latin typeface="Tahoma"/>
                <a:cs typeface="Tahoma"/>
              </a:rPr>
              <a:t>s</a:t>
            </a:r>
            <a:r>
              <a:rPr sz="1400" spc="5" dirty="0">
                <a:solidFill>
                  <a:prstClr val="black"/>
                </a:solidFill>
                <a:latin typeface="Tahoma"/>
                <a:cs typeface="Tahoma"/>
              </a:rPr>
              <a:t>-</a:t>
            </a:r>
            <a:r>
              <a:rPr sz="1400" dirty="0">
                <a:solidFill>
                  <a:prstClr val="black"/>
                </a:solidFill>
                <a:latin typeface="Tahoma"/>
                <a:cs typeface="Tahoma"/>
              </a:rPr>
              <a:t>20  </a:t>
            </a:r>
            <a:r>
              <a:rPr sz="1400" spc="-5" dirty="0">
                <a:solidFill>
                  <a:prstClr val="black"/>
                </a:solidFill>
                <a:latin typeface="Tahoma"/>
                <a:cs typeface="Tahoma"/>
              </a:rPr>
              <a:t>Ara</a:t>
            </a:r>
            <a:r>
              <a:rPr sz="1400" spc="5" dirty="0">
                <a:solidFill>
                  <a:prstClr val="black"/>
                </a:solidFill>
                <a:latin typeface="Tahoma"/>
                <a:cs typeface="Tahoma"/>
              </a:rPr>
              <a:t>-</a:t>
            </a:r>
            <a:r>
              <a:rPr sz="1400" dirty="0">
                <a:solidFill>
                  <a:prstClr val="black"/>
                </a:solidFill>
                <a:latin typeface="Tahoma"/>
                <a:cs typeface="Tahoma"/>
              </a:rPr>
              <a:t>20  Oc</a:t>
            </a:r>
            <a:r>
              <a:rPr sz="1400" spc="-5" dirty="0">
                <a:solidFill>
                  <a:prstClr val="black"/>
                </a:solidFill>
                <a:latin typeface="Tahoma"/>
                <a:cs typeface="Tahoma"/>
              </a:rPr>
              <a:t>a</a:t>
            </a:r>
            <a:r>
              <a:rPr sz="1400" spc="5" dirty="0">
                <a:solidFill>
                  <a:prstClr val="black"/>
                </a:solidFill>
                <a:latin typeface="Tahoma"/>
                <a:cs typeface="Tahoma"/>
              </a:rPr>
              <a:t>-</a:t>
            </a:r>
            <a:r>
              <a:rPr sz="1400" dirty="0">
                <a:solidFill>
                  <a:prstClr val="black"/>
                </a:solidFill>
                <a:latin typeface="Tahoma"/>
                <a:cs typeface="Tahoma"/>
              </a:rPr>
              <a:t>21</a:t>
            </a:r>
          </a:p>
          <a:p>
            <a:pPr marL="12700" marR="5080" indent="50800" algn="just">
              <a:lnSpc>
                <a:spcPct val="135700"/>
              </a:lnSpc>
              <a:spcBef>
                <a:spcPts val="70"/>
              </a:spcBef>
            </a:pPr>
            <a:r>
              <a:rPr sz="1400" spc="-5" dirty="0">
                <a:solidFill>
                  <a:prstClr val="black"/>
                </a:solidFill>
                <a:latin typeface="Tahoma"/>
                <a:cs typeface="Tahoma"/>
              </a:rPr>
              <a:t>Ş</a:t>
            </a:r>
            <a:r>
              <a:rPr sz="1400" spc="-10" dirty="0">
                <a:solidFill>
                  <a:prstClr val="black"/>
                </a:solidFill>
                <a:latin typeface="Tahoma"/>
                <a:cs typeface="Tahoma"/>
              </a:rPr>
              <a:t>u</a:t>
            </a:r>
            <a:r>
              <a:rPr sz="1400" dirty="0">
                <a:solidFill>
                  <a:prstClr val="black"/>
                </a:solidFill>
                <a:latin typeface="Tahoma"/>
                <a:cs typeface="Tahoma"/>
              </a:rPr>
              <a:t>b</a:t>
            </a:r>
            <a:r>
              <a:rPr sz="1400" spc="5" dirty="0">
                <a:solidFill>
                  <a:prstClr val="black"/>
                </a:solidFill>
                <a:latin typeface="Tahoma"/>
                <a:cs typeface="Tahoma"/>
              </a:rPr>
              <a:t>-</a:t>
            </a:r>
            <a:r>
              <a:rPr sz="1400" dirty="0">
                <a:solidFill>
                  <a:prstClr val="black"/>
                </a:solidFill>
                <a:latin typeface="Tahoma"/>
                <a:cs typeface="Tahoma"/>
              </a:rPr>
              <a:t>21  Mar-21  Nis-21  May-21  Haz-21  Te</a:t>
            </a:r>
            <a:r>
              <a:rPr sz="1400" spc="-5" dirty="0">
                <a:solidFill>
                  <a:prstClr val="black"/>
                </a:solidFill>
                <a:latin typeface="Tahoma"/>
                <a:cs typeface="Tahoma"/>
              </a:rPr>
              <a:t>m</a:t>
            </a:r>
            <a:r>
              <a:rPr sz="1400" spc="5" dirty="0">
                <a:solidFill>
                  <a:prstClr val="black"/>
                </a:solidFill>
                <a:latin typeface="Tahoma"/>
                <a:cs typeface="Tahoma"/>
              </a:rPr>
              <a:t>-</a:t>
            </a:r>
            <a:r>
              <a:rPr sz="1400" dirty="0">
                <a:solidFill>
                  <a:prstClr val="black"/>
                </a:solidFill>
                <a:latin typeface="Tahoma"/>
                <a:cs typeface="Tahoma"/>
              </a:rPr>
              <a:t>21  Ağu-21</a:t>
            </a:r>
          </a:p>
          <a:p>
            <a:pPr marL="58419" marR="5080" indent="71120" algn="just">
              <a:lnSpc>
                <a:spcPct val="135700"/>
              </a:lnSpc>
              <a:spcBef>
                <a:spcPts val="60"/>
              </a:spcBef>
            </a:pPr>
            <a:r>
              <a:rPr sz="1400" dirty="0">
                <a:solidFill>
                  <a:prstClr val="black"/>
                </a:solidFill>
                <a:latin typeface="Tahoma"/>
                <a:cs typeface="Tahoma"/>
              </a:rPr>
              <a:t>E</a:t>
            </a:r>
            <a:r>
              <a:rPr sz="1400" spc="-5" dirty="0">
                <a:solidFill>
                  <a:prstClr val="black"/>
                </a:solidFill>
                <a:latin typeface="Tahoma"/>
                <a:cs typeface="Tahoma"/>
              </a:rPr>
              <a:t>y</a:t>
            </a:r>
            <a:r>
              <a:rPr sz="1400" dirty="0">
                <a:solidFill>
                  <a:prstClr val="black"/>
                </a:solidFill>
                <a:latin typeface="Tahoma"/>
                <a:cs typeface="Tahoma"/>
              </a:rPr>
              <a:t>l</a:t>
            </a:r>
            <a:r>
              <a:rPr sz="1400" spc="5" dirty="0">
                <a:solidFill>
                  <a:prstClr val="black"/>
                </a:solidFill>
                <a:latin typeface="Tahoma"/>
                <a:cs typeface="Tahoma"/>
              </a:rPr>
              <a:t>-</a:t>
            </a:r>
            <a:r>
              <a:rPr sz="1400" dirty="0">
                <a:solidFill>
                  <a:prstClr val="black"/>
                </a:solidFill>
                <a:latin typeface="Tahoma"/>
                <a:cs typeface="Tahoma"/>
              </a:rPr>
              <a:t>21  Eki-21  Kas-21  Ara-21  Oc</a:t>
            </a:r>
            <a:r>
              <a:rPr sz="1400" spc="-5" dirty="0">
                <a:solidFill>
                  <a:prstClr val="black"/>
                </a:solidFill>
                <a:latin typeface="Tahoma"/>
                <a:cs typeface="Tahoma"/>
              </a:rPr>
              <a:t>a</a:t>
            </a:r>
            <a:r>
              <a:rPr sz="1400" spc="5" dirty="0">
                <a:solidFill>
                  <a:prstClr val="black"/>
                </a:solidFill>
                <a:latin typeface="Tahoma"/>
                <a:cs typeface="Tahoma"/>
              </a:rPr>
              <a:t>-</a:t>
            </a:r>
            <a:r>
              <a:rPr sz="1400" dirty="0">
                <a:solidFill>
                  <a:prstClr val="black"/>
                </a:solidFill>
                <a:latin typeface="Tahoma"/>
                <a:cs typeface="Tahoma"/>
              </a:rPr>
              <a:t>22  </a:t>
            </a:r>
            <a:r>
              <a:rPr sz="1400" spc="-5" dirty="0">
                <a:solidFill>
                  <a:prstClr val="black"/>
                </a:solidFill>
                <a:latin typeface="Tahoma"/>
                <a:cs typeface="Tahoma"/>
              </a:rPr>
              <a:t>Ş</a:t>
            </a:r>
            <a:r>
              <a:rPr sz="1400" spc="-10" dirty="0">
                <a:solidFill>
                  <a:prstClr val="black"/>
                </a:solidFill>
                <a:latin typeface="Tahoma"/>
                <a:cs typeface="Tahoma"/>
              </a:rPr>
              <a:t>u</a:t>
            </a:r>
            <a:r>
              <a:rPr sz="1400" dirty="0">
                <a:solidFill>
                  <a:prstClr val="black"/>
                </a:solidFill>
                <a:latin typeface="Tahoma"/>
                <a:cs typeface="Tahoma"/>
              </a:rPr>
              <a:t>b</a:t>
            </a:r>
            <a:r>
              <a:rPr sz="1400" spc="5" dirty="0">
                <a:solidFill>
                  <a:prstClr val="black"/>
                </a:solidFill>
                <a:latin typeface="Tahoma"/>
                <a:cs typeface="Tahoma"/>
              </a:rPr>
              <a:t>-</a:t>
            </a:r>
            <a:r>
              <a:rPr sz="1400" dirty="0">
                <a:solidFill>
                  <a:prstClr val="black"/>
                </a:solidFill>
                <a:latin typeface="Tahoma"/>
                <a:cs typeface="Tahoma"/>
              </a:rPr>
              <a:t>22  </a:t>
            </a:r>
            <a:r>
              <a:rPr sz="1400" spc="-5" dirty="0">
                <a:solidFill>
                  <a:prstClr val="black"/>
                </a:solidFill>
                <a:latin typeface="Tahoma"/>
                <a:cs typeface="Tahoma"/>
              </a:rPr>
              <a:t>M</a:t>
            </a:r>
            <a:r>
              <a:rPr sz="1400" spc="-10" dirty="0">
                <a:solidFill>
                  <a:prstClr val="black"/>
                </a:solidFill>
                <a:latin typeface="Tahoma"/>
                <a:cs typeface="Tahoma"/>
              </a:rPr>
              <a:t>a</a:t>
            </a:r>
            <a:r>
              <a:rPr sz="1400" spc="-5" dirty="0">
                <a:solidFill>
                  <a:prstClr val="black"/>
                </a:solidFill>
                <a:latin typeface="Tahoma"/>
                <a:cs typeface="Tahoma"/>
              </a:rPr>
              <a:t>r</a:t>
            </a:r>
            <a:r>
              <a:rPr sz="1400" spc="5" dirty="0">
                <a:solidFill>
                  <a:prstClr val="black"/>
                </a:solidFill>
                <a:latin typeface="Tahoma"/>
                <a:cs typeface="Tahoma"/>
              </a:rPr>
              <a:t>-</a:t>
            </a:r>
            <a:r>
              <a:rPr sz="1400" dirty="0">
                <a:solidFill>
                  <a:prstClr val="black"/>
                </a:solidFill>
                <a:latin typeface="Tahoma"/>
                <a:cs typeface="Tahoma"/>
              </a:rPr>
              <a:t>22</a:t>
            </a:r>
          </a:p>
        </p:txBody>
      </p:sp>
      <p:sp>
        <p:nvSpPr>
          <p:cNvPr id="18" name="object 18"/>
          <p:cNvSpPr txBox="1"/>
          <p:nvPr/>
        </p:nvSpPr>
        <p:spPr>
          <a:xfrm>
            <a:off x="8126094" y="3060191"/>
            <a:ext cx="612775" cy="781685"/>
          </a:xfrm>
          <a:prstGeom prst="rect">
            <a:avLst/>
          </a:prstGeom>
        </p:spPr>
        <p:txBody>
          <a:bodyPr vert="horz" wrap="square" lIns="0" tIns="67945" rIns="0" bIns="0" rtlCol="0">
            <a:spAutoFit/>
          </a:bodyPr>
          <a:lstStyle/>
          <a:p>
            <a:pPr marL="260350">
              <a:spcBef>
                <a:spcPts val="535"/>
              </a:spcBef>
            </a:pPr>
            <a:r>
              <a:rPr sz="1200" b="1" dirty="0">
                <a:solidFill>
                  <a:srgbClr val="C00000"/>
                </a:solidFill>
                <a:latin typeface="Tahoma"/>
                <a:cs typeface="Tahoma"/>
              </a:rPr>
              <a:t>28,9</a:t>
            </a:r>
            <a:endParaRPr sz="1200">
              <a:solidFill>
                <a:prstClr val="black"/>
              </a:solidFill>
              <a:latin typeface="Tahoma"/>
              <a:cs typeface="Tahoma"/>
            </a:endParaRPr>
          </a:p>
          <a:p>
            <a:pPr marL="260350">
              <a:spcBef>
                <a:spcPts val="434"/>
              </a:spcBef>
            </a:pPr>
            <a:r>
              <a:rPr sz="1200" b="1" dirty="0">
                <a:solidFill>
                  <a:srgbClr val="001F5F"/>
                </a:solidFill>
                <a:latin typeface="Tahoma"/>
                <a:cs typeface="Tahoma"/>
              </a:rPr>
              <a:t>26,5</a:t>
            </a:r>
            <a:endParaRPr sz="1200">
              <a:solidFill>
                <a:prstClr val="black"/>
              </a:solidFill>
              <a:latin typeface="Tahoma"/>
              <a:cs typeface="Tahoma"/>
            </a:endParaRPr>
          </a:p>
          <a:p>
            <a:pPr marL="12700">
              <a:spcBef>
                <a:spcPts val="760"/>
              </a:spcBef>
            </a:pPr>
            <a:r>
              <a:rPr sz="1200" b="1" dirty="0">
                <a:solidFill>
                  <a:srgbClr val="808080"/>
                </a:solidFill>
                <a:latin typeface="Tahoma"/>
                <a:cs typeface="Tahoma"/>
              </a:rPr>
              <a:t>25,1</a:t>
            </a:r>
            <a:endParaRPr sz="1200">
              <a:solidFill>
                <a:prstClr val="black"/>
              </a:solidFill>
              <a:latin typeface="Tahoma"/>
              <a:cs typeface="Tahoma"/>
            </a:endParaRPr>
          </a:p>
        </p:txBody>
      </p:sp>
      <p:sp>
        <p:nvSpPr>
          <p:cNvPr id="19" name="object 19"/>
          <p:cNvSpPr txBox="1"/>
          <p:nvPr/>
        </p:nvSpPr>
        <p:spPr>
          <a:xfrm>
            <a:off x="8373871" y="4202938"/>
            <a:ext cx="365125" cy="208279"/>
          </a:xfrm>
          <a:prstGeom prst="rect">
            <a:avLst/>
          </a:prstGeom>
        </p:spPr>
        <p:txBody>
          <a:bodyPr vert="horz" wrap="square" lIns="0" tIns="12700" rIns="0" bIns="0" rtlCol="0">
            <a:spAutoFit/>
          </a:bodyPr>
          <a:lstStyle/>
          <a:p>
            <a:pPr marL="12700">
              <a:spcBef>
                <a:spcPts val="100"/>
              </a:spcBef>
            </a:pPr>
            <a:r>
              <a:rPr sz="1200" b="1" dirty="0">
                <a:solidFill>
                  <a:srgbClr val="FFC000"/>
                </a:solidFill>
                <a:latin typeface="Tahoma"/>
                <a:cs typeface="Tahoma"/>
              </a:rPr>
              <a:t>17,7</a:t>
            </a:r>
            <a:endParaRPr sz="1200">
              <a:solidFill>
                <a:prstClr val="black"/>
              </a:solidFill>
              <a:latin typeface="Tahoma"/>
              <a:cs typeface="Tahoma"/>
            </a:endParaRPr>
          </a:p>
        </p:txBody>
      </p:sp>
      <p:grpSp>
        <p:nvGrpSpPr>
          <p:cNvPr id="20" name="object 20"/>
          <p:cNvGrpSpPr/>
          <p:nvPr/>
        </p:nvGrpSpPr>
        <p:grpSpPr>
          <a:xfrm>
            <a:off x="805433" y="2758439"/>
            <a:ext cx="176530" cy="737870"/>
            <a:chOff x="805433" y="2758439"/>
            <a:chExt cx="176530" cy="737870"/>
          </a:xfrm>
        </p:grpSpPr>
        <p:sp>
          <p:nvSpPr>
            <p:cNvPr id="21" name="object 21"/>
            <p:cNvSpPr/>
            <p:nvPr/>
          </p:nvSpPr>
          <p:spPr>
            <a:xfrm>
              <a:off x="805433" y="2777489"/>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22" name="object 22"/>
            <p:cNvSpPr/>
            <p:nvPr/>
          </p:nvSpPr>
          <p:spPr>
            <a:xfrm>
              <a:off x="805433" y="3010661"/>
              <a:ext cx="176530" cy="0"/>
            </a:xfrm>
            <a:custGeom>
              <a:avLst/>
              <a:gdLst/>
              <a:ahLst/>
              <a:cxnLst/>
              <a:rect l="l" t="t" r="r" b="b"/>
              <a:pathLst>
                <a:path w="176530">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23" name="object 23"/>
            <p:cNvSpPr/>
            <p:nvPr/>
          </p:nvSpPr>
          <p:spPr>
            <a:xfrm>
              <a:off x="805433" y="3477005"/>
              <a:ext cx="176530" cy="0"/>
            </a:xfrm>
            <a:custGeom>
              <a:avLst/>
              <a:gdLst/>
              <a:ahLst/>
              <a:cxnLst/>
              <a:rect l="l" t="t" r="r" b="b"/>
              <a:pathLst>
                <a:path w="176530">
                  <a:moveTo>
                    <a:pt x="0" y="0"/>
                  </a:moveTo>
                  <a:lnTo>
                    <a:pt x="176212" y="0"/>
                  </a:lnTo>
                </a:path>
              </a:pathLst>
            </a:custGeom>
            <a:ln w="38100">
              <a:solidFill>
                <a:srgbClr val="FFC000"/>
              </a:solidFill>
            </a:ln>
          </p:spPr>
          <p:txBody>
            <a:bodyPr wrap="square" lIns="0" tIns="0" rIns="0" bIns="0" rtlCol="0"/>
            <a:lstStyle/>
            <a:p>
              <a:endParaRPr smtClean="0">
                <a:solidFill>
                  <a:prstClr val="black"/>
                </a:solidFill>
              </a:endParaRPr>
            </a:p>
          </p:txBody>
        </p:sp>
        <p:sp>
          <p:nvSpPr>
            <p:cNvPr id="24" name="object 24"/>
            <p:cNvSpPr/>
            <p:nvPr/>
          </p:nvSpPr>
          <p:spPr>
            <a:xfrm>
              <a:off x="805433" y="3243833"/>
              <a:ext cx="176530" cy="0"/>
            </a:xfrm>
            <a:custGeom>
              <a:avLst/>
              <a:gdLst/>
              <a:ahLst/>
              <a:cxnLst/>
              <a:rect l="l" t="t" r="r" b="b"/>
              <a:pathLst>
                <a:path w="176530">
                  <a:moveTo>
                    <a:pt x="0" y="0"/>
                  </a:moveTo>
                  <a:lnTo>
                    <a:pt x="176212" y="0"/>
                  </a:lnTo>
                </a:path>
              </a:pathLst>
            </a:custGeom>
            <a:ln w="38100">
              <a:solidFill>
                <a:srgbClr val="808080"/>
              </a:solidFill>
            </a:ln>
          </p:spPr>
          <p:txBody>
            <a:bodyPr wrap="square" lIns="0" tIns="0" rIns="0" bIns="0" rtlCol="0"/>
            <a:lstStyle/>
            <a:p>
              <a:endParaRPr smtClean="0">
                <a:solidFill>
                  <a:prstClr val="black"/>
                </a:solidFill>
              </a:endParaRPr>
            </a:p>
          </p:txBody>
        </p:sp>
      </p:grpSp>
      <p:sp>
        <p:nvSpPr>
          <p:cNvPr id="25" name="object 25"/>
          <p:cNvSpPr txBox="1"/>
          <p:nvPr/>
        </p:nvSpPr>
        <p:spPr>
          <a:xfrm>
            <a:off x="1038555" y="2628138"/>
            <a:ext cx="1028065" cy="959485"/>
          </a:xfrm>
          <a:prstGeom prst="rect">
            <a:avLst/>
          </a:prstGeom>
        </p:spPr>
        <p:txBody>
          <a:bodyPr vert="horz" wrap="square" lIns="0" tIns="12700" rIns="0" bIns="0" rtlCol="0">
            <a:spAutoFit/>
          </a:bodyPr>
          <a:lstStyle/>
          <a:p>
            <a:pPr marL="12700" marR="5080">
              <a:lnSpc>
                <a:spcPct val="127600"/>
              </a:lnSpc>
              <a:spcBef>
                <a:spcPts val="100"/>
              </a:spcBef>
            </a:pPr>
            <a:r>
              <a:rPr sz="1200" spc="-5" dirty="0">
                <a:solidFill>
                  <a:prstClr val="black"/>
                </a:solidFill>
                <a:latin typeface="Tahoma"/>
                <a:cs typeface="Tahoma"/>
              </a:rPr>
              <a:t>Tüketici</a:t>
            </a:r>
            <a:r>
              <a:rPr sz="1200" spc="-40" dirty="0">
                <a:solidFill>
                  <a:prstClr val="black"/>
                </a:solidFill>
                <a:latin typeface="Tahoma"/>
                <a:cs typeface="Tahoma"/>
              </a:rPr>
              <a:t> </a:t>
            </a:r>
            <a:r>
              <a:rPr sz="1200" spc="-5" dirty="0">
                <a:solidFill>
                  <a:prstClr val="black"/>
                </a:solidFill>
                <a:latin typeface="Tahoma"/>
                <a:cs typeface="Tahoma"/>
              </a:rPr>
              <a:t>kredisi  </a:t>
            </a:r>
            <a:r>
              <a:rPr sz="1200" spc="-10" dirty="0">
                <a:solidFill>
                  <a:prstClr val="black"/>
                </a:solidFill>
                <a:latin typeface="Tahoma"/>
                <a:cs typeface="Tahoma"/>
              </a:rPr>
              <a:t>İhtiyaç</a:t>
            </a:r>
            <a:endParaRPr sz="1200">
              <a:solidFill>
                <a:prstClr val="black"/>
              </a:solidFill>
              <a:latin typeface="Tahoma"/>
              <a:cs typeface="Tahoma"/>
            </a:endParaRPr>
          </a:p>
          <a:p>
            <a:pPr marL="12700" marR="617855">
              <a:lnSpc>
                <a:spcPct val="127499"/>
              </a:lnSpc>
            </a:pPr>
            <a:r>
              <a:rPr sz="1200" spc="-30" dirty="0">
                <a:solidFill>
                  <a:prstClr val="black"/>
                </a:solidFill>
                <a:latin typeface="Tahoma"/>
                <a:cs typeface="Tahoma"/>
              </a:rPr>
              <a:t>Taşıt  </a:t>
            </a:r>
            <a:r>
              <a:rPr sz="1200" spc="-35" dirty="0">
                <a:solidFill>
                  <a:prstClr val="black"/>
                </a:solidFill>
                <a:latin typeface="Tahoma"/>
                <a:cs typeface="Tahoma"/>
              </a:rPr>
              <a:t>K</a:t>
            </a:r>
            <a:r>
              <a:rPr sz="1200" spc="-5" dirty="0">
                <a:solidFill>
                  <a:prstClr val="black"/>
                </a:solidFill>
                <a:latin typeface="Tahoma"/>
                <a:cs typeface="Tahoma"/>
              </a:rPr>
              <a:t>onut</a:t>
            </a:r>
            <a:endParaRPr sz="1200">
              <a:solidFill>
                <a:prstClr val="black"/>
              </a:solidFill>
              <a:latin typeface="Tahoma"/>
              <a:cs typeface="Tahoma"/>
            </a:endParaRPr>
          </a:p>
        </p:txBody>
      </p:sp>
      <p:sp>
        <p:nvSpPr>
          <p:cNvPr id="26" name="object 2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50</a:t>
            </a:r>
            <a:endParaRPr sz="1400">
              <a:solidFill>
                <a:prstClr val="black"/>
              </a:solidFill>
              <a:latin typeface="Tahoma"/>
              <a:cs typeface="Tahoma"/>
            </a:endParaRPr>
          </a:p>
        </p:txBody>
      </p:sp>
    </p:spTree>
    <p:extLst>
      <p:ext uri="{BB962C8B-B14F-4D97-AF65-F5344CB8AC3E}">
        <p14:creationId xmlns:p14="http://schemas.microsoft.com/office/powerpoint/2010/main" val="1217810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921765"/>
            <a:ext cx="5788660" cy="513715"/>
          </a:xfrm>
          <a:prstGeom prst="rect">
            <a:avLst/>
          </a:prstGeom>
        </p:spPr>
        <p:txBody>
          <a:bodyPr vert="horz" wrap="square" lIns="0" tIns="13335" rIns="0" bIns="0" rtlCol="0">
            <a:spAutoFit/>
          </a:bodyPr>
          <a:lstStyle/>
          <a:p>
            <a:pPr marL="12700">
              <a:lnSpc>
                <a:spcPct val="100000"/>
              </a:lnSpc>
              <a:spcBef>
                <a:spcPts val="105"/>
              </a:spcBef>
            </a:pPr>
            <a:r>
              <a:rPr sz="3200" spc="-5" dirty="0"/>
              <a:t>Finansal Piyasa</a:t>
            </a:r>
            <a:r>
              <a:rPr sz="3200" spc="-75" dirty="0"/>
              <a:t> </a:t>
            </a:r>
            <a:r>
              <a:rPr sz="3200" spc="-5" dirty="0"/>
              <a:t>Göstergeleri</a:t>
            </a:r>
            <a:endParaRPr sz="3200"/>
          </a:p>
        </p:txBody>
      </p:sp>
      <p:sp>
        <p:nvSpPr>
          <p:cNvPr id="3" name="object 3"/>
          <p:cNvSpPr txBox="1"/>
          <p:nvPr/>
        </p:nvSpPr>
        <p:spPr>
          <a:xfrm>
            <a:off x="383540" y="1632940"/>
            <a:ext cx="3580129" cy="2312035"/>
          </a:xfrm>
          <a:prstGeom prst="rect">
            <a:avLst/>
          </a:prstGeom>
        </p:spPr>
        <p:txBody>
          <a:bodyPr vert="horz" wrap="square" lIns="0" tIns="165100" rIns="0" bIns="0" rtlCol="0">
            <a:spAutoFit/>
          </a:bodyPr>
          <a:lstStyle/>
          <a:p>
            <a:pPr marL="355600" indent="-342900">
              <a:spcBef>
                <a:spcPts val="1300"/>
              </a:spcBef>
              <a:buClr>
                <a:srgbClr val="C00000"/>
              </a:buClr>
              <a:buSzPct val="85000"/>
              <a:buFont typeface="Wingdings"/>
              <a:buChar char=""/>
              <a:tabLst>
                <a:tab pos="354965" algn="l"/>
                <a:tab pos="355600" algn="l"/>
              </a:tabLst>
            </a:pPr>
            <a:r>
              <a:rPr sz="2000" dirty="0">
                <a:solidFill>
                  <a:prstClr val="black"/>
                </a:solidFill>
                <a:latin typeface="Tahoma"/>
                <a:cs typeface="Tahoma"/>
              </a:rPr>
              <a:t>TCMB ortalama </a:t>
            </a:r>
            <a:r>
              <a:rPr sz="2000" spc="-5" dirty="0">
                <a:solidFill>
                  <a:prstClr val="black"/>
                </a:solidFill>
                <a:latin typeface="Tahoma"/>
                <a:cs typeface="Tahoma"/>
              </a:rPr>
              <a:t>fonlama</a:t>
            </a:r>
            <a:r>
              <a:rPr sz="2000" spc="-100" dirty="0">
                <a:solidFill>
                  <a:prstClr val="black"/>
                </a:solidFill>
                <a:latin typeface="Tahoma"/>
                <a:cs typeface="Tahoma"/>
              </a:rPr>
              <a:t> </a:t>
            </a:r>
            <a:r>
              <a:rPr sz="2000" spc="-5" dirty="0">
                <a:solidFill>
                  <a:prstClr val="black"/>
                </a:solidFill>
                <a:latin typeface="Tahoma"/>
                <a:cs typeface="Tahoma"/>
              </a:rPr>
              <a:t>faizi</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dirty="0">
                <a:solidFill>
                  <a:prstClr val="black"/>
                </a:solidFill>
                <a:latin typeface="Tahoma"/>
                <a:cs typeface="Tahoma"/>
              </a:rPr>
              <a:t>Tahvil</a:t>
            </a:r>
            <a:r>
              <a:rPr sz="2000" spc="-10" dirty="0">
                <a:solidFill>
                  <a:prstClr val="black"/>
                </a:solidFill>
                <a:latin typeface="Tahoma"/>
                <a:cs typeface="Tahoma"/>
              </a:rPr>
              <a:t> </a:t>
            </a:r>
            <a:r>
              <a:rPr sz="2000" spc="-5" dirty="0">
                <a:solidFill>
                  <a:prstClr val="black"/>
                </a:solidFill>
                <a:latin typeface="Tahoma"/>
                <a:cs typeface="Tahoma"/>
              </a:rPr>
              <a:t>faizleri</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spc="-5" dirty="0">
                <a:solidFill>
                  <a:prstClr val="black"/>
                </a:solidFill>
                <a:latin typeface="Tahoma"/>
                <a:cs typeface="Tahoma"/>
              </a:rPr>
              <a:t>ABD tahvil faizi</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dirty="0">
                <a:solidFill>
                  <a:prstClr val="black"/>
                </a:solidFill>
                <a:latin typeface="Tahoma"/>
                <a:cs typeface="Tahoma"/>
              </a:rPr>
              <a:t>Türkiye </a:t>
            </a:r>
            <a:r>
              <a:rPr sz="2000" spc="-5" dirty="0">
                <a:solidFill>
                  <a:prstClr val="black"/>
                </a:solidFill>
                <a:latin typeface="Tahoma"/>
                <a:cs typeface="Tahoma"/>
              </a:rPr>
              <a:t>risk primi</a:t>
            </a:r>
            <a:r>
              <a:rPr sz="2000" spc="-20" dirty="0">
                <a:solidFill>
                  <a:prstClr val="black"/>
                </a:solidFill>
                <a:latin typeface="Tahoma"/>
                <a:cs typeface="Tahoma"/>
              </a:rPr>
              <a:t> </a:t>
            </a:r>
            <a:r>
              <a:rPr sz="2000" spc="-5" dirty="0">
                <a:solidFill>
                  <a:prstClr val="black"/>
                </a:solidFill>
                <a:latin typeface="Tahoma"/>
                <a:cs typeface="Tahoma"/>
              </a:rPr>
              <a:t>(CDS)</a:t>
            </a:r>
            <a:endParaRPr sz="2000">
              <a:solidFill>
                <a:prstClr val="black"/>
              </a:solidFill>
              <a:latin typeface="Tahoma"/>
              <a:cs typeface="Tahoma"/>
            </a:endParaRPr>
          </a:p>
          <a:p>
            <a:pPr marL="355600" indent="-342900">
              <a:spcBef>
                <a:spcPts val="1200"/>
              </a:spcBef>
              <a:buClr>
                <a:srgbClr val="C00000"/>
              </a:buClr>
              <a:buSzPct val="85000"/>
              <a:buFont typeface="Wingdings"/>
              <a:buChar char=""/>
              <a:tabLst>
                <a:tab pos="354965" algn="l"/>
                <a:tab pos="355600" algn="l"/>
              </a:tabLst>
            </a:pPr>
            <a:r>
              <a:rPr sz="2000" spc="-5" dirty="0">
                <a:solidFill>
                  <a:prstClr val="black"/>
                </a:solidFill>
                <a:latin typeface="Tahoma"/>
                <a:cs typeface="Tahoma"/>
              </a:rPr>
              <a:t>Döviz kurları</a:t>
            </a:r>
            <a:endParaRPr sz="2000">
              <a:solidFill>
                <a:prstClr val="black"/>
              </a:solidFill>
              <a:latin typeface="Tahoma"/>
              <a:cs typeface="Tahoma"/>
            </a:endParaRPr>
          </a:p>
        </p:txBody>
      </p:sp>
      <p:sp>
        <p:nvSpPr>
          <p:cNvPr id="4" name="object 4"/>
          <p:cNvSpPr txBox="1"/>
          <p:nvPr/>
        </p:nvSpPr>
        <p:spPr>
          <a:xfrm>
            <a:off x="8385809" y="147015"/>
            <a:ext cx="656590" cy="228909"/>
          </a:xfrm>
          <a:prstGeom prst="rect">
            <a:avLst/>
          </a:prstGeom>
        </p:spPr>
        <p:txBody>
          <a:bodyPr vert="horz" wrap="square" lIns="0" tIns="13335" rIns="0" bIns="0" rtlCol="0">
            <a:spAutoFit/>
          </a:bodyPr>
          <a:lstStyle/>
          <a:p>
            <a:pPr marL="12700">
              <a:spcBef>
                <a:spcPts val="105"/>
              </a:spcBef>
            </a:pPr>
            <a:r>
              <a:rPr sz="1400" spc="-5" dirty="0" err="1">
                <a:solidFill>
                  <a:srgbClr val="CADDEB"/>
                </a:solidFill>
                <a:latin typeface="Tahoma"/>
                <a:cs typeface="Tahoma"/>
              </a:rPr>
              <a:t>Slayt</a:t>
            </a:r>
            <a:r>
              <a:rPr sz="1400" spc="-75" dirty="0">
                <a:solidFill>
                  <a:srgbClr val="CADDEB"/>
                </a:solidFill>
                <a:latin typeface="Tahoma"/>
                <a:cs typeface="Tahoma"/>
              </a:rPr>
              <a:t> </a:t>
            </a:r>
            <a:r>
              <a:rPr lang="tr-TR" sz="1400" dirty="0" smtClean="0">
                <a:solidFill>
                  <a:srgbClr val="CADDEB"/>
                </a:solidFill>
                <a:latin typeface="Tahoma"/>
                <a:cs typeface="Tahoma"/>
              </a:rPr>
              <a:t>51</a:t>
            </a:r>
            <a:endParaRPr sz="1400" dirty="0">
              <a:solidFill>
                <a:prstClr val="black"/>
              </a:solidFill>
              <a:latin typeface="Tahoma"/>
              <a:cs typeface="Tahoma"/>
            </a:endParaRPr>
          </a:p>
        </p:txBody>
      </p:sp>
    </p:spTree>
    <p:extLst>
      <p:ext uri="{BB962C8B-B14F-4D97-AF65-F5344CB8AC3E}">
        <p14:creationId xmlns:p14="http://schemas.microsoft.com/office/powerpoint/2010/main" val="249232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06907"/>
            <a:ext cx="8006080" cy="574675"/>
          </a:xfrm>
          <a:prstGeom prst="rect">
            <a:avLst/>
          </a:prstGeom>
        </p:spPr>
        <p:txBody>
          <a:bodyPr vert="horz" wrap="square" lIns="0" tIns="12700" rIns="0" bIns="0" rtlCol="0">
            <a:spAutoFit/>
          </a:bodyPr>
          <a:lstStyle/>
          <a:p>
            <a:pPr marL="12700">
              <a:lnSpc>
                <a:spcPct val="100000"/>
              </a:lnSpc>
              <a:spcBef>
                <a:spcPts val="100"/>
              </a:spcBef>
            </a:pPr>
            <a:r>
              <a:rPr dirty="0"/>
              <a:t>Merkez </a:t>
            </a:r>
            <a:r>
              <a:rPr spc="-5" dirty="0"/>
              <a:t>Bankası politika </a:t>
            </a:r>
            <a:r>
              <a:rPr spc="5" dirty="0"/>
              <a:t>faiz </a:t>
            </a:r>
            <a:r>
              <a:rPr dirty="0"/>
              <a:t>oranını </a:t>
            </a:r>
            <a:r>
              <a:rPr spc="-5" dirty="0"/>
              <a:t>Ocak-Mart </a:t>
            </a:r>
            <a:r>
              <a:rPr dirty="0"/>
              <a:t>2022 </a:t>
            </a:r>
            <a:r>
              <a:rPr spc="-5" dirty="0"/>
              <a:t>döneminde</a:t>
            </a:r>
            <a:r>
              <a:rPr spc="-55" dirty="0"/>
              <a:t> </a:t>
            </a:r>
            <a:r>
              <a:rPr dirty="0"/>
              <a:t>sabit</a:t>
            </a:r>
          </a:p>
          <a:p>
            <a:pPr marL="12700">
              <a:lnSpc>
                <a:spcPct val="100000"/>
              </a:lnSpc>
            </a:pPr>
            <a:r>
              <a:rPr spc="-5" dirty="0"/>
              <a:t>tutmuştur.</a:t>
            </a:r>
          </a:p>
        </p:txBody>
      </p:sp>
      <p:sp>
        <p:nvSpPr>
          <p:cNvPr id="3" name="object 3"/>
          <p:cNvSpPr/>
          <p:nvPr/>
        </p:nvSpPr>
        <p:spPr>
          <a:xfrm>
            <a:off x="0" y="1961388"/>
            <a:ext cx="9144000" cy="332740"/>
          </a:xfrm>
          <a:custGeom>
            <a:avLst/>
            <a:gdLst/>
            <a:ahLst/>
            <a:cxnLst/>
            <a:rect l="l" t="t" r="r" b="b"/>
            <a:pathLst>
              <a:path w="9144000" h="332739">
                <a:moveTo>
                  <a:pt x="0" y="0"/>
                </a:moveTo>
                <a:lnTo>
                  <a:pt x="0" y="332232"/>
                </a:lnTo>
                <a:lnTo>
                  <a:pt x="9143999" y="332232"/>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78739" y="1455801"/>
            <a:ext cx="8950960" cy="798195"/>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Devlet </a:t>
            </a:r>
            <a:r>
              <a:rPr dirty="0">
                <a:solidFill>
                  <a:srgbClr val="1F308D"/>
                </a:solidFill>
                <a:latin typeface="Tahoma"/>
                <a:cs typeface="Tahoma"/>
              </a:rPr>
              <a:t>iç </a:t>
            </a:r>
            <a:r>
              <a:rPr spc="-5" dirty="0">
                <a:solidFill>
                  <a:srgbClr val="1F308D"/>
                </a:solidFill>
                <a:latin typeface="Tahoma"/>
                <a:cs typeface="Tahoma"/>
              </a:rPr>
              <a:t>borçlanma faizleri </a:t>
            </a:r>
            <a:r>
              <a:rPr dirty="0">
                <a:solidFill>
                  <a:srgbClr val="1F308D"/>
                </a:solidFill>
                <a:latin typeface="Tahoma"/>
                <a:cs typeface="Tahoma"/>
              </a:rPr>
              <a:t>ise </a:t>
            </a:r>
            <a:r>
              <a:rPr spc="-5" dirty="0">
                <a:solidFill>
                  <a:srgbClr val="1F308D"/>
                </a:solidFill>
                <a:latin typeface="Tahoma"/>
                <a:cs typeface="Tahoma"/>
              </a:rPr>
              <a:t>politika faizinin üzerinde, %26,14 seviyesine</a:t>
            </a:r>
            <a:r>
              <a:rPr spc="229" dirty="0">
                <a:solidFill>
                  <a:srgbClr val="1F308D"/>
                </a:solidFill>
                <a:latin typeface="Tahoma"/>
                <a:cs typeface="Tahoma"/>
              </a:rPr>
              <a:t> </a:t>
            </a:r>
            <a:r>
              <a:rPr spc="-5" dirty="0">
                <a:solidFill>
                  <a:srgbClr val="1F308D"/>
                </a:solidFill>
                <a:latin typeface="Tahoma"/>
                <a:cs typeface="Tahoma"/>
              </a:rPr>
              <a:t>yükselmiştir.</a:t>
            </a:r>
            <a:endParaRPr>
              <a:solidFill>
                <a:prstClr val="black"/>
              </a:solidFill>
              <a:latin typeface="Tahoma"/>
              <a:cs typeface="Tahoma"/>
            </a:endParaRPr>
          </a:p>
          <a:p>
            <a:pPr>
              <a:spcBef>
                <a:spcPts val="10"/>
              </a:spcBef>
            </a:pPr>
            <a:endParaRPr sz="1700">
              <a:solidFill>
                <a:prstClr val="black"/>
              </a:solidFill>
              <a:latin typeface="Tahoma"/>
              <a:cs typeface="Tahoma"/>
            </a:endParaRPr>
          </a:p>
          <a:p>
            <a:pPr marL="104139"/>
            <a:r>
              <a:rPr sz="1550" spc="-10" dirty="0">
                <a:solidFill>
                  <a:srgbClr val="FFFFFF"/>
                </a:solidFill>
                <a:latin typeface="Arial"/>
                <a:cs typeface="Arial"/>
              </a:rPr>
              <a:t>TCMB </a:t>
            </a:r>
            <a:r>
              <a:rPr sz="1550" spc="-5" dirty="0">
                <a:solidFill>
                  <a:srgbClr val="FFFFFF"/>
                </a:solidFill>
                <a:latin typeface="Arial"/>
                <a:cs typeface="Arial"/>
              </a:rPr>
              <a:t>ortalama fonlama faizi ve Devlet iç borçlanma faizleri (günlük, %) 1 Ocak 2020 – 23 Mart</a:t>
            </a:r>
            <a:r>
              <a:rPr sz="1550" spc="80" dirty="0">
                <a:solidFill>
                  <a:srgbClr val="FFFFFF"/>
                </a:solidFill>
                <a:latin typeface="Arial"/>
                <a:cs typeface="Arial"/>
              </a:rPr>
              <a:t> </a:t>
            </a:r>
            <a:r>
              <a:rPr sz="1550" dirty="0">
                <a:solidFill>
                  <a:srgbClr val="FFFFFF"/>
                </a:solidFill>
                <a:latin typeface="Arial"/>
                <a:cs typeface="Arial"/>
              </a:rPr>
              <a:t>2022</a:t>
            </a:r>
            <a:endParaRPr sz="1550">
              <a:solidFill>
                <a:prstClr val="black"/>
              </a:solidFill>
              <a:latin typeface="Arial"/>
              <a:cs typeface="Arial"/>
            </a:endParaRPr>
          </a:p>
        </p:txBody>
      </p:sp>
      <p:grpSp>
        <p:nvGrpSpPr>
          <p:cNvPr id="5" name="object 5"/>
          <p:cNvGrpSpPr/>
          <p:nvPr/>
        </p:nvGrpSpPr>
        <p:grpSpPr>
          <a:xfrm>
            <a:off x="754189" y="2614993"/>
            <a:ext cx="7571740" cy="2903855"/>
            <a:chOff x="754189" y="2614993"/>
            <a:chExt cx="7571740" cy="2903855"/>
          </a:xfrm>
        </p:grpSpPr>
        <p:sp>
          <p:nvSpPr>
            <p:cNvPr id="6" name="object 6"/>
            <p:cNvSpPr/>
            <p:nvPr/>
          </p:nvSpPr>
          <p:spPr>
            <a:xfrm>
              <a:off x="758951" y="2619755"/>
              <a:ext cx="7546975" cy="2894330"/>
            </a:xfrm>
            <a:custGeom>
              <a:avLst/>
              <a:gdLst/>
              <a:ahLst/>
              <a:cxnLst/>
              <a:rect l="l" t="t" r="r" b="b"/>
              <a:pathLst>
                <a:path w="7546975" h="2894329">
                  <a:moveTo>
                    <a:pt x="50292" y="2894076"/>
                  </a:moveTo>
                  <a:lnTo>
                    <a:pt x="50292" y="0"/>
                  </a:lnTo>
                </a:path>
                <a:path w="7546975" h="2894329">
                  <a:moveTo>
                    <a:pt x="0" y="2894076"/>
                  </a:moveTo>
                  <a:lnTo>
                    <a:pt x="50292" y="2894076"/>
                  </a:lnTo>
                </a:path>
                <a:path w="7546975" h="2894329">
                  <a:moveTo>
                    <a:pt x="0" y="2630424"/>
                  </a:moveTo>
                  <a:lnTo>
                    <a:pt x="50292" y="2630424"/>
                  </a:lnTo>
                </a:path>
                <a:path w="7546975" h="2894329">
                  <a:moveTo>
                    <a:pt x="0" y="2366772"/>
                  </a:moveTo>
                  <a:lnTo>
                    <a:pt x="50292" y="2366772"/>
                  </a:lnTo>
                </a:path>
                <a:path w="7546975" h="2894329">
                  <a:moveTo>
                    <a:pt x="0" y="2104644"/>
                  </a:moveTo>
                  <a:lnTo>
                    <a:pt x="50292" y="2104644"/>
                  </a:lnTo>
                </a:path>
                <a:path w="7546975" h="2894329">
                  <a:moveTo>
                    <a:pt x="0" y="1840992"/>
                  </a:moveTo>
                  <a:lnTo>
                    <a:pt x="50292" y="1840992"/>
                  </a:lnTo>
                </a:path>
                <a:path w="7546975" h="2894329">
                  <a:moveTo>
                    <a:pt x="0" y="1578864"/>
                  </a:moveTo>
                  <a:lnTo>
                    <a:pt x="50292" y="1578864"/>
                  </a:lnTo>
                </a:path>
                <a:path w="7546975" h="2894329">
                  <a:moveTo>
                    <a:pt x="0" y="1315212"/>
                  </a:moveTo>
                  <a:lnTo>
                    <a:pt x="50292" y="1315212"/>
                  </a:lnTo>
                </a:path>
                <a:path w="7546975" h="2894329">
                  <a:moveTo>
                    <a:pt x="0" y="1051560"/>
                  </a:moveTo>
                  <a:lnTo>
                    <a:pt x="50292" y="1051560"/>
                  </a:lnTo>
                </a:path>
                <a:path w="7546975" h="2894329">
                  <a:moveTo>
                    <a:pt x="0" y="789432"/>
                  </a:moveTo>
                  <a:lnTo>
                    <a:pt x="50292" y="789432"/>
                  </a:lnTo>
                </a:path>
                <a:path w="7546975" h="2894329">
                  <a:moveTo>
                    <a:pt x="0" y="525780"/>
                  </a:moveTo>
                  <a:lnTo>
                    <a:pt x="50292" y="525780"/>
                  </a:lnTo>
                </a:path>
                <a:path w="7546975" h="2894329">
                  <a:moveTo>
                    <a:pt x="0" y="262128"/>
                  </a:moveTo>
                  <a:lnTo>
                    <a:pt x="50292" y="262128"/>
                  </a:lnTo>
                </a:path>
                <a:path w="7546975" h="2894329">
                  <a:moveTo>
                    <a:pt x="0" y="0"/>
                  </a:moveTo>
                  <a:lnTo>
                    <a:pt x="50292" y="0"/>
                  </a:lnTo>
                </a:path>
                <a:path w="7546975" h="2894329">
                  <a:moveTo>
                    <a:pt x="50292" y="2894076"/>
                  </a:moveTo>
                  <a:lnTo>
                    <a:pt x="7546848" y="2894076"/>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790955" y="2837687"/>
              <a:ext cx="7534656" cy="2519172"/>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grpSp>
      <p:sp>
        <p:nvSpPr>
          <p:cNvPr id="8" name="object 8"/>
          <p:cNvSpPr txBox="1"/>
          <p:nvPr/>
        </p:nvSpPr>
        <p:spPr>
          <a:xfrm>
            <a:off x="487781" y="2427687"/>
            <a:ext cx="193040" cy="3183255"/>
          </a:xfrm>
          <a:prstGeom prst="rect">
            <a:avLst/>
          </a:prstGeom>
        </p:spPr>
        <p:txBody>
          <a:bodyPr vert="horz" wrap="square" lIns="0" tIns="92075" rIns="0" bIns="0" rtlCol="0">
            <a:spAutoFit/>
          </a:bodyPr>
          <a:lstStyle/>
          <a:p>
            <a:pPr marL="12700">
              <a:spcBef>
                <a:spcPts val="725"/>
              </a:spcBef>
            </a:pPr>
            <a:r>
              <a:rPr sz="1200" dirty="0">
                <a:solidFill>
                  <a:prstClr val="black"/>
                </a:solidFill>
                <a:latin typeface="Tahoma"/>
                <a:cs typeface="Tahoma"/>
              </a:rPr>
              <a:t>28</a:t>
            </a:r>
            <a:endParaRPr sz="1200">
              <a:solidFill>
                <a:prstClr val="black"/>
              </a:solidFill>
              <a:latin typeface="Tahoma"/>
              <a:cs typeface="Tahoma"/>
            </a:endParaRPr>
          </a:p>
          <a:p>
            <a:pPr marL="12700">
              <a:spcBef>
                <a:spcPts val="630"/>
              </a:spcBef>
            </a:pPr>
            <a:r>
              <a:rPr sz="1200" dirty="0">
                <a:solidFill>
                  <a:prstClr val="black"/>
                </a:solidFill>
                <a:latin typeface="Tahoma"/>
                <a:cs typeface="Tahoma"/>
              </a:rPr>
              <a:t>26</a:t>
            </a:r>
            <a:endParaRPr sz="1200">
              <a:solidFill>
                <a:prstClr val="black"/>
              </a:solidFill>
              <a:latin typeface="Tahoma"/>
              <a:cs typeface="Tahoma"/>
            </a:endParaRPr>
          </a:p>
          <a:p>
            <a:pPr marL="12700">
              <a:spcBef>
                <a:spcPts val="635"/>
              </a:spcBef>
            </a:pPr>
            <a:r>
              <a:rPr sz="1200" dirty="0">
                <a:solidFill>
                  <a:prstClr val="black"/>
                </a:solidFill>
                <a:latin typeface="Tahoma"/>
                <a:cs typeface="Tahoma"/>
              </a:rPr>
              <a:t>24</a:t>
            </a:r>
            <a:endParaRPr sz="1200">
              <a:solidFill>
                <a:prstClr val="black"/>
              </a:solidFill>
              <a:latin typeface="Tahoma"/>
              <a:cs typeface="Tahoma"/>
            </a:endParaRPr>
          </a:p>
          <a:p>
            <a:pPr marL="12700">
              <a:spcBef>
                <a:spcPts val="630"/>
              </a:spcBef>
            </a:pPr>
            <a:r>
              <a:rPr sz="1200" dirty="0">
                <a:solidFill>
                  <a:prstClr val="black"/>
                </a:solidFill>
                <a:latin typeface="Tahoma"/>
                <a:cs typeface="Tahoma"/>
              </a:rPr>
              <a:t>22</a:t>
            </a:r>
            <a:endParaRPr sz="1200">
              <a:solidFill>
                <a:prstClr val="black"/>
              </a:solidFill>
              <a:latin typeface="Tahoma"/>
              <a:cs typeface="Tahoma"/>
            </a:endParaRPr>
          </a:p>
          <a:p>
            <a:pPr marL="12700">
              <a:spcBef>
                <a:spcPts val="635"/>
              </a:spcBef>
            </a:pPr>
            <a:r>
              <a:rPr sz="1200" dirty="0">
                <a:solidFill>
                  <a:prstClr val="black"/>
                </a:solidFill>
                <a:latin typeface="Tahoma"/>
                <a:cs typeface="Tahoma"/>
              </a:rPr>
              <a:t>20</a:t>
            </a:r>
            <a:endParaRPr sz="1200">
              <a:solidFill>
                <a:prstClr val="black"/>
              </a:solidFill>
              <a:latin typeface="Tahoma"/>
              <a:cs typeface="Tahoma"/>
            </a:endParaRPr>
          </a:p>
          <a:p>
            <a:pPr marL="12700">
              <a:spcBef>
                <a:spcPts val="630"/>
              </a:spcBef>
            </a:pPr>
            <a:r>
              <a:rPr sz="1200" dirty="0">
                <a:solidFill>
                  <a:prstClr val="black"/>
                </a:solidFill>
                <a:latin typeface="Tahoma"/>
                <a:cs typeface="Tahoma"/>
              </a:rPr>
              <a:t>18</a:t>
            </a:r>
            <a:endParaRPr sz="1200">
              <a:solidFill>
                <a:prstClr val="black"/>
              </a:solidFill>
              <a:latin typeface="Tahoma"/>
              <a:cs typeface="Tahoma"/>
            </a:endParaRPr>
          </a:p>
          <a:p>
            <a:pPr marL="12700">
              <a:spcBef>
                <a:spcPts val="635"/>
              </a:spcBef>
            </a:pPr>
            <a:r>
              <a:rPr sz="1200" dirty="0">
                <a:solidFill>
                  <a:prstClr val="black"/>
                </a:solidFill>
                <a:latin typeface="Tahoma"/>
                <a:cs typeface="Tahoma"/>
              </a:rPr>
              <a:t>16</a:t>
            </a:r>
            <a:endParaRPr sz="1200">
              <a:solidFill>
                <a:prstClr val="black"/>
              </a:solidFill>
              <a:latin typeface="Tahoma"/>
              <a:cs typeface="Tahoma"/>
            </a:endParaRPr>
          </a:p>
          <a:p>
            <a:pPr marL="12700">
              <a:spcBef>
                <a:spcPts val="630"/>
              </a:spcBef>
            </a:pPr>
            <a:r>
              <a:rPr sz="1200" dirty="0">
                <a:solidFill>
                  <a:prstClr val="black"/>
                </a:solidFill>
                <a:latin typeface="Tahoma"/>
                <a:cs typeface="Tahoma"/>
              </a:rPr>
              <a:t>14</a:t>
            </a:r>
            <a:endParaRPr sz="1200">
              <a:solidFill>
                <a:prstClr val="black"/>
              </a:solidFill>
              <a:latin typeface="Tahoma"/>
              <a:cs typeface="Tahoma"/>
            </a:endParaRPr>
          </a:p>
          <a:p>
            <a:pPr marL="12700">
              <a:spcBef>
                <a:spcPts val="635"/>
              </a:spcBef>
            </a:pPr>
            <a:r>
              <a:rPr sz="1200" dirty="0">
                <a:solidFill>
                  <a:prstClr val="black"/>
                </a:solidFill>
                <a:latin typeface="Tahoma"/>
                <a:cs typeface="Tahoma"/>
              </a:rPr>
              <a:t>12</a:t>
            </a:r>
            <a:endParaRPr sz="1200">
              <a:solidFill>
                <a:prstClr val="black"/>
              </a:solidFill>
              <a:latin typeface="Tahoma"/>
              <a:cs typeface="Tahoma"/>
            </a:endParaRPr>
          </a:p>
          <a:p>
            <a:pPr marL="12700">
              <a:spcBef>
                <a:spcPts val="630"/>
              </a:spcBef>
            </a:pPr>
            <a:r>
              <a:rPr sz="1200" dirty="0">
                <a:solidFill>
                  <a:prstClr val="black"/>
                </a:solidFill>
                <a:latin typeface="Tahoma"/>
                <a:cs typeface="Tahoma"/>
              </a:rPr>
              <a:t>10</a:t>
            </a:r>
            <a:endParaRPr sz="1200">
              <a:solidFill>
                <a:prstClr val="black"/>
              </a:solidFill>
              <a:latin typeface="Tahoma"/>
              <a:cs typeface="Tahoma"/>
            </a:endParaRPr>
          </a:p>
          <a:p>
            <a:pPr marL="95885">
              <a:spcBef>
                <a:spcPts val="635"/>
              </a:spcBef>
            </a:pPr>
            <a:r>
              <a:rPr sz="1200" dirty="0">
                <a:solidFill>
                  <a:prstClr val="black"/>
                </a:solidFill>
                <a:latin typeface="Tahoma"/>
                <a:cs typeface="Tahoma"/>
              </a:rPr>
              <a:t>8</a:t>
            </a:r>
            <a:endParaRPr sz="1200">
              <a:solidFill>
                <a:prstClr val="black"/>
              </a:solidFill>
              <a:latin typeface="Tahoma"/>
              <a:cs typeface="Tahoma"/>
            </a:endParaRPr>
          </a:p>
          <a:p>
            <a:pPr marL="95885">
              <a:spcBef>
                <a:spcPts val="630"/>
              </a:spcBef>
            </a:pPr>
            <a:r>
              <a:rPr sz="1200" dirty="0">
                <a:solidFill>
                  <a:prstClr val="black"/>
                </a:solidFill>
                <a:latin typeface="Tahoma"/>
                <a:cs typeface="Tahoma"/>
              </a:rPr>
              <a:t>6</a:t>
            </a:r>
            <a:endParaRPr sz="1200">
              <a:solidFill>
                <a:prstClr val="black"/>
              </a:solidFill>
              <a:latin typeface="Tahoma"/>
              <a:cs typeface="Tahoma"/>
            </a:endParaRPr>
          </a:p>
        </p:txBody>
      </p:sp>
      <p:sp>
        <p:nvSpPr>
          <p:cNvPr id="9" name="object 9"/>
          <p:cNvSpPr txBox="1"/>
          <p:nvPr/>
        </p:nvSpPr>
        <p:spPr>
          <a:xfrm>
            <a:off x="987579" y="5552148"/>
            <a:ext cx="7424420" cy="802640"/>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31-01-2020</a:t>
            </a:r>
            <a:endParaRPr sz="1200">
              <a:solidFill>
                <a:prstClr val="black"/>
              </a:solidFill>
              <a:latin typeface="Tahoma"/>
              <a:cs typeface="Tahoma"/>
            </a:endParaRPr>
          </a:p>
          <a:p>
            <a:pPr marL="12700">
              <a:spcBef>
                <a:spcPts val="670"/>
              </a:spcBef>
            </a:pPr>
            <a:r>
              <a:rPr sz="1200" spc="-5" dirty="0">
                <a:solidFill>
                  <a:prstClr val="black"/>
                </a:solidFill>
                <a:latin typeface="Tahoma"/>
                <a:cs typeface="Tahoma"/>
              </a:rPr>
              <a:t>28-02-2020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31-03-2020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30-04-2020</a:t>
            </a:r>
            <a:endParaRPr sz="1200">
              <a:solidFill>
                <a:prstClr val="black"/>
              </a:solidFill>
              <a:latin typeface="Tahoma"/>
              <a:cs typeface="Tahoma"/>
            </a:endParaRPr>
          </a:p>
          <a:p>
            <a:pPr marL="12700">
              <a:spcBef>
                <a:spcPts val="360"/>
              </a:spcBef>
            </a:pPr>
            <a:r>
              <a:rPr sz="1200" spc="-5" dirty="0">
                <a:solidFill>
                  <a:prstClr val="black"/>
                </a:solidFill>
                <a:latin typeface="Tahoma"/>
                <a:cs typeface="Tahoma"/>
              </a:rPr>
              <a:t>29-05-2020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30-06-2020</a:t>
            </a:r>
            <a:endParaRPr sz="1200">
              <a:solidFill>
                <a:prstClr val="black"/>
              </a:solidFill>
              <a:latin typeface="Tahoma"/>
              <a:cs typeface="Tahoma"/>
            </a:endParaRPr>
          </a:p>
          <a:p>
            <a:pPr marL="12700">
              <a:spcBef>
                <a:spcPts val="675"/>
              </a:spcBef>
            </a:pPr>
            <a:r>
              <a:rPr sz="1200" spc="-5" dirty="0">
                <a:solidFill>
                  <a:prstClr val="black"/>
                </a:solidFill>
                <a:latin typeface="Tahoma"/>
                <a:cs typeface="Tahoma"/>
              </a:rPr>
              <a:t>31-07-2020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31-08-2020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30-09-2020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30-10-2020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30-11-2020</a:t>
            </a:r>
            <a:endParaRPr sz="1200">
              <a:solidFill>
                <a:prstClr val="black"/>
              </a:solidFill>
              <a:latin typeface="Tahoma"/>
              <a:cs typeface="Tahoma"/>
            </a:endParaRPr>
          </a:p>
          <a:p>
            <a:pPr marL="12700">
              <a:spcBef>
                <a:spcPts val="894"/>
              </a:spcBef>
            </a:pPr>
            <a:r>
              <a:rPr sz="1200" spc="-5" dirty="0">
                <a:solidFill>
                  <a:prstClr val="black"/>
                </a:solidFill>
                <a:latin typeface="Tahoma"/>
                <a:cs typeface="Tahoma"/>
              </a:rPr>
              <a:t>31-12-2020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29-01-2021</a:t>
            </a:r>
            <a:endParaRPr sz="1200">
              <a:solidFill>
                <a:prstClr val="black"/>
              </a:solidFill>
              <a:latin typeface="Tahoma"/>
              <a:cs typeface="Tahoma"/>
            </a:endParaRPr>
          </a:p>
          <a:p>
            <a:pPr marL="12700">
              <a:spcBef>
                <a:spcPts val="685"/>
              </a:spcBef>
            </a:pPr>
            <a:r>
              <a:rPr sz="1200" spc="-5" dirty="0">
                <a:solidFill>
                  <a:prstClr val="black"/>
                </a:solidFill>
                <a:latin typeface="Tahoma"/>
                <a:cs typeface="Tahoma"/>
              </a:rPr>
              <a:t>26-02-2021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31-03-2021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30-04-2021</a:t>
            </a:r>
            <a:endParaRPr sz="1200">
              <a:solidFill>
                <a:prstClr val="black"/>
              </a:solidFill>
              <a:latin typeface="Tahoma"/>
              <a:cs typeface="Tahoma"/>
            </a:endParaRPr>
          </a:p>
          <a:p>
            <a:pPr marL="12700">
              <a:spcBef>
                <a:spcPts val="459"/>
              </a:spcBef>
            </a:pPr>
            <a:r>
              <a:rPr sz="1200" spc="-5" dirty="0">
                <a:solidFill>
                  <a:prstClr val="black"/>
                </a:solidFill>
                <a:latin typeface="Tahoma"/>
                <a:cs typeface="Tahoma"/>
              </a:rPr>
              <a:t>31-05-2021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30-06-2021</a:t>
            </a:r>
            <a:endParaRPr sz="1200">
              <a:solidFill>
                <a:prstClr val="black"/>
              </a:solidFill>
              <a:latin typeface="Tahoma"/>
              <a:cs typeface="Tahoma"/>
            </a:endParaRPr>
          </a:p>
          <a:p>
            <a:pPr marL="12700">
              <a:spcBef>
                <a:spcPts val="360"/>
              </a:spcBef>
            </a:pPr>
            <a:r>
              <a:rPr sz="1200" spc="-5" dirty="0">
                <a:solidFill>
                  <a:prstClr val="black"/>
                </a:solidFill>
                <a:latin typeface="Tahoma"/>
                <a:cs typeface="Tahoma"/>
              </a:rPr>
              <a:t>30-07-2021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31-08-2021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30-09-2021</a:t>
            </a:r>
            <a:endParaRPr sz="1200">
              <a:solidFill>
                <a:prstClr val="black"/>
              </a:solidFill>
              <a:latin typeface="Tahoma"/>
              <a:cs typeface="Tahoma"/>
            </a:endParaRPr>
          </a:p>
          <a:p>
            <a:pPr marL="12700">
              <a:spcBef>
                <a:spcPts val="675"/>
              </a:spcBef>
            </a:pPr>
            <a:r>
              <a:rPr sz="1200" spc="-5" dirty="0">
                <a:solidFill>
                  <a:prstClr val="black"/>
                </a:solidFill>
                <a:latin typeface="Tahoma"/>
                <a:cs typeface="Tahoma"/>
              </a:rPr>
              <a:t>28-10-2021</a:t>
            </a:r>
            <a:endParaRPr sz="1200">
              <a:solidFill>
                <a:prstClr val="black"/>
              </a:solidFill>
              <a:latin typeface="Tahoma"/>
              <a:cs typeface="Tahoma"/>
            </a:endParaRPr>
          </a:p>
          <a:p>
            <a:pPr marL="12700">
              <a:spcBef>
                <a:spcPts val="900"/>
              </a:spcBef>
            </a:pPr>
            <a:r>
              <a:rPr sz="1200" spc="-5" dirty="0">
                <a:solidFill>
                  <a:prstClr val="black"/>
                </a:solidFill>
                <a:latin typeface="Tahoma"/>
                <a:cs typeface="Tahoma"/>
              </a:rPr>
              <a:t>30-11-2021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31-12-2021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31-01-2022</a:t>
            </a:r>
            <a:endParaRPr sz="1200">
              <a:solidFill>
                <a:prstClr val="black"/>
              </a:solidFill>
              <a:latin typeface="Tahoma"/>
              <a:cs typeface="Tahoma"/>
            </a:endParaRPr>
          </a:p>
          <a:p>
            <a:pPr marL="12700">
              <a:spcBef>
                <a:spcPts val="670"/>
              </a:spcBef>
            </a:pPr>
            <a:r>
              <a:rPr sz="1200" spc="-5" dirty="0">
                <a:solidFill>
                  <a:prstClr val="black"/>
                </a:solidFill>
                <a:latin typeface="Tahoma"/>
                <a:cs typeface="Tahoma"/>
              </a:rPr>
              <a:t>28-02-2022</a:t>
            </a:r>
            <a:endParaRPr sz="1200">
              <a:solidFill>
                <a:prstClr val="black"/>
              </a:solidFill>
              <a:latin typeface="Tahoma"/>
              <a:cs typeface="Tahoma"/>
            </a:endParaRPr>
          </a:p>
          <a:p>
            <a:pPr marL="12700">
              <a:spcBef>
                <a:spcPts val="360"/>
              </a:spcBef>
            </a:pPr>
            <a:r>
              <a:rPr sz="1200" spc="-5" dirty="0">
                <a:solidFill>
                  <a:prstClr val="black"/>
                </a:solidFill>
                <a:latin typeface="Tahoma"/>
                <a:cs typeface="Tahoma"/>
              </a:rPr>
              <a:t>23-03-2022</a:t>
            </a:r>
            <a:endParaRPr sz="1200">
              <a:solidFill>
                <a:prstClr val="black"/>
              </a:solidFill>
              <a:latin typeface="Tahoma"/>
              <a:cs typeface="Tahoma"/>
            </a:endParaRPr>
          </a:p>
        </p:txBody>
      </p:sp>
      <p:sp>
        <p:nvSpPr>
          <p:cNvPr id="10" name="object 10"/>
          <p:cNvSpPr txBox="1"/>
          <p:nvPr/>
        </p:nvSpPr>
        <p:spPr>
          <a:xfrm>
            <a:off x="8021573" y="4208729"/>
            <a:ext cx="462280" cy="208915"/>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14</a:t>
            </a:r>
            <a:r>
              <a:rPr sz="1200" b="1" spc="-5" dirty="0">
                <a:solidFill>
                  <a:srgbClr val="C00000"/>
                </a:solidFill>
                <a:latin typeface="Tahoma"/>
                <a:cs typeface="Tahoma"/>
              </a:rPr>
              <a:t>,</a:t>
            </a:r>
            <a:r>
              <a:rPr sz="1200" b="1" dirty="0">
                <a:solidFill>
                  <a:srgbClr val="C00000"/>
                </a:solidFill>
                <a:latin typeface="Tahoma"/>
                <a:cs typeface="Tahoma"/>
              </a:rPr>
              <a:t>00</a:t>
            </a:r>
            <a:endParaRPr sz="1200">
              <a:solidFill>
                <a:prstClr val="black"/>
              </a:solidFill>
              <a:latin typeface="Tahoma"/>
              <a:cs typeface="Tahoma"/>
            </a:endParaRPr>
          </a:p>
        </p:txBody>
      </p:sp>
      <p:sp>
        <p:nvSpPr>
          <p:cNvPr id="11" name="object 11"/>
          <p:cNvSpPr txBox="1"/>
          <p:nvPr/>
        </p:nvSpPr>
        <p:spPr>
          <a:xfrm>
            <a:off x="8075421" y="2605532"/>
            <a:ext cx="462280"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26,19</a:t>
            </a:r>
            <a:endParaRPr sz="1200">
              <a:solidFill>
                <a:prstClr val="black"/>
              </a:solidFill>
              <a:latin typeface="Tahoma"/>
              <a:cs typeface="Tahoma"/>
            </a:endParaRPr>
          </a:p>
        </p:txBody>
      </p:sp>
      <p:sp>
        <p:nvSpPr>
          <p:cNvPr id="12" name="object 12"/>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52</a:t>
            </a:r>
            <a:endParaRPr sz="1400">
              <a:solidFill>
                <a:prstClr val="black"/>
              </a:solidFill>
              <a:latin typeface="Tahoma"/>
              <a:cs typeface="Tahoma"/>
            </a:endParaRPr>
          </a:p>
        </p:txBody>
      </p:sp>
      <p:sp>
        <p:nvSpPr>
          <p:cNvPr id="13" name="object 13"/>
          <p:cNvSpPr/>
          <p:nvPr/>
        </p:nvSpPr>
        <p:spPr>
          <a:xfrm>
            <a:off x="889253" y="2765298"/>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14" name="object 14"/>
          <p:cNvSpPr txBox="1"/>
          <p:nvPr/>
        </p:nvSpPr>
        <p:spPr>
          <a:xfrm>
            <a:off x="1122680" y="2615184"/>
            <a:ext cx="2118995" cy="492759"/>
          </a:xfrm>
          <a:prstGeom prst="rect">
            <a:avLst/>
          </a:prstGeom>
        </p:spPr>
        <p:txBody>
          <a:bodyPr vert="horz" wrap="square" lIns="0" tIns="62865" rIns="0" bIns="0" rtlCol="0">
            <a:spAutoFit/>
          </a:bodyPr>
          <a:lstStyle/>
          <a:p>
            <a:pPr marL="12700">
              <a:spcBef>
                <a:spcPts val="495"/>
              </a:spcBef>
            </a:pPr>
            <a:r>
              <a:rPr sz="1200" spc="-5" dirty="0">
                <a:solidFill>
                  <a:prstClr val="black"/>
                </a:solidFill>
                <a:latin typeface="Tahoma"/>
                <a:cs typeface="Tahoma"/>
              </a:rPr>
              <a:t>DİBS faizi </a:t>
            </a:r>
            <a:r>
              <a:rPr sz="1200" dirty="0">
                <a:solidFill>
                  <a:prstClr val="black"/>
                </a:solidFill>
                <a:latin typeface="Tahoma"/>
                <a:cs typeface="Tahoma"/>
              </a:rPr>
              <a:t>(10 </a:t>
            </a:r>
            <a:r>
              <a:rPr sz="1200" spc="-5" dirty="0">
                <a:solidFill>
                  <a:prstClr val="black"/>
                </a:solidFill>
                <a:latin typeface="Tahoma"/>
                <a:cs typeface="Tahoma"/>
              </a:rPr>
              <a:t>yıl)</a:t>
            </a:r>
            <a:endParaRPr sz="1200">
              <a:solidFill>
                <a:prstClr val="black"/>
              </a:solidFill>
              <a:latin typeface="Tahoma"/>
              <a:cs typeface="Tahoma"/>
            </a:endParaRPr>
          </a:p>
          <a:p>
            <a:pPr marL="12700">
              <a:spcBef>
                <a:spcPts val="400"/>
              </a:spcBef>
            </a:pPr>
            <a:r>
              <a:rPr sz="1200" spc="-5" dirty="0">
                <a:solidFill>
                  <a:prstClr val="black"/>
                </a:solidFill>
                <a:latin typeface="Tahoma"/>
                <a:cs typeface="Tahoma"/>
              </a:rPr>
              <a:t>TCMB Ağırlıklı Fonlama</a:t>
            </a:r>
            <a:r>
              <a:rPr sz="1200" spc="25" dirty="0">
                <a:solidFill>
                  <a:prstClr val="black"/>
                </a:solidFill>
                <a:latin typeface="Tahoma"/>
                <a:cs typeface="Tahoma"/>
              </a:rPr>
              <a:t> </a:t>
            </a:r>
            <a:r>
              <a:rPr sz="1200" spc="-5" dirty="0">
                <a:solidFill>
                  <a:prstClr val="black"/>
                </a:solidFill>
                <a:latin typeface="Tahoma"/>
                <a:cs typeface="Tahoma"/>
              </a:rPr>
              <a:t>Maliyeti</a:t>
            </a:r>
            <a:endParaRPr sz="1200">
              <a:solidFill>
                <a:prstClr val="black"/>
              </a:solidFill>
              <a:latin typeface="Tahoma"/>
              <a:cs typeface="Tahoma"/>
            </a:endParaRPr>
          </a:p>
        </p:txBody>
      </p:sp>
      <p:sp>
        <p:nvSpPr>
          <p:cNvPr id="15" name="object 15"/>
          <p:cNvSpPr txBox="1"/>
          <p:nvPr/>
        </p:nvSpPr>
        <p:spPr>
          <a:xfrm>
            <a:off x="44602" y="6625345"/>
            <a:ext cx="332676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TCMB, </a:t>
            </a:r>
            <a:r>
              <a:rPr sz="1200" dirty="0">
                <a:solidFill>
                  <a:prstClr val="black"/>
                </a:solidFill>
                <a:latin typeface="Arial"/>
                <a:cs typeface="Arial"/>
              </a:rPr>
              <a:t>Reuters, </a:t>
            </a:r>
            <a:r>
              <a:rPr sz="1200" spc="-35" dirty="0">
                <a:solidFill>
                  <a:prstClr val="black"/>
                </a:solidFill>
                <a:latin typeface="Arial"/>
                <a:cs typeface="Arial"/>
              </a:rPr>
              <a:t>TEPAV</a:t>
            </a:r>
            <a:r>
              <a:rPr sz="1200" spc="-7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Tree>
    <p:extLst>
      <p:ext uri="{BB962C8B-B14F-4D97-AF65-F5344CB8AC3E}">
        <p14:creationId xmlns:p14="http://schemas.microsoft.com/office/powerpoint/2010/main" val="760512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920877"/>
            <a:ext cx="7626984" cy="834390"/>
          </a:xfrm>
          <a:prstGeom prst="rect">
            <a:avLst/>
          </a:prstGeom>
        </p:spPr>
        <p:txBody>
          <a:bodyPr vert="horz" wrap="square" lIns="0" tIns="12700" rIns="0" bIns="0" rtlCol="0">
            <a:spAutoFit/>
          </a:bodyPr>
          <a:lstStyle/>
          <a:p>
            <a:pPr marL="12700" marR="5080">
              <a:lnSpc>
                <a:spcPct val="100000"/>
              </a:lnSpc>
              <a:spcBef>
                <a:spcPts val="100"/>
              </a:spcBef>
            </a:pPr>
            <a:r>
              <a:rPr spc="-5" dirty="0"/>
              <a:t>ABD’de para politikası sıkılaşmakta, küresel likidite </a:t>
            </a:r>
            <a:r>
              <a:rPr dirty="0"/>
              <a:t>üzerinde baskı  </a:t>
            </a:r>
            <a:r>
              <a:rPr spc="-5" dirty="0"/>
              <a:t>yaratmaktadır.</a:t>
            </a:r>
          </a:p>
          <a:p>
            <a:pPr marL="12700">
              <a:lnSpc>
                <a:spcPct val="100000"/>
              </a:lnSpc>
            </a:pPr>
            <a:r>
              <a:rPr sz="1700" b="0" dirty="0">
                <a:latin typeface="Tahoma"/>
                <a:cs typeface="Tahoma"/>
              </a:rPr>
              <a:t>10 </a:t>
            </a:r>
            <a:r>
              <a:rPr sz="1700" b="0" spc="-10" dirty="0">
                <a:latin typeface="Tahoma"/>
                <a:cs typeface="Tahoma"/>
              </a:rPr>
              <a:t>yıllık </a:t>
            </a:r>
            <a:r>
              <a:rPr sz="1700" b="0" spc="-5" dirty="0">
                <a:latin typeface="Tahoma"/>
                <a:cs typeface="Tahoma"/>
              </a:rPr>
              <a:t>devlet iç </a:t>
            </a:r>
            <a:r>
              <a:rPr sz="1700" b="0" dirty="0">
                <a:latin typeface="Tahoma"/>
                <a:cs typeface="Tahoma"/>
              </a:rPr>
              <a:t>borçlanma </a:t>
            </a:r>
            <a:r>
              <a:rPr sz="1700" b="0" spc="-5" dirty="0">
                <a:latin typeface="Tahoma"/>
                <a:cs typeface="Tahoma"/>
              </a:rPr>
              <a:t>faizi </a:t>
            </a:r>
            <a:r>
              <a:rPr sz="1700" b="0" dirty="0">
                <a:latin typeface="Tahoma"/>
                <a:cs typeface="Tahoma"/>
              </a:rPr>
              <a:t>Mart ayı </a:t>
            </a:r>
            <a:r>
              <a:rPr sz="1700" b="0" spc="-5" dirty="0">
                <a:latin typeface="Tahoma"/>
                <a:cs typeface="Tahoma"/>
              </a:rPr>
              <a:t>itibarıyla </a:t>
            </a:r>
            <a:r>
              <a:rPr sz="1700" b="0" dirty="0">
                <a:latin typeface="Tahoma"/>
                <a:cs typeface="Tahoma"/>
              </a:rPr>
              <a:t>%2,4 </a:t>
            </a:r>
            <a:r>
              <a:rPr sz="1700" b="0" spc="-5" dirty="0">
                <a:latin typeface="Tahoma"/>
                <a:cs typeface="Tahoma"/>
              </a:rPr>
              <a:t>seviyesine</a:t>
            </a:r>
            <a:r>
              <a:rPr sz="1700" b="0" spc="45" dirty="0">
                <a:latin typeface="Tahoma"/>
                <a:cs typeface="Tahoma"/>
              </a:rPr>
              <a:t> </a:t>
            </a:r>
            <a:r>
              <a:rPr sz="1700" b="0" spc="-5" dirty="0">
                <a:latin typeface="Tahoma"/>
                <a:cs typeface="Tahoma"/>
              </a:rPr>
              <a:t>çıkmıştır.</a:t>
            </a:r>
            <a:endParaRPr sz="1700">
              <a:latin typeface="Tahoma"/>
              <a:cs typeface="Tahoma"/>
            </a:endParaRPr>
          </a:p>
        </p:txBody>
      </p:sp>
      <p:sp>
        <p:nvSpPr>
          <p:cNvPr id="3" name="object 3"/>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898652" y="1988947"/>
            <a:ext cx="734822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Devlet iç </a:t>
            </a:r>
            <a:r>
              <a:rPr sz="1600" spc="-10" dirty="0">
                <a:solidFill>
                  <a:srgbClr val="FFFFFF"/>
                </a:solidFill>
                <a:latin typeface="Arial"/>
                <a:cs typeface="Arial"/>
              </a:rPr>
              <a:t>borçlanma </a:t>
            </a:r>
            <a:r>
              <a:rPr sz="1600" spc="-5" dirty="0">
                <a:solidFill>
                  <a:srgbClr val="FFFFFF"/>
                </a:solidFill>
                <a:latin typeface="Arial"/>
                <a:cs typeface="Arial"/>
              </a:rPr>
              <a:t>faizleri – ABD 10 </a:t>
            </a:r>
            <a:r>
              <a:rPr sz="1600" spc="-15" dirty="0">
                <a:solidFill>
                  <a:srgbClr val="FFFFFF"/>
                </a:solidFill>
                <a:latin typeface="Arial"/>
                <a:cs typeface="Arial"/>
              </a:rPr>
              <a:t>yıl </a:t>
            </a:r>
            <a:r>
              <a:rPr sz="1600" spc="-5" dirty="0">
                <a:solidFill>
                  <a:srgbClr val="FFFFFF"/>
                </a:solidFill>
                <a:latin typeface="Arial"/>
                <a:cs typeface="Arial"/>
              </a:rPr>
              <a:t>(günlük, %) 1 </a:t>
            </a:r>
            <a:r>
              <a:rPr sz="1600" spc="-10" dirty="0">
                <a:solidFill>
                  <a:srgbClr val="FFFFFF"/>
                </a:solidFill>
                <a:latin typeface="Arial"/>
                <a:cs typeface="Arial"/>
              </a:rPr>
              <a:t>Ocak </a:t>
            </a:r>
            <a:r>
              <a:rPr sz="1600" spc="-5" dirty="0">
                <a:solidFill>
                  <a:srgbClr val="FFFFFF"/>
                </a:solidFill>
                <a:latin typeface="Arial"/>
                <a:cs typeface="Arial"/>
              </a:rPr>
              <a:t>2020 – 23 Mart</a:t>
            </a:r>
            <a:r>
              <a:rPr sz="1600" spc="17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5" name="object 5"/>
          <p:cNvGrpSpPr/>
          <p:nvPr/>
        </p:nvGrpSpPr>
        <p:grpSpPr>
          <a:xfrm>
            <a:off x="775716" y="2775204"/>
            <a:ext cx="7550150" cy="2559050"/>
            <a:chOff x="775716" y="2775204"/>
            <a:chExt cx="7550150" cy="2559050"/>
          </a:xfrm>
        </p:grpSpPr>
        <p:sp>
          <p:nvSpPr>
            <p:cNvPr id="6" name="object 6"/>
            <p:cNvSpPr/>
            <p:nvPr/>
          </p:nvSpPr>
          <p:spPr>
            <a:xfrm>
              <a:off x="775716" y="2779776"/>
              <a:ext cx="7530465" cy="2550160"/>
            </a:xfrm>
            <a:custGeom>
              <a:avLst/>
              <a:gdLst/>
              <a:ahLst/>
              <a:cxnLst/>
              <a:rect l="l" t="t" r="r" b="b"/>
              <a:pathLst>
                <a:path w="7530465" h="2550160">
                  <a:moveTo>
                    <a:pt x="51815" y="2549652"/>
                  </a:moveTo>
                  <a:lnTo>
                    <a:pt x="51815" y="0"/>
                  </a:lnTo>
                </a:path>
                <a:path w="7530465" h="2550160">
                  <a:moveTo>
                    <a:pt x="0" y="2549652"/>
                  </a:moveTo>
                  <a:lnTo>
                    <a:pt x="51815" y="2549652"/>
                  </a:lnTo>
                </a:path>
                <a:path w="7530465" h="2550160">
                  <a:moveTo>
                    <a:pt x="0" y="2039112"/>
                  </a:moveTo>
                  <a:lnTo>
                    <a:pt x="51815" y="2039112"/>
                  </a:lnTo>
                </a:path>
                <a:path w="7530465" h="2550160">
                  <a:moveTo>
                    <a:pt x="0" y="1530096"/>
                  </a:moveTo>
                  <a:lnTo>
                    <a:pt x="51815" y="1530096"/>
                  </a:lnTo>
                </a:path>
                <a:path w="7530465" h="2550160">
                  <a:moveTo>
                    <a:pt x="0" y="1019556"/>
                  </a:moveTo>
                  <a:lnTo>
                    <a:pt x="51815" y="1019556"/>
                  </a:lnTo>
                </a:path>
                <a:path w="7530465" h="2550160">
                  <a:moveTo>
                    <a:pt x="0" y="510539"/>
                  </a:moveTo>
                  <a:lnTo>
                    <a:pt x="51815" y="510539"/>
                  </a:lnTo>
                </a:path>
                <a:path w="7530465" h="2550160">
                  <a:moveTo>
                    <a:pt x="0" y="0"/>
                  </a:moveTo>
                  <a:lnTo>
                    <a:pt x="51815" y="0"/>
                  </a:lnTo>
                </a:path>
                <a:path w="7530465" h="2550160">
                  <a:moveTo>
                    <a:pt x="51815" y="2549652"/>
                  </a:moveTo>
                  <a:lnTo>
                    <a:pt x="7530083" y="2549652"/>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826770" y="3414522"/>
              <a:ext cx="2685415" cy="1393190"/>
            </a:xfrm>
            <a:custGeom>
              <a:avLst/>
              <a:gdLst/>
              <a:ahLst/>
              <a:cxnLst/>
              <a:rect l="l" t="t" r="r" b="b"/>
              <a:pathLst>
                <a:path w="2685415" h="1393189">
                  <a:moveTo>
                    <a:pt x="0" y="0"/>
                  </a:moveTo>
                  <a:lnTo>
                    <a:pt x="13716" y="85343"/>
                  </a:lnTo>
                  <a:lnTo>
                    <a:pt x="27432" y="70103"/>
                  </a:lnTo>
                  <a:lnTo>
                    <a:pt x="41148" y="68579"/>
                  </a:lnTo>
                  <a:lnTo>
                    <a:pt x="53340" y="3048"/>
                  </a:lnTo>
                  <a:lnTo>
                    <a:pt x="67056" y="22860"/>
                  </a:lnTo>
                  <a:lnTo>
                    <a:pt x="80772" y="59436"/>
                  </a:lnTo>
                  <a:lnTo>
                    <a:pt x="94488" y="30479"/>
                  </a:lnTo>
                  <a:lnTo>
                    <a:pt x="108204" y="65531"/>
                  </a:lnTo>
                  <a:lnTo>
                    <a:pt x="121920" y="92963"/>
                  </a:lnTo>
                  <a:lnTo>
                    <a:pt x="134112" y="70103"/>
                  </a:lnTo>
                  <a:lnTo>
                    <a:pt x="147828" y="53339"/>
                  </a:lnTo>
                  <a:lnTo>
                    <a:pt x="161544" y="105155"/>
                  </a:lnTo>
                  <a:lnTo>
                    <a:pt x="175260" y="111251"/>
                  </a:lnTo>
                  <a:lnTo>
                    <a:pt x="188976" y="149351"/>
                  </a:lnTo>
                  <a:lnTo>
                    <a:pt x="201168" y="195071"/>
                  </a:lnTo>
                  <a:lnTo>
                    <a:pt x="214884" y="269747"/>
                  </a:lnTo>
                  <a:lnTo>
                    <a:pt x="228600" y="220979"/>
                  </a:lnTo>
                  <a:lnTo>
                    <a:pt x="242316" y="303275"/>
                  </a:lnTo>
                  <a:lnTo>
                    <a:pt x="256032" y="292607"/>
                  </a:lnTo>
                  <a:lnTo>
                    <a:pt x="268224" y="379475"/>
                  </a:lnTo>
                  <a:lnTo>
                    <a:pt x="281940" y="359663"/>
                  </a:lnTo>
                  <a:lnTo>
                    <a:pt x="295656" y="280415"/>
                  </a:lnTo>
                  <a:lnTo>
                    <a:pt x="309372" y="233171"/>
                  </a:lnTo>
                  <a:lnTo>
                    <a:pt x="323088" y="237744"/>
                  </a:lnTo>
                  <a:lnTo>
                    <a:pt x="335280" y="301751"/>
                  </a:lnTo>
                  <a:lnTo>
                    <a:pt x="348996" y="321563"/>
                  </a:lnTo>
                  <a:lnTo>
                    <a:pt x="362712" y="280415"/>
                  </a:lnTo>
                  <a:lnTo>
                    <a:pt x="376428" y="245363"/>
                  </a:lnTo>
                  <a:lnTo>
                    <a:pt x="390144" y="263651"/>
                  </a:lnTo>
                  <a:lnTo>
                    <a:pt x="403860" y="295655"/>
                  </a:lnTo>
                  <a:lnTo>
                    <a:pt x="416052" y="324611"/>
                  </a:lnTo>
                  <a:lnTo>
                    <a:pt x="429768" y="315467"/>
                  </a:lnTo>
                  <a:lnTo>
                    <a:pt x="443484" y="365759"/>
                  </a:lnTo>
                  <a:lnTo>
                    <a:pt x="457200" y="413003"/>
                  </a:lnTo>
                  <a:lnTo>
                    <a:pt x="470916" y="516635"/>
                  </a:lnTo>
                  <a:lnTo>
                    <a:pt x="483108" y="531876"/>
                  </a:lnTo>
                  <a:lnTo>
                    <a:pt x="496824" y="553211"/>
                  </a:lnTo>
                  <a:lnTo>
                    <a:pt x="510540" y="615695"/>
                  </a:lnTo>
                  <a:lnTo>
                    <a:pt x="524256" y="728471"/>
                  </a:lnTo>
                  <a:lnTo>
                    <a:pt x="537972" y="740663"/>
                  </a:lnTo>
                  <a:lnTo>
                    <a:pt x="550164" y="896111"/>
                  </a:lnTo>
                  <a:lnTo>
                    <a:pt x="563880" y="838200"/>
                  </a:lnTo>
                  <a:lnTo>
                    <a:pt x="577596" y="979932"/>
                  </a:lnTo>
                  <a:lnTo>
                    <a:pt x="591312" y="1126235"/>
                  </a:lnTo>
                  <a:lnTo>
                    <a:pt x="605028" y="1344167"/>
                  </a:lnTo>
                  <a:lnTo>
                    <a:pt x="617220" y="1098803"/>
                  </a:lnTo>
                  <a:lnTo>
                    <a:pt x="630936" y="1019555"/>
                  </a:lnTo>
                  <a:lnTo>
                    <a:pt x="644652" y="1086611"/>
                  </a:lnTo>
                  <a:lnTo>
                    <a:pt x="658368" y="912876"/>
                  </a:lnTo>
                  <a:lnTo>
                    <a:pt x="672084" y="1159764"/>
                  </a:lnTo>
                  <a:lnTo>
                    <a:pt x="685800" y="824483"/>
                  </a:lnTo>
                  <a:lnTo>
                    <a:pt x="697992" y="708659"/>
                  </a:lnTo>
                  <a:lnTo>
                    <a:pt x="711708" y="733044"/>
                  </a:lnTo>
                  <a:lnTo>
                    <a:pt x="725424" y="1011935"/>
                  </a:lnTo>
                  <a:lnTo>
                    <a:pt x="739140" y="1136903"/>
                  </a:lnTo>
                  <a:lnTo>
                    <a:pt x="752856" y="1039367"/>
                  </a:lnTo>
                  <a:lnTo>
                    <a:pt x="765048" y="1028700"/>
                  </a:lnTo>
                  <a:lnTo>
                    <a:pt x="778764" y="1050035"/>
                  </a:lnTo>
                  <a:lnTo>
                    <a:pt x="792480" y="1225295"/>
                  </a:lnTo>
                  <a:lnTo>
                    <a:pt x="806196" y="1173479"/>
                  </a:lnTo>
                  <a:lnTo>
                    <a:pt x="819912" y="1232915"/>
                  </a:lnTo>
                  <a:lnTo>
                    <a:pt x="832104" y="1301495"/>
                  </a:lnTo>
                  <a:lnTo>
                    <a:pt x="845819" y="1290827"/>
                  </a:lnTo>
                  <a:lnTo>
                    <a:pt x="859536" y="1303020"/>
                  </a:lnTo>
                  <a:lnTo>
                    <a:pt x="873252" y="1223771"/>
                  </a:lnTo>
                  <a:lnTo>
                    <a:pt x="886968" y="1173479"/>
                  </a:lnTo>
                  <a:lnTo>
                    <a:pt x="899160" y="1129283"/>
                  </a:lnTo>
                  <a:lnTo>
                    <a:pt x="912876" y="1171955"/>
                  </a:lnTo>
                  <a:lnTo>
                    <a:pt x="926592" y="1129283"/>
                  </a:lnTo>
                  <a:lnTo>
                    <a:pt x="940307" y="1149095"/>
                  </a:lnTo>
                  <a:lnTo>
                    <a:pt x="954024" y="1267967"/>
                  </a:lnTo>
                  <a:lnTo>
                    <a:pt x="967740" y="1284732"/>
                  </a:lnTo>
                  <a:lnTo>
                    <a:pt x="979932" y="1260347"/>
                  </a:lnTo>
                  <a:lnTo>
                    <a:pt x="993648" y="1286255"/>
                  </a:lnTo>
                  <a:lnTo>
                    <a:pt x="1007363" y="1338071"/>
                  </a:lnTo>
                  <a:lnTo>
                    <a:pt x="1021080" y="1284732"/>
                  </a:lnTo>
                  <a:lnTo>
                    <a:pt x="1034796" y="1299971"/>
                  </a:lnTo>
                  <a:lnTo>
                    <a:pt x="1046988" y="1296923"/>
                  </a:lnTo>
                  <a:lnTo>
                    <a:pt x="1060704" y="1237488"/>
                  </a:lnTo>
                  <a:lnTo>
                    <a:pt x="1074420" y="1286255"/>
                  </a:lnTo>
                  <a:lnTo>
                    <a:pt x="1088136" y="1274064"/>
                  </a:lnTo>
                  <a:lnTo>
                    <a:pt x="1101852" y="1255776"/>
                  </a:lnTo>
                  <a:lnTo>
                    <a:pt x="1114044" y="1284732"/>
                  </a:lnTo>
                  <a:lnTo>
                    <a:pt x="1127760" y="1271015"/>
                  </a:lnTo>
                  <a:lnTo>
                    <a:pt x="1141476" y="1239011"/>
                  </a:lnTo>
                  <a:lnTo>
                    <a:pt x="1155192" y="1191767"/>
                  </a:lnTo>
                  <a:lnTo>
                    <a:pt x="1168908" y="1263395"/>
                  </a:lnTo>
                  <a:lnTo>
                    <a:pt x="1182624" y="1216152"/>
                  </a:lnTo>
                  <a:lnTo>
                    <a:pt x="1194816" y="1193291"/>
                  </a:lnTo>
                  <a:lnTo>
                    <a:pt x="1208532" y="1234439"/>
                  </a:lnTo>
                  <a:lnTo>
                    <a:pt x="1222248" y="1248155"/>
                  </a:lnTo>
                  <a:lnTo>
                    <a:pt x="1235964" y="1286255"/>
                  </a:lnTo>
                  <a:lnTo>
                    <a:pt x="1249680" y="1257300"/>
                  </a:lnTo>
                  <a:lnTo>
                    <a:pt x="1261872" y="1175003"/>
                  </a:lnTo>
                  <a:lnTo>
                    <a:pt x="1275588" y="1210055"/>
                  </a:lnTo>
                  <a:lnTo>
                    <a:pt x="1289304" y="1211579"/>
                  </a:lnTo>
                  <a:lnTo>
                    <a:pt x="1303020" y="1220723"/>
                  </a:lnTo>
                  <a:lnTo>
                    <a:pt x="1316736" y="1243583"/>
                  </a:lnTo>
                  <a:lnTo>
                    <a:pt x="1328928" y="1205483"/>
                  </a:lnTo>
                  <a:lnTo>
                    <a:pt x="1342644" y="1205483"/>
                  </a:lnTo>
                  <a:lnTo>
                    <a:pt x="1356360" y="1203959"/>
                  </a:lnTo>
                  <a:lnTo>
                    <a:pt x="1370076" y="1249679"/>
                  </a:lnTo>
                  <a:lnTo>
                    <a:pt x="1383792" y="1234439"/>
                  </a:lnTo>
                  <a:lnTo>
                    <a:pt x="1395984" y="1214627"/>
                  </a:lnTo>
                  <a:lnTo>
                    <a:pt x="1409700" y="1153667"/>
                  </a:lnTo>
                  <a:lnTo>
                    <a:pt x="1423416" y="1072895"/>
                  </a:lnTo>
                  <a:lnTo>
                    <a:pt x="1437132" y="1002791"/>
                  </a:lnTo>
                  <a:lnTo>
                    <a:pt x="1450848" y="1019555"/>
                  </a:lnTo>
                  <a:lnTo>
                    <a:pt x="1464564" y="1074420"/>
                  </a:lnTo>
                  <a:lnTo>
                    <a:pt x="1476756" y="1164335"/>
                  </a:lnTo>
                  <a:lnTo>
                    <a:pt x="1490472" y="1235964"/>
                  </a:lnTo>
                  <a:lnTo>
                    <a:pt x="1504188" y="1190244"/>
                  </a:lnTo>
                  <a:lnTo>
                    <a:pt x="1517904" y="1181100"/>
                  </a:lnTo>
                  <a:lnTo>
                    <a:pt x="1531620" y="1158239"/>
                  </a:lnTo>
                  <a:lnTo>
                    <a:pt x="1543812" y="1167383"/>
                  </a:lnTo>
                  <a:lnTo>
                    <a:pt x="1557528" y="1193291"/>
                  </a:lnTo>
                  <a:lnTo>
                    <a:pt x="1571244" y="1207008"/>
                  </a:lnTo>
                  <a:lnTo>
                    <a:pt x="1584960" y="1190244"/>
                  </a:lnTo>
                  <a:lnTo>
                    <a:pt x="1598676" y="1185671"/>
                  </a:lnTo>
                  <a:lnTo>
                    <a:pt x="1610868" y="1222247"/>
                  </a:lnTo>
                  <a:lnTo>
                    <a:pt x="1624584" y="1219200"/>
                  </a:lnTo>
                  <a:lnTo>
                    <a:pt x="1638300" y="1261871"/>
                  </a:lnTo>
                  <a:lnTo>
                    <a:pt x="1652016" y="1275588"/>
                  </a:lnTo>
                  <a:lnTo>
                    <a:pt x="1665732" y="1243583"/>
                  </a:lnTo>
                  <a:lnTo>
                    <a:pt x="1677924" y="1225295"/>
                  </a:lnTo>
                  <a:lnTo>
                    <a:pt x="1691640" y="1232915"/>
                  </a:lnTo>
                  <a:lnTo>
                    <a:pt x="1705356" y="1223771"/>
                  </a:lnTo>
                  <a:lnTo>
                    <a:pt x="1719072" y="1261871"/>
                  </a:lnTo>
                  <a:lnTo>
                    <a:pt x="1732788" y="1235964"/>
                  </a:lnTo>
                  <a:lnTo>
                    <a:pt x="1746504" y="1289303"/>
                  </a:lnTo>
                  <a:lnTo>
                    <a:pt x="1758696" y="1258823"/>
                  </a:lnTo>
                  <a:lnTo>
                    <a:pt x="1772412" y="1284732"/>
                  </a:lnTo>
                  <a:lnTo>
                    <a:pt x="1786128" y="1277111"/>
                  </a:lnTo>
                  <a:lnTo>
                    <a:pt x="1799844" y="1269491"/>
                  </a:lnTo>
                  <a:lnTo>
                    <a:pt x="1813560" y="1284732"/>
                  </a:lnTo>
                  <a:lnTo>
                    <a:pt x="1825752" y="1278635"/>
                  </a:lnTo>
                  <a:lnTo>
                    <a:pt x="1839468" y="1289303"/>
                  </a:lnTo>
                  <a:lnTo>
                    <a:pt x="1853184" y="1296923"/>
                  </a:lnTo>
                  <a:lnTo>
                    <a:pt x="1866900" y="1303020"/>
                  </a:lnTo>
                  <a:lnTo>
                    <a:pt x="1880616" y="1325879"/>
                  </a:lnTo>
                  <a:lnTo>
                    <a:pt x="1892808" y="1315211"/>
                  </a:lnTo>
                  <a:lnTo>
                    <a:pt x="1906524" y="1287779"/>
                  </a:lnTo>
                  <a:lnTo>
                    <a:pt x="1920240" y="1324355"/>
                  </a:lnTo>
                  <a:lnTo>
                    <a:pt x="1933956" y="1325879"/>
                  </a:lnTo>
                  <a:lnTo>
                    <a:pt x="1947672" y="1359408"/>
                  </a:lnTo>
                  <a:lnTo>
                    <a:pt x="1961388" y="1371600"/>
                  </a:lnTo>
                  <a:lnTo>
                    <a:pt x="1973580" y="1348739"/>
                  </a:lnTo>
                  <a:lnTo>
                    <a:pt x="1987296" y="1392935"/>
                  </a:lnTo>
                  <a:lnTo>
                    <a:pt x="2001012" y="1354835"/>
                  </a:lnTo>
                  <a:lnTo>
                    <a:pt x="2014728" y="1365503"/>
                  </a:lnTo>
                  <a:lnTo>
                    <a:pt x="2028444" y="1338071"/>
                  </a:lnTo>
                  <a:lnTo>
                    <a:pt x="2040636" y="1322832"/>
                  </a:lnTo>
                  <a:lnTo>
                    <a:pt x="2054352" y="1258823"/>
                  </a:lnTo>
                  <a:lnTo>
                    <a:pt x="2068068" y="1228344"/>
                  </a:lnTo>
                  <a:lnTo>
                    <a:pt x="2081784" y="1182623"/>
                  </a:lnTo>
                  <a:lnTo>
                    <a:pt x="2095500" y="1191767"/>
                  </a:lnTo>
                  <a:lnTo>
                    <a:pt x="2107692" y="1210055"/>
                  </a:lnTo>
                  <a:lnTo>
                    <a:pt x="2121408" y="1231391"/>
                  </a:lnTo>
                  <a:lnTo>
                    <a:pt x="2135124" y="1216152"/>
                  </a:lnTo>
                  <a:lnTo>
                    <a:pt x="2148840" y="1249679"/>
                  </a:lnTo>
                  <a:lnTo>
                    <a:pt x="2162556" y="1266444"/>
                  </a:lnTo>
                  <a:lnTo>
                    <a:pt x="2174748" y="1248155"/>
                  </a:lnTo>
                  <a:lnTo>
                    <a:pt x="2188464" y="1213103"/>
                  </a:lnTo>
                  <a:lnTo>
                    <a:pt x="2202180" y="1213103"/>
                  </a:lnTo>
                  <a:lnTo>
                    <a:pt x="2215896" y="1146047"/>
                  </a:lnTo>
                  <a:lnTo>
                    <a:pt x="2229612" y="1176527"/>
                  </a:lnTo>
                  <a:lnTo>
                    <a:pt x="2243328" y="1194815"/>
                  </a:lnTo>
                  <a:lnTo>
                    <a:pt x="2255520" y="1229867"/>
                  </a:lnTo>
                  <a:lnTo>
                    <a:pt x="2269236" y="1254252"/>
                  </a:lnTo>
                  <a:lnTo>
                    <a:pt x="2282952" y="1266444"/>
                  </a:lnTo>
                  <a:lnTo>
                    <a:pt x="2296668" y="1179576"/>
                  </a:lnTo>
                  <a:lnTo>
                    <a:pt x="2310384" y="1219200"/>
                  </a:lnTo>
                  <a:lnTo>
                    <a:pt x="2322576" y="1202435"/>
                  </a:lnTo>
                  <a:lnTo>
                    <a:pt x="2336292" y="1219200"/>
                  </a:lnTo>
                  <a:lnTo>
                    <a:pt x="2350008" y="1232915"/>
                  </a:lnTo>
                  <a:lnTo>
                    <a:pt x="2363724" y="1225295"/>
                  </a:lnTo>
                  <a:lnTo>
                    <a:pt x="2377440" y="1220723"/>
                  </a:lnTo>
                  <a:lnTo>
                    <a:pt x="2389632" y="1202435"/>
                  </a:lnTo>
                  <a:lnTo>
                    <a:pt x="2403348" y="1213103"/>
                  </a:lnTo>
                  <a:lnTo>
                    <a:pt x="2417064" y="1203959"/>
                  </a:lnTo>
                  <a:lnTo>
                    <a:pt x="2430780" y="1232915"/>
                  </a:lnTo>
                  <a:lnTo>
                    <a:pt x="2444496" y="1229867"/>
                  </a:lnTo>
                  <a:lnTo>
                    <a:pt x="2456688" y="1223771"/>
                  </a:lnTo>
                  <a:lnTo>
                    <a:pt x="2470404" y="1234439"/>
                  </a:lnTo>
                  <a:lnTo>
                    <a:pt x="2484120" y="1245108"/>
                  </a:lnTo>
                  <a:lnTo>
                    <a:pt x="2497835" y="1243583"/>
                  </a:lnTo>
                  <a:lnTo>
                    <a:pt x="2511552" y="1251203"/>
                  </a:lnTo>
                  <a:lnTo>
                    <a:pt x="2525268" y="1216152"/>
                  </a:lnTo>
                  <a:lnTo>
                    <a:pt x="2537460" y="1222247"/>
                  </a:lnTo>
                  <a:lnTo>
                    <a:pt x="2551176" y="1196339"/>
                  </a:lnTo>
                  <a:lnTo>
                    <a:pt x="2564892" y="1120139"/>
                  </a:lnTo>
                  <a:lnTo>
                    <a:pt x="2578608" y="1165859"/>
                  </a:lnTo>
                  <a:lnTo>
                    <a:pt x="2592324" y="1115567"/>
                  </a:lnTo>
                  <a:lnTo>
                    <a:pt x="2604516" y="1120139"/>
                  </a:lnTo>
                  <a:lnTo>
                    <a:pt x="2618232" y="1120139"/>
                  </a:lnTo>
                  <a:lnTo>
                    <a:pt x="2631947" y="1171955"/>
                  </a:lnTo>
                  <a:lnTo>
                    <a:pt x="2645664" y="1173479"/>
                  </a:lnTo>
                  <a:lnTo>
                    <a:pt x="2659380" y="1161288"/>
                  </a:lnTo>
                  <a:lnTo>
                    <a:pt x="2671572" y="1150620"/>
                  </a:lnTo>
                  <a:lnTo>
                    <a:pt x="2685288" y="1127759"/>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3512058" y="3550158"/>
              <a:ext cx="2685415" cy="998219"/>
            </a:xfrm>
            <a:custGeom>
              <a:avLst/>
              <a:gdLst/>
              <a:ahLst/>
              <a:cxnLst/>
              <a:rect l="l" t="t" r="r" b="b"/>
              <a:pathLst>
                <a:path w="2685415" h="998220">
                  <a:moveTo>
                    <a:pt x="0" y="992123"/>
                  </a:moveTo>
                  <a:lnTo>
                    <a:pt x="13715" y="978407"/>
                  </a:lnTo>
                  <a:lnTo>
                    <a:pt x="27431" y="941831"/>
                  </a:lnTo>
                  <a:lnTo>
                    <a:pt x="41147" y="900683"/>
                  </a:lnTo>
                  <a:lnTo>
                    <a:pt x="53339" y="920495"/>
                  </a:lnTo>
                  <a:lnTo>
                    <a:pt x="67055" y="960119"/>
                  </a:lnTo>
                  <a:lnTo>
                    <a:pt x="80771" y="993647"/>
                  </a:lnTo>
                  <a:lnTo>
                    <a:pt x="94487" y="989075"/>
                  </a:lnTo>
                  <a:lnTo>
                    <a:pt x="108203" y="931163"/>
                  </a:lnTo>
                  <a:lnTo>
                    <a:pt x="121919" y="888491"/>
                  </a:lnTo>
                  <a:lnTo>
                    <a:pt x="134112" y="909827"/>
                  </a:lnTo>
                  <a:lnTo>
                    <a:pt x="147827" y="865631"/>
                  </a:lnTo>
                  <a:lnTo>
                    <a:pt x="161543" y="992123"/>
                  </a:lnTo>
                  <a:lnTo>
                    <a:pt x="175259" y="998219"/>
                  </a:lnTo>
                  <a:lnTo>
                    <a:pt x="188975" y="943355"/>
                  </a:lnTo>
                  <a:lnTo>
                    <a:pt x="201167" y="836675"/>
                  </a:lnTo>
                  <a:lnTo>
                    <a:pt x="214883" y="800099"/>
                  </a:lnTo>
                  <a:lnTo>
                    <a:pt x="228600" y="877823"/>
                  </a:lnTo>
                  <a:lnTo>
                    <a:pt x="242315" y="864107"/>
                  </a:lnTo>
                  <a:lnTo>
                    <a:pt x="256031" y="850391"/>
                  </a:lnTo>
                  <a:lnTo>
                    <a:pt x="268224" y="900683"/>
                  </a:lnTo>
                  <a:lnTo>
                    <a:pt x="281939" y="891539"/>
                  </a:lnTo>
                  <a:lnTo>
                    <a:pt x="295655" y="920495"/>
                  </a:lnTo>
                  <a:lnTo>
                    <a:pt x="309371" y="938783"/>
                  </a:lnTo>
                  <a:lnTo>
                    <a:pt x="323088" y="903731"/>
                  </a:lnTo>
                  <a:lnTo>
                    <a:pt x="336803" y="876299"/>
                  </a:lnTo>
                  <a:lnTo>
                    <a:pt x="348995" y="879347"/>
                  </a:lnTo>
                  <a:lnTo>
                    <a:pt x="362712" y="920495"/>
                  </a:lnTo>
                  <a:lnTo>
                    <a:pt x="376427" y="920495"/>
                  </a:lnTo>
                  <a:lnTo>
                    <a:pt x="390143" y="832103"/>
                  </a:lnTo>
                  <a:lnTo>
                    <a:pt x="403859" y="822959"/>
                  </a:lnTo>
                  <a:lnTo>
                    <a:pt x="416051" y="850391"/>
                  </a:lnTo>
                  <a:lnTo>
                    <a:pt x="429767" y="787907"/>
                  </a:lnTo>
                  <a:lnTo>
                    <a:pt x="443483" y="833627"/>
                  </a:lnTo>
                  <a:lnTo>
                    <a:pt x="457200" y="839723"/>
                  </a:lnTo>
                  <a:lnTo>
                    <a:pt x="470915" y="822959"/>
                  </a:lnTo>
                  <a:lnTo>
                    <a:pt x="483107" y="854963"/>
                  </a:lnTo>
                  <a:lnTo>
                    <a:pt x="496824" y="865631"/>
                  </a:lnTo>
                  <a:lnTo>
                    <a:pt x="510539" y="862583"/>
                  </a:lnTo>
                  <a:lnTo>
                    <a:pt x="524255" y="850391"/>
                  </a:lnTo>
                  <a:lnTo>
                    <a:pt x="537971" y="841247"/>
                  </a:lnTo>
                  <a:lnTo>
                    <a:pt x="550163" y="826007"/>
                  </a:lnTo>
                  <a:lnTo>
                    <a:pt x="563879" y="815339"/>
                  </a:lnTo>
                  <a:lnTo>
                    <a:pt x="577595" y="822959"/>
                  </a:lnTo>
                  <a:lnTo>
                    <a:pt x="591312" y="839723"/>
                  </a:lnTo>
                  <a:lnTo>
                    <a:pt x="605027" y="815339"/>
                  </a:lnTo>
                  <a:lnTo>
                    <a:pt x="618743" y="833627"/>
                  </a:lnTo>
                  <a:lnTo>
                    <a:pt x="630936" y="838199"/>
                  </a:lnTo>
                  <a:lnTo>
                    <a:pt x="644651" y="821435"/>
                  </a:lnTo>
                  <a:lnTo>
                    <a:pt x="658367" y="833627"/>
                  </a:lnTo>
                  <a:lnTo>
                    <a:pt x="672083" y="844295"/>
                  </a:lnTo>
                  <a:lnTo>
                    <a:pt x="685800" y="842771"/>
                  </a:lnTo>
                  <a:lnTo>
                    <a:pt x="697991" y="804671"/>
                  </a:lnTo>
                  <a:lnTo>
                    <a:pt x="711707" y="719327"/>
                  </a:lnTo>
                  <a:lnTo>
                    <a:pt x="725424" y="676655"/>
                  </a:lnTo>
                  <a:lnTo>
                    <a:pt x="739139" y="638555"/>
                  </a:lnTo>
                  <a:lnTo>
                    <a:pt x="752855" y="612647"/>
                  </a:lnTo>
                  <a:lnTo>
                    <a:pt x="765047" y="627887"/>
                  </a:lnTo>
                  <a:lnTo>
                    <a:pt x="778763" y="665987"/>
                  </a:lnTo>
                  <a:lnTo>
                    <a:pt x="792479" y="627887"/>
                  </a:lnTo>
                  <a:lnTo>
                    <a:pt x="806195" y="670559"/>
                  </a:lnTo>
                  <a:lnTo>
                    <a:pt x="819912" y="665987"/>
                  </a:lnTo>
                  <a:lnTo>
                    <a:pt x="832103" y="681227"/>
                  </a:lnTo>
                  <a:lnTo>
                    <a:pt x="845819" y="647699"/>
                  </a:lnTo>
                  <a:lnTo>
                    <a:pt x="859536" y="672083"/>
                  </a:lnTo>
                  <a:lnTo>
                    <a:pt x="873251" y="725423"/>
                  </a:lnTo>
                  <a:lnTo>
                    <a:pt x="886967" y="725423"/>
                  </a:lnTo>
                  <a:lnTo>
                    <a:pt x="900683" y="746759"/>
                  </a:lnTo>
                  <a:lnTo>
                    <a:pt x="912876" y="707135"/>
                  </a:lnTo>
                  <a:lnTo>
                    <a:pt x="926591" y="687323"/>
                  </a:lnTo>
                  <a:lnTo>
                    <a:pt x="940307" y="678179"/>
                  </a:lnTo>
                  <a:lnTo>
                    <a:pt x="954024" y="662939"/>
                  </a:lnTo>
                  <a:lnTo>
                    <a:pt x="967739" y="617219"/>
                  </a:lnTo>
                  <a:lnTo>
                    <a:pt x="979931" y="620267"/>
                  </a:lnTo>
                  <a:lnTo>
                    <a:pt x="993647" y="586739"/>
                  </a:lnTo>
                  <a:lnTo>
                    <a:pt x="1007363" y="580643"/>
                  </a:lnTo>
                  <a:lnTo>
                    <a:pt x="1021079" y="595883"/>
                  </a:lnTo>
                  <a:lnTo>
                    <a:pt x="1034795" y="632459"/>
                  </a:lnTo>
                  <a:lnTo>
                    <a:pt x="1046988" y="591311"/>
                  </a:lnTo>
                  <a:lnTo>
                    <a:pt x="1060703" y="545591"/>
                  </a:lnTo>
                  <a:lnTo>
                    <a:pt x="1074419" y="441959"/>
                  </a:lnTo>
                  <a:lnTo>
                    <a:pt x="1088136" y="470915"/>
                  </a:lnTo>
                  <a:lnTo>
                    <a:pt x="1101852" y="455675"/>
                  </a:lnTo>
                  <a:lnTo>
                    <a:pt x="1115567" y="413003"/>
                  </a:lnTo>
                  <a:lnTo>
                    <a:pt x="1127759" y="382523"/>
                  </a:lnTo>
                  <a:lnTo>
                    <a:pt x="1141476" y="409955"/>
                  </a:lnTo>
                  <a:lnTo>
                    <a:pt x="1155191" y="379475"/>
                  </a:lnTo>
                  <a:lnTo>
                    <a:pt x="1168907" y="217931"/>
                  </a:lnTo>
                  <a:lnTo>
                    <a:pt x="1182624" y="344423"/>
                  </a:lnTo>
                  <a:lnTo>
                    <a:pt x="1194815" y="324611"/>
                  </a:lnTo>
                  <a:lnTo>
                    <a:pt x="1208531" y="353567"/>
                  </a:lnTo>
                  <a:lnTo>
                    <a:pt x="1222247" y="265175"/>
                  </a:lnTo>
                  <a:lnTo>
                    <a:pt x="1235964" y="190499"/>
                  </a:lnTo>
                  <a:lnTo>
                    <a:pt x="1249679" y="170687"/>
                  </a:lnTo>
                  <a:lnTo>
                    <a:pt x="1261871" y="144779"/>
                  </a:lnTo>
                  <a:lnTo>
                    <a:pt x="1275588" y="220979"/>
                  </a:lnTo>
                  <a:lnTo>
                    <a:pt x="1289303" y="227075"/>
                  </a:lnTo>
                  <a:lnTo>
                    <a:pt x="1303019" y="213359"/>
                  </a:lnTo>
                  <a:lnTo>
                    <a:pt x="1316736" y="121919"/>
                  </a:lnTo>
                  <a:lnTo>
                    <a:pt x="1328927" y="140207"/>
                  </a:lnTo>
                  <a:lnTo>
                    <a:pt x="1342643" y="124967"/>
                  </a:lnTo>
                  <a:lnTo>
                    <a:pt x="1356359" y="100583"/>
                  </a:lnTo>
                  <a:lnTo>
                    <a:pt x="1370076" y="39624"/>
                  </a:lnTo>
                  <a:lnTo>
                    <a:pt x="1383791" y="15239"/>
                  </a:lnTo>
                  <a:lnTo>
                    <a:pt x="1397507" y="50291"/>
                  </a:lnTo>
                  <a:lnTo>
                    <a:pt x="1409700" y="124967"/>
                  </a:lnTo>
                  <a:lnTo>
                    <a:pt x="1423415" y="134111"/>
                  </a:lnTo>
                  <a:lnTo>
                    <a:pt x="1437131" y="112775"/>
                  </a:lnTo>
                  <a:lnTo>
                    <a:pt x="1450847" y="71627"/>
                  </a:lnTo>
                  <a:lnTo>
                    <a:pt x="1464564" y="27431"/>
                  </a:lnTo>
                  <a:lnTo>
                    <a:pt x="1476755" y="35051"/>
                  </a:lnTo>
                  <a:lnTo>
                    <a:pt x="1490471" y="0"/>
                  </a:lnTo>
                  <a:lnTo>
                    <a:pt x="1504188" y="73151"/>
                  </a:lnTo>
                  <a:lnTo>
                    <a:pt x="1517903" y="73151"/>
                  </a:lnTo>
                  <a:lnTo>
                    <a:pt x="1531619" y="38100"/>
                  </a:lnTo>
                  <a:lnTo>
                    <a:pt x="1543812" y="88391"/>
                  </a:lnTo>
                  <a:lnTo>
                    <a:pt x="1557527" y="67055"/>
                  </a:lnTo>
                  <a:lnTo>
                    <a:pt x="1571243" y="120395"/>
                  </a:lnTo>
                  <a:lnTo>
                    <a:pt x="1584959" y="83819"/>
                  </a:lnTo>
                  <a:lnTo>
                    <a:pt x="1598676" y="76199"/>
                  </a:lnTo>
                  <a:lnTo>
                    <a:pt x="1610867" y="126491"/>
                  </a:lnTo>
                  <a:lnTo>
                    <a:pt x="1624583" y="112775"/>
                  </a:lnTo>
                  <a:lnTo>
                    <a:pt x="1638300" y="173735"/>
                  </a:lnTo>
                  <a:lnTo>
                    <a:pt x="1652015" y="156971"/>
                  </a:lnTo>
                  <a:lnTo>
                    <a:pt x="1665731" y="137159"/>
                  </a:lnTo>
                  <a:lnTo>
                    <a:pt x="1679447" y="181355"/>
                  </a:lnTo>
                  <a:lnTo>
                    <a:pt x="1691639" y="188975"/>
                  </a:lnTo>
                  <a:lnTo>
                    <a:pt x="1705355" y="207263"/>
                  </a:lnTo>
                  <a:lnTo>
                    <a:pt x="1719071" y="188975"/>
                  </a:lnTo>
                  <a:lnTo>
                    <a:pt x="1732788" y="179831"/>
                  </a:lnTo>
                  <a:lnTo>
                    <a:pt x="1746503" y="121919"/>
                  </a:lnTo>
                  <a:lnTo>
                    <a:pt x="1758695" y="135635"/>
                  </a:lnTo>
                  <a:lnTo>
                    <a:pt x="1772412" y="105155"/>
                  </a:lnTo>
                  <a:lnTo>
                    <a:pt x="1786127" y="120395"/>
                  </a:lnTo>
                  <a:lnTo>
                    <a:pt x="1799843" y="147827"/>
                  </a:lnTo>
                  <a:lnTo>
                    <a:pt x="1813559" y="156971"/>
                  </a:lnTo>
                  <a:lnTo>
                    <a:pt x="1825752" y="176783"/>
                  </a:lnTo>
                  <a:lnTo>
                    <a:pt x="1839467" y="178307"/>
                  </a:lnTo>
                  <a:lnTo>
                    <a:pt x="1853183" y="169163"/>
                  </a:lnTo>
                  <a:lnTo>
                    <a:pt x="1866900" y="143255"/>
                  </a:lnTo>
                  <a:lnTo>
                    <a:pt x="1880615" y="124967"/>
                  </a:lnTo>
                  <a:lnTo>
                    <a:pt x="1892807" y="51815"/>
                  </a:lnTo>
                  <a:lnTo>
                    <a:pt x="1906524" y="86867"/>
                  </a:lnTo>
                  <a:lnTo>
                    <a:pt x="1920239" y="111251"/>
                  </a:lnTo>
                  <a:lnTo>
                    <a:pt x="1933955" y="94487"/>
                  </a:lnTo>
                  <a:lnTo>
                    <a:pt x="1947671" y="106679"/>
                  </a:lnTo>
                  <a:lnTo>
                    <a:pt x="1961388" y="70103"/>
                  </a:lnTo>
                  <a:lnTo>
                    <a:pt x="1973579" y="118871"/>
                  </a:lnTo>
                  <a:lnTo>
                    <a:pt x="1987295" y="123443"/>
                  </a:lnTo>
                  <a:lnTo>
                    <a:pt x="2001012" y="144779"/>
                  </a:lnTo>
                  <a:lnTo>
                    <a:pt x="2014727" y="187451"/>
                  </a:lnTo>
                  <a:lnTo>
                    <a:pt x="2028443" y="167639"/>
                  </a:lnTo>
                  <a:lnTo>
                    <a:pt x="2040636" y="141731"/>
                  </a:lnTo>
                  <a:lnTo>
                    <a:pt x="2054352" y="167639"/>
                  </a:lnTo>
                  <a:lnTo>
                    <a:pt x="2068067" y="141731"/>
                  </a:lnTo>
                  <a:lnTo>
                    <a:pt x="2081783" y="158495"/>
                  </a:lnTo>
                  <a:lnTo>
                    <a:pt x="2095500" y="121919"/>
                  </a:lnTo>
                  <a:lnTo>
                    <a:pt x="2107691" y="192023"/>
                  </a:lnTo>
                  <a:lnTo>
                    <a:pt x="2121407" y="179831"/>
                  </a:lnTo>
                  <a:lnTo>
                    <a:pt x="2135124" y="210311"/>
                  </a:lnTo>
                  <a:lnTo>
                    <a:pt x="2148840" y="257555"/>
                  </a:lnTo>
                  <a:lnTo>
                    <a:pt x="2162555" y="313943"/>
                  </a:lnTo>
                  <a:lnTo>
                    <a:pt x="2176271" y="297179"/>
                  </a:lnTo>
                  <a:lnTo>
                    <a:pt x="2188464" y="251459"/>
                  </a:lnTo>
                  <a:lnTo>
                    <a:pt x="2202179" y="260603"/>
                  </a:lnTo>
                  <a:lnTo>
                    <a:pt x="2215895" y="167639"/>
                  </a:lnTo>
                  <a:lnTo>
                    <a:pt x="2229612" y="237743"/>
                  </a:lnTo>
                  <a:lnTo>
                    <a:pt x="2243328" y="307847"/>
                  </a:lnTo>
                  <a:lnTo>
                    <a:pt x="2255519" y="252983"/>
                  </a:lnTo>
                  <a:lnTo>
                    <a:pt x="2269236" y="283463"/>
                  </a:lnTo>
                  <a:lnTo>
                    <a:pt x="2282952" y="265175"/>
                  </a:lnTo>
                  <a:lnTo>
                    <a:pt x="2296667" y="249935"/>
                  </a:lnTo>
                  <a:lnTo>
                    <a:pt x="2310383" y="224027"/>
                  </a:lnTo>
                  <a:lnTo>
                    <a:pt x="2322576" y="268223"/>
                  </a:lnTo>
                  <a:lnTo>
                    <a:pt x="2336291" y="274319"/>
                  </a:lnTo>
                  <a:lnTo>
                    <a:pt x="2350007" y="281939"/>
                  </a:lnTo>
                  <a:lnTo>
                    <a:pt x="2363724" y="291083"/>
                  </a:lnTo>
                  <a:lnTo>
                    <a:pt x="2377440" y="320039"/>
                  </a:lnTo>
                  <a:lnTo>
                    <a:pt x="2389631" y="400811"/>
                  </a:lnTo>
                  <a:lnTo>
                    <a:pt x="2403347" y="429767"/>
                  </a:lnTo>
                  <a:lnTo>
                    <a:pt x="2417064" y="458723"/>
                  </a:lnTo>
                  <a:lnTo>
                    <a:pt x="2430779" y="391667"/>
                  </a:lnTo>
                  <a:lnTo>
                    <a:pt x="2444495" y="384047"/>
                  </a:lnTo>
                  <a:lnTo>
                    <a:pt x="2458212" y="332231"/>
                  </a:lnTo>
                  <a:lnTo>
                    <a:pt x="2470404" y="403859"/>
                  </a:lnTo>
                  <a:lnTo>
                    <a:pt x="2484119" y="452627"/>
                  </a:lnTo>
                  <a:lnTo>
                    <a:pt x="2497836" y="452627"/>
                  </a:lnTo>
                  <a:lnTo>
                    <a:pt x="2511552" y="556259"/>
                  </a:lnTo>
                  <a:lnTo>
                    <a:pt x="2525267" y="533399"/>
                  </a:lnTo>
                  <a:lnTo>
                    <a:pt x="2537459" y="461771"/>
                  </a:lnTo>
                  <a:lnTo>
                    <a:pt x="2551176" y="477011"/>
                  </a:lnTo>
                  <a:lnTo>
                    <a:pt x="2564891" y="472439"/>
                  </a:lnTo>
                  <a:lnTo>
                    <a:pt x="2578607" y="458723"/>
                  </a:lnTo>
                  <a:lnTo>
                    <a:pt x="2592324" y="515111"/>
                  </a:lnTo>
                  <a:lnTo>
                    <a:pt x="2604516" y="516635"/>
                  </a:lnTo>
                  <a:lnTo>
                    <a:pt x="2618231" y="487679"/>
                  </a:lnTo>
                  <a:lnTo>
                    <a:pt x="2631947" y="528827"/>
                  </a:lnTo>
                  <a:lnTo>
                    <a:pt x="2645664" y="576071"/>
                  </a:lnTo>
                  <a:lnTo>
                    <a:pt x="2659379" y="582167"/>
                  </a:lnTo>
                  <a:lnTo>
                    <a:pt x="2671571" y="574547"/>
                  </a:lnTo>
                  <a:lnTo>
                    <a:pt x="2685288" y="530351"/>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6197345" y="2900934"/>
              <a:ext cx="2109470" cy="1179830"/>
            </a:xfrm>
            <a:custGeom>
              <a:avLst/>
              <a:gdLst/>
              <a:ahLst/>
              <a:cxnLst/>
              <a:rect l="l" t="t" r="r" b="b"/>
              <a:pathLst>
                <a:path w="2109470" h="1179829">
                  <a:moveTo>
                    <a:pt x="0" y="1179576"/>
                  </a:moveTo>
                  <a:lnTo>
                    <a:pt x="13715" y="1097279"/>
                  </a:lnTo>
                  <a:lnTo>
                    <a:pt x="27431" y="1075943"/>
                  </a:lnTo>
                  <a:lnTo>
                    <a:pt x="41148" y="1046988"/>
                  </a:lnTo>
                  <a:lnTo>
                    <a:pt x="54863" y="1066799"/>
                  </a:lnTo>
                  <a:lnTo>
                    <a:pt x="67055" y="1040891"/>
                  </a:lnTo>
                  <a:lnTo>
                    <a:pt x="80771" y="1120139"/>
                  </a:lnTo>
                  <a:lnTo>
                    <a:pt x="94487" y="1135379"/>
                  </a:lnTo>
                  <a:lnTo>
                    <a:pt x="108203" y="1136903"/>
                  </a:lnTo>
                  <a:lnTo>
                    <a:pt x="121919" y="1142999"/>
                  </a:lnTo>
                  <a:lnTo>
                    <a:pt x="134112" y="1159764"/>
                  </a:lnTo>
                  <a:lnTo>
                    <a:pt x="147827" y="1149095"/>
                  </a:lnTo>
                  <a:lnTo>
                    <a:pt x="161543" y="1150620"/>
                  </a:lnTo>
                  <a:lnTo>
                    <a:pt x="175259" y="1106423"/>
                  </a:lnTo>
                  <a:lnTo>
                    <a:pt x="188975" y="1053083"/>
                  </a:lnTo>
                  <a:lnTo>
                    <a:pt x="201167" y="1046988"/>
                  </a:lnTo>
                  <a:lnTo>
                    <a:pt x="214883" y="1091183"/>
                  </a:lnTo>
                  <a:lnTo>
                    <a:pt x="228600" y="1123188"/>
                  </a:lnTo>
                  <a:lnTo>
                    <a:pt x="242315" y="1095755"/>
                  </a:lnTo>
                  <a:lnTo>
                    <a:pt x="256031" y="1103376"/>
                  </a:lnTo>
                  <a:lnTo>
                    <a:pt x="269748" y="1117091"/>
                  </a:lnTo>
                  <a:lnTo>
                    <a:pt x="281939" y="1075943"/>
                  </a:lnTo>
                  <a:lnTo>
                    <a:pt x="295655" y="1024127"/>
                  </a:lnTo>
                  <a:lnTo>
                    <a:pt x="309372" y="1065276"/>
                  </a:lnTo>
                  <a:lnTo>
                    <a:pt x="323087" y="1104899"/>
                  </a:lnTo>
                  <a:lnTo>
                    <a:pt x="336803" y="1059179"/>
                  </a:lnTo>
                  <a:lnTo>
                    <a:pt x="348996" y="1075943"/>
                  </a:lnTo>
                  <a:lnTo>
                    <a:pt x="362711" y="1118615"/>
                  </a:lnTo>
                  <a:lnTo>
                    <a:pt x="376427" y="1098803"/>
                  </a:lnTo>
                  <a:lnTo>
                    <a:pt x="390144" y="1065276"/>
                  </a:lnTo>
                  <a:lnTo>
                    <a:pt x="403859" y="1037843"/>
                  </a:lnTo>
                  <a:lnTo>
                    <a:pt x="416051" y="1089659"/>
                  </a:lnTo>
                  <a:lnTo>
                    <a:pt x="429768" y="1074420"/>
                  </a:lnTo>
                  <a:lnTo>
                    <a:pt x="443483" y="1098803"/>
                  </a:lnTo>
                  <a:lnTo>
                    <a:pt x="457200" y="964691"/>
                  </a:lnTo>
                  <a:lnTo>
                    <a:pt x="470915" y="946403"/>
                  </a:lnTo>
                  <a:lnTo>
                    <a:pt x="483107" y="908303"/>
                  </a:lnTo>
                  <a:lnTo>
                    <a:pt x="496824" y="851915"/>
                  </a:lnTo>
                  <a:lnTo>
                    <a:pt x="510539" y="874776"/>
                  </a:lnTo>
                  <a:lnTo>
                    <a:pt x="524255" y="906779"/>
                  </a:lnTo>
                  <a:lnTo>
                    <a:pt x="537972" y="934211"/>
                  </a:lnTo>
                  <a:lnTo>
                    <a:pt x="551687" y="918971"/>
                  </a:lnTo>
                  <a:lnTo>
                    <a:pt x="563879" y="870203"/>
                  </a:lnTo>
                  <a:lnTo>
                    <a:pt x="577596" y="870203"/>
                  </a:lnTo>
                  <a:lnTo>
                    <a:pt x="591311" y="821435"/>
                  </a:lnTo>
                  <a:lnTo>
                    <a:pt x="605027" y="784859"/>
                  </a:lnTo>
                  <a:lnTo>
                    <a:pt x="618744" y="826007"/>
                  </a:lnTo>
                  <a:lnTo>
                    <a:pt x="630935" y="856488"/>
                  </a:lnTo>
                  <a:lnTo>
                    <a:pt x="644651" y="882395"/>
                  </a:lnTo>
                  <a:lnTo>
                    <a:pt x="658368" y="822959"/>
                  </a:lnTo>
                  <a:lnTo>
                    <a:pt x="672083" y="804671"/>
                  </a:lnTo>
                  <a:lnTo>
                    <a:pt x="685800" y="754379"/>
                  </a:lnTo>
                  <a:lnTo>
                    <a:pt x="697992" y="734567"/>
                  </a:lnTo>
                  <a:lnTo>
                    <a:pt x="711707" y="699515"/>
                  </a:lnTo>
                  <a:lnTo>
                    <a:pt x="725424" y="757427"/>
                  </a:lnTo>
                  <a:lnTo>
                    <a:pt x="739139" y="763523"/>
                  </a:lnTo>
                  <a:lnTo>
                    <a:pt x="752855" y="786383"/>
                  </a:lnTo>
                  <a:lnTo>
                    <a:pt x="765048" y="847343"/>
                  </a:lnTo>
                  <a:lnTo>
                    <a:pt x="778763" y="818388"/>
                  </a:lnTo>
                  <a:lnTo>
                    <a:pt x="792479" y="836676"/>
                  </a:lnTo>
                  <a:lnTo>
                    <a:pt x="806196" y="836676"/>
                  </a:lnTo>
                  <a:lnTo>
                    <a:pt x="819911" y="850391"/>
                  </a:lnTo>
                  <a:lnTo>
                    <a:pt x="833627" y="792479"/>
                  </a:lnTo>
                  <a:lnTo>
                    <a:pt x="845820" y="868679"/>
                  </a:lnTo>
                  <a:lnTo>
                    <a:pt x="859535" y="944879"/>
                  </a:lnTo>
                  <a:lnTo>
                    <a:pt x="873251" y="905255"/>
                  </a:lnTo>
                  <a:lnTo>
                    <a:pt x="886968" y="960119"/>
                  </a:lnTo>
                  <a:lnTo>
                    <a:pt x="900683" y="827532"/>
                  </a:lnTo>
                  <a:lnTo>
                    <a:pt x="912876" y="827532"/>
                  </a:lnTo>
                  <a:lnTo>
                    <a:pt x="926592" y="778763"/>
                  </a:lnTo>
                  <a:lnTo>
                    <a:pt x="940307" y="755903"/>
                  </a:lnTo>
                  <a:lnTo>
                    <a:pt x="954024" y="810767"/>
                  </a:lnTo>
                  <a:lnTo>
                    <a:pt x="967739" y="809243"/>
                  </a:lnTo>
                  <a:lnTo>
                    <a:pt x="979931" y="850391"/>
                  </a:lnTo>
                  <a:lnTo>
                    <a:pt x="993648" y="763523"/>
                  </a:lnTo>
                  <a:lnTo>
                    <a:pt x="1007363" y="719327"/>
                  </a:lnTo>
                  <a:lnTo>
                    <a:pt x="1021079" y="752855"/>
                  </a:lnTo>
                  <a:lnTo>
                    <a:pt x="1034796" y="917447"/>
                  </a:lnTo>
                  <a:lnTo>
                    <a:pt x="1046987" y="896111"/>
                  </a:lnTo>
                  <a:lnTo>
                    <a:pt x="1060703" y="943355"/>
                  </a:lnTo>
                  <a:lnTo>
                    <a:pt x="1074420" y="996695"/>
                  </a:lnTo>
                  <a:lnTo>
                    <a:pt x="1088135" y="955547"/>
                  </a:lnTo>
                  <a:lnTo>
                    <a:pt x="1101852" y="1045463"/>
                  </a:lnTo>
                  <a:lnTo>
                    <a:pt x="1115568" y="967739"/>
                  </a:lnTo>
                  <a:lnTo>
                    <a:pt x="1127759" y="917447"/>
                  </a:lnTo>
                  <a:lnTo>
                    <a:pt x="1141476" y="870203"/>
                  </a:lnTo>
                  <a:lnTo>
                    <a:pt x="1155192" y="900683"/>
                  </a:lnTo>
                  <a:lnTo>
                    <a:pt x="1168907" y="917447"/>
                  </a:lnTo>
                  <a:lnTo>
                    <a:pt x="1182624" y="986027"/>
                  </a:lnTo>
                  <a:lnTo>
                    <a:pt x="1194815" y="958595"/>
                  </a:lnTo>
                  <a:lnTo>
                    <a:pt x="1208531" y="941832"/>
                  </a:lnTo>
                  <a:lnTo>
                    <a:pt x="1222248" y="975359"/>
                  </a:lnTo>
                  <a:lnTo>
                    <a:pt x="1235963" y="993647"/>
                  </a:lnTo>
                  <a:lnTo>
                    <a:pt x="1249679" y="972311"/>
                  </a:lnTo>
                  <a:lnTo>
                    <a:pt x="1261872" y="932688"/>
                  </a:lnTo>
                  <a:lnTo>
                    <a:pt x="1275587" y="946403"/>
                  </a:lnTo>
                  <a:lnTo>
                    <a:pt x="1289303" y="906779"/>
                  </a:lnTo>
                  <a:lnTo>
                    <a:pt x="1303020" y="922019"/>
                  </a:lnTo>
                  <a:lnTo>
                    <a:pt x="1316735" y="914399"/>
                  </a:lnTo>
                  <a:lnTo>
                    <a:pt x="1330452" y="841247"/>
                  </a:lnTo>
                  <a:lnTo>
                    <a:pt x="1342644" y="891539"/>
                  </a:lnTo>
                  <a:lnTo>
                    <a:pt x="1356359" y="886967"/>
                  </a:lnTo>
                  <a:lnTo>
                    <a:pt x="1370076" y="758951"/>
                  </a:lnTo>
                  <a:lnTo>
                    <a:pt x="1383792" y="746759"/>
                  </a:lnTo>
                  <a:lnTo>
                    <a:pt x="1397507" y="694943"/>
                  </a:lnTo>
                  <a:lnTo>
                    <a:pt x="1409700" y="665988"/>
                  </a:lnTo>
                  <a:lnTo>
                    <a:pt x="1423415" y="627888"/>
                  </a:lnTo>
                  <a:lnTo>
                    <a:pt x="1437131" y="638555"/>
                  </a:lnTo>
                  <a:lnTo>
                    <a:pt x="1450848" y="647700"/>
                  </a:lnTo>
                  <a:lnTo>
                    <a:pt x="1464563" y="641603"/>
                  </a:lnTo>
                  <a:lnTo>
                    <a:pt x="1476755" y="693419"/>
                  </a:lnTo>
                  <a:lnTo>
                    <a:pt x="1490472" y="600455"/>
                  </a:lnTo>
                  <a:lnTo>
                    <a:pt x="1504187" y="515112"/>
                  </a:lnTo>
                  <a:lnTo>
                    <a:pt x="1517903" y="537971"/>
                  </a:lnTo>
                  <a:lnTo>
                    <a:pt x="1531620" y="580643"/>
                  </a:lnTo>
                  <a:lnTo>
                    <a:pt x="1543811" y="623315"/>
                  </a:lnTo>
                  <a:lnTo>
                    <a:pt x="1557527" y="617219"/>
                  </a:lnTo>
                  <a:lnTo>
                    <a:pt x="1571244" y="617219"/>
                  </a:lnTo>
                  <a:lnTo>
                    <a:pt x="1584959" y="518160"/>
                  </a:lnTo>
                  <a:lnTo>
                    <a:pt x="1598676" y="589788"/>
                  </a:lnTo>
                  <a:lnTo>
                    <a:pt x="1612392" y="614171"/>
                  </a:lnTo>
                  <a:lnTo>
                    <a:pt x="1624583" y="609600"/>
                  </a:lnTo>
                  <a:lnTo>
                    <a:pt x="1638300" y="597407"/>
                  </a:lnTo>
                  <a:lnTo>
                    <a:pt x="1652015" y="621791"/>
                  </a:lnTo>
                  <a:lnTo>
                    <a:pt x="1665731" y="556260"/>
                  </a:lnTo>
                  <a:lnTo>
                    <a:pt x="1679448" y="473963"/>
                  </a:lnTo>
                  <a:lnTo>
                    <a:pt x="1691639" y="470915"/>
                  </a:lnTo>
                  <a:lnTo>
                    <a:pt x="1705355" y="423671"/>
                  </a:lnTo>
                  <a:lnTo>
                    <a:pt x="1719072" y="445007"/>
                  </a:lnTo>
                  <a:lnTo>
                    <a:pt x="1732787" y="344424"/>
                  </a:lnTo>
                  <a:lnTo>
                    <a:pt x="1746503" y="472439"/>
                  </a:lnTo>
                  <a:lnTo>
                    <a:pt x="1758696" y="403860"/>
                  </a:lnTo>
                  <a:lnTo>
                    <a:pt x="1772411" y="344424"/>
                  </a:lnTo>
                  <a:lnTo>
                    <a:pt x="1786127" y="347471"/>
                  </a:lnTo>
                  <a:lnTo>
                    <a:pt x="1799844" y="420624"/>
                  </a:lnTo>
                  <a:lnTo>
                    <a:pt x="1813559" y="463295"/>
                  </a:lnTo>
                  <a:lnTo>
                    <a:pt x="1825752" y="445007"/>
                  </a:lnTo>
                  <a:lnTo>
                    <a:pt x="1839468" y="390143"/>
                  </a:lnTo>
                  <a:lnTo>
                    <a:pt x="1853183" y="419100"/>
                  </a:lnTo>
                  <a:lnTo>
                    <a:pt x="1866900" y="419100"/>
                  </a:lnTo>
                  <a:lnTo>
                    <a:pt x="1880615" y="569976"/>
                  </a:lnTo>
                  <a:lnTo>
                    <a:pt x="1894331" y="678179"/>
                  </a:lnTo>
                  <a:lnTo>
                    <a:pt x="1906524" y="512063"/>
                  </a:lnTo>
                  <a:lnTo>
                    <a:pt x="1920239" y="551688"/>
                  </a:lnTo>
                  <a:lnTo>
                    <a:pt x="1933955" y="656843"/>
                  </a:lnTo>
                  <a:lnTo>
                    <a:pt x="1947672" y="615695"/>
                  </a:lnTo>
                  <a:lnTo>
                    <a:pt x="1961387" y="551688"/>
                  </a:lnTo>
                  <a:lnTo>
                    <a:pt x="1973579" y="438912"/>
                  </a:lnTo>
                  <a:lnTo>
                    <a:pt x="1987296" y="394715"/>
                  </a:lnTo>
                  <a:lnTo>
                    <a:pt x="2001011" y="391667"/>
                  </a:lnTo>
                  <a:lnTo>
                    <a:pt x="2014727" y="243839"/>
                  </a:lnTo>
                  <a:lnTo>
                    <a:pt x="2028444" y="236219"/>
                  </a:lnTo>
                  <a:lnTo>
                    <a:pt x="2040635" y="193548"/>
                  </a:lnTo>
                  <a:lnTo>
                    <a:pt x="2054352" y="217931"/>
                  </a:lnTo>
                  <a:lnTo>
                    <a:pt x="2068068" y="233171"/>
                  </a:lnTo>
                  <a:lnTo>
                    <a:pt x="2081783" y="85343"/>
                  </a:lnTo>
                  <a:lnTo>
                    <a:pt x="2095500" y="0"/>
                  </a:lnTo>
                  <a:lnTo>
                    <a:pt x="2109215" y="92963"/>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10" name="object 10"/>
          <p:cNvSpPr txBox="1"/>
          <p:nvPr/>
        </p:nvSpPr>
        <p:spPr>
          <a:xfrm>
            <a:off x="449376" y="2675635"/>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,5</a:t>
            </a:r>
            <a:endParaRPr sz="1200">
              <a:solidFill>
                <a:prstClr val="black"/>
              </a:solidFill>
              <a:latin typeface="Tahoma"/>
              <a:cs typeface="Tahoma"/>
            </a:endParaRPr>
          </a:p>
        </p:txBody>
      </p:sp>
      <p:sp>
        <p:nvSpPr>
          <p:cNvPr id="15" name="object 15"/>
          <p:cNvSpPr txBox="1"/>
          <p:nvPr/>
        </p:nvSpPr>
        <p:spPr>
          <a:xfrm>
            <a:off x="44602" y="6625345"/>
            <a:ext cx="332676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TCMB, </a:t>
            </a:r>
            <a:r>
              <a:rPr sz="1200" dirty="0">
                <a:solidFill>
                  <a:prstClr val="black"/>
                </a:solidFill>
                <a:latin typeface="Arial"/>
                <a:cs typeface="Arial"/>
              </a:rPr>
              <a:t>Reuters, </a:t>
            </a:r>
            <a:r>
              <a:rPr sz="1200" spc="-35" dirty="0">
                <a:solidFill>
                  <a:prstClr val="black"/>
                </a:solidFill>
                <a:latin typeface="Arial"/>
                <a:cs typeface="Arial"/>
              </a:rPr>
              <a:t>TEPAV</a:t>
            </a:r>
            <a:r>
              <a:rPr sz="1200" spc="-7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11" name="object 11"/>
          <p:cNvSpPr txBox="1"/>
          <p:nvPr/>
        </p:nvSpPr>
        <p:spPr>
          <a:xfrm>
            <a:off x="449376" y="3185286"/>
            <a:ext cx="238760" cy="224853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5" dirty="0">
                <a:solidFill>
                  <a:prstClr val="black"/>
                </a:solidFill>
                <a:latin typeface="Tahoma"/>
                <a:cs typeface="Tahoma"/>
              </a:rPr>
              <a:t>,0</a:t>
            </a:r>
            <a:endParaRPr sz="1200">
              <a:solidFill>
                <a:prstClr val="black"/>
              </a:solidFill>
              <a:latin typeface="Tahoma"/>
              <a:cs typeface="Tahoma"/>
            </a:endParaRPr>
          </a:p>
          <a:p>
            <a:endParaRPr sz="1400">
              <a:solidFill>
                <a:prstClr val="black"/>
              </a:solidFill>
              <a:latin typeface="Tahoma"/>
              <a:cs typeface="Tahoma"/>
            </a:endParaRPr>
          </a:p>
          <a:p>
            <a:pPr marL="12700">
              <a:spcBef>
                <a:spcPts val="880"/>
              </a:spcBef>
            </a:pPr>
            <a:r>
              <a:rPr sz="1200" dirty="0">
                <a:solidFill>
                  <a:prstClr val="black"/>
                </a:solidFill>
                <a:latin typeface="Tahoma"/>
                <a:cs typeface="Tahoma"/>
              </a:rPr>
              <a:t>1</a:t>
            </a:r>
            <a:r>
              <a:rPr sz="1200" spc="-5" dirty="0">
                <a:solidFill>
                  <a:prstClr val="black"/>
                </a:solidFill>
                <a:latin typeface="Tahoma"/>
                <a:cs typeface="Tahoma"/>
              </a:rPr>
              <a:t>,5</a:t>
            </a:r>
            <a:endParaRPr sz="1200">
              <a:solidFill>
                <a:prstClr val="black"/>
              </a:solidFill>
              <a:latin typeface="Tahoma"/>
              <a:cs typeface="Tahoma"/>
            </a:endParaRPr>
          </a:p>
          <a:p>
            <a:endParaRPr sz="1400">
              <a:solidFill>
                <a:prstClr val="black"/>
              </a:solidFill>
              <a:latin typeface="Tahoma"/>
              <a:cs typeface="Tahoma"/>
            </a:endParaRPr>
          </a:p>
          <a:p>
            <a:pPr marL="12700">
              <a:spcBef>
                <a:spcPts val="900"/>
              </a:spcBef>
            </a:pPr>
            <a:r>
              <a:rPr sz="1200" dirty="0">
                <a:solidFill>
                  <a:prstClr val="black"/>
                </a:solidFill>
                <a:latin typeface="Tahoma"/>
                <a:cs typeface="Tahoma"/>
              </a:rPr>
              <a:t>1</a:t>
            </a:r>
            <a:r>
              <a:rPr sz="1200" spc="-5" dirty="0">
                <a:solidFill>
                  <a:prstClr val="black"/>
                </a:solidFill>
                <a:latin typeface="Tahoma"/>
                <a:cs typeface="Tahoma"/>
              </a:rPr>
              <a:t>,0</a:t>
            </a:r>
            <a:endParaRPr sz="1200">
              <a:solidFill>
                <a:prstClr val="black"/>
              </a:solidFill>
              <a:latin typeface="Tahoma"/>
              <a:cs typeface="Tahoma"/>
            </a:endParaRPr>
          </a:p>
          <a:p>
            <a:endParaRPr sz="1400">
              <a:solidFill>
                <a:prstClr val="black"/>
              </a:solidFill>
              <a:latin typeface="Tahoma"/>
              <a:cs typeface="Tahoma"/>
            </a:endParaRPr>
          </a:p>
          <a:p>
            <a:pPr marL="12700">
              <a:spcBef>
                <a:spcPts val="880"/>
              </a:spcBef>
            </a:pPr>
            <a:r>
              <a:rPr sz="1200" dirty="0">
                <a:solidFill>
                  <a:prstClr val="black"/>
                </a:solidFill>
                <a:latin typeface="Tahoma"/>
                <a:cs typeface="Tahoma"/>
              </a:rPr>
              <a:t>0</a:t>
            </a:r>
            <a:r>
              <a:rPr sz="1200" spc="-5" dirty="0">
                <a:solidFill>
                  <a:prstClr val="black"/>
                </a:solidFill>
                <a:latin typeface="Tahoma"/>
                <a:cs typeface="Tahoma"/>
              </a:rPr>
              <a:t>,5</a:t>
            </a:r>
            <a:endParaRPr sz="1200">
              <a:solidFill>
                <a:prstClr val="black"/>
              </a:solidFill>
              <a:latin typeface="Tahoma"/>
              <a:cs typeface="Tahoma"/>
            </a:endParaRPr>
          </a:p>
          <a:p>
            <a:endParaRPr sz="1400">
              <a:solidFill>
                <a:prstClr val="black"/>
              </a:solidFill>
              <a:latin typeface="Tahoma"/>
              <a:cs typeface="Tahoma"/>
            </a:endParaRPr>
          </a:p>
          <a:p>
            <a:pPr marL="12700">
              <a:spcBef>
                <a:spcPts val="885"/>
              </a:spcBef>
            </a:pPr>
            <a:r>
              <a:rPr sz="1200" dirty="0">
                <a:solidFill>
                  <a:prstClr val="black"/>
                </a:solidFill>
                <a:latin typeface="Tahoma"/>
                <a:cs typeface="Tahoma"/>
              </a:rPr>
              <a:t>0</a:t>
            </a:r>
            <a:r>
              <a:rPr sz="1200" spc="-5" dirty="0">
                <a:solidFill>
                  <a:prstClr val="black"/>
                </a:solidFill>
                <a:latin typeface="Tahoma"/>
                <a:cs typeface="Tahoma"/>
              </a:rPr>
              <a:t>,0</a:t>
            </a:r>
            <a:endParaRPr sz="1200">
              <a:solidFill>
                <a:prstClr val="black"/>
              </a:solidFill>
              <a:latin typeface="Tahoma"/>
              <a:cs typeface="Tahoma"/>
            </a:endParaRPr>
          </a:p>
        </p:txBody>
      </p:sp>
      <p:sp>
        <p:nvSpPr>
          <p:cNvPr id="12" name="object 12"/>
          <p:cNvSpPr txBox="1"/>
          <p:nvPr/>
        </p:nvSpPr>
        <p:spPr>
          <a:xfrm>
            <a:off x="990627" y="5368049"/>
            <a:ext cx="7421245" cy="802640"/>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31-01-2020</a:t>
            </a:r>
            <a:endParaRPr sz="1200">
              <a:solidFill>
                <a:prstClr val="black"/>
              </a:solidFill>
              <a:latin typeface="Tahoma"/>
              <a:cs typeface="Tahoma"/>
            </a:endParaRPr>
          </a:p>
          <a:p>
            <a:pPr marL="12700">
              <a:spcBef>
                <a:spcPts val="570"/>
              </a:spcBef>
            </a:pPr>
            <a:r>
              <a:rPr sz="1200" spc="-5" dirty="0">
                <a:solidFill>
                  <a:prstClr val="black"/>
                </a:solidFill>
                <a:latin typeface="Tahoma"/>
                <a:cs typeface="Tahoma"/>
              </a:rPr>
              <a:t>28-02-2020</a:t>
            </a:r>
            <a:endParaRPr sz="1200">
              <a:solidFill>
                <a:prstClr val="black"/>
              </a:solidFill>
              <a:latin typeface="Tahoma"/>
              <a:cs typeface="Tahoma"/>
            </a:endParaRPr>
          </a:p>
          <a:p>
            <a:pPr marL="12700">
              <a:spcBef>
                <a:spcPts val="890"/>
              </a:spcBef>
            </a:pPr>
            <a:r>
              <a:rPr sz="1200" spc="-5" dirty="0">
                <a:solidFill>
                  <a:prstClr val="black"/>
                </a:solidFill>
                <a:latin typeface="Tahoma"/>
                <a:cs typeface="Tahoma"/>
              </a:rPr>
              <a:t>31-03-2020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30-04-2020</a:t>
            </a:r>
            <a:endParaRPr sz="1200">
              <a:solidFill>
                <a:prstClr val="black"/>
              </a:solidFill>
              <a:latin typeface="Tahoma"/>
              <a:cs typeface="Tahoma"/>
            </a:endParaRPr>
          </a:p>
          <a:p>
            <a:pPr marL="12700">
              <a:spcBef>
                <a:spcPts val="670"/>
              </a:spcBef>
            </a:pPr>
            <a:r>
              <a:rPr sz="1200" spc="-5" dirty="0">
                <a:solidFill>
                  <a:prstClr val="black"/>
                </a:solidFill>
                <a:latin typeface="Tahoma"/>
                <a:cs typeface="Tahoma"/>
              </a:rPr>
              <a:t>29-05-2020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30-06-2020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31-07-2020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31-08-2020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30-09-2020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30-10-2020</a:t>
            </a:r>
            <a:endParaRPr sz="1200">
              <a:solidFill>
                <a:prstClr val="black"/>
              </a:solidFill>
              <a:latin typeface="Tahoma"/>
              <a:cs typeface="Tahoma"/>
            </a:endParaRPr>
          </a:p>
          <a:p>
            <a:pPr marL="12700">
              <a:spcBef>
                <a:spcPts val="560"/>
              </a:spcBef>
            </a:pPr>
            <a:r>
              <a:rPr sz="1200" spc="-5" dirty="0">
                <a:solidFill>
                  <a:prstClr val="black"/>
                </a:solidFill>
                <a:latin typeface="Tahoma"/>
                <a:cs typeface="Tahoma"/>
              </a:rPr>
              <a:t>30-11-2020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31-12-2020</a:t>
            </a:r>
            <a:endParaRPr sz="1200">
              <a:solidFill>
                <a:prstClr val="black"/>
              </a:solidFill>
              <a:latin typeface="Tahoma"/>
              <a:cs typeface="Tahoma"/>
            </a:endParaRPr>
          </a:p>
          <a:p>
            <a:pPr marL="12700">
              <a:spcBef>
                <a:spcPts val="575"/>
              </a:spcBef>
            </a:pPr>
            <a:r>
              <a:rPr sz="1200" spc="-5" dirty="0">
                <a:solidFill>
                  <a:prstClr val="black"/>
                </a:solidFill>
                <a:latin typeface="Tahoma"/>
                <a:cs typeface="Tahoma"/>
              </a:rPr>
              <a:t>29-01-2021</a:t>
            </a:r>
            <a:endParaRPr sz="1200">
              <a:solidFill>
                <a:prstClr val="black"/>
              </a:solidFill>
              <a:latin typeface="Tahoma"/>
              <a:cs typeface="Tahoma"/>
            </a:endParaRPr>
          </a:p>
          <a:p>
            <a:pPr marL="12700">
              <a:spcBef>
                <a:spcPts val="570"/>
              </a:spcBef>
            </a:pPr>
            <a:r>
              <a:rPr sz="1200" spc="-5" dirty="0">
                <a:solidFill>
                  <a:prstClr val="black"/>
                </a:solidFill>
                <a:latin typeface="Tahoma"/>
                <a:cs typeface="Tahoma"/>
              </a:rPr>
              <a:t>26-02-2021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31-03-2021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30-04-2021</a:t>
            </a:r>
            <a:endParaRPr sz="1200">
              <a:solidFill>
                <a:prstClr val="black"/>
              </a:solidFill>
              <a:latin typeface="Tahoma"/>
              <a:cs typeface="Tahoma"/>
            </a:endParaRPr>
          </a:p>
          <a:p>
            <a:pPr marL="12700">
              <a:spcBef>
                <a:spcPts val="685"/>
              </a:spcBef>
            </a:pPr>
            <a:r>
              <a:rPr sz="1200" spc="-5" dirty="0">
                <a:solidFill>
                  <a:prstClr val="black"/>
                </a:solidFill>
                <a:latin typeface="Tahoma"/>
                <a:cs typeface="Tahoma"/>
              </a:rPr>
              <a:t>28-05-2021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30-06-2021</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30-07-2021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31-08-2021</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30-09-2021</a:t>
            </a:r>
            <a:endParaRPr sz="1200">
              <a:solidFill>
                <a:prstClr val="black"/>
              </a:solidFill>
              <a:latin typeface="Tahoma"/>
              <a:cs typeface="Tahoma"/>
            </a:endParaRPr>
          </a:p>
          <a:p>
            <a:pPr marL="12700">
              <a:spcBef>
                <a:spcPts val="675"/>
              </a:spcBef>
            </a:pPr>
            <a:r>
              <a:rPr sz="1200" spc="-5" dirty="0">
                <a:solidFill>
                  <a:prstClr val="black"/>
                </a:solidFill>
                <a:latin typeface="Tahoma"/>
                <a:cs typeface="Tahoma"/>
              </a:rPr>
              <a:t>29-10-2021</a:t>
            </a:r>
            <a:endParaRPr sz="1200">
              <a:solidFill>
                <a:prstClr val="black"/>
              </a:solidFill>
              <a:latin typeface="Tahoma"/>
              <a:cs typeface="Tahoma"/>
            </a:endParaRPr>
          </a:p>
          <a:p>
            <a:pPr marL="12700">
              <a:spcBef>
                <a:spcPts val="670"/>
              </a:spcBef>
            </a:pPr>
            <a:r>
              <a:rPr sz="1200" spc="-5" dirty="0">
                <a:solidFill>
                  <a:prstClr val="black"/>
                </a:solidFill>
                <a:latin typeface="Tahoma"/>
                <a:cs typeface="Tahoma"/>
              </a:rPr>
              <a:t>30-11-2021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31-12-2021</a:t>
            </a:r>
            <a:endParaRPr sz="1200">
              <a:solidFill>
                <a:prstClr val="black"/>
              </a:solidFill>
              <a:latin typeface="Tahoma"/>
              <a:cs typeface="Tahoma"/>
            </a:endParaRPr>
          </a:p>
          <a:p>
            <a:pPr marL="12700">
              <a:spcBef>
                <a:spcPts val="685"/>
              </a:spcBef>
            </a:pPr>
            <a:r>
              <a:rPr sz="1200" spc="-5" dirty="0">
                <a:solidFill>
                  <a:prstClr val="black"/>
                </a:solidFill>
                <a:latin typeface="Tahoma"/>
                <a:cs typeface="Tahoma"/>
              </a:rPr>
              <a:t>31-01-2022</a:t>
            </a:r>
            <a:endParaRPr sz="1200">
              <a:solidFill>
                <a:prstClr val="black"/>
              </a:solidFill>
              <a:latin typeface="Tahoma"/>
              <a:cs typeface="Tahoma"/>
            </a:endParaRPr>
          </a:p>
          <a:p>
            <a:pPr marL="12700">
              <a:spcBef>
                <a:spcPts val="565"/>
              </a:spcBef>
            </a:pPr>
            <a:r>
              <a:rPr sz="1200" spc="-5" dirty="0">
                <a:solidFill>
                  <a:prstClr val="black"/>
                </a:solidFill>
                <a:latin typeface="Tahoma"/>
                <a:cs typeface="Tahoma"/>
              </a:rPr>
              <a:t>28-02-2022</a:t>
            </a:r>
            <a:endParaRPr sz="1200">
              <a:solidFill>
                <a:prstClr val="black"/>
              </a:solidFill>
              <a:latin typeface="Tahoma"/>
              <a:cs typeface="Tahoma"/>
            </a:endParaRPr>
          </a:p>
          <a:p>
            <a:pPr marL="12700">
              <a:spcBef>
                <a:spcPts val="359"/>
              </a:spcBef>
            </a:pPr>
            <a:r>
              <a:rPr sz="1200" spc="-5" dirty="0">
                <a:solidFill>
                  <a:prstClr val="black"/>
                </a:solidFill>
                <a:latin typeface="Tahoma"/>
                <a:cs typeface="Tahoma"/>
              </a:rPr>
              <a:t>23-03-2022</a:t>
            </a:r>
            <a:endParaRPr sz="1200">
              <a:solidFill>
                <a:prstClr val="black"/>
              </a:solidFill>
              <a:latin typeface="Tahoma"/>
              <a:cs typeface="Tahoma"/>
            </a:endParaRPr>
          </a:p>
        </p:txBody>
      </p:sp>
      <p:sp>
        <p:nvSpPr>
          <p:cNvPr id="13" name="object 13"/>
          <p:cNvSpPr txBox="1"/>
          <p:nvPr/>
        </p:nvSpPr>
        <p:spPr>
          <a:xfrm>
            <a:off x="8161146" y="2649982"/>
            <a:ext cx="267970" cy="208279"/>
          </a:xfrm>
          <a:prstGeom prst="rect">
            <a:avLst/>
          </a:prstGeom>
        </p:spPr>
        <p:txBody>
          <a:bodyPr vert="horz" wrap="square" lIns="0" tIns="12700" rIns="0" bIns="0" rtlCol="0">
            <a:spAutoFit/>
          </a:bodyPr>
          <a:lstStyle/>
          <a:p>
            <a:pPr marL="12700">
              <a:spcBef>
                <a:spcPts val="100"/>
              </a:spcBef>
            </a:pPr>
            <a:r>
              <a:rPr sz="1200" b="1" dirty="0">
                <a:solidFill>
                  <a:srgbClr val="2C2C89"/>
                </a:solidFill>
                <a:latin typeface="Tahoma"/>
                <a:cs typeface="Tahoma"/>
              </a:rPr>
              <a:t>2,4</a:t>
            </a:r>
            <a:endParaRPr sz="1200">
              <a:solidFill>
                <a:prstClr val="black"/>
              </a:solidFill>
              <a:latin typeface="Tahoma"/>
              <a:cs typeface="Tahoma"/>
            </a:endParaRPr>
          </a:p>
        </p:txBody>
      </p:sp>
      <p:sp>
        <p:nvSpPr>
          <p:cNvPr id="14" name="object 14"/>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53</a:t>
            </a:r>
            <a:endParaRPr sz="1400">
              <a:solidFill>
                <a:prstClr val="black"/>
              </a:solidFill>
              <a:latin typeface="Tahoma"/>
              <a:cs typeface="Tahoma"/>
            </a:endParaRPr>
          </a:p>
        </p:txBody>
      </p:sp>
    </p:spTree>
    <p:extLst>
      <p:ext uri="{BB962C8B-B14F-4D97-AF65-F5344CB8AC3E}">
        <p14:creationId xmlns:p14="http://schemas.microsoft.com/office/powerpoint/2010/main" val="4144691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97458"/>
            <a:ext cx="8559165" cy="819150"/>
          </a:xfrm>
          <a:prstGeom prst="rect">
            <a:avLst/>
          </a:prstGeom>
        </p:spPr>
        <p:txBody>
          <a:bodyPr vert="horz" wrap="square" lIns="0" tIns="12700" rIns="0" bIns="0" rtlCol="0">
            <a:spAutoFit/>
          </a:bodyPr>
          <a:lstStyle/>
          <a:p>
            <a:pPr marL="12700">
              <a:lnSpc>
                <a:spcPct val="100000"/>
              </a:lnSpc>
              <a:spcBef>
                <a:spcPts val="100"/>
              </a:spcBef>
            </a:pPr>
            <a:r>
              <a:rPr spc="-5" dirty="0"/>
              <a:t>Türkiye’nin riskliliği </a:t>
            </a:r>
            <a:r>
              <a:rPr spc="-10" dirty="0"/>
              <a:t>yüksek</a:t>
            </a:r>
            <a:r>
              <a:rPr spc="20" dirty="0"/>
              <a:t> </a:t>
            </a:r>
            <a:r>
              <a:rPr spc="-5" dirty="0"/>
              <a:t>düzeylerdedir.</a:t>
            </a:r>
          </a:p>
          <a:p>
            <a:pPr marL="12700" marR="5080">
              <a:lnSpc>
                <a:spcPct val="100000"/>
              </a:lnSpc>
              <a:spcBef>
                <a:spcPts val="5"/>
              </a:spcBef>
            </a:pPr>
            <a:r>
              <a:rPr sz="1700" b="0" spc="-5" dirty="0">
                <a:latin typeface="Tahoma"/>
                <a:cs typeface="Tahoma"/>
              </a:rPr>
              <a:t>Kredi temerrüt </a:t>
            </a:r>
            <a:r>
              <a:rPr sz="1700" b="0" dirty="0">
                <a:latin typeface="Tahoma"/>
                <a:cs typeface="Tahoma"/>
              </a:rPr>
              <a:t>takas oranı </a:t>
            </a:r>
            <a:r>
              <a:rPr sz="1700" b="0" spc="-10" dirty="0">
                <a:latin typeface="Tahoma"/>
                <a:cs typeface="Tahoma"/>
              </a:rPr>
              <a:t>ile </a:t>
            </a:r>
            <a:r>
              <a:rPr sz="1700" b="0" spc="-5" dirty="0">
                <a:latin typeface="Tahoma"/>
                <a:cs typeface="Tahoma"/>
              </a:rPr>
              <a:t>ölçülen </a:t>
            </a:r>
            <a:r>
              <a:rPr sz="1700" b="0" spc="-10" dirty="0">
                <a:latin typeface="Tahoma"/>
                <a:cs typeface="Tahoma"/>
              </a:rPr>
              <a:t>risklilik </a:t>
            </a:r>
            <a:r>
              <a:rPr sz="1700" b="0" spc="-5" dirty="0">
                <a:latin typeface="Tahoma"/>
                <a:cs typeface="Tahoma"/>
              </a:rPr>
              <a:t>göstergesi, Şubat ayında </a:t>
            </a:r>
            <a:r>
              <a:rPr sz="1700" b="0" spc="5" dirty="0">
                <a:latin typeface="Tahoma"/>
                <a:cs typeface="Tahoma"/>
              </a:rPr>
              <a:t>680 </a:t>
            </a:r>
            <a:r>
              <a:rPr sz="1700" b="0" spc="-5" dirty="0">
                <a:latin typeface="Tahoma"/>
                <a:cs typeface="Tahoma"/>
              </a:rPr>
              <a:t>puanın </a:t>
            </a:r>
            <a:r>
              <a:rPr sz="1700" b="0" dirty="0">
                <a:latin typeface="Tahoma"/>
                <a:cs typeface="Tahoma"/>
              </a:rPr>
              <a:t>üzerine  </a:t>
            </a:r>
            <a:r>
              <a:rPr sz="1700" b="0" spc="-5" dirty="0">
                <a:latin typeface="Tahoma"/>
                <a:cs typeface="Tahoma"/>
              </a:rPr>
              <a:t>çıkmış, Mart ayı </a:t>
            </a:r>
            <a:r>
              <a:rPr sz="1700" b="0" spc="-10" dirty="0">
                <a:latin typeface="Tahoma"/>
                <a:cs typeface="Tahoma"/>
              </a:rPr>
              <a:t>itibarıyla </a:t>
            </a:r>
            <a:r>
              <a:rPr sz="1700" b="0" spc="-5" dirty="0">
                <a:latin typeface="Tahoma"/>
                <a:cs typeface="Tahoma"/>
              </a:rPr>
              <a:t>580,82’düzeyine</a:t>
            </a:r>
            <a:r>
              <a:rPr sz="1700" b="0" spc="5" dirty="0">
                <a:latin typeface="Tahoma"/>
                <a:cs typeface="Tahoma"/>
              </a:rPr>
              <a:t> </a:t>
            </a:r>
            <a:r>
              <a:rPr sz="1700" b="0" spc="-5" dirty="0">
                <a:latin typeface="Tahoma"/>
                <a:cs typeface="Tahoma"/>
              </a:rPr>
              <a:t>gerilemiştir.</a:t>
            </a:r>
            <a:endParaRPr sz="1700">
              <a:latin typeface="Tahoma"/>
              <a:cs typeface="Tahoma"/>
            </a:endParaRPr>
          </a:p>
        </p:txBody>
      </p:sp>
      <p:sp>
        <p:nvSpPr>
          <p:cNvPr id="3" name="object 3"/>
          <p:cNvSpPr txBox="1"/>
          <p:nvPr/>
        </p:nvSpPr>
        <p:spPr>
          <a:xfrm>
            <a:off x="44602" y="6456984"/>
            <a:ext cx="6941820" cy="361950"/>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Kaynak: </a:t>
            </a:r>
            <a:r>
              <a:rPr sz="1200" dirty="0">
                <a:solidFill>
                  <a:prstClr val="black"/>
                </a:solidFill>
                <a:latin typeface="Arial"/>
                <a:cs typeface="Arial"/>
              </a:rPr>
              <a:t>Reuters, </a:t>
            </a:r>
            <a:r>
              <a:rPr sz="1200" spc="-35" dirty="0">
                <a:solidFill>
                  <a:prstClr val="black"/>
                </a:solidFill>
                <a:latin typeface="Arial"/>
                <a:cs typeface="Arial"/>
              </a:rPr>
              <a:t>TEPAV</a:t>
            </a:r>
            <a:r>
              <a:rPr sz="1200" spc="-9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a:p>
            <a:pPr marL="12700">
              <a:spcBef>
                <a:spcPts val="5"/>
              </a:spcBef>
            </a:pPr>
            <a:r>
              <a:rPr sz="1000" spc="-5" dirty="0">
                <a:solidFill>
                  <a:prstClr val="black"/>
                </a:solidFill>
                <a:latin typeface="Tahoma"/>
                <a:cs typeface="Tahoma"/>
              </a:rPr>
              <a:t>* Tahvil ve benzeri yatırım enstrümanlarında borçlunun ödeyememe </a:t>
            </a:r>
            <a:r>
              <a:rPr sz="1000" spc="-10" dirty="0">
                <a:solidFill>
                  <a:prstClr val="black"/>
                </a:solidFill>
                <a:latin typeface="Tahoma"/>
                <a:cs typeface="Tahoma"/>
              </a:rPr>
              <a:t>riskine </a:t>
            </a:r>
            <a:r>
              <a:rPr sz="1000" spc="-5" dirty="0">
                <a:solidFill>
                  <a:prstClr val="black"/>
                </a:solidFill>
                <a:latin typeface="Tahoma"/>
                <a:cs typeface="Tahoma"/>
              </a:rPr>
              <a:t>karşı alacaklının hakkını garanti eden</a:t>
            </a:r>
            <a:r>
              <a:rPr sz="1000" spc="275" dirty="0">
                <a:solidFill>
                  <a:prstClr val="black"/>
                </a:solidFill>
                <a:latin typeface="Tahoma"/>
                <a:cs typeface="Tahoma"/>
              </a:rPr>
              <a:t> </a:t>
            </a:r>
            <a:r>
              <a:rPr sz="1000" spc="-5" dirty="0">
                <a:solidFill>
                  <a:prstClr val="black"/>
                </a:solidFill>
                <a:latin typeface="Tahoma"/>
                <a:cs typeface="Tahoma"/>
              </a:rPr>
              <a:t>sigortadır.</a:t>
            </a:r>
            <a:endParaRPr sz="1000">
              <a:solidFill>
                <a:prstClr val="black"/>
              </a:solidFill>
              <a:latin typeface="Tahoma"/>
              <a:cs typeface="Tahoma"/>
            </a:endParaRPr>
          </a:p>
        </p:txBody>
      </p:sp>
      <p:sp>
        <p:nvSpPr>
          <p:cNvPr id="4" name="object 4"/>
          <p:cNvSpPr/>
          <p:nvPr/>
        </p:nvSpPr>
        <p:spPr>
          <a:xfrm>
            <a:off x="0" y="1924811"/>
            <a:ext cx="9144000" cy="338455"/>
          </a:xfrm>
          <a:custGeom>
            <a:avLst/>
            <a:gdLst/>
            <a:ahLst/>
            <a:cxnLst/>
            <a:rect l="l" t="t" r="r" b="b"/>
            <a:pathLst>
              <a:path w="9144000" h="338455">
                <a:moveTo>
                  <a:pt x="0" y="338327"/>
                </a:moveTo>
                <a:lnTo>
                  <a:pt x="9144000" y="338327"/>
                </a:lnTo>
                <a:lnTo>
                  <a:pt x="9144000" y="0"/>
                </a:lnTo>
                <a:lnTo>
                  <a:pt x="0" y="0"/>
                </a:lnTo>
                <a:lnTo>
                  <a:pt x="0" y="338327"/>
                </a:lnTo>
                <a:close/>
              </a:path>
            </a:pathLst>
          </a:custGeom>
          <a:solidFill>
            <a:srgbClr val="001F5F"/>
          </a:solidFill>
        </p:spPr>
        <p:txBody>
          <a:bodyPr wrap="square" lIns="0" tIns="0" rIns="0" bIns="0" rtlCol="0"/>
          <a:lstStyle/>
          <a:p>
            <a:endParaRPr smtClean="0">
              <a:solidFill>
                <a:prstClr val="black"/>
              </a:solidFill>
            </a:endParaRPr>
          </a:p>
        </p:txBody>
      </p:sp>
      <p:sp>
        <p:nvSpPr>
          <p:cNvPr id="5" name="object 5"/>
          <p:cNvSpPr txBox="1"/>
          <p:nvPr/>
        </p:nvSpPr>
        <p:spPr>
          <a:xfrm>
            <a:off x="1511935" y="1956054"/>
            <a:ext cx="615632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Arial"/>
                <a:cs typeface="Arial"/>
              </a:rPr>
              <a:t>Kredi </a:t>
            </a:r>
            <a:r>
              <a:rPr sz="1600" spc="-30" dirty="0">
                <a:solidFill>
                  <a:srgbClr val="FFFFFF"/>
                </a:solidFill>
                <a:latin typeface="Arial"/>
                <a:cs typeface="Arial"/>
              </a:rPr>
              <a:t>Temerrüt </a:t>
            </a:r>
            <a:r>
              <a:rPr sz="1600" spc="-35" dirty="0">
                <a:solidFill>
                  <a:srgbClr val="FFFFFF"/>
                </a:solidFill>
                <a:latin typeface="Arial"/>
                <a:cs typeface="Arial"/>
              </a:rPr>
              <a:t>Takası </a:t>
            </a:r>
            <a:r>
              <a:rPr sz="1600" spc="-5" dirty="0">
                <a:solidFill>
                  <a:srgbClr val="FFFFFF"/>
                </a:solidFill>
                <a:latin typeface="Arial"/>
                <a:cs typeface="Arial"/>
              </a:rPr>
              <a:t>– </a:t>
            </a:r>
            <a:r>
              <a:rPr sz="1600" spc="-10" dirty="0">
                <a:solidFill>
                  <a:srgbClr val="FFFFFF"/>
                </a:solidFill>
                <a:latin typeface="Arial"/>
                <a:cs typeface="Arial"/>
              </a:rPr>
              <a:t>CDS* </a:t>
            </a:r>
            <a:r>
              <a:rPr sz="1600" spc="-5" dirty="0">
                <a:solidFill>
                  <a:srgbClr val="FFFFFF"/>
                </a:solidFill>
                <a:latin typeface="Arial"/>
                <a:cs typeface="Arial"/>
              </a:rPr>
              <a:t>(günlük) 1 </a:t>
            </a:r>
            <a:r>
              <a:rPr sz="1600" spc="-10" dirty="0">
                <a:solidFill>
                  <a:srgbClr val="FFFFFF"/>
                </a:solidFill>
                <a:latin typeface="Arial"/>
                <a:cs typeface="Arial"/>
              </a:rPr>
              <a:t>Ocak </a:t>
            </a:r>
            <a:r>
              <a:rPr sz="1600" spc="-5" dirty="0">
                <a:solidFill>
                  <a:srgbClr val="FFFFFF"/>
                </a:solidFill>
                <a:latin typeface="Arial"/>
                <a:cs typeface="Arial"/>
              </a:rPr>
              <a:t>2020 – 23 Mart</a:t>
            </a:r>
            <a:r>
              <a:rPr sz="1600" spc="20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6" name="object 6"/>
          <p:cNvGrpSpPr/>
          <p:nvPr/>
        </p:nvGrpSpPr>
        <p:grpSpPr>
          <a:xfrm>
            <a:off x="832103" y="2674620"/>
            <a:ext cx="8075930" cy="2691765"/>
            <a:chOff x="832103" y="2674620"/>
            <a:chExt cx="8075930" cy="2691765"/>
          </a:xfrm>
        </p:grpSpPr>
        <p:sp>
          <p:nvSpPr>
            <p:cNvPr id="7" name="object 7"/>
            <p:cNvSpPr/>
            <p:nvPr/>
          </p:nvSpPr>
          <p:spPr>
            <a:xfrm>
              <a:off x="832103" y="2679192"/>
              <a:ext cx="7786370" cy="2682240"/>
            </a:xfrm>
            <a:custGeom>
              <a:avLst/>
              <a:gdLst/>
              <a:ahLst/>
              <a:cxnLst/>
              <a:rect l="l" t="t" r="r" b="b"/>
              <a:pathLst>
                <a:path w="7786370" h="2682240">
                  <a:moveTo>
                    <a:pt x="50292" y="2682240"/>
                  </a:moveTo>
                  <a:lnTo>
                    <a:pt x="50292" y="0"/>
                  </a:lnTo>
                </a:path>
                <a:path w="7786370" h="2682240">
                  <a:moveTo>
                    <a:pt x="0" y="2682240"/>
                  </a:moveTo>
                  <a:lnTo>
                    <a:pt x="50292" y="2682240"/>
                  </a:lnTo>
                </a:path>
                <a:path w="7786370" h="2682240">
                  <a:moveTo>
                    <a:pt x="0" y="2414016"/>
                  </a:moveTo>
                  <a:lnTo>
                    <a:pt x="50292" y="2414016"/>
                  </a:lnTo>
                </a:path>
                <a:path w="7786370" h="2682240">
                  <a:moveTo>
                    <a:pt x="0" y="2145792"/>
                  </a:moveTo>
                  <a:lnTo>
                    <a:pt x="50292" y="2145792"/>
                  </a:lnTo>
                </a:path>
                <a:path w="7786370" h="2682240">
                  <a:moveTo>
                    <a:pt x="0" y="1877568"/>
                  </a:moveTo>
                  <a:lnTo>
                    <a:pt x="50292" y="1877568"/>
                  </a:lnTo>
                </a:path>
                <a:path w="7786370" h="2682240">
                  <a:moveTo>
                    <a:pt x="0" y="1609344"/>
                  </a:moveTo>
                  <a:lnTo>
                    <a:pt x="50292" y="1609344"/>
                  </a:lnTo>
                </a:path>
                <a:path w="7786370" h="2682240">
                  <a:moveTo>
                    <a:pt x="0" y="1341120"/>
                  </a:moveTo>
                  <a:lnTo>
                    <a:pt x="50292" y="1341120"/>
                  </a:lnTo>
                </a:path>
                <a:path w="7786370" h="2682240">
                  <a:moveTo>
                    <a:pt x="0" y="1072896"/>
                  </a:moveTo>
                  <a:lnTo>
                    <a:pt x="50292" y="1072896"/>
                  </a:lnTo>
                </a:path>
                <a:path w="7786370" h="2682240">
                  <a:moveTo>
                    <a:pt x="0" y="804672"/>
                  </a:moveTo>
                  <a:lnTo>
                    <a:pt x="50292" y="804672"/>
                  </a:lnTo>
                </a:path>
                <a:path w="7786370" h="2682240">
                  <a:moveTo>
                    <a:pt x="0" y="536448"/>
                  </a:moveTo>
                  <a:lnTo>
                    <a:pt x="50292" y="536448"/>
                  </a:lnTo>
                </a:path>
                <a:path w="7786370" h="2682240">
                  <a:moveTo>
                    <a:pt x="0" y="268224"/>
                  </a:moveTo>
                  <a:lnTo>
                    <a:pt x="50292" y="268224"/>
                  </a:lnTo>
                </a:path>
                <a:path w="7786370" h="2682240">
                  <a:moveTo>
                    <a:pt x="0" y="0"/>
                  </a:moveTo>
                  <a:lnTo>
                    <a:pt x="50292" y="0"/>
                  </a:lnTo>
                </a:path>
                <a:path w="7786370" h="2682240">
                  <a:moveTo>
                    <a:pt x="50292" y="2682240"/>
                  </a:moveTo>
                  <a:lnTo>
                    <a:pt x="7786116" y="268224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883157" y="2935986"/>
              <a:ext cx="2676525" cy="2237740"/>
            </a:xfrm>
            <a:custGeom>
              <a:avLst/>
              <a:gdLst/>
              <a:ahLst/>
              <a:cxnLst/>
              <a:rect l="l" t="t" r="r" b="b"/>
              <a:pathLst>
                <a:path w="2676525" h="2237740">
                  <a:moveTo>
                    <a:pt x="0" y="2011680"/>
                  </a:moveTo>
                  <a:lnTo>
                    <a:pt x="12191" y="2048256"/>
                  </a:lnTo>
                  <a:lnTo>
                    <a:pt x="25907" y="2001012"/>
                  </a:lnTo>
                  <a:lnTo>
                    <a:pt x="39623" y="1978152"/>
                  </a:lnTo>
                  <a:lnTo>
                    <a:pt x="53339" y="1988820"/>
                  </a:lnTo>
                  <a:lnTo>
                    <a:pt x="67055" y="2016252"/>
                  </a:lnTo>
                  <a:lnTo>
                    <a:pt x="79247" y="2054352"/>
                  </a:lnTo>
                  <a:lnTo>
                    <a:pt x="92963" y="2052827"/>
                  </a:lnTo>
                  <a:lnTo>
                    <a:pt x="106679" y="2092452"/>
                  </a:lnTo>
                  <a:lnTo>
                    <a:pt x="120395" y="2104644"/>
                  </a:lnTo>
                  <a:lnTo>
                    <a:pt x="132587" y="2165604"/>
                  </a:lnTo>
                  <a:lnTo>
                    <a:pt x="146303" y="2188464"/>
                  </a:lnTo>
                  <a:lnTo>
                    <a:pt x="160019" y="2177796"/>
                  </a:lnTo>
                  <a:lnTo>
                    <a:pt x="173735" y="2176272"/>
                  </a:lnTo>
                  <a:lnTo>
                    <a:pt x="187451" y="2179320"/>
                  </a:lnTo>
                  <a:lnTo>
                    <a:pt x="199644" y="2223516"/>
                  </a:lnTo>
                  <a:lnTo>
                    <a:pt x="213359" y="2223516"/>
                  </a:lnTo>
                  <a:lnTo>
                    <a:pt x="227075" y="2228088"/>
                  </a:lnTo>
                  <a:lnTo>
                    <a:pt x="240791" y="2189988"/>
                  </a:lnTo>
                  <a:lnTo>
                    <a:pt x="254507" y="2237232"/>
                  </a:lnTo>
                  <a:lnTo>
                    <a:pt x="266700" y="2232660"/>
                  </a:lnTo>
                  <a:lnTo>
                    <a:pt x="280416" y="2212847"/>
                  </a:lnTo>
                  <a:lnTo>
                    <a:pt x="294131" y="2211324"/>
                  </a:lnTo>
                  <a:lnTo>
                    <a:pt x="307847" y="2208276"/>
                  </a:lnTo>
                  <a:lnTo>
                    <a:pt x="320039" y="2228088"/>
                  </a:lnTo>
                  <a:lnTo>
                    <a:pt x="333755" y="2229612"/>
                  </a:lnTo>
                  <a:lnTo>
                    <a:pt x="347472" y="2217420"/>
                  </a:lnTo>
                  <a:lnTo>
                    <a:pt x="361188" y="2130552"/>
                  </a:lnTo>
                  <a:lnTo>
                    <a:pt x="374903" y="2020824"/>
                  </a:lnTo>
                  <a:lnTo>
                    <a:pt x="387095" y="2052827"/>
                  </a:lnTo>
                  <a:lnTo>
                    <a:pt x="400811" y="2066544"/>
                  </a:lnTo>
                  <a:lnTo>
                    <a:pt x="414528" y="2057400"/>
                  </a:lnTo>
                  <a:lnTo>
                    <a:pt x="428244" y="2086356"/>
                  </a:lnTo>
                  <a:lnTo>
                    <a:pt x="440435" y="2106168"/>
                  </a:lnTo>
                  <a:lnTo>
                    <a:pt x="454151" y="2119884"/>
                  </a:lnTo>
                  <a:lnTo>
                    <a:pt x="467867" y="2077212"/>
                  </a:lnTo>
                  <a:lnTo>
                    <a:pt x="481583" y="1962912"/>
                  </a:lnTo>
                  <a:lnTo>
                    <a:pt x="495300" y="1978152"/>
                  </a:lnTo>
                  <a:lnTo>
                    <a:pt x="507491" y="1888236"/>
                  </a:lnTo>
                  <a:lnTo>
                    <a:pt x="521207" y="1874520"/>
                  </a:lnTo>
                  <a:lnTo>
                    <a:pt x="534923" y="1865376"/>
                  </a:lnTo>
                  <a:lnTo>
                    <a:pt x="548639" y="1781556"/>
                  </a:lnTo>
                  <a:lnTo>
                    <a:pt x="562355" y="1495044"/>
                  </a:lnTo>
                  <a:lnTo>
                    <a:pt x="574547" y="1574291"/>
                  </a:lnTo>
                  <a:lnTo>
                    <a:pt x="588263" y="1725168"/>
                  </a:lnTo>
                  <a:lnTo>
                    <a:pt x="601979" y="1778508"/>
                  </a:lnTo>
                  <a:lnTo>
                    <a:pt x="615695" y="1723644"/>
                  </a:lnTo>
                  <a:lnTo>
                    <a:pt x="627888" y="1446276"/>
                  </a:lnTo>
                  <a:lnTo>
                    <a:pt x="641604" y="1278636"/>
                  </a:lnTo>
                  <a:lnTo>
                    <a:pt x="655319" y="1304544"/>
                  </a:lnTo>
                  <a:lnTo>
                    <a:pt x="669035" y="1175003"/>
                  </a:lnTo>
                  <a:lnTo>
                    <a:pt x="682751" y="832103"/>
                  </a:lnTo>
                  <a:lnTo>
                    <a:pt x="694944" y="993647"/>
                  </a:lnTo>
                  <a:lnTo>
                    <a:pt x="708660" y="717803"/>
                  </a:lnTo>
                  <a:lnTo>
                    <a:pt x="722376" y="758951"/>
                  </a:lnTo>
                  <a:lnTo>
                    <a:pt x="736091" y="350519"/>
                  </a:lnTo>
                  <a:lnTo>
                    <a:pt x="748284" y="409955"/>
                  </a:lnTo>
                  <a:lnTo>
                    <a:pt x="761999" y="762000"/>
                  </a:lnTo>
                  <a:lnTo>
                    <a:pt x="775716" y="550163"/>
                  </a:lnTo>
                  <a:lnTo>
                    <a:pt x="789431" y="723900"/>
                  </a:lnTo>
                  <a:lnTo>
                    <a:pt x="803147" y="989076"/>
                  </a:lnTo>
                  <a:lnTo>
                    <a:pt x="815340" y="1274064"/>
                  </a:lnTo>
                  <a:lnTo>
                    <a:pt x="829055" y="886968"/>
                  </a:lnTo>
                  <a:lnTo>
                    <a:pt x="842772" y="573024"/>
                  </a:lnTo>
                  <a:lnTo>
                    <a:pt x="856487" y="598931"/>
                  </a:lnTo>
                  <a:lnTo>
                    <a:pt x="870204" y="367284"/>
                  </a:lnTo>
                  <a:lnTo>
                    <a:pt x="882396" y="313943"/>
                  </a:lnTo>
                  <a:lnTo>
                    <a:pt x="896111" y="54863"/>
                  </a:lnTo>
                  <a:lnTo>
                    <a:pt x="909828" y="0"/>
                  </a:lnTo>
                  <a:lnTo>
                    <a:pt x="923543" y="196596"/>
                  </a:lnTo>
                  <a:lnTo>
                    <a:pt x="935735" y="313943"/>
                  </a:lnTo>
                  <a:lnTo>
                    <a:pt x="949452" y="702563"/>
                  </a:lnTo>
                  <a:lnTo>
                    <a:pt x="963167" y="701039"/>
                  </a:lnTo>
                  <a:lnTo>
                    <a:pt x="976884" y="699515"/>
                  </a:lnTo>
                  <a:lnTo>
                    <a:pt x="990599" y="571500"/>
                  </a:lnTo>
                  <a:lnTo>
                    <a:pt x="1002791" y="262127"/>
                  </a:lnTo>
                  <a:lnTo>
                    <a:pt x="1016508" y="153924"/>
                  </a:lnTo>
                  <a:lnTo>
                    <a:pt x="1030223" y="153924"/>
                  </a:lnTo>
                  <a:lnTo>
                    <a:pt x="1043940" y="310896"/>
                  </a:lnTo>
                  <a:lnTo>
                    <a:pt x="1056131" y="207263"/>
                  </a:lnTo>
                  <a:lnTo>
                    <a:pt x="1069848" y="257555"/>
                  </a:lnTo>
                  <a:lnTo>
                    <a:pt x="1083564" y="283463"/>
                  </a:lnTo>
                  <a:lnTo>
                    <a:pt x="1097280" y="307848"/>
                  </a:lnTo>
                  <a:lnTo>
                    <a:pt x="1110996" y="394715"/>
                  </a:lnTo>
                  <a:lnTo>
                    <a:pt x="1123187" y="361188"/>
                  </a:lnTo>
                  <a:lnTo>
                    <a:pt x="1136904" y="437388"/>
                  </a:lnTo>
                  <a:lnTo>
                    <a:pt x="1150619" y="435863"/>
                  </a:lnTo>
                  <a:lnTo>
                    <a:pt x="1164336" y="252984"/>
                  </a:lnTo>
                  <a:lnTo>
                    <a:pt x="1176528" y="280415"/>
                  </a:lnTo>
                  <a:lnTo>
                    <a:pt x="1190243" y="356615"/>
                  </a:lnTo>
                  <a:lnTo>
                    <a:pt x="1203960" y="181355"/>
                  </a:lnTo>
                  <a:lnTo>
                    <a:pt x="1217675" y="53339"/>
                  </a:lnTo>
                  <a:lnTo>
                    <a:pt x="1231392" y="47243"/>
                  </a:lnTo>
                  <a:lnTo>
                    <a:pt x="1243584" y="124967"/>
                  </a:lnTo>
                  <a:lnTo>
                    <a:pt x="1257299" y="330708"/>
                  </a:lnTo>
                  <a:lnTo>
                    <a:pt x="1271016" y="251460"/>
                  </a:lnTo>
                  <a:lnTo>
                    <a:pt x="1284731" y="172212"/>
                  </a:lnTo>
                  <a:lnTo>
                    <a:pt x="1298448" y="193548"/>
                  </a:lnTo>
                  <a:lnTo>
                    <a:pt x="1310640" y="332231"/>
                  </a:lnTo>
                  <a:lnTo>
                    <a:pt x="1324355" y="440436"/>
                  </a:lnTo>
                  <a:lnTo>
                    <a:pt x="1338072" y="545591"/>
                  </a:lnTo>
                  <a:lnTo>
                    <a:pt x="1351787" y="603503"/>
                  </a:lnTo>
                  <a:lnTo>
                    <a:pt x="1363980" y="550163"/>
                  </a:lnTo>
                  <a:lnTo>
                    <a:pt x="1377696" y="550163"/>
                  </a:lnTo>
                  <a:lnTo>
                    <a:pt x="1391411" y="676656"/>
                  </a:lnTo>
                  <a:lnTo>
                    <a:pt x="1405128" y="597408"/>
                  </a:lnTo>
                  <a:lnTo>
                    <a:pt x="1418843" y="597408"/>
                  </a:lnTo>
                  <a:lnTo>
                    <a:pt x="1431036" y="545591"/>
                  </a:lnTo>
                  <a:lnTo>
                    <a:pt x="1444752" y="624839"/>
                  </a:lnTo>
                  <a:lnTo>
                    <a:pt x="1458467" y="757427"/>
                  </a:lnTo>
                  <a:lnTo>
                    <a:pt x="1472184" y="1074420"/>
                  </a:lnTo>
                  <a:lnTo>
                    <a:pt x="1484375" y="1030224"/>
                  </a:lnTo>
                  <a:lnTo>
                    <a:pt x="1498092" y="1072895"/>
                  </a:lnTo>
                  <a:lnTo>
                    <a:pt x="1511808" y="1219200"/>
                  </a:lnTo>
                  <a:lnTo>
                    <a:pt x="1525523" y="1139952"/>
                  </a:lnTo>
                  <a:lnTo>
                    <a:pt x="1539240" y="1114044"/>
                  </a:lnTo>
                  <a:lnTo>
                    <a:pt x="1551431" y="955547"/>
                  </a:lnTo>
                  <a:lnTo>
                    <a:pt x="1565148" y="938783"/>
                  </a:lnTo>
                  <a:lnTo>
                    <a:pt x="1578864" y="938783"/>
                  </a:lnTo>
                  <a:lnTo>
                    <a:pt x="1592580" y="1042415"/>
                  </a:lnTo>
                  <a:lnTo>
                    <a:pt x="1606296" y="1008888"/>
                  </a:lnTo>
                  <a:lnTo>
                    <a:pt x="1618487" y="982980"/>
                  </a:lnTo>
                  <a:lnTo>
                    <a:pt x="1632203" y="979932"/>
                  </a:lnTo>
                  <a:lnTo>
                    <a:pt x="1645919" y="990600"/>
                  </a:lnTo>
                  <a:lnTo>
                    <a:pt x="1659636" y="990600"/>
                  </a:lnTo>
                  <a:lnTo>
                    <a:pt x="1671827" y="937259"/>
                  </a:lnTo>
                  <a:lnTo>
                    <a:pt x="1685543" y="885444"/>
                  </a:lnTo>
                  <a:lnTo>
                    <a:pt x="1699260" y="885444"/>
                  </a:lnTo>
                  <a:lnTo>
                    <a:pt x="1712976" y="885444"/>
                  </a:lnTo>
                  <a:lnTo>
                    <a:pt x="1726691" y="883919"/>
                  </a:lnTo>
                  <a:lnTo>
                    <a:pt x="1738884" y="935736"/>
                  </a:lnTo>
                  <a:lnTo>
                    <a:pt x="1752600" y="1016507"/>
                  </a:lnTo>
                  <a:lnTo>
                    <a:pt x="1766315" y="1039368"/>
                  </a:lnTo>
                  <a:lnTo>
                    <a:pt x="1780031" y="963168"/>
                  </a:lnTo>
                  <a:lnTo>
                    <a:pt x="1792224" y="928115"/>
                  </a:lnTo>
                  <a:lnTo>
                    <a:pt x="1805939" y="844295"/>
                  </a:lnTo>
                  <a:lnTo>
                    <a:pt x="1819655" y="792480"/>
                  </a:lnTo>
                  <a:lnTo>
                    <a:pt x="1833372" y="720851"/>
                  </a:lnTo>
                  <a:lnTo>
                    <a:pt x="1847088" y="728471"/>
                  </a:lnTo>
                  <a:lnTo>
                    <a:pt x="1859279" y="726947"/>
                  </a:lnTo>
                  <a:lnTo>
                    <a:pt x="1872996" y="740663"/>
                  </a:lnTo>
                  <a:lnTo>
                    <a:pt x="1886712" y="704088"/>
                  </a:lnTo>
                  <a:lnTo>
                    <a:pt x="1900427" y="716280"/>
                  </a:lnTo>
                  <a:lnTo>
                    <a:pt x="1914143" y="752856"/>
                  </a:lnTo>
                  <a:lnTo>
                    <a:pt x="1926336" y="845819"/>
                  </a:lnTo>
                  <a:lnTo>
                    <a:pt x="1940052" y="883919"/>
                  </a:lnTo>
                  <a:lnTo>
                    <a:pt x="1953767" y="918971"/>
                  </a:lnTo>
                  <a:lnTo>
                    <a:pt x="1967484" y="871727"/>
                  </a:lnTo>
                  <a:lnTo>
                    <a:pt x="1979676" y="876300"/>
                  </a:lnTo>
                  <a:lnTo>
                    <a:pt x="1993391" y="647700"/>
                  </a:lnTo>
                  <a:lnTo>
                    <a:pt x="2007108" y="554736"/>
                  </a:lnTo>
                  <a:lnTo>
                    <a:pt x="2020824" y="463296"/>
                  </a:lnTo>
                  <a:lnTo>
                    <a:pt x="2034539" y="528827"/>
                  </a:lnTo>
                  <a:lnTo>
                    <a:pt x="2046731" y="580643"/>
                  </a:lnTo>
                  <a:lnTo>
                    <a:pt x="2060448" y="435863"/>
                  </a:lnTo>
                  <a:lnTo>
                    <a:pt x="2074164" y="376427"/>
                  </a:lnTo>
                  <a:lnTo>
                    <a:pt x="2087879" y="304800"/>
                  </a:lnTo>
                  <a:lnTo>
                    <a:pt x="2100072" y="420624"/>
                  </a:lnTo>
                  <a:lnTo>
                    <a:pt x="2113788" y="441960"/>
                  </a:lnTo>
                  <a:lnTo>
                    <a:pt x="2127504" y="565403"/>
                  </a:lnTo>
                  <a:lnTo>
                    <a:pt x="2141219" y="644651"/>
                  </a:lnTo>
                  <a:lnTo>
                    <a:pt x="2154936" y="592836"/>
                  </a:lnTo>
                  <a:lnTo>
                    <a:pt x="2167128" y="499872"/>
                  </a:lnTo>
                  <a:lnTo>
                    <a:pt x="2180843" y="478536"/>
                  </a:lnTo>
                  <a:lnTo>
                    <a:pt x="2194560" y="484631"/>
                  </a:lnTo>
                  <a:lnTo>
                    <a:pt x="2208276" y="641603"/>
                  </a:lnTo>
                  <a:lnTo>
                    <a:pt x="2220467" y="524255"/>
                  </a:lnTo>
                  <a:lnTo>
                    <a:pt x="2234184" y="568451"/>
                  </a:lnTo>
                  <a:lnTo>
                    <a:pt x="2247900" y="594360"/>
                  </a:lnTo>
                  <a:lnTo>
                    <a:pt x="2261616" y="605027"/>
                  </a:lnTo>
                  <a:lnTo>
                    <a:pt x="2275331" y="655319"/>
                  </a:lnTo>
                  <a:lnTo>
                    <a:pt x="2287524" y="670560"/>
                  </a:lnTo>
                  <a:lnTo>
                    <a:pt x="2301240" y="693419"/>
                  </a:lnTo>
                  <a:lnTo>
                    <a:pt x="2314955" y="691895"/>
                  </a:lnTo>
                  <a:lnTo>
                    <a:pt x="2328672" y="726947"/>
                  </a:lnTo>
                  <a:lnTo>
                    <a:pt x="2342388" y="858012"/>
                  </a:lnTo>
                  <a:lnTo>
                    <a:pt x="2354579" y="818388"/>
                  </a:lnTo>
                  <a:lnTo>
                    <a:pt x="2368295" y="777239"/>
                  </a:lnTo>
                  <a:lnTo>
                    <a:pt x="2382012" y="778763"/>
                  </a:lnTo>
                  <a:lnTo>
                    <a:pt x="2395728" y="748283"/>
                  </a:lnTo>
                  <a:lnTo>
                    <a:pt x="2407919" y="768095"/>
                  </a:lnTo>
                  <a:lnTo>
                    <a:pt x="2421636" y="775715"/>
                  </a:lnTo>
                  <a:lnTo>
                    <a:pt x="2435352" y="778763"/>
                  </a:lnTo>
                  <a:lnTo>
                    <a:pt x="2449067" y="748283"/>
                  </a:lnTo>
                  <a:lnTo>
                    <a:pt x="2462783" y="798576"/>
                  </a:lnTo>
                  <a:lnTo>
                    <a:pt x="2474976" y="787907"/>
                  </a:lnTo>
                  <a:lnTo>
                    <a:pt x="2488691" y="725424"/>
                  </a:lnTo>
                  <a:lnTo>
                    <a:pt x="2502407" y="697991"/>
                  </a:lnTo>
                  <a:lnTo>
                    <a:pt x="2516124" y="502919"/>
                  </a:lnTo>
                  <a:lnTo>
                    <a:pt x="2528316" y="486155"/>
                  </a:lnTo>
                  <a:lnTo>
                    <a:pt x="2542031" y="455675"/>
                  </a:lnTo>
                  <a:lnTo>
                    <a:pt x="2555747" y="502919"/>
                  </a:lnTo>
                  <a:lnTo>
                    <a:pt x="2569464" y="603503"/>
                  </a:lnTo>
                  <a:lnTo>
                    <a:pt x="2583179" y="571500"/>
                  </a:lnTo>
                  <a:lnTo>
                    <a:pt x="2595371" y="574548"/>
                  </a:lnTo>
                  <a:lnTo>
                    <a:pt x="2609088" y="665988"/>
                  </a:lnTo>
                  <a:lnTo>
                    <a:pt x="2622804" y="726947"/>
                  </a:lnTo>
                  <a:lnTo>
                    <a:pt x="2636519" y="733044"/>
                  </a:lnTo>
                  <a:lnTo>
                    <a:pt x="2650236" y="795527"/>
                  </a:lnTo>
                  <a:lnTo>
                    <a:pt x="2662428" y="833627"/>
                  </a:lnTo>
                  <a:lnTo>
                    <a:pt x="2676143" y="774191"/>
                  </a:lnTo>
                </a:path>
              </a:pathLst>
            </a:custGeom>
            <a:ln w="38099">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3559302" y="3449574"/>
              <a:ext cx="2676525" cy="1466215"/>
            </a:xfrm>
            <a:custGeom>
              <a:avLst/>
              <a:gdLst/>
              <a:ahLst/>
              <a:cxnLst/>
              <a:rect l="l" t="t" r="r" b="b"/>
              <a:pathLst>
                <a:path w="2676525" h="1466214">
                  <a:moveTo>
                    <a:pt x="0" y="260603"/>
                  </a:moveTo>
                  <a:lnTo>
                    <a:pt x="13715" y="175259"/>
                  </a:lnTo>
                  <a:lnTo>
                    <a:pt x="27432" y="280415"/>
                  </a:lnTo>
                  <a:lnTo>
                    <a:pt x="39624" y="280415"/>
                  </a:lnTo>
                  <a:lnTo>
                    <a:pt x="53339" y="262127"/>
                  </a:lnTo>
                  <a:lnTo>
                    <a:pt x="67056" y="198119"/>
                  </a:lnTo>
                  <a:lnTo>
                    <a:pt x="80772" y="147827"/>
                  </a:lnTo>
                  <a:lnTo>
                    <a:pt x="94487" y="208787"/>
                  </a:lnTo>
                  <a:lnTo>
                    <a:pt x="106680" y="237744"/>
                  </a:lnTo>
                  <a:lnTo>
                    <a:pt x="120396" y="266700"/>
                  </a:lnTo>
                  <a:lnTo>
                    <a:pt x="134112" y="353568"/>
                  </a:lnTo>
                  <a:lnTo>
                    <a:pt x="147827" y="263651"/>
                  </a:lnTo>
                  <a:lnTo>
                    <a:pt x="160020" y="248412"/>
                  </a:lnTo>
                  <a:lnTo>
                    <a:pt x="173736" y="150875"/>
                  </a:lnTo>
                  <a:lnTo>
                    <a:pt x="187451" y="144779"/>
                  </a:lnTo>
                  <a:lnTo>
                    <a:pt x="201168" y="27431"/>
                  </a:lnTo>
                  <a:lnTo>
                    <a:pt x="214884" y="53339"/>
                  </a:lnTo>
                  <a:lnTo>
                    <a:pt x="227075" y="22860"/>
                  </a:lnTo>
                  <a:lnTo>
                    <a:pt x="240792" y="0"/>
                  </a:lnTo>
                  <a:lnTo>
                    <a:pt x="254508" y="7620"/>
                  </a:lnTo>
                  <a:lnTo>
                    <a:pt x="268224" y="89915"/>
                  </a:lnTo>
                  <a:lnTo>
                    <a:pt x="281939" y="233171"/>
                  </a:lnTo>
                  <a:lnTo>
                    <a:pt x="294132" y="178307"/>
                  </a:lnTo>
                  <a:lnTo>
                    <a:pt x="307848" y="510539"/>
                  </a:lnTo>
                  <a:lnTo>
                    <a:pt x="321563" y="568451"/>
                  </a:lnTo>
                  <a:lnTo>
                    <a:pt x="335280" y="821436"/>
                  </a:lnTo>
                  <a:lnTo>
                    <a:pt x="347472" y="838200"/>
                  </a:lnTo>
                  <a:lnTo>
                    <a:pt x="361188" y="848868"/>
                  </a:lnTo>
                  <a:lnTo>
                    <a:pt x="374903" y="879348"/>
                  </a:lnTo>
                  <a:lnTo>
                    <a:pt x="388620" y="801624"/>
                  </a:lnTo>
                  <a:lnTo>
                    <a:pt x="402336" y="886968"/>
                  </a:lnTo>
                  <a:lnTo>
                    <a:pt x="414527" y="999744"/>
                  </a:lnTo>
                  <a:lnTo>
                    <a:pt x="428244" y="998219"/>
                  </a:lnTo>
                  <a:lnTo>
                    <a:pt x="441960" y="938783"/>
                  </a:lnTo>
                  <a:lnTo>
                    <a:pt x="455675" y="938783"/>
                  </a:lnTo>
                  <a:lnTo>
                    <a:pt x="467868" y="880871"/>
                  </a:lnTo>
                  <a:lnTo>
                    <a:pt x="481584" y="886968"/>
                  </a:lnTo>
                  <a:lnTo>
                    <a:pt x="495300" y="941832"/>
                  </a:lnTo>
                  <a:lnTo>
                    <a:pt x="509015" y="934212"/>
                  </a:lnTo>
                  <a:lnTo>
                    <a:pt x="522732" y="972312"/>
                  </a:lnTo>
                  <a:lnTo>
                    <a:pt x="534924" y="1001268"/>
                  </a:lnTo>
                  <a:lnTo>
                    <a:pt x="548639" y="1074420"/>
                  </a:lnTo>
                  <a:lnTo>
                    <a:pt x="562356" y="1085088"/>
                  </a:lnTo>
                  <a:lnTo>
                    <a:pt x="576072" y="1071371"/>
                  </a:lnTo>
                  <a:lnTo>
                    <a:pt x="588263" y="1066800"/>
                  </a:lnTo>
                  <a:lnTo>
                    <a:pt x="601980" y="1028700"/>
                  </a:lnTo>
                  <a:lnTo>
                    <a:pt x="615696" y="1002792"/>
                  </a:lnTo>
                  <a:lnTo>
                    <a:pt x="629412" y="970788"/>
                  </a:lnTo>
                  <a:lnTo>
                    <a:pt x="643127" y="978407"/>
                  </a:lnTo>
                  <a:lnTo>
                    <a:pt x="655320" y="1039368"/>
                  </a:lnTo>
                  <a:lnTo>
                    <a:pt x="669036" y="1115568"/>
                  </a:lnTo>
                  <a:lnTo>
                    <a:pt x="682751" y="1208532"/>
                  </a:lnTo>
                  <a:lnTo>
                    <a:pt x="696468" y="1260348"/>
                  </a:lnTo>
                  <a:lnTo>
                    <a:pt x="710184" y="1199388"/>
                  </a:lnTo>
                  <a:lnTo>
                    <a:pt x="722376" y="1208532"/>
                  </a:lnTo>
                  <a:lnTo>
                    <a:pt x="736092" y="1220724"/>
                  </a:lnTo>
                  <a:lnTo>
                    <a:pt x="749808" y="1266444"/>
                  </a:lnTo>
                  <a:lnTo>
                    <a:pt x="763524" y="1266444"/>
                  </a:lnTo>
                  <a:lnTo>
                    <a:pt x="775715" y="1266444"/>
                  </a:lnTo>
                  <a:lnTo>
                    <a:pt x="789432" y="1339595"/>
                  </a:lnTo>
                  <a:lnTo>
                    <a:pt x="803148" y="1345692"/>
                  </a:lnTo>
                  <a:lnTo>
                    <a:pt x="816863" y="1345692"/>
                  </a:lnTo>
                  <a:lnTo>
                    <a:pt x="830580" y="1345692"/>
                  </a:lnTo>
                  <a:lnTo>
                    <a:pt x="842772" y="1339595"/>
                  </a:lnTo>
                  <a:lnTo>
                    <a:pt x="856488" y="1299971"/>
                  </a:lnTo>
                  <a:lnTo>
                    <a:pt x="870203" y="1335024"/>
                  </a:lnTo>
                  <a:lnTo>
                    <a:pt x="883920" y="1335024"/>
                  </a:lnTo>
                  <a:lnTo>
                    <a:pt x="896112" y="1327403"/>
                  </a:lnTo>
                  <a:lnTo>
                    <a:pt x="909827" y="1292352"/>
                  </a:lnTo>
                  <a:lnTo>
                    <a:pt x="923544" y="1234439"/>
                  </a:lnTo>
                  <a:lnTo>
                    <a:pt x="937260" y="1290827"/>
                  </a:lnTo>
                  <a:lnTo>
                    <a:pt x="950976" y="1287780"/>
                  </a:lnTo>
                  <a:lnTo>
                    <a:pt x="963168" y="1229868"/>
                  </a:lnTo>
                  <a:lnTo>
                    <a:pt x="976884" y="1229868"/>
                  </a:lnTo>
                  <a:lnTo>
                    <a:pt x="990600" y="1223771"/>
                  </a:lnTo>
                  <a:lnTo>
                    <a:pt x="1004315" y="1219200"/>
                  </a:lnTo>
                  <a:lnTo>
                    <a:pt x="1018032" y="1248156"/>
                  </a:lnTo>
                  <a:lnTo>
                    <a:pt x="1030224" y="1234439"/>
                  </a:lnTo>
                  <a:lnTo>
                    <a:pt x="1043939" y="1229868"/>
                  </a:lnTo>
                  <a:lnTo>
                    <a:pt x="1057656" y="1271015"/>
                  </a:lnTo>
                  <a:lnTo>
                    <a:pt x="1071372" y="1261871"/>
                  </a:lnTo>
                  <a:lnTo>
                    <a:pt x="1083564" y="1299971"/>
                  </a:lnTo>
                  <a:lnTo>
                    <a:pt x="1097280" y="1335024"/>
                  </a:lnTo>
                  <a:lnTo>
                    <a:pt x="1110996" y="1353312"/>
                  </a:lnTo>
                  <a:lnTo>
                    <a:pt x="1124712" y="1376171"/>
                  </a:lnTo>
                  <a:lnTo>
                    <a:pt x="1138427" y="1389888"/>
                  </a:lnTo>
                  <a:lnTo>
                    <a:pt x="1150620" y="1415795"/>
                  </a:lnTo>
                  <a:lnTo>
                    <a:pt x="1164336" y="1453895"/>
                  </a:lnTo>
                  <a:lnTo>
                    <a:pt x="1178052" y="1443227"/>
                  </a:lnTo>
                  <a:lnTo>
                    <a:pt x="1191768" y="1426464"/>
                  </a:lnTo>
                  <a:lnTo>
                    <a:pt x="1203960" y="1424939"/>
                  </a:lnTo>
                  <a:lnTo>
                    <a:pt x="1217676" y="1431036"/>
                  </a:lnTo>
                  <a:lnTo>
                    <a:pt x="1231392" y="1444752"/>
                  </a:lnTo>
                  <a:lnTo>
                    <a:pt x="1245108" y="1452371"/>
                  </a:lnTo>
                  <a:lnTo>
                    <a:pt x="1258824" y="1444752"/>
                  </a:lnTo>
                  <a:lnTo>
                    <a:pt x="1271015" y="1424939"/>
                  </a:lnTo>
                  <a:lnTo>
                    <a:pt x="1284732" y="1444752"/>
                  </a:lnTo>
                  <a:lnTo>
                    <a:pt x="1298448" y="1466088"/>
                  </a:lnTo>
                  <a:lnTo>
                    <a:pt x="1312164" y="1438656"/>
                  </a:lnTo>
                  <a:lnTo>
                    <a:pt x="1325880" y="1432559"/>
                  </a:lnTo>
                  <a:lnTo>
                    <a:pt x="1338072" y="1423415"/>
                  </a:lnTo>
                  <a:lnTo>
                    <a:pt x="1351788" y="1392936"/>
                  </a:lnTo>
                  <a:lnTo>
                    <a:pt x="1365503" y="1287780"/>
                  </a:lnTo>
                  <a:lnTo>
                    <a:pt x="1379220" y="1370076"/>
                  </a:lnTo>
                  <a:lnTo>
                    <a:pt x="1391412" y="1353312"/>
                  </a:lnTo>
                  <a:lnTo>
                    <a:pt x="1405127" y="1301495"/>
                  </a:lnTo>
                  <a:lnTo>
                    <a:pt x="1418844" y="1275588"/>
                  </a:lnTo>
                  <a:lnTo>
                    <a:pt x="1432560" y="1220724"/>
                  </a:lnTo>
                  <a:lnTo>
                    <a:pt x="1446276" y="1162812"/>
                  </a:lnTo>
                  <a:lnTo>
                    <a:pt x="1458468" y="1202436"/>
                  </a:lnTo>
                  <a:lnTo>
                    <a:pt x="1472184" y="1234439"/>
                  </a:lnTo>
                  <a:lnTo>
                    <a:pt x="1485900" y="1321308"/>
                  </a:lnTo>
                  <a:lnTo>
                    <a:pt x="1499615" y="1254252"/>
                  </a:lnTo>
                  <a:lnTo>
                    <a:pt x="1511808" y="1292352"/>
                  </a:lnTo>
                  <a:lnTo>
                    <a:pt x="1525524" y="1318259"/>
                  </a:lnTo>
                  <a:lnTo>
                    <a:pt x="1539239" y="1239012"/>
                  </a:lnTo>
                  <a:lnTo>
                    <a:pt x="1552956" y="1347215"/>
                  </a:lnTo>
                  <a:lnTo>
                    <a:pt x="1566672" y="1360932"/>
                  </a:lnTo>
                  <a:lnTo>
                    <a:pt x="1578864" y="527303"/>
                  </a:lnTo>
                  <a:lnTo>
                    <a:pt x="1592580" y="577595"/>
                  </a:lnTo>
                  <a:lnTo>
                    <a:pt x="1606296" y="539495"/>
                  </a:lnTo>
                  <a:lnTo>
                    <a:pt x="1620012" y="486156"/>
                  </a:lnTo>
                  <a:lnTo>
                    <a:pt x="1632203" y="406907"/>
                  </a:lnTo>
                  <a:lnTo>
                    <a:pt x="1645920" y="472439"/>
                  </a:lnTo>
                  <a:lnTo>
                    <a:pt x="1659636" y="591312"/>
                  </a:lnTo>
                  <a:lnTo>
                    <a:pt x="1673352" y="589788"/>
                  </a:lnTo>
                  <a:lnTo>
                    <a:pt x="1687068" y="591312"/>
                  </a:lnTo>
                  <a:lnTo>
                    <a:pt x="1699260" y="661415"/>
                  </a:lnTo>
                  <a:lnTo>
                    <a:pt x="1712976" y="644651"/>
                  </a:lnTo>
                  <a:lnTo>
                    <a:pt x="1726692" y="644651"/>
                  </a:lnTo>
                  <a:lnTo>
                    <a:pt x="1740408" y="624839"/>
                  </a:lnTo>
                  <a:lnTo>
                    <a:pt x="1754124" y="627888"/>
                  </a:lnTo>
                  <a:lnTo>
                    <a:pt x="1766315" y="637032"/>
                  </a:lnTo>
                  <a:lnTo>
                    <a:pt x="1780032" y="701039"/>
                  </a:lnTo>
                  <a:lnTo>
                    <a:pt x="1793748" y="774192"/>
                  </a:lnTo>
                  <a:lnTo>
                    <a:pt x="1807464" y="850392"/>
                  </a:lnTo>
                  <a:lnTo>
                    <a:pt x="1819656" y="867156"/>
                  </a:lnTo>
                  <a:lnTo>
                    <a:pt x="1833372" y="807719"/>
                  </a:lnTo>
                  <a:lnTo>
                    <a:pt x="1847088" y="797051"/>
                  </a:lnTo>
                  <a:lnTo>
                    <a:pt x="1860803" y="754380"/>
                  </a:lnTo>
                  <a:lnTo>
                    <a:pt x="1874520" y="725424"/>
                  </a:lnTo>
                  <a:lnTo>
                    <a:pt x="1886712" y="697992"/>
                  </a:lnTo>
                  <a:lnTo>
                    <a:pt x="1900427" y="740663"/>
                  </a:lnTo>
                  <a:lnTo>
                    <a:pt x="1914144" y="726948"/>
                  </a:lnTo>
                  <a:lnTo>
                    <a:pt x="1927860" y="757427"/>
                  </a:lnTo>
                  <a:lnTo>
                    <a:pt x="1940052" y="762000"/>
                  </a:lnTo>
                  <a:lnTo>
                    <a:pt x="1953768" y="762000"/>
                  </a:lnTo>
                  <a:lnTo>
                    <a:pt x="1967484" y="754380"/>
                  </a:lnTo>
                  <a:lnTo>
                    <a:pt x="1981200" y="781812"/>
                  </a:lnTo>
                  <a:lnTo>
                    <a:pt x="1994915" y="810768"/>
                  </a:lnTo>
                  <a:lnTo>
                    <a:pt x="2007108" y="896112"/>
                  </a:lnTo>
                  <a:lnTo>
                    <a:pt x="2020824" y="917448"/>
                  </a:lnTo>
                  <a:lnTo>
                    <a:pt x="2034539" y="894588"/>
                  </a:lnTo>
                  <a:lnTo>
                    <a:pt x="2048256" y="806195"/>
                  </a:lnTo>
                  <a:lnTo>
                    <a:pt x="2061972" y="797051"/>
                  </a:lnTo>
                  <a:lnTo>
                    <a:pt x="2074164" y="841248"/>
                  </a:lnTo>
                  <a:lnTo>
                    <a:pt x="2087880" y="862583"/>
                  </a:lnTo>
                  <a:lnTo>
                    <a:pt x="2101596" y="865632"/>
                  </a:lnTo>
                  <a:lnTo>
                    <a:pt x="2115312" y="810768"/>
                  </a:lnTo>
                  <a:lnTo>
                    <a:pt x="2127504" y="842771"/>
                  </a:lnTo>
                  <a:lnTo>
                    <a:pt x="2141220" y="854963"/>
                  </a:lnTo>
                  <a:lnTo>
                    <a:pt x="2154936" y="870203"/>
                  </a:lnTo>
                  <a:lnTo>
                    <a:pt x="2168652" y="844295"/>
                  </a:lnTo>
                  <a:lnTo>
                    <a:pt x="2182368" y="841248"/>
                  </a:lnTo>
                  <a:lnTo>
                    <a:pt x="2194560" y="853439"/>
                  </a:lnTo>
                  <a:lnTo>
                    <a:pt x="2208276" y="806195"/>
                  </a:lnTo>
                  <a:lnTo>
                    <a:pt x="2221992" y="806195"/>
                  </a:lnTo>
                  <a:lnTo>
                    <a:pt x="2235708" y="848868"/>
                  </a:lnTo>
                  <a:lnTo>
                    <a:pt x="2247900" y="835151"/>
                  </a:lnTo>
                  <a:lnTo>
                    <a:pt x="2261616" y="818388"/>
                  </a:lnTo>
                  <a:lnTo>
                    <a:pt x="2275332" y="833627"/>
                  </a:lnTo>
                  <a:lnTo>
                    <a:pt x="2289048" y="861059"/>
                  </a:lnTo>
                  <a:lnTo>
                    <a:pt x="2302764" y="894588"/>
                  </a:lnTo>
                  <a:lnTo>
                    <a:pt x="2314956" y="952500"/>
                  </a:lnTo>
                  <a:lnTo>
                    <a:pt x="2328672" y="999744"/>
                  </a:lnTo>
                  <a:lnTo>
                    <a:pt x="2342388" y="1007363"/>
                  </a:lnTo>
                  <a:lnTo>
                    <a:pt x="2356104" y="995171"/>
                  </a:lnTo>
                  <a:lnTo>
                    <a:pt x="2369820" y="955548"/>
                  </a:lnTo>
                  <a:lnTo>
                    <a:pt x="2382012" y="958595"/>
                  </a:lnTo>
                  <a:lnTo>
                    <a:pt x="2395728" y="923544"/>
                  </a:lnTo>
                  <a:lnTo>
                    <a:pt x="2409444" y="923544"/>
                  </a:lnTo>
                  <a:lnTo>
                    <a:pt x="2423160" y="918971"/>
                  </a:lnTo>
                  <a:lnTo>
                    <a:pt x="2435352" y="926592"/>
                  </a:lnTo>
                  <a:lnTo>
                    <a:pt x="2449068" y="952500"/>
                  </a:lnTo>
                  <a:lnTo>
                    <a:pt x="2462784" y="966215"/>
                  </a:lnTo>
                  <a:lnTo>
                    <a:pt x="2502408" y="958595"/>
                  </a:lnTo>
                  <a:lnTo>
                    <a:pt x="2529840" y="940307"/>
                  </a:lnTo>
                  <a:lnTo>
                    <a:pt x="2543556" y="940307"/>
                  </a:lnTo>
                  <a:lnTo>
                    <a:pt x="2555748" y="940307"/>
                  </a:lnTo>
                  <a:lnTo>
                    <a:pt x="2569464" y="909827"/>
                  </a:lnTo>
                  <a:lnTo>
                    <a:pt x="2583180" y="911351"/>
                  </a:lnTo>
                  <a:lnTo>
                    <a:pt x="2596896" y="902207"/>
                  </a:lnTo>
                  <a:lnTo>
                    <a:pt x="2610612" y="926592"/>
                  </a:lnTo>
                  <a:lnTo>
                    <a:pt x="2622804" y="922019"/>
                  </a:lnTo>
                  <a:lnTo>
                    <a:pt x="2636520" y="918971"/>
                  </a:lnTo>
                  <a:lnTo>
                    <a:pt x="2650236" y="938783"/>
                  </a:lnTo>
                  <a:lnTo>
                    <a:pt x="2663952" y="954024"/>
                  </a:lnTo>
                  <a:lnTo>
                    <a:pt x="2676144" y="970788"/>
                  </a:lnTo>
                </a:path>
              </a:pathLst>
            </a:custGeom>
            <a:ln w="38100">
              <a:solidFill>
                <a:srgbClr val="001F5F"/>
              </a:solidFill>
            </a:ln>
          </p:spPr>
          <p:txBody>
            <a:bodyPr wrap="square" lIns="0" tIns="0" rIns="0" bIns="0" rtlCol="0"/>
            <a:lstStyle/>
            <a:p>
              <a:endParaRPr smtClean="0">
                <a:solidFill>
                  <a:prstClr val="black"/>
                </a:solidFill>
              </a:endParaRPr>
            </a:p>
          </p:txBody>
        </p:sp>
        <p:sp>
          <p:nvSpPr>
            <p:cNvPr id="10" name="object 10"/>
            <p:cNvSpPr/>
            <p:nvPr/>
          </p:nvSpPr>
          <p:spPr>
            <a:xfrm>
              <a:off x="6235445" y="2771394"/>
              <a:ext cx="2383790" cy="1731645"/>
            </a:xfrm>
            <a:custGeom>
              <a:avLst/>
              <a:gdLst/>
              <a:ahLst/>
              <a:cxnLst/>
              <a:rect l="l" t="t" r="r" b="b"/>
              <a:pathLst>
                <a:path w="2383790" h="1731645">
                  <a:moveTo>
                    <a:pt x="0" y="1648967"/>
                  </a:moveTo>
                  <a:lnTo>
                    <a:pt x="13715" y="1606295"/>
                  </a:lnTo>
                  <a:lnTo>
                    <a:pt x="27431" y="1626107"/>
                  </a:lnTo>
                  <a:lnTo>
                    <a:pt x="41148" y="1650491"/>
                  </a:lnTo>
                  <a:lnTo>
                    <a:pt x="54863" y="1636775"/>
                  </a:lnTo>
                  <a:lnTo>
                    <a:pt x="67055" y="1632203"/>
                  </a:lnTo>
                  <a:lnTo>
                    <a:pt x="80771" y="1635251"/>
                  </a:lnTo>
                  <a:lnTo>
                    <a:pt x="94487" y="1616963"/>
                  </a:lnTo>
                  <a:lnTo>
                    <a:pt x="108203" y="1615439"/>
                  </a:lnTo>
                  <a:lnTo>
                    <a:pt x="121919" y="1645919"/>
                  </a:lnTo>
                  <a:lnTo>
                    <a:pt x="134112" y="1636775"/>
                  </a:lnTo>
                  <a:lnTo>
                    <a:pt x="147827" y="1656587"/>
                  </a:lnTo>
                  <a:lnTo>
                    <a:pt x="161543" y="1645919"/>
                  </a:lnTo>
                  <a:lnTo>
                    <a:pt x="175259" y="1644395"/>
                  </a:lnTo>
                  <a:lnTo>
                    <a:pt x="187451" y="1618487"/>
                  </a:lnTo>
                  <a:lnTo>
                    <a:pt x="201167" y="1601723"/>
                  </a:lnTo>
                  <a:lnTo>
                    <a:pt x="214883" y="1594103"/>
                  </a:lnTo>
                  <a:lnTo>
                    <a:pt x="228600" y="1578863"/>
                  </a:lnTo>
                  <a:lnTo>
                    <a:pt x="242315" y="1577339"/>
                  </a:lnTo>
                  <a:lnTo>
                    <a:pt x="254507" y="1607819"/>
                  </a:lnTo>
                  <a:lnTo>
                    <a:pt x="268224" y="1624583"/>
                  </a:lnTo>
                  <a:lnTo>
                    <a:pt x="281939" y="1632203"/>
                  </a:lnTo>
                  <a:lnTo>
                    <a:pt x="295655" y="1621535"/>
                  </a:lnTo>
                  <a:lnTo>
                    <a:pt x="307848" y="1615439"/>
                  </a:lnTo>
                  <a:lnTo>
                    <a:pt x="321563" y="1600199"/>
                  </a:lnTo>
                  <a:lnTo>
                    <a:pt x="335279" y="1606295"/>
                  </a:lnTo>
                  <a:lnTo>
                    <a:pt x="348996" y="1636775"/>
                  </a:lnTo>
                  <a:lnTo>
                    <a:pt x="362711" y="1667255"/>
                  </a:lnTo>
                  <a:lnTo>
                    <a:pt x="374903" y="1694687"/>
                  </a:lnTo>
                  <a:lnTo>
                    <a:pt x="388620" y="1694687"/>
                  </a:lnTo>
                  <a:lnTo>
                    <a:pt x="402335" y="1709927"/>
                  </a:lnTo>
                  <a:lnTo>
                    <a:pt x="416051" y="1708403"/>
                  </a:lnTo>
                  <a:lnTo>
                    <a:pt x="429768" y="1726691"/>
                  </a:lnTo>
                  <a:lnTo>
                    <a:pt x="441959" y="1723643"/>
                  </a:lnTo>
                  <a:lnTo>
                    <a:pt x="455675" y="1723643"/>
                  </a:lnTo>
                  <a:lnTo>
                    <a:pt x="469392" y="1723643"/>
                  </a:lnTo>
                  <a:lnTo>
                    <a:pt x="483107" y="1726691"/>
                  </a:lnTo>
                  <a:lnTo>
                    <a:pt x="495300" y="1728215"/>
                  </a:lnTo>
                  <a:lnTo>
                    <a:pt x="509015" y="1728215"/>
                  </a:lnTo>
                  <a:lnTo>
                    <a:pt x="522731" y="1729739"/>
                  </a:lnTo>
                  <a:lnTo>
                    <a:pt x="536448" y="1731263"/>
                  </a:lnTo>
                  <a:lnTo>
                    <a:pt x="550163" y="1716023"/>
                  </a:lnTo>
                  <a:lnTo>
                    <a:pt x="562355" y="1699259"/>
                  </a:lnTo>
                  <a:lnTo>
                    <a:pt x="576072" y="1693163"/>
                  </a:lnTo>
                  <a:lnTo>
                    <a:pt x="589787" y="1665731"/>
                  </a:lnTo>
                  <a:lnTo>
                    <a:pt x="603503" y="1624583"/>
                  </a:lnTo>
                  <a:lnTo>
                    <a:pt x="615696" y="1543811"/>
                  </a:lnTo>
                  <a:lnTo>
                    <a:pt x="629411" y="1569719"/>
                  </a:lnTo>
                  <a:lnTo>
                    <a:pt x="643127" y="1557527"/>
                  </a:lnTo>
                  <a:lnTo>
                    <a:pt x="656844" y="1488947"/>
                  </a:lnTo>
                  <a:lnTo>
                    <a:pt x="670559" y="1423415"/>
                  </a:lnTo>
                  <a:lnTo>
                    <a:pt x="682751" y="1376171"/>
                  </a:lnTo>
                  <a:lnTo>
                    <a:pt x="696468" y="1356359"/>
                  </a:lnTo>
                  <a:lnTo>
                    <a:pt x="710183" y="1408175"/>
                  </a:lnTo>
                  <a:lnTo>
                    <a:pt x="723900" y="1374647"/>
                  </a:lnTo>
                  <a:lnTo>
                    <a:pt x="737615" y="1363979"/>
                  </a:lnTo>
                  <a:lnTo>
                    <a:pt x="749807" y="1351787"/>
                  </a:lnTo>
                  <a:lnTo>
                    <a:pt x="763524" y="1353311"/>
                  </a:lnTo>
                  <a:lnTo>
                    <a:pt x="777239" y="1333499"/>
                  </a:lnTo>
                  <a:lnTo>
                    <a:pt x="790955" y="1399031"/>
                  </a:lnTo>
                  <a:lnTo>
                    <a:pt x="803148" y="1359407"/>
                  </a:lnTo>
                  <a:lnTo>
                    <a:pt x="816863" y="1354835"/>
                  </a:lnTo>
                  <a:lnTo>
                    <a:pt x="830579" y="1324355"/>
                  </a:lnTo>
                  <a:lnTo>
                    <a:pt x="844296" y="1327403"/>
                  </a:lnTo>
                  <a:lnTo>
                    <a:pt x="858011" y="1299971"/>
                  </a:lnTo>
                  <a:lnTo>
                    <a:pt x="870203" y="1290827"/>
                  </a:lnTo>
                  <a:lnTo>
                    <a:pt x="883920" y="1269491"/>
                  </a:lnTo>
                  <a:lnTo>
                    <a:pt x="897635" y="1303019"/>
                  </a:lnTo>
                  <a:lnTo>
                    <a:pt x="911351" y="1318259"/>
                  </a:lnTo>
                  <a:lnTo>
                    <a:pt x="923544" y="1261871"/>
                  </a:lnTo>
                  <a:lnTo>
                    <a:pt x="937259" y="1228343"/>
                  </a:lnTo>
                  <a:lnTo>
                    <a:pt x="950976" y="1222247"/>
                  </a:lnTo>
                  <a:lnTo>
                    <a:pt x="964692" y="1298447"/>
                  </a:lnTo>
                  <a:lnTo>
                    <a:pt x="978407" y="1318259"/>
                  </a:lnTo>
                  <a:lnTo>
                    <a:pt x="990600" y="1309115"/>
                  </a:lnTo>
                  <a:lnTo>
                    <a:pt x="1004315" y="1283207"/>
                  </a:lnTo>
                  <a:lnTo>
                    <a:pt x="1018031" y="1310639"/>
                  </a:lnTo>
                  <a:lnTo>
                    <a:pt x="1031748" y="1362455"/>
                  </a:lnTo>
                  <a:lnTo>
                    <a:pt x="1045463" y="1421891"/>
                  </a:lnTo>
                  <a:lnTo>
                    <a:pt x="1057655" y="1499615"/>
                  </a:lnTo>
                  <a:lnTo>
                    <a:pt x="1071372" y="1549907"/>
                  </a:lnTo>
                  <a:lnTo>
                    <a:pt x="1085087" y="1580387"/>
                  </a:lnTo>
                  <a:lnTo>
                    <a:pt x="1098803" y="1554479"/>
                  </a:lnTo>
                  <a:lnTo>
                    <a:pt x="1110996" y="1527047"/>
                  </a:lnTo>
                  <a:lnTo>
                    <a:pt x="1124711" y="1498091"/>
                  </a:lnTo>
                  <a:lnTo>
                    <a:pt x="1165859" y="1453895"/>
                  </a:lnTo>
                  <a:lnTo>
                    <a:pt x="1178052" y="1400555"/>
                  </a:lnTo>
                  <a:lnTo>
                    <a:pt x="1191768" y="1286255"/>
                  </a:lnTo>
                  <a:lnTo>
                    <a:pt x="1205483" y="1293875"/>
                  </a:lnTo>
                  <a:lnTo>
                    <a:pt x="1219200" y="1309115"/>
                  </a:lnTo>
                  <a:lnTo>
                    <a:pt x="1231392" y="1078991"/>
                  </a:lnTo>
                  <a:lnTo>
                    <a:pt x="1245107" y="1130807"/>
                  </a:lnTo>
                  <a:lnTo>
                    <a:pt x="1258824" y="1127759"/>
                  </a:lnTo>
                  <a:lnTo>
                    <a:pt x="1272539" y="1016507"/>
                  </a:lnTo>
                  <a:lnTo>
                    <a:pt x="1286255" y="990599"/>
                  </a:lnTo>
                  <a:lnTo>
                    <a:pt x="1298448" y="976883"/>
                  </a:lnTo>
                  <a:lnTo>
                    <a:pt x="1312163" y="839723"/>
                  </a:lnTo>
                  <a:lnTo>
                    <a:pt x="1325879" y="812291"/>
                  </a:lnTo>
                  <a:lnTo>
                    <a:pt x="1339596" y="794003"/>
                  </a:lnTo>
                  <a:lnTo>
                    <a:pt x="1351787" y="786383"/>
                  </a:lnTo>
                  <a:lnTo>
                    <a:pt x="1365503" y="1004315"/>
                  </a:lnTo>
                  <a:lnTo>
                    <a:pt x="1379220" y="1085087"/>
                  </a:lnTo>
                  <a:lnTo>
                    <a:pt x="1392935" y="1059179"/>
                  </a:lnTo>
                  <a:lnTo>
                    <a:pt x="1406652" y="979931"/>
                  </a:lnTo>
                  <a:lnTo>
                    <a:pt x="1418844" y="890015"/>
                  </a:lnTo>
                  <a:lnTo>
                    <a:pt x="1432559" y="865631"/>
                  </a:lnTo>
                  <a:lnTo>
                    <a:pt x="1446276" y="865631"/>
                  </a:lnTo>
                  <a:lnTo>
                    <a:pt x="1459992" y="864107"/>
                  </a:lnTo>
                  <a:lnTo>
                    <a:pt x="1473707" y="569976"/>
                  </a:lnTo>
                  <a:lnTo>
                    <a:pt x="1485900" y="336803"/>
                  </a:lnTo>
                  <a:lnTo>
                    <a:pt x="1499615" y="435863"/>
                  </a:lnTo>
                  <a:lnTo>
                    <a:pt x="1513331" y="467867"/>
                  </a:lnTo>
                  <a:lnTo>
                    <a:pt x="1527048" y="588263"/>
                  </a:lnTo>
                  <a:lnTo>
                    <a:pt x="1539239" y="691895"/>
                  </a:lnTo>
                  <a:lnTo>
                    <a:pt x="1552955" y="687323"/>
                  </a:lnTo>
                  <a:lnTo>
                    <a:pt x="1566672" y="687323"/>
                  </a:lnTo>
                  <a:lnTo>
                    <a:pt x="1580387" y="694943"/>
                  </a:lnTo>
                  <a:lnTo>
                    <a:pt x="1594103" y="653795"/>
                  </a:lnTo>
                  <a:lnTo>
                    <a:pt x="1606296" y="661415"/>
                  </a:lnTo>
                  <a:lnTo>
                    <a:pt x="1620011" y="659891"/>
                  </a:lnTo>
                  <a:lnTo>
                    <a:pt x="1633727" y="722376"/>
                  </a:lnTo>
                  <a:lnTo>
                    <a:pt x="1647444" y="662939"/>
                  </a:lnTo>
                  <a:lnTo>
                    <a:pt x="1659635" y="606551"/>
                  </a:lnTo>
                  <a:lnTo>
                    <a:pt x="1673352" y="592835"/>
                  </a:lnTo>
                  <a:lnTo>
                    <a:pt x="1687068" y="547115"/>
                  </a:lnTo>
                  <a:lnTo>
                    <a:pt x="1700783" y="586739"/>
                  </a:lnTo>
                  <a:lnTo>
                    <a:pt x="1714500" y="697991"/>
                  </a:lnTo>
                  <a:lnTo>
                    <a:pt x="1726692" y="755903"/>
                  </a:lnTo>
                  <a:lnTo>
                    <a:pt x="1740407" y="685800"/>
                  </a:lnTo>
                  <a:lnTo>
                    <a:pt x="1754124" y="697991"/>
                  </a:lnTo>
                  <a:lnTo>
                    <a:pt x="1767839" y="690371"/>
                  </a:lnTo>
                  <a:lnTo>
                    <a:pt x="1781555" y="763523"/>
                  </a:lnTo>
                  <a:lnTo>
                    <a:pt x="1793748" y="856487"/>
                  </a:lnTo>
                  <a:lnTo>
                    <a:pt x="1807463" y="856487"/>
                  </a:lnTo>
                  <a:lnTo>
                    <a:pt x="1821179" y="800100"/>
                  </a:lnTo>
                  <a:lnTo>
                    <a:pt x="1834896" y="800100"/>
                  </a:lnTo>
                  <a:lnTo>
                    <a:pt x="1847087" y="893063"/>
                  </a:lnTo>
                  <a:lnTo>
                    <a:pt x="1860803" y="883919"/>
                  </a:lnTo>
                  <a:lnTo>
                    <a:pt x="1874520" y="813815"/>
                  </a:lnTo>
                  <a:lnTo>
                    <a:pt x="1888235" y="827531"/>
                  </a:lnTo>
                  <a:lnTo>
                    <a:pt x="1901952" y="824483"/>
                  </a:lnTo>
                  <a:lnTo>
                    <a:pt x="1914144" y="845819"/>
                  </a:lnTo>
                  <a:lnTo>
                    <a:pt x="1927859" y="810767"/>
                  </a:lnTo>
                  <a:lnTo>
                    <a:pt x="1941576" y="769619"/>
                  </a:lnTo>
                  <a:lnTo>
                    <a:pt x="1955292" y="775715"/>
                  </a:lnTo>
                  <a:lnTo>
                    <a:pt x="1967483" y="803147"/>
                  </a:lnTo>
                  <a:lnTo>
                    <a:pt x="1981200" y="861059"/>
                  </a:lnTo>
                  <a:lnTo>
                    <a:pt x="1994915" y="943355"/>
                  </a:lnTo>
                  <a:lnTo>
                    <a:pt x="2008631" y="954023"/>
                  </a:lnTo>
                  <a:lnTo>
                    <a:pt x="2022348" y="874775"/>
                  </a:lnTo>
                  <a:lnTo>
                    <a:pt x="2034539" y="902207"/>
                  </a:lnTo>
                  <a:lnTo>
                    <a:pt x="2048255" y="908303"/>
                  </a:lnTo>
                  <a:lnTo>
                    <a:pt x="2061972" y="871727"/>
                  </a:lnTo>
                  <a:lnTo>
                    <a:pt x="2075687" y="839723"/>
                  </a:lnTo>
                  <a:lnTo>
                    <a:pt x="2089403" y="800100"/>
                  </a:lnTo>
                  <a:lnTo>
                    <a:pt x="2101596" y="786383"/>
                  </a:lnTo>
                  <a:lnTo>
                    <a:pt x="2115311" y="717803"/>
                  </a:lnTo>
                  <a:lnTo>
                    <a:pt x="2129028" y="463295"/>
                  </a:lnTo>
                  <a:lnTo>
                    <a:pt x="2142744" y="659891"/>
                  </a:lnTo>
                  <a:lnTo>
                    <a:pt x="2154935" y="582167"/>
                  </a:lnTo>
                  <a:lnTo>
                    <a:pt x="2168652" y="556259"/>
                  </a:lnTo>
                  <a:lnTo>
                    <a:pt x="2182368" y="470915"/>
                  </a:lnTo>
                  <a:lnTo>
                    <a:pt x="2196083" y="417575"/>
                  </a:lnTo>
                  <a:lnTo>
                    <a:pt x="2209800" y="201167"/>
                  </a:lnTo>
                  <a:lnTo>
                    <a:pt x="2221992" y="0"/>
                  </a:lnTo>
                  <a:lnTo>
                    <a:pt x="2235707" y="4571"/>
                  </a:lnTo>
                  <a:lnTo>
                    <a:pt x="2249424" y="201167"/>
                  </a:lnTo>
                  <a:lnTo>
                    <a:pt x="2263139" y="92963"/>
                  </a:lnTo>
                  <a:lnTo>
                    <a:pt x="2275331" y="140207"/>
                  </a:lnTo>
                  <a:lnTo>
                    <a:pt x="2289048" y="208787"/>
                  </a:lnTo>
                  <a:lnTo>
                    <a:pt x="2302763" y="364235"/>
                  </a:lnTo>
                  <a:lnTo>
                    <a:pt x="2316479" y="391667"/>
                  </a:lnTo>
                  <a:lnTo>
                    <a:pt x="2330196" y="612647"/>
                  </a:lnTo>
                  <a:lnTo>
                    <a:pt x="2342387" y="582167"/>
                  </a:lnTo>
                  <a:lnTo>
                    <a:pt x="2356104" y="571500"/>
                  </a:lnTo>
                  <a:lnTo>
                    <a:pt x="2369820" y="579119"/>
                  </a:lnTo>
                  <a:lnTo>
                    <a:pt x="2383535" y="547115"/>
                  </a:lnTo>
                </a:path>
              </a:pathLst>
            </a:custGeom>
            <a:ln w="38100">
              <a:solidFill>
                <a:srgbClr val="001F5F"/>
              </a:solidFill>
            </a:ln>
          </p:spPr>
          <p:txBody>
            <a:bodyPr wrap="square" lIns="0" tIns="0" rIns="0" bIns="0" rtlCol="0"/>
            <a:lstStyle/>
            <a:p>
              <a:endParaRPr smtClean="0">
                <a:solidFill>
                  <a:prstClr val="black"/>
                </a:solidFill>
              </a:endParaRPr>
            </a:p>
          </p:txBody>
        </p:sp>
        <p:sp>
          <p:nvSpPr>
            <p:cNvPr id="11" name="object 11"/>
            <p:cNvSpPr/>
            <p:nvPr/>
          </p:nvSpPr>
          <p:spPr>
            <a:xfrm>
              <a:off x="8331708" y="3081528"/>
              <a:ext cx="576580" cy="182880"/>
            </a:xfrm>
            <a:custGeom>
              <a:avLst/>
              <a:gdLst/>
              <a:ahLst/>
              <a:cxnLst/>
              <a:rect l="l" t="t" r="r" b="b"/>
              <a:pathLst>
                <a:path w="576579" h="182879">
                  <a:moveTo>
                    <a:pt x="576072" y="0"/>
                  </a:moveTo>
                  <a:lnTo>
                    <a:pt x="0" y="0"/>
                  </a:lnTo>
                  <a:lnTo>
                    <a:pt x="0" y="182879"/>
                  </a:lnTo>
                  <a:lnTo>
                    <a:pt x="576072" y="182879"/>
                  </a:lnTo>
                  <a:lnTo>
                    <a:pt x="576072" y="0"/>
                  </a:lnTo>
                  <a:close/>
                </a:path>
              </a:pathLst>
            </a:custGeom>
            <a:solidFill>
              <a:srgbClr val="FFFFFF"/>
            </a:solidFill>
          </p:spPr>
          <p:txBody>
            <a:bodyPr wrap="square" lIns="0" tIns="0" rIns="0" bIns="0" rtlCol="0"/>
            <a:lstStyle/>
            <a:p>
              <a:endParaRPr smtClean="0">
                <a:solidFill>
                  <a:prstClr val="black"/>
                </a:solidFill>
              </a:endParaRPr>
            </a:p>
          </p:txBody>
        </p:sp>
      </p:grpSp>
      <p:sp>
        <p:nvSpPr>
          <p:cNvPr id="12" name="object 12"/>
          <p:cNvSpPr txBox="1"/>
          <p:nvPr/>
        </p:nvSpPr>
        <p:spPr>
          <a:xfrm>
            <a:off x="477723" y="2482341"/>
            <a:ext cx="274955" cy="2975610"/>
          </a:xfrm>
          <a:prstGeom prst="rect">
            <a:avLst/>
          </a:prstGeom>
        </p:spPr>
        <p:txBody>
          <a:bodyPr vert="horz" wrap="square" lIns="0" tIns="97790" rIns="0" bIns="0" rtlCol="0">
            <a:spAutoFit/>
          </a:bodyPr>
          <a:lstStyle/>
          <a:p>
            <a:pPr marL="12700">
              <a:spcBef>
                <a:spcPts val="770"/>
              </a:spcBef>
            </a:pPr>
            <a:r>
              <a:rPr sz="1200" dirty="0">
                <a:solidFill>
                  <a:prstClr val="black"/>
                </a:solidFill>
                <a:latin typeface="Tahoma"/>
                <a:cs typeface="Tahoma"/>
              </a:rPr>
              <a:t>7</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6</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675"/>
              </a:spcBef>
            </a:pPr>
            <a:r>
              <a:rPr sz="1200" dirty="0">
                <a:solidFill>
                  <a:prstClr val="black"/>
                </a:solidFill>
                <a:latin typeface="Tahoma"/>
                <a:cs typeface="Tahoma"/>
              </a:rPr>
              <a:t>6</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5</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675"/>
              </a:spcBef>
            </a:pPr>
            <a:r>
              <a:rPr sz="1200" dirty="0">
                <a:solidFill>
                  <a:prstClr val="black"/>
                </a:solidFill>
                <a:latin typeface="Tahoma"/>
                <a:cs typeface="Tahoma"/>
              </a:rPr>
              <a:t>5</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4</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4</a:t>
            </a:r>
            <a:r>
              <a:rPr sz="1200" spc="-5"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675"/>
              </a:spcBef>
            </a:pPr>
            <a:r>
              <a:rPr sz="1200" dirty="0">
                <a:solidFill>
                  <a:prstClr val="black"/>
                </a:solidFill>
                <a:latin typeface="Tahoma"/>
                <a:cs typeface="Tahoma"/>
              </a:rPr>
              <a:t>3</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3</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a:p>
            <a:pPr marL="12700">
              <a:spcBef>
                <a:spcPts val="670"/>
              </a:spcBef>
            </a:pPr>
            <a:r>
              <a:rPr sz="1200" dirty="0">
                <a:solidFill>
                  <a:prstClr val="black"/>
                </a:solidFill>
                <a:latin typeface="Tahoma"/>
                <a:cs typeface="Tahoma"/>
              </a:rPr>
              <a:t>2</a:t>
            </a:r>
            <a:r>
              <a:rPr sz="1200" spc="-10" dirty="0">
                <a:solidFill>
                  <a:prstClr val="black"/>
                </a:solidFill>
                <a:latin typeface="Tahoma"/>
                <a:cs typeface="Tahoma"/>
              </a:rPr>
              <a:t>5</a:t>
            </a:r>
            <a:r>
              <a:rPr sz="1200" dirty="0">
                <a:solidFill>
                  <a:prstClr val="black"/>
                </a:solidFill>
                <a:latin typeface="Tahoma"/>
                <a:cs typeface="Tahoma"/>
              </a:rPr>
              <a:t>0</a:t>
            </a:r>
            <a:endParaRPr sz="1200">
              <a:solidFill>
                <a:prstClr val="black"/>
              </a:solidFill>
              <a:latin typeface="Tahoma"/>
              <a:cs typeface="Tahoma"/>
            </a:endParaRPr>
          </a:p>
          <a:p>
            <a:pPr marL="12700">
              <a:spcBef>
                <a:spcPts val="675"/>
              </a:spcBef>
            </a:pPr>
            <a:r>
              <a:rPr sz="1200" dirty="0">
                <a:solidFill>
                  <a:prstClr val="black"/>
                </a:solidFill>
                <a:latin typeface="Tahoma"/>
                <a:cs typeface="Tahoma"/>
              </a:rPr>
              <a:t>2</a:t>
            </a:r>
            <a:r>
              <a:rPr sz="1200" spc="-10" dirty="0">
                <a:solidFill>
                  <a:prstClr val="black"/>
                </a:solidFill>
                <a:latin typeface="Tahoma"/>
                <a:cs typeface="Tahoma"/>
              </a:rPr>
              <a:t>0</a:t>
            </a:r>
            <a:r>
              <a:rPr sz="1200" dirty="0">
                <a:solidFill>
                  <a:prstClr val="black"/>
                </a:solidFill>
                <a:latin typeface="Tahoma"/>
                <a:cs typeface="Tahoma"/>
              </a:rPr>
              <a:t>0</a:t>
            </a:r>
            <a:endParaRPr sz="1200">
              <a:solidFill>
                <a:prstClr val="black"/>
              </a:solidFill>
              <a:latin typeface="Tahoma"/>
              <a:cs typeface="Tahoma"/>
            </a:endParaRPr>
          </a:p>
        </p:txBody>
      </p:sp>
      <p:sp>
        <p:nvSpPr>
          <p:cNvPr id="13" name="object 13"/>
          <p:cNvSpPr txBox="1"/>
          <p:nvPr/>
        </p:nvSpPr>
        <p:spPr>
          <a:xfrm>
            <a:off x="1071703" y="5399748"/>
            <a:ext cx="7653020" cy="802640"/>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31-01-2020</a:t>
            </a:r>
            <a:endParaRPr sz="1200">
              <a:solidFill>
                <a:prstClr val="black"/>
              </a:solidFill>
              <a:latin typeface="Tahoma"/>
              <a:cs typeface="Tahoma"/>
            </a:endParaRPr>
          </a:p>
          <a:p>
            <a:pPr marL="12700">
              <a:spcBef>
                <a:spcPts val="670"/>
              </a:spcBef>
            </a:pPr>
            <a:r>
              <a:rPr sz="1200" spc="-5" dirty="0">
                <a:solidFill>
                  <a:prstClr val="black"/>
                </a:solidFill>
                <a:latin typeface="Tahoma"/>
                <a:cs typeface="Tahoma"/>
              </a:rPr>
              <a:t>28-02-2020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31-03-2020</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30-04-2020</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29-05-2020</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30-06-2020</a:t>
            </a:r>
            <a:endParaRPr sz="1200">
              <a:solidFill>
                <a:prstClr val="black"/>
              </a:solidFill>
              <a:latin typeface="Tahoma"/>
              <a:cs typeface="Tahoma"/>
            </a:endParaRPr>
          </a:p>
          <a:p>
            <a:pPr marL="12700">
              <a:spcBef>
                <a:spcPts val="969"/>
              </a:spcBef>
            </a:pPr>
            <a:r>
              <a:rPr sz="1200" spc="-5" dirty="0">
                <a:solidFill>
                  <a:prstClr val="black"/>
                </a:solidFill>
                <a:latin typeface="Tahoma"/>
                <a:cs typeface="Tahoma"/>
              </a:rPr>
              <a:t>31-07-2020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31-08-2020</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30-09-2020</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30-10-2020</a:t>
            </a:r>
            <a:endParaRPr sz="1200">
              <a:solidFill>
                <a:prstClr val="black"/>
              </a:solidFill>
              <a:latin typeface="Tahoma"/>
              <a:cs typeface="Tahoma"/>
            </a:endParaRPr>
          </a:p>
          <a:p>
            <a:pPr marL="12700">
              <a:spcBef>
                <a:spcPts val="785"/>
              </a:spcBef>
            </a:pPr>
            <a:r>
              <a:rPr sz="1200" spc="-5" dirty="0">
                <a:solidFill>
                  <a:prstClr val="black"/>
                </a:solidFill>
                <a:latin typeface="Tahoma"/>
                <a:cs typeface="Tahoma"/>
              </a:rPr>
              <a:t>30-11-2020</a:t>
            </a:r>
            <a:endParaRPr sz="1200">
              <a:solidFill>
                <a:prstClr val="black"/>
              </a:solidFill>
              <a:latin typeface="Tahoma"/>
              <a:cs typeface="Tahoma"/>
            </a:endParaRPr>
          </a:p>
          <a:p>
            <a:pPr marL="12700">
              <a:spcBef>
                <a:spcPts val="969"/>
              </a:spcBef>
            </a:pPr>
            <a:r>
              <a:rPr sz="1200" spc="-5" dirty="0">
                <a:solidFill>
                  <a:prstClr val="black"/>
                </a:solidFill>
                <a:latin typeface="Tahoma"/>
                <a:cs typeface="Tahoma"/>
              </a:rPr>
              <a:t>31-12-2020</a:t>
            </a:r>
            <a:endParaRPr sz="1200">
              <a:solidFill>
                <a:prstClr val="black"/>
              </a:solidFill>
              <a:latin typeface="Tahoma"/>
              <a:cs typeface="Tahoma"/>
            </a:endParaRPr>
          </a:p>
          <a:p>
            <a:pPr marL="12700">
              <a:spcBef>
                <a:spcPts val="770"/>
              </a:spcBef>
            </a:pPr>
            <a:r>
              <a:rPr sz="1200" spc="-5" dirty="0">
                <a:solidFill>
                  <a:prstClr val="black"/>
                </a:solidFill>
                <a:latin typeface="Tahoma"/>
                <a:cs typeface="Tahoma"/>
              </a:rPr>
              <a:t>29-01-2021</a:t>
            </a:r>
            <a:endParaRPr sz="1200">
              <a:solidFill>
                <a:prstClr val="black"/>
              </a:solidFill>
              <a:latin typeface="Tahoma"/>
              <a:cs typeface="Tahoma"/>
            </a:endParaRPr>
          </a:p>
          <a:p>
            <a:pPr marL="12700">
              <a:spcBef>
                <a:spcPts val="675"/>
              </a:spcBef>
            </a:pPr>
            <a:r>
              <a:rPr sz="1200" spc="-5" dirty="0">
                <a:solidFill>
                  <a:prstClr val="black"/>
                </a:solidFill>
                <a:latin typeface="Tahoma"/>
                <a:cs typeface="Tahoma"/>
              </a:rPr>
              <a:t>26-02-2021</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31-03-2021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30-04-2021</a:t>
            </a:r>
            <a:endParaRPr sz="1200">
              <a:solidFill>
                <a:prstClr val="black"/>
              </a:solidFill>
              <a:latin typeface="Tahoma"/>
              <a:cs typeface="Tahoma"/>
            </a:endParaRPr>
          </a:p>
          <a:p>
            <a:pPr marL="12700">
              <a:spcBef>
                <a:spcPts val="770"/>
              </a:spcBef>
            </a:pPr>
            <a:r>
              <a:rPr sz="1200" spc="-5" dirty="0">
                <a:solidFill>
                  <a:prstClr val="black"/>
                </a:solidFill>
                <a:latin typeface="Tahoma"/>
                <a:cs typeface="Tahoma"/>
              </a:rPr>
              <a:t>31-05-2021</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30-06-2021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30-07-2021</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31-08-2021</a:t>
            </a:r>
            <a:endParaRPr sz="1200">
              <a:solidFill>
                <a:prstClr val="black"/>
              </a:solidFill>
              <a:latin typeface="Tahoma"/>
              <a:cs typeface="Tahoma"/>
            </a:endParaRPr>
          </a:p>
          <a:p>
            <a:pPr marL="12700">
              <a:spcBef>
                <a:spcPts val="885"/>
              </a:spcBef>
            </a:pPr>
            <a:r>
              <a:rPr sz="1200" spc="-5" dirty="0">
                <a:solidFill>
                  <a:prstClr val="black"/>
                </a:solidFill>
                <a:latin typeface="Tahoma"/>
                <a:cs typeface="Tahoma"/>
              </a:rPr>
              <a:t>30-09-2021</a:t>
            </a:r>
            <a:endParaRPr sz="1200">
              <a:solidFill>
                <a:prstClr val="black"/>
              </a:solidFill>
              <a:latin typeface="Tahoma"/>
              <a:cs typeface="Tahoma"/>
            </a:endParaRPr>
          </a:p>
          <a:p>
            <a:pPr marL="12700">
              <a:spcBef>
                <a:spcPts val="770"/>
              </a:spcBef>
            </a:pPr>
            <a:r>
              <a:rPr sz="1200" spc="-5" dirty="0">
                <a:solidFill>
                  <a:prstClr val="black"/>
                </a:solidFill>
                <a:latin typeface="Tahoma"/>
                <a:cs typeface="Tahoma"/>
              </a:rPr>
              <a:t>29-10-2021</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30-11-2021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31-12-2021</a:t>
            </a:r>
            <a:endParaRPr sz="1200">
              <a:solidFill>
                <a:prstClr val="black"/>
              </a:solidFill>
              <a:latin typeface="Tahoma"/>
              <a:cs typeface="Tahoma"/>
            </a:endParaRPr>
          </a:p>
          <a:p>
            <a:pPr marL="12700">
              <a:spcBef>
                <a:spcPts val="770"/>
              </a:spcBef>
            </a:pPr>
            <a:r>
              <a:rPr sz="1200" spc="-5" dirty="0">
                <a:solidFill>
                  <a:prstClr val="black"/>
                </a:solidFill>
                <a:latin typeface="Tahoma"/>
                <a:cs typeface="Tahoma"/>
              </a:rPr>
              <a:t>31-01-2022</a:t>
            </a:r>
            <a:endParaRPr sz="1200">
              <a:solidFill>
                <a:prstClr val="black"/>
              </a:solidFill>
              <a:latin typeface="Tahoma"/>
              <a:cs typeface="Tahoma"/>
            </a:endParaRPr>
          </a:p>
          <a:p>
            <a:pPr marL="12700">
              <a:spcBef>
                <a:spcPts val="675"/>
              </a:spcBef>
            </a:pPr>
            <a:r>
              <a:rPr sz="1200" spc="-5" dirty="0">
                <a:solidFill>
                  <a:prstClr val="black"/>
                </a:solidFill>
                <a:latin typeface="Tahoma"/>
                <a:cs typeface="Tahoma"/>
              </a:rPr>
              <a:t>28-02-2022</a:t>
            </a:r>
            <a:endParaRPr sz="1200">
              <a:solidFill>
                <a:prstClr val="black"/>
              </a:solidFill>
              <a:latin typeface="Tahoma"/>
              <a:cs typeface="Tahoma"/>
            </a:endParaRPr>
          </a:p>
          <a:p>
            <a:pPr marL="12700">
              <a:spcBef>
                <a:spcPts val="345"/>
              </a:spcBef>
            </a:pPr>
            <a:r>
              <a:rPr sz="1200" spc="-5" dirty="0">
                <a:solidFill>
                  <a:prstClr val="black"/>
                </a:solidFill>
                <a:latin typeface="Tahoma"/>
                <a:cs typeface="Tahoma"/>
              </a:rPr>
              <a:t>23-03-2022</a:t>
            </a:r>
            <a:endParaRPr sz="1200">
              <a:solidFill>
                <a:prstClr val="black"/>
              </a:solidFill>
              <a:latin typeface="Tahoma"/>
              <a:cs typeface="Tahoma"/>
            </a:endParaRPr>
          </a:p>
        </p:txBody>
      </p:sp>
      <p:sp>
        <p:nvSpPr>
          <p:cNvPr id="14" name="object 14"/>
          <p:cNvSpPr txBox="1"/>
          <p:nvPr/>
        </p:nvSpPr>
        <p:spPr>
          <a:xfrm>
            <a:off x="8340597" y="3067558"/>
            <a:ext cx="560070"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580,82</a:t>
            </a:r>
            <a:endParaRPr sz="1200">
              <a:solidFill>
                <a:prstClr val="black"/>
              </a:solidFill>
              <a:latin typeface="Tahoma"/>
              <a:cs typeface="Tahoma"/>
            </a:endParaRPr>
          </a:p>
        </p:txBody>
      </p:sp>
      <p:sp>
        <p:nvSpPr>
          <p:cNvPr id="15" name="object 1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54</a:t>
            </a:r>
            <a:endParaRPr sz="1400">
              <a:solidFill>
                <a:prstClr val="black"/>
              </a:solidFill>
              <a:latin typeface="Tahoma"/>
              <a:cs typeface="Tahoma"/>
            </a:endParaRPr>
          </a:p>
        </p:txBody>
      </p:sp>
    </p:spTree>
    <p:extLst>
      <p:ext uri="{BB962C8B-B14F-4D97-AF65-F5344CB8AC3E}">
        <p14:creationId xmlns:p14="http://schemas.microsoft.com/office/powerpoint/2010/main" val="1766088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606678"/>
            <a:ext cx="8711565" cy="1016635"/>
          </a:xfrm>
          <a:prstGeom prst="rect">
            <a:avLst/>
          </a:prstGeom>
        </p:spPr>
        <p:txBody>
          <a:bodyPr vert="horz" wrap="square" lIns="0" tIns="12700" rIns="0" bIns="0" rtlCol="0">
            <a:spAutoFit/>
          </a:bodyPr>
          <a:lstStyle/>
          <a:p>
            <a:pPr marL="12700" marR="541655">
              <a:lnSpc>
                <a:spcPct val="127800"/>
              </a:lnSpc>
              <a:spcBef>
                <a:spcPts val="100"/>
              </a:spcBef>
            </a:pPr>
            <a:r>
              <a:rPr spc="-5" dirty="0"/>
              <a:t>Türk lirası </a:t>
            </a:r>
            <a:r>
              <a:rPr dirty="0"/>
              <a:t>yabancı </a:t>
            </a:r>
            <a:r>
              <a:rPr spc="-5" dirty="0"/>
              <a:t>paralar karşısında yıl başından </a:t>
            </a:r>
            <a:r>
              <a:rPr dirty="0"/>
              <a:t>bu yana </a:t>
            </a:r>
            <a:r>
              <a:rPr spc="-5" dirty="0"/>
              <a:t>göreli </a:t>
            </a:r>
            <a:r>
              <a:rPr dirty="0"/>
              <a:t>olarak  </a:t>
            </a:r>
            <a:r>
              <a:rPr spc="-5" dirty="0"/>
              <a:t>istikrarlı</a:t>
            </a:r>
            <a:r>
              <a:rPr spc="-25" dirty="0"/>
              <a:t> </a:t>
            </a:r>
            <a:r>
              <a:rPr spc="-5" dirty="0"/>
              <a:t>seyretmektedir.</a:t>
            </a:r>
          </a:p>
          <a:p>
            <a:pPr marL="12700">
              <a:lnSpc>
                <a:spcPct val="100000"/>
              </a:lnSpc>
              <a:spcBef>
                <a:spcPts val="120"/>
              </a:spcBef>
            </a:pPr>
            <a:r>
              <a:rPr b="0" dirty="0">
                <a:latin typeface="Tahoma"/>
                <a:cs typeface="Tahoma"/>
              </a:rPr>
              <a:t>2021 </a:t>
            </a:r>
            <a:r>
              <a:rPr b="0" spc="-5" dirty="0">
                <a:latin typeface="Tahoma"/>
                <a:cs typeface="Tahoma"/>
              </a:rPr>
              <a:t>yılının son </a:t>
            </a:r>
            <a:r>
              <a:rPr b="0" dirty="0">
                <a:latin typeface="Tahoma"/>
                <a:cs typeface="Tahoma"/>
              </a:rPr>
              <a:t>üç ayında </a:t>
            </a:r>
            <a:r>
              <a:rPr b="0" spc="-5" dirty="0">
                <a:latin typeface="Tahoma"/>
                <a:cs typeface="Tahoma"/>
              </a:rPr>
              <a:t>döviz kurlarındaki artışlar %75’e ulaşmış </a:t>
            </a:r>
            <a:r>
              <a:rPr b="0" dirty="0">
                <a:latin typeface="Tahoma"/>
                <a:cs typeface="Tahoma"/>
              </a:rPr>
              <a:t>ancak, </a:t>
            </a:r>
            <a:r>
              <a:rPr b="0" spc="-5" dirty="0">
                <a:latin typeface="Tahoma"/>
                <a:cs typeface="Tahoma"/>
              </a:rPr>
              <a:t>yıl</a:t>
            </a:r>
            <a:r>
              <a:rPr b="0" spc="120" dirty="0">
                <a:latin typeface="Tahoma"/>
                <a:cs typeface="Tahoma"/>
              </a:rPr>
              <a:t> </a:t>
            </a:r>
            <a:r>
              <a:rPr b="0" spc="-5" dirty="0">
                <a:latin typeface="Tahoma"/>
                <a:cs typeface="Tahoma"/>
              </a:rPr>
              <a:t>sonunda</a:t>
            </a:r>
          </a:p>
        </p:txBody>
      </p:sp>
      <p:sp>
        <p:nvSpPr>
          <p:cNvPr id="3" name="object 3"/>
          <p:cNvSpPr txBox="1"/>
          <p:nvPr/>
        </p:nvSpPr>
        <p:spPr>
          <a:xfrm>
            <a:off x="78739" y="6396634"/>
            <a:ext cx="261874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Kaynak: </a:t>
            </a:r>
            <a:r>
              <a:rPr sz="1200" spc="-10" dirty="0">
                <a:solidFill>
                  <a:prstClr val="black"/>
                </a:solidFill>
                <a:latin typeface="Tahoma"/>
                <a:cs typeface="Tahoma"/>
              </a:rPr>
              <a:t>TCMB, </a:t>
            </a:r>
            <a:r>
              <a:rPr sz="1200" spc="-20" dirty="0">
                <a:solidFill>
                  <a:prstClr val="black"/>
                </a:solidFill>
                <a:latin typeface="Tahoma"/>
                <a:cs typeface="Tahoma"/>
              </a:rPr>
              <a:t>TEPAV</a:t>
            </a:r>
            <a:r>
              <a:rPr sz="1200" spc="35" dirty="0">
                <a:solidFill>
                  <a:prstClr val="black"/>
                </a:solidFill>
                <a:latin typeface="Tahoma"/>
                <a:cs typeface="Tahoma"/>
              </a:rPr>
              <a:t> </a:t>
            </a:r>
            <a:r>
              <a:rPr sz="1200" spc="-5" dirty="0">
                <a:solidFill>
                  <a:prstClr val="black"/>
                </a:solidFill>
                <a:latin typeface="Tahoma"/>
                <a:cs typeface="Tahoma"/>
              </a:rPr>
              <a:t>görselleştirmesi</a:t>
            </a:r>
            <a:endParaRPr sz="1200">
              <a:solidFill>
                <a:prstClr val="black"/>
              </a:solidFill>
              <a:latin typeface="Tahoma"/>
              <a:cs typeface="Tahoma"/>
            </a:endParaRPr>
          </a:p>
        </p:txBody>
      </p:sp>
      <p:sp>
        <p:nvSpPr>
          <p:cNvPr id="4" name="object 4"/>
          <p:cNvSpPr/>
          <p:nvPr/>
        </p:nvSpPr>
        <p:spPr>
          <a:xfrm>
            <a:off x="0" y="1958339"/>
            <a:ext cx="9144000" cy="338455"/>
          </a:xfrm>
          <a:custGeom>
            <a:avLst/>
            <a:gdLst/>
            <a:ahLst/>
            <a:cxnLst/>
            <a:rect l="l" t="t" r="r" b="b"/>
            <a:pathLst>
              <a:path w="9144000" h="338455">
                <a:moveTo>
                  <a:pt x="0" y="0"/>
                </a:moveTo>
                <a:lnTo>
                  <a:pt x="0" y="338327"/>
                </a:lnTo>
                <a:lnTo>
                  <a:pt x="9143999" y="338327"/>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5" name="object 5"/>
          <p:cNvSpPr txBox="1"/>
          <p:nvPr/>
        </p:nvSpPr>
        <p:spPr>
          <a:xfrm>
            <a:off x="78739" y="1465472"/>
            <a:ext cx="6783705" cy="792480"/>
          </a:xfrm>
          <a:prstGeom prst="rect">
            <a:avLst/>
          </a:prstGeom>
        </p:spPr>
        <p:txBody>
          <a:bodyPr vert="horz" wrap="square" lIns="0" tIns="144780" rIns="0" bIns="0" rtlCol="0">
            <a:spAutoFit/>
          </a:bodyPr>
          <a:lstStyle/>
          <a:p>
            <a:pPr marL="12700">
              <a:spcBef>
                <a:spcPts val="1140"/>
              </a:spcBef>
            </a:pPr>
            <a:r>
              <a:rPr spc="-5" dirty="0">
                <a:solidFill>
                  <a:srgbClr val="1F308D"/>
                </a:solidFill>
                <a:latin typeface="Tahoma"/>
                <a:cs typeface="Tahoma"/>
              </a:rPr>
              <a:t>yaşanan düşüşlerle söz konusu </a:t>
            </a:r>
            <a:r>
              <a:rPr dirty="0">
                <a:solidFill>
                  <a:srgbClr val="1F308D"/>
                </a:solidFill>
                <a:latin typeface="Tahoma"/>
                <a:cs typeface="Tahoma"/>
              </a:rPr>
              <a:t>artışlar </a:t>
            </a:r>
            <a:r>
              <a:rPr spc="-5" dirty="0">
                <a:solidFill>
                  <a:srgbClr val="1F308D"/>
                </a:solidFill>
                <a:latin typeface="Tahoma"/>
                <a:cs typeface="Tahoma"/>
              </a:rPr>
              <a:t>kısmi olarak telafi</a:t>
            </a:r>
            <a:r>
              <a:rPr spc="20" dirty="0">
                <a:solidFill>
                  <a:srgbClr val="1F308D"/>
                </a:solidFill>
                <a:latin typeface="Tahoma"/>
                <a:cs typeface="Tahoma"/>
              </a:rPr>
              <a:t> </a:t>
            </a:r>
            <a:r>
              <a:rPr spc="-5" dirty="0">
                <a:solidFill>
                  <a:srgbClr val="1F308D"/>
                </a:solidFill>
                <a:latin typeface="Tahoma"/>
                <a:cs typeface="Tahoma"/>
              </a:rPr>
              <a:t>edilmiştir.</a:t>
            </a:r>
            <a:endParaRPr>
              <a:solidFill>
                <a:prstClr val="black"/>
              </a:solidFill>
              <a:latin typeface="Tahoma"/>
              <a:cs typeface="Tahoma"/>
            </a:endParaRPr>
          </a:p>
          <a:p>
            <a:pPr marL="2214880">
              <a:spcBef>
                <a:spcPts val="915"/>
              </a:spcBef>
            </a:pPr>
            <a:r>
              <a:rPr sz="1600" spc="-5" dirty="0">
                <a:solidFill>
                  <a:srgbClr val="FFFFFF"/>
                </a:solidFill>
                <a:latin typeface="Arial"/>
                <a:cs typeface="Arial"/>
              </a:rPr>
              <a:t>Döviz </a:t>
            </a:r>
            <a:r>
              <a:rPr sz="1600" spc="-10" dirty="0">
                <a:solidFill>
                  <a:srgbClr val="FFFFFF"/>
                </a:solidFill>
                <a:latin typeface="Arial"/>
                <a:cs typeface="Arial"/>
              </a:rPr>
              <a:t>kurları </a:t>
            </a:r>
            <a:r>
              <a:rPr sz="1600" spc="-5" dirty="0">
                <a:solidFill>
                  <a:srgbClr val="FFFFFF"/>
                </a:solidFill>
                <a:latin typeface="Arial"/>
                <a:cs typeface="Arial"/>
              </a:rPr>
              <a:t>(günlük) 1 Ocak 2020 – 25 Mart</a:t>
            </a:r>
            <a:r>
              <a:rPr sz="1600" spc="110" dirty="0">
                <a:solidFill>
                  <a:srgbClr val="FFFFFF"/>
                </a:solidFill>
                <a:latin typeface="Arial"/>
                <a:cs typeface="Arial"/>
              </a:rPr>
              <a:t> </a:t>
            </a:r>
            <a:r>
              <a:rPr sz="1600" spc="-5" dirty="0">
                <a:solidFill>
                  <a:srgbClr val="FFFFFF"/>
                </a:solidFill>
                <a:latin typeface="Arial"/>
                <a:cs typeface="Arial"/>
              </a:rPr>
              <a:t>2022</a:t>
            </a:r>
            <a:endParaRPr sz="1600">
              <a:solidFill>
                <a:prstClr val="black"/>
              </a:solidFill>
              <a:latin typeface="Arial"/>
              <a:cs typeface="Arial"/>
            </a:endParaRPr>
          </a:p>
        </p:txBody>
      </p:sp>
      <p:grpSp>
        <p:nvGrpSpPr>
          <p:cNvPr id="6" name="object 6"/>
          <p:cNvGrpSpPr/>
          <p:nvPr/>
        </p:nvGrpSpPr>
        <p:grpSpPr>
          <a:xfrm>
            <a:off x="642937" y="2543365"/>
            <a:ext cx="8083550" cy="2874645"/>
            <a:chOff x="642937" y="2543365"/>
            <a:chExt cx="8083550" cy="2874645"/>
          </a:xfrm>
        </p:grpSpPr>
        <p:sp>
          <p:nvSpPr>
            <p:cNvPr id="7" name="object 7"/>
            <p:cNvSpPr/>
            <p:nvPr/>
          </p:nvSpPr>
          <p:spPr>
            <a:xfrm>
              <a:off x="647700" y="2548127"/>
              <a:ext cx="7880984" cy="2865120"/>
            </a:xfrm>
            <a:custGeom>
              <a:avLst/>
              <a:gdLst/>
              <a:ahLst/>
              <a:cxnLst/>
              <a:rect l="l" t="t" r="r" b="b"/>
              <a:pathLst>
                <a:path w="7880984" h="2865120">
                  <a:moveTo>
                    <a:pt x="45720" y="2865120"/>
                  </a:moveTo>
                  <a:lnTo>
                    <a:pt x="45720" y="0"/>
                  </a:lnTo>
                </a:path>
                <a:path w="7880984" h="2865120">
                  <a:moveTo>
                    <a:pt x="0" y="2865120"/>
                  </a:moveTo>
                  <a:lnTo>
                    <a:pt x="45720" y="2865120"/>
                  </a:lnTo>
                </a:path>
                <a:path w="7880984" h="2865120">
                  <a:moveTo>
                    <a:pt x="0" y="2506980"/>
                  </a:moveTo>
                  <a:lnTo>
                    <a:pt x="45720" y="2506980"/>
                  </a:lnTo>
                </a:path>
                <a:path w="7880984" h="2865120">
                  <a:moveTo>
                    <a:pt x="0" y="2148840"/>
                  </a:moveTo>
                  <a:lnTo>
                    <a:pt x="45720" y="2148840"/>
                  </a:lnTo>
                </a:path>
                <a:path w="7880984" h="2865120">
                  <a:moveTo>
                    <a:pt x="0" y="1790700"/>
                  </a:moveTo>
                  <a:lnTo>
                    <a:pt x="45720" y="1790700"/>
                  </a:lnTo>
                </a:path>
                <a:path w="7880984" h="2865120">
                  <a:moveTo>
                    <a:pt x="0" y="1432560"/>
                  </a:moveTo>
                  <a:lnTo>
                    <a:pt x="45720" y="1432560"/>
                  </a:lnTo>
                </a:path>
                <a:path w="7880984" h="2865120">
                  <a:moveTo>
                    <a:pt x="0" y="1074420"/>
                  </a:moveTo>
                  <a:lnTo>
                    <a:pt x="45720" y="1074420"/>
                  </a:lnTo>
                </a:path>
                <a:path w="7880984" h="2865120">
                  <a:moveTo>
                    <a:pt x="0" y="716280"/>
                  </a:moveTo>
                  <a:lnTo>
                    <a:pt x="45720" y="716280"/>
                  </a:lnTo>
                </a:path>
                <a:path w="7880984" h="2865120">
                  <a:moveTo>
                    <a:pt x="0" y="358139"/>
                  </a:moveTo>
                  <a:lnTo>
                    <a:pt x="45720" y="358139"/>
                  </a:lnTo>
                </a:path>
                <a:path w="7880984" h="2865120">
                  <a:moveTo>
                    <a:pt x="0" y="0"/>
                  </a:moveTo>
                  <a:lnTo>
                    <a:pt x="45720" y="0"/>
                  </a:lnTo>
                </a:path>
                <a:path w="7880984" h="2865120">
                  <a:moveTo>
                    <a:pt x="45720" y="2865120"/>
                  </a:moveTo>
                  <a:lnTo>
                    <a:pt x="7880604" y="286512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694181" y="4711445"/>
              <a:ext cx="2798445" cy="370840"/>
            </a:xfrm>
            <a:custGeom>
              <a:avLst/>
              <a:gdLst/>
              <a:ahLst/>
              <a:cxnLst/>
              <a:rect l="l" t="t" r="r" b="b"/>
              <a:pathLst>
                <a:path w="2798445" h="370839">
                  <a:moveTo>
                    <a:pt x="0" y="355091"/>
                  </a:moveTo>
                  <a:lnTo>
                    <a:pt x="13716" y="353567"/>
                  </a:lnTo>
                  <a:lnTo>
                    <a:pt x="27432" y="350519"/>
                  </a:lnTo>
                  <a:lnTo>
                    <a:pt x="41148" y="350519"/>
                  </a:lnTo>
                  <a:lnTo>
                    <a:pt x="54864" y="350519"/>
                  </a:lnTo>
                  <a:lnTo>
                    <a:pt x="70104" y="352043"/>
                  </a:lnTo>
                  <a:lnTo>
                    <a:pt x="83820" y="365759"/>
                  </a:lnTo>
                  <a:lnTo>
                    <a:pt x="97536" y="367283"/>
                  </a:lnTo>
                  <a:lnTo>
                    <a:pt x="111252" y="370331"/>
                  </a:lnTo>
                  <a:lnTo>
                    <a:pt x="124968" y="365759"/>
                  </a:lnTo>
                  <a:lnTo>
                    <a:pt x="140208" y="364235"/>
                  </a:lnTo>
                  <a:lnTo>
                    <a:pt x="153924" y="367283"/>
                  </a:lnTo>
                  <a:lnTo>
                    <a:pt x="167640" y="368807"/>
                  </a:lnTo>
                  <a:lnTo>
                    <a:pt x="181356" y="362711"/>
                  </a:lnTo>
                  <a:lnTo>
                    <a:pt x="195072" y="358139"/>
                  </a:lnTo>
                  <a:lnTo>
                    <a:pt x="208787" y="356615"/>
                  </a:lnTo>
                  <a:lnTo>
                    <a:pt x="224028" y="359663"/>
                  </a:lnTo>
                  <a:lnTo>
                    <a:pt x="237744" y="356615"/>
                  </a:lnTo>
                  <a:lnTo>
                    <a:pt x="251459" y="355091"/>
                  </a:lnTo>
                  <a:lnTo>
                    <a:pt x="265176" y="355091"/>
                  </a:lnTo>
                  <a:lnTo>
                    <a:pt x="278892" y="355091"/>
                  </a:lnTo>
                  <a:lnTo>
                    <a:pt x="292608" y="348995"/>
                  </a:lnTo>
                  <a:lnTo>
                    <a:pt x="307848" y="348995"/>
                  </a:lnTo>
                  <a:lnTo>
                    <a:pt x="321564" y="347471"/>
                  </a:lnTo>
                  <a:lnTo>
                    <a:pt x="335280" y="348995"/>
                  </a:lnTo>
                  <a:lnTo>
                    <a:pt x="348996" y="347471"/>
                  </a:lnTo>
                  <a:lnTo>
                    <a:pt x="362712" y="347471"/>
                  </a:lnTo>
                  <a:lnTo>
                    <a:pt x="377952" y="347471"/>
                  </a:lnTo>
                  <a:lnTo>
                    <a:pt x="391668" y="344423"/>
                  </a:lnTo>
                  <a:lnTo>
                    <a:pt x="405384" y="338327"/>
                  </a:lnTo>
                  <a:lnTo>
                    <a:pt x="419100" y="339851"/>
                  </a:lnTo>
                  <a:lnTo>
                    <a:pt x="432816" y="335279"/>
                  </a:lnTo>
                  <a:lnTo>
                    <a:pt x="446531" y="335279"/>
                  </a:lnTo>
                  <a:lnTo>
                    <a:pt x="461772" y="336803"/>
                  </a:lnTo>
                  <a:lnTo>
                    <a:pt x="475488" y="333755"/>
                  </a:lnTo>
                  <a:lnTo>
                    <a:pt x="489204" y="333755"/>
                  </a:lnTo>
                  <a:lnTo>
                    <a:pt x="502920" y="329183"/>
                  </a:lnTo>
                  <a:lnTo>
                    <a:pt x="516636" y="326135"/>
                  </a:lnTo>
                  <a:lnTo>
                    <a:pt x="531876" y="318515"/>
                  </a:lnTo>
                  <a:lnTo>
                    <a:pt x="545592" y="321563"/>
                  </a:lnTo>
                  <a:lnTo>
                    <a:pt x="559308" y="316991"/>
                  </a:lnTo>
                  <a:lnTo>
                    <a:pt x="573024" y="315467"/>
                  </a:lnTo>
                  <a:lnTo>
                    <a:pt x="586740" y="303275"/>
                  </a:lnTo>
                  <a:lnTo>
                    <a:pt x="600456" y="304799"/>
                  </a:lnTo>
                  <a:lnTo>
                    <a:pt x="615696" y="309371"/>
                  </a:lnTo>
                  <a:lnTo>
                    <a:pt x="629412" y="327659"/>
                  </a:lnTo>
                  <a:lnTo>
                    <a:pt x="643128" y="329183"/>
                  </a:lnTo>
                  <a:lnTo>
                    <a:pt x="656844" y="329183"/>
                  </a:lnTo>
                  <a:lnTo>
                    <a:pt x="670560" y="324611"/>
                  </a:lnTo>
                  <a:lnTo>
                    <a:pt x="685800" y="323087"/>
                  </a:lnTo>
                  <a:lnTo>
                    <a:pt x="699516" y="316991"/>
                  </a:lnTo>
                  <a:lnTo>
                    <a:pt x="713232" y="303275"/>
                  </a:lnTo>
                  <a:lnTo>
                    <a:pt x="726948" y="295655"/>
                  </a:lnTo>
                  <a:lnTo>
                    <a:pt x="740664" y="278891"/>
                  </a:lnTo>
                  <a:lnTo>
                    <a:pt x="754380" y="262127"/>
                  </a:lnTo>
                  <a:lnTo>
                    <a:pt x="769620" y="263651"/>
                  </a:lnTo>
                  <a:lnTo>
                    <a:pt x="783336" y="251459"/>
                  </a:lnTo>
                  <a:lnTo>
                    <a:pt x="797052" y="257555"/>
                  </a:lnTo>
                  <a:lnTo>
                    <a:pt x="810768" y="239267"/>
                  </a:lnTo>
                  <a:lnTo>
                    <a:pt x="824484" y="254507"/>
                  </a:lnTo>
                  <a:lnTo>
                    <a:pt x="838200" y="271271"/>
                  </a:lnTo>
                  <a:lnTo>
                    <a:pt x="853440" y="262127"/>
                  </a:lnTo>
                  <a:lnTo>
                    <a:pt x="867156" y="265175"/>
                  </a:lnTo>
                  <a:lnTo>
                    <a:pt x="880872" y="251459"/>
                  </a:lnTo>
                  <a:lnTo>
                    <a:pt x="894588" y="242315"/>
                  </a:lnTo>
                  <a:lnTo>
                    <a:pt x="908304" y="228599"/>
                  </a:lnTo>
                  <a:lnTo>
                    <a:pt x="923544" y="224027"/>
                  </a:lnTo>
                  <a:lnTo>
                    <a:pt x="937260" y="219455"/>
                  </a:lnTo>
                  <a:lnTo>
                    <a:pt x="950976" y="208787"/>
                  </a:lnTo>
                  <a:lnTo>
                    <a:pt x="964692" y="211835"/>
                  </a:lnTo>
                  <a:lnTo>
                    <a:pt x="978407" y="205739"/>
                  </a:lnTo>
                  <a:lnTo>
                    <a:pt x="992124" y="211835"/>
                  </a:lnTo>
                  <a:lnTo>
                    <a:pt x="1007363" y="220979"/>
                  </a:lnTo>
                  <a:lnTo>
                    <a:pt x="1021080" y="207263"/>
                  </a:lnTo>
                  <a:lnTo>
                    <a:pt x="1034795" y="204215"/>
                  </a:lnTo>
                  <a:lnTo>
                    <a:pt x="1048512" y="192023"/>
                  </a:lnTo>
                  <a:lnTo>
                    <a:pt x="1062228" y="181355"/>
                  </a:lnTo>
                  <a:lnTo>
                    <a:pt x="1077468" y="179831"/>
                  </a:lnTo>
                  <a:lnTo>
                    <a:pt x="1091184" y="181355"/>
                  </a:lnTo>
                  <a:lnTo>
                    <a:pt x="1104900" y="172211"/>
                  </a:lnTo>
                  <a:lnTo>
                    <a:pt x="1118616" y="169163"/>
                  </a:lnTo>
                  <a:lnTo>
                    <a:pt x="1132332" y="172211"/>
                  </a:lnTo>
                  <a:lnTo>
                    <a:pt x="1146048" y="170687"/>
                  </a:lnTo>
                  <a:lnTo>
                    <a:pt x="1161288" y="166115"/>
                  </a:lnTo>
                  <a:lnTo>
                    <a:pt x="1175004" y="169163"/>
                  </a:lnTo>
                  <a:lnTo>
                    <a:pt x="1188720" y="169163"/>
                  </a:lnTo>
                  <a:lnTo>
                    <a:pt x="1202436" y="161543"/>
                  </a:lnTo>
                  <a:lnTo>
                    <a:pt x="1216152" y="155447"/>
                  </a:lnTo>
                  <a:lnTo>
                    <a:pt x="1231392" y="140207"/>
                  </a:lnTo>
                  <a:lnTo>
                    <a:pt x="1245108" y="124967"/>
                  </a:lnTo>
                  <a:lnTo>
                    <a:pt x="1258824" y="147827"/>
                  </a:lnTo>
                  <a:lnTo>
                    <a:pt x="1272540" y="152399"/>
                  </a:lnTo>
                  <a:lnTo>
                    <a:pt x="1286256" y="163067"/>
                  </a:lnTo>
                  <a:lnTo>
                    <a:pt x="1299972" y="169163"/>
                  </a:lnTo>
                  <a:lnTo>
                    <a:pt x="1315212" y="172211"/>
                  </a:lnTo>
                  <a:lnTo>
                    <a:pt x="1328928" y="181355"/>
                  </a:lnTo>
                  <a:lnTo>
                    <a:pt x="1342644" y="190499"/>
                  </a:lnTo>
                  <a:lnTo>
                    <a:pt x="1356360" y="202691"/>
                  </a:lnTo>
                  <a:lnTo>
                    <a:pt x="1370076" y="202691"/>
                  </a:lnTo>
                  <a:lnTo>
                    <a:pt x="1383792" y="202691"/>
                  </a:lnTo>
                  <a:lnTo>
                    <a:pt x="1399032" y="207263"/>
                  </a:lnTo>
                  <a:lnTo>
                    <a:pt x="1412748" y="202691"/>
                  </a:lnTo>
                  <a:lnTo>
                    <a:pt x="1426464" y="198119"/>
                  </a:lnTo>
                  <a:lnTo>
                    <a:pt x="1440180" y="199643"/>
                  </a:lnTo>
                  <a:lnTo>
                    <a:pt x="1453895" y="204215"/>
                  </a:lnTo>
                  <a:lnTo>
                    <a:pt x="1469136" y="213359"/>
                  </a:lnTo>
                  <a:lnTo>
                    <a:pt x="1482852" y="210311"/>
                  </a:lnTo>
                  <a:lnTo>
                    <a:pt x="1496568" y="208787"/>
                  </a:lnTo>
                  <a:lnTo>
                    <a:pt x="1510284" y="205739"/>
                  </a:lnTo>
                  <a:lnTo>
                    <a:pt x="1524000" y="204215"/>
                  </a:lnTo>
                  <a:lnTo>
                    <a:pt x="1537716" y="204215"/>
                  </a:lnTo>
                  <a:lnTo>
                    <a:pt x="1552956" y="204215"/>
                  </a:lnTo>
                  <a:lnTo>
                    <a:pt x="1566672" y="198119"/>
                  </a:lnTo>
                  <a:lnTo>
                    <a:pt x="1580388" y="196595"/>
                  </a:lnTo>
                  <a:lnTo>
                    <a:pt x="1594104" y="196595"/>
                  </a:lnTo>
                  <a:lnTo>
                    <a:pt x="1607820" y="195071"/>
                  </a:lnTo>
                  <a:lnTo>
                    <a:pt x="1623060" y="192023"/>
                  </a:lnTo>
                  <a:lnTo>
                    <a:pt x="1636776" y="192023"/>
                  </a:lnTo>
                  <a:lnTo>
                    <a:pt x="1650492" y="193547"/>
                  </a:lnTo>
                  <a:lnTo>
                    <a:pt x="1664208" y="192023"/>
                  </a:lnTo>
                  <a:lnTo>
                    <a:pt x="1677924" y="192023"/>
                  </a:lnTo>
                  <a:lnTo>
                    <a:pt x="1691640" y="192023"/>
                  </a:lnTo>
                  <a:lnTo>
                    <a:pt x="1706880" y="193547"/>
                  </a:lnTo>
                  <a:lnTo>
                    <a:pt x="1720595" y="193547"/>
                  </a:lnTo>
                  <a:lnTo>
                    <a:pt x="1734312" y="192023"/>
                  </a:lnTo>
                  <a:lnTo>
                    <a:pt x="1748028" y="192023"/>
                  </a:lnTo>
                  <a:lnTo>
                    <a:pt x="1761744" y="193547"/>
                  </a:lnTo>
                  <a:lnTo>
                    <a:pt x="1776984" y="193547"/>
                  </a:lnTo>
                  <a:lnTo>
                    <a:pt x="1790700" y="192023"/>
                  </a:lnTo>
                  <a:lnTo>
                    <a:pt x="1804416" y="190499"/>
                  </a:lnTo>
                  <a:lnTo>
                    <a:pt x="1818132" y="190499"/>
                  </a:lnTo>
                  <a:lnTo>
                    <a:pt x="1831848" y="190499"/>
                  </a:lnTo>
                  <a:lnTo>
                    <a:pt x="1845564" y="192023"/>
                  </a:lnTo>
                  <a:lnTo>
                    <a:pt x="1860804" y="190499"/>
                  </a:lnTo>
                  <a:lnTo>
                    <a:pt x="1874520" y="190499"/>
                  </a:lnTo>
                  <a:lnTo>
                    <a:pt x="1888236" y="192023"/>
                  </a:lnTo>
                  <a:lnTo>
                    <a:pt x="1901952" y="192023"/>
                  </a:lnTo>
                  <a:lnTo>
                    <a:pt x="1915668" y="192023"/>
                  </a:lnTo>
                  <a:lnTo>
                    <a:pt x="1930908" y="193547"/>
                  </a:lnTo>
                  <a:lnTo>
                    <a:pt x="1944624" y="193547"/>
                  </a:lnTo>
                  <a:lnTo>
                    <a:pt x="1958340" y="193547"/>
                  </a:lnTo>
                  <a:lnTo>
                    <a:pt x="1972056" y="193547"/>
                  </a:lnTo>
                  <a:lnTo>
                    <a:pt x="1985772" y="193547"/>
                  </a:lnTo>
                  <a:lnTo>
                    <a:pt x="1999488" y="185927"/>
                  </a:lnTo>
                  <a:lnTo>
                    <a:pt x="2014728" y="175259"/>
                  </a:lnTo>
                  <a:lnTo>
                    <a:pt x="2028444" y="175259"/>
                  </a:lnTo>
                  <a:lnTo>
                    <a:pt x="2042160" y="176783"/>
                  </a:lnTo>
                  <a:lnTo>
                    <a:pt x="2055876" y="167639"/>
                  </a:lnTo>
                  <a:lnTo>
                    <a:pt x="2069592" y="135635"/>
                  </a:lnTo>
                  <a:lnTo>
                    <a:pt x="2083308" y="117347"/>
                  </a:lnTo>
                  <a:lnTo>
                    <a:pt x="2098548" y="111251"/>
                  </a:lnTo>
                  <a:lnTo>
                    <a:pt x="2112264" y="120395"/>
                  </a:lnTo>
                  <a:lnTo>
                    <a:pt x="2125980" y="112775"/>
                  </a:lnTo>
                  <a:lnTo>
                    <a:pt x="2139696" y="108203"/>
                  </a:lnTo>
                  <a:lnTo>
                    <a:pt x="2153412" y="103631"/>
                  </a:lnTo>
                  <a:lnTo>
                    <a:pt x="2168652" y="99059"/>
                  </a:lnTo>
                  <a:lnTo>
                    <a:pt x="2182368" y="99059"/>
                  </a:lnTo>
                  <a:lnTo>
                    <a:pt x="2196084" y="102107"/>
                  </a:lnTo>
                  <a:lnTo>
                    <a:pt x="2209800" y="111251"/>
                  </a:lnTo>
                  <a:lnTo>
                    <a:pt x="2223516" y="126491"/>
                  </a:lnTo>
                  <a:lnTo>
                    <a:pt x="2237232" y="103631"/>
                  </a:lnTo>
                  <a:lnTo>
                    <a:pt x="2252472" y="99059"/>
                  </a:lnTo>
                  <a:lnTo>
                    <a:pt x="2266188" y="102107"/>
                  </a:lnTo>
                  <a:lnTo>
                    <a:pt x="2279904" y="108203"/>
                  </a:lnTo>
                  <a:lnTo>
                    <a:pt x="2293620" y="109727"/>
                  </a:lnTo>
                  <a:lnTo>
                    <a:pt x="2307336" y="106679"/>
                  </a:lnTo>
                  <a:lnTo>
                    <a:pt x="2322576" y="103631"/>
                  </a:lnTo>
                  <a:lnTo>
                    <a:pt x="2336292" y="100583"/>
                  </a:lnTo>
                  <a:lnTo>
                    <a:pt x="2350008" y="92963"/>
                  </a:lnTo>
                  <a:lnTo>
                    <a:pt x="2363724" y="89915"/>
                  </a:lnTo>
                  <a:lnTo>
                    <a:pt x="2377440" y="86867"/>
                  </a:lnTo>
                  <a:lnTo>
                    <a:pt x="2391156" y="83819"/>
                  </a:lnTo>
                  <a:lnTo>
                    <a:pt x="2406396" y="80771"/>
                  </a:lnTo>
                  <a:lnTo>
                    <a:pt x="2420112" y="83819"/>
                  </a:lnTo>
                  <a:lnTo>
                    <a:pt x="2433828" y="85343"/>
                  </a:lnTo>
                  <a:lnTo>
                    <a:pt x="2447544" y="80771"/>
                  </a:lnTo>
                  <a:lnTo>
                    <a:pt x="2461260" y="80771"/>
                  </a:lnTo>
                  <a:lnTo>
                    <a:pt x="2476500" y="80771"/>
                  </a:lnTo>
                  <a:lnTo>
                    <a:pt x="2490216" y="73151"/>
                  </a:lnTo>
                  <a:lnTo>
                    <a:pt x="2503932" y="68579"/>
                  </a:lnTo>
                  <a:lnTo>
                    <a:pt x="2517648" y="62483"/>
                  </a:lnTo>
                  <a:lnTo>
                    <a:pt x="2531364" y="53339"/>
                  </a:lnTo>
                  <a:lnTo>
                    <a:pt x="2545080" y="47243"/>
                  </a:lnTo>
                  <a:lnTo>
                    <a:pt x="2560320" y="45719"/>
                  </a:lnTo>
                  <a:lnTo>
                    <a:pt x="2574035" y="65531"/>
                  </a:lnTo>
                  <a:lnTo>
                    <a:pt x="2587752" y="30479"/>
                  </a:lnTo>
                  <a:lnTo>
                    <a:pt x="2601468" y="19811"/>
                  </a:lnTo>
                  <a:lnTo>
                    <a:pt x="2615184" y="30479"/>
                  </a:lnTo>
                  <a:lnTo>
                    <a:pt x="2628900" y="39623"/>
                  </a:lnTo>
                  <a:lnTo>
                    <a:pt x="2644140" y="33527"/>
                  </a:lnTo>
                  <a:lnTo>
                    <a:pt x="2657856" y="33527"/>
                  </a:lnTo>
                  <a:lnTo>
                    <a:pt x="2671572" y="30479"/>
                  </a:lnTo>
                  <a:lnTo>
                    <a:pt x="2685288" y="16763"/>
                  </a:lnTo>
                  <a:lnTo>
                    <a:pt x="2699004" y="4571"/>
                  </a:lnTo>
                  <a:lnTo>
                    <a:pt x="2714244" y="1523"/>
                  </a:lnTo>
                  <a:lnTo>
                    <a:pt x="2727960" y="9143"/>
                  </a:lnTo>
                  <a:lnTo>
                    <a:pt x="2741676" y="7619"/>
                  </a:lnTo>
                  <a:lnTo>
                    <a:pt x="2755392" y="0"/>
                  </a:lnTo>
                  <a:lnTo>
                    <a:pt x="2769108" y="1523"/>
                  </a:lnTo>
                  <a:lnTo>
                    <a:pt x="2782823" y="1523"/>
                  </a:lnTo>
                  <a:lnTo>
                    <a:pt x="2798064" y="7619"/>
                  </a:lnTo>
                </a:path>
              </a:pathLst>
            </a:custGeom>
            <a:ln w="38100">
              <a:solidFill>
                <a:srgbClr val="001F5F"/>
              </a:solidFill>
            </a:ln>
          </p:spPr>
          <p:txBody>
            <a:bodyPr wrap="square" lIns="0" tIns="0" rIns="0" bIns="0" rtlCol="0"/>
            <a:lstStyle/>
            <a:p>
              <a:endParaRPr smtClean="0">
                <a:solidFill>
                  <a:prstClr val="black"/>
                </a:solidFill>
              </a:endParaRPr>
            </a:p>
          </p:txBody>
        </p:sp>
        <p:sp>
          <p:nvSpPr>
            <p:cNvPr id="9" name="object 9"/>
            <p:cNvSpPr/>
            <p:nvPr/>
          </p:nvSpPr>
          <p:spPr>
            <a:xfrm>
              <a:off x="3492245" y="4562094"/>
              <a:ext cx="2798445" cy="329565"/>
            </a:xfrm>
            <a:custGeom>
              <a:avLst/>
              <a:gdLst/>
              <a:ahLst/>
              <a:cxnLst/>
              <a:rect l="l" t="t" r="r" b="b"/>
              <a:pathLst>
                <a:path w="2798445" h="329564">
                  <a:moveTo>
                    <a:pt x="0" y="156971"/>
                  </a:moveTo>
                  <a:lnTo>
                    <a:pt x="13715" y="156971"/>
                  </a:lnTo>
                  <a:lnTo>
                    <a:pt x="27431" y="167639"/>
                  </a:lnTo>
                  <a:lnTo>
                    <a:pt x="41148" y="170687"/>
                  </a:lnTo>
                  <a:lnTo>
                    <a:pt x="54863" y="146303"/>
                  </a:lnTo>
                  <a:lnTo>
                    <a:pt x="70103" y="129539"/>
                  </a:lnTo>
                  <a:lnTo>
                    <a:pt x="83819" y="112775"/>
                  </a:lnTo>
                  <a:lnTo>
                    <a:pt x="97536" y="112775"/>
                  </a:lnTo>
                  <a:lnTo>
                    <a:pt x="111251" y="79247"/>
                  </a:lnTo>
                  <a:lnTo>
                    <a:pt x="124967" y="67055"/>
                  </a:lnTo>
                  <a:lnTo>
                    <a:pt x="138683" y="53339"/>
                  </a:lnTo>
                  <a:lnTo>
                    <a:pt x="153924" y="53339"/>
                  </a:lnTo>
                  <a:lnTo>
                    <a:pt x="167639" y="56387"/>
                  </a:lnTo>
                  <a:lnTo>
                    <a:pt x="181355" y="51815"/>
                  </a:lnTo>
                  <a:lnTo>
                    <a:pt x="195071" y="103631"/>
                  </a:lnTo>
                  <a:lnTo>
                    <a:pt x="208787" y="92963"/>
                  </a:lnTo>
                  <a:lnTo>
                    <a:pt x="224027" y="126491"/>
                  </a:lnTo>
                  <a:lnTo>
                    <a:pt x="237743" y="172211"/>
                  </a:lnTo>
                  <a:lnTo>
                    <a:pt x="251459" y="201167"/>
                  </a:lnTo>
                  <a:lnTo>
                    <a:pt x="265175" y="193547"/>
                  </a:lnTo>
                  <a:lnTo>
                    <a:pt x="278891" y="181355"/>
                  </a:lnTo>
                  <a:lnTo>
                    <a:pt x="292607" y="184403"/>
                  </a:lnTo>
                  <a:lnTo>
                    <a:pt x="307848" y="193547"/>
                  </a:lnTo>
                  <a:lnTo>
                    <a:pt x="321563" y="210311"/>
                  </a:lnTo>
                  <a:lnTo>
                    <a:pt x="335279" y="178307"/>
                  </a:lnTo>
                  <a:lnTo>
                    <a:pt x="348995" y="149351"/>
                  </a:lnTo>
                  <a:lnTo>
                    <a:pt x="362712" y="144779"/>
                  </a:lnTo>
                  <a:lnTo>
                    <a:pt x="376427" y="153923"/>
                  </a:lnTo>
                  <a:lnTo>
                    <a:pt x="391667" y="170687"/>
                  </a:lnTo>
                  <a:lnTo>
                    <a:pt x="405383" y="172211"/>
                  </a:lnTo>
                  <a:lnTo>
                    <a:pt x="419100" y="163067"/>
                  </a:lnTo>
                  <a:lnTo>
                    <a:pt x="432815" y="169163"/>
                  </a:lnTo>
                  <a:lnTo>
                    <a:pt x="446531" y="161543"/>
                  </a:lnTo>
                  <a:lnTo>
                    <a:pt x="461771" y="173735"/>
                  </a:lnTo>
                  <a:lnTo>
                    <a:pt x="475488" y="164591"/>
                  </a:lnTo>
                  <a:lnTo>
                    <a:pt x="489203" y="169163"/>
                  </a:lnTo>
                  <a:lnTo>
                    <a:pt x="502919" y="167639"/>
                  </a:lnTo>
                  <a:lnTo>
                    <a:pt x="516636" y="161543"/>
                  </a:lnTo>
                  <a:lnTo>
                    <a:pt x="530351" y="146303"/>
                  </a:lnTo>
                  <a:lnTo>
                    <a:pt x="545591" y="158495"/>
                  </a:lnTo>
                  <a:lnTo>
                    <a:pt x="559307" y="164591"/>
                  </a:lnTo>
                  <a:lnTo>
                    <a:pt x="573024" y="173735"/>
                  </a:lnTo>
                  <a:lnTo>
                    <a:pt x="586739" y="179831"/>
                  </a:lnTo>
                  <a:lnTo>
                    <a:pt x="600455" y="190499"/>
                  </a:lnTo>
                  <a:lnTo>
                    <a:pt x="615695" y="193547"/>
                  </a:lnTo>
                  <a:lnTo>
                    <a:pt x="629412" y="199643"/>
                  </a:lnTo>
                  <a:lnTo>
                    <a:pt x="643127" y="201167"/>
                  </a:lnTo>
                  <a:lnTo>
                    <a:pt x="656843" y="202691"/>
                  </a:lnTo>
                  <a:lnTo>
                    <a:pt x="670559" y="214883"/>
                  </a:lnTo>
                  <a:lnTo>
                    <a:pt x="684276" y="228599"/>
                  </a:lnTo>
                  <a:lnTo>
                    <a:pt x="699515" y="240791"/>
                  </a:lnTo>
                  <a:lnTo>
                    <a:pt x="713231" y="252983"/>
                  </a:lnTo>
                  <a:lnTo>
                    <a:pt x="726948" y="239267"/>
                  </a:lnTo>
                  <a:lnTo>
                    <a:pt x="740663" y="249935"/>
                  </a:lnTo>
                  <a:lnTo>
                    <a:pt x="754379" y="245363"/>
                  </a:lnTo>
                  <a:lnTo>
                    <a:pt x="769619" y="254507"/>
                  </a:lnTo>
                  <a:lnTo>
                    <a:pt x="783336" y="265175"/>
                  </a:lnTo>
                  <a:lnTo>
                    <a:pt x="797051" y="251459"/>
                  </a:lnTo>
                  <a:lnTo>
                    <a:pt x="810767" y="234695"/>
                  </a:lnTo>
                  <a:lnTo>
                    <a:pt x="824483" y="231647"/>
                  </a:lnTo>
                  <a:lnTo>
                    <a:pt x="838200" y="237743"/>
                  </a:lnTo>
                  <a:lnTo>
                    <a:pt x="853439" y="243839"/>
                  </a:lnTo>
                  <a:lnTo>
                    <a:pt x="867155" y="243839"/>
                  </a:lnTo>
                  <a:lnTo>
                    <a:pt x="880871" y="225551"/>
                  </a:lnTo>
                  <a:lnTo>
                    <a:pt x="894588" y="233171"/>
                  </a:lnTo>
                  <a:lnTo>
                    <a:pt x="908303" y="236219"/>
                  </a:lnTo>
                  <a:lnTo>
                    <a:pt x="923543" y="245363"/>
                  </a:lnTo>
                  <a:lnTo>
                    <a:pt x="937259" y="242315"/>
                  </a:lnTo>
                  <a:lnTo>
                    <a:pt x="950976" y="245363"/>
                  </a:lnTo>
                  <a:lnTo>
                    <a:pt x="964691" y="245363"/>
                  </a:lnTo>
                  <a:lnTo>
                    <a:pt x="978407" y="249935"/>
                  </a:lnTo>
                  <a:lnTo>
                    <a:pt x="992124" y="246887"/>
                  </a:lnTo>
                  <a:lnTo>
                    <a:pt x="1007363" y="256031"/>
                  </a:lnTo>
                  <a:lnTo>
                    <a:pt x="1021079" y="274319"/>
                  </a:lnTo>
                  <a:lnTo>
                    <a:pt x="1034795" y="289559"/>
                  </a:lnTo>
                  <a:lnTo>
                    <a:pt x="1048512" y="286511"/>
                  </a:lnTo>
                  <a:lnTo>
                    <a:pt x="1062227" y="289559"/>
                  </a:lnTo>
                  <a:lnTo>
                    <a:pt x="1075943" y="300227"/>
                  </a:lnTo>
                  <a:lnTo>
                    <a:pt x="1091183" y="301751"/>
                  </a:lnTo>
                  <a:lnTo>
                    <a:pt x="1104900" y="298703"/>
                  </a:lnTo>
                  <a:lnTo>
                    <a:pt x="1118615" y="304799"/>
                  </a:lnTo>
                  <a:lnTo>
                    <a:pt x="1132331" y="306323"/>
                  </a:lnTo>
                  <a:lnTo>
                    <a:pt x="1146048" y="310895"/>
                  </a:lnTo>
                  <a:lnTo>
                    <a:pt x="1161288" y="318515"/>
                  </a:lnTo>
                  <a:lnTo>
                    <a:pt x="1175003" y="329183"/>
                  </a:lnTo>
                  <a:lnTo>
                    <a:pt x="1188719" y="313943"/>
                  </a:lnTo>
                  <a:lnTo>
                    <a:pt x="1202436" y="323087"/>
                  </a:lnTo>
                  <a:lnTo>
                    <a:pt x="1216152" y="321563"/>
                  </a:lnTo>
                  <a:lnTo>
                    <a:pt x="1229867" y="315467"/>
                  </a:lnTo>
                  <a:lnTo>
                    <a:pt x="1245107" y="309371"/>
                  </a:lnTo>
                  <a:lnTo>
                    <a:pt x="1258824" y="289559"/>
                  </a:lnTo>
                  <a:lnTo>
                    <a:pt x="1272539" y="278891"/>
                  </a:lnTo>
                  <a:lnTo>
                    <a:pt x="1286255" y="246887"/>
                  </a:lnTo>
                  <a:lnTo>
                    <a:pt x="1299971" y="259079"/>
                  </a:lnTo>
                  <a:lnTo>
                    <a:pt x="1315212" y="257555"/>
                  </a:lnTo>
                  <a:lnTo>
                    <a:pt x="1328927" y="252983"/>
                  </a:lnTo>
                  <a:lnTo>
                    <a:pt x="1342643" y="233171"/>
                  </a:lnTo>
                  <a:lnTo>
                    <a:pt x="1356359" y="222503"/>
                  </a:lnTo>
                  <a:lnTo>
                    <a:pt x="1370076" y="207263"/>
                  </a:lnTo>
                  <a:lnTo>
                    <a:pt x="1383791" y="199643"/>
                  </a:lnTo>
                  <a:lnTo>
                    <a:pt x="1399031" y="207263"/>
                  </a:lnTo>
                  <a:lnTo>
                    <a:pt x="1412748" y="234695"/>
                  </a:lnTo>
                  <a:lnTo>
                    <a:pt x="1426464" y="211835"/>
                  </a:lnTo>
                  <a:lnTo>
                    <a:pt x="1440179" y="217931"/>
                  </a:lnTo>
                  <a:lnTo>
                    <a:pt x="1453895" y="224027"/>
                  </a:lnTo>
                  <a:lnTo>
                    <a:pt x="1469136" y="225551"/>
                  </a:lnTo>
                  <a:lnTo>
                    <a:pt x="1482852" y="231647"/>
                  </a:lnTo>
                  <a:lnTo>
                    <a:pt x="1496567" y="266699"/>
                  </a:lnTo>
                  <a:lnTo>
                    <a:pt x="1510283" y="152399"/>
                  </a:lnTo>
                  <a:lnTo>
                    <a:pt x="1524000" y="169163"/>
                  </a:lnTo>
                  <a:lnTo>
                    <a:pt x="1537715" y="140207"/>
                  </a:lnTo>
                  <a:lnTo>
                    <a:pt x="1552955" y="144779"/>
                  </a:lnTo>
                  <a:lnTo>
                    <a:pt x="1566671" y="137159"/>
                  </a:lnTo>
                  <a:lnTo>
                    <a:pt x="1580388" y="114299"/>
                  </a:lnTo>
                  <a:lnTo>
                    <a:pt x="1594103" y="76199"/>
                  </a:lnTo>
                  <a:lnTo>
                    <a:pt x="1607819" y="76199"/>
                  </a:lnTo>
                  <a:lnTo>
                    <a:pt x="1621536" y="103631"/>
                  </a:lnTo>
                  <a:lnTo>
                    <a:pt x="1636776" y="128015"/>
                  </a:lnTo>
                  <a:lnTo>
                    <a:pt x="1650491" y="109727"/>
                  </a:lnTo>
                  <a:lnTo>
                    <a:pt x="1664207" y="109727"/>
                  </a:lnTo>
                  <a:lnTo>
                    <a:pt x="1677924" y="105155"/>
                  </a:lnTo>
                  <a:lnTo>
                    <a:pt x="1691639" y="108203"/>
                  </a:lnTo>
                  <a:lnTo>
                    <a:pt x="1706879" y="109727"/>
                  </a:lnTo>
                  <a:lnTo>
                    <a:pt x="1720595" y="105155"/>
                  </a:lnTo>
                  <a:lnTo>
                    <a:pt x="1734312" y="109727"/>
                  </a:lnTo>
                  <a:lnTo>
                    <a:pt x="1748027" y="121919"/>
                  </a:lnTo>
                  <a:lnTo>
                    <a:pt x="1761743" y="124967"/>
                  </a:lnTo>
                  <a:lnTo>
                    <a:pt x="1775459" y="124967"/>
                  </a:lnTo>
                  <a:lnTo>
                    <a:pt x="1790700" y="124967"/>
                  </a:lnTo>
                  <a:lnTo>
                    <a:pt x="1804415" y="117347"/>
                  </a:lnTo>
                  <a:lnTo>
                    <a:pt x="1818131" y="109727"/>
                  </a:lnTo>
                  <a:lnTo>
                    <a:pt x="1831848" y="86867"/>
                  </a:lnTo>
                  <a:lnTo>
                    <a:pt x="1845564" y="76199"/>
                  </a:lnTo>
                  <a:lnTo>
                    <a:pt x="1860803" y="92963"/>
                  </a:lnTo>
                  <a:lnTo>
                    <a:pt x="1874519" y="102107"/>
                  </a:lnTo>
                  <a:lnTo>
                    <a:pt x="1888236" y="103631"/>
                  </a:lnTo>
                  <a:lnTo>
                    <a:pt x="1901952" y="92963"/>
                  </a:lnTo>
                  <a:lnTo>
                    <a:pt x="1915667" y="82295"/>
                  </a:lnTo>
                  <a:lnTo>
                    <a:pt x="1929383" y="79247"/>
                  </a:lnTo>
                  <a:lnTo>
                    <a:pt x="1944624" y="74675"/>
                  </a:lnTo>
                  <a:lnTo>
                    <a:pt x="1958339" y="80771"/>
                  </a:lnTo>
                  <a:lnTo>
                    <a:pt x="1972055" y="85343"/>
                  </a:lnTo>
                  <a:lnTo>
                    <a:pt x="1985771" y="91439"/>
                  </a:lnTo>
                  <a:lnTo>
                    <a:pt x="1999488" y="83819"/>
                  </a:lnTo>
                  <a:lnTo>
                    <a:pt x="2014727" y="83819"/>
                  </a:lnTo>
                  <a:lnTo>
                    <a:pt x="2028443" y="73151"/>
                  </a:lnTo>
                  <a:lnTo>
                    <a:pt x="2042159" y="76199"/>
                  </a:lnTo>
                  <a:lnTo>
                    <a:pt x="2055876" y="68579"/>
                  </a:lnTo>
                  <a:lnTo>
                    <a:pt x="2069591" y="71627"/>
                  </a:lnTo>
                  <a:lnTo>
                    <a:pt x="2083307" y="67055"/>
                  </a:lnTo>
                  <a:lnTo>
                    <a:pt x="2098548" y="64007"/>
                  </a:lnTo>
                  <a:lnTo>
                    <a:pt x="2112264" y="57911"/>
                  </a:lnTo>
                  <a:lnTo>
                    <a:pt x="2125979" y="57911"/>
                  </a:lnTo>
                  <a:lnTo>
                    <a:pt x="2139695" y="36575"/>
                  </a:lnTo>
                  <a:lnTo>
                    <a:pt x="2153412" y="45719"/>
                  </a:lnTo>
                  <a:lnTo>
                    <a:pt x="2167128" y="44195"/>
                  </a:lnTo>
                  <a:lnTo>
                    <a:pt x="2182367" y="25907"/>
                  </a:lnTo>
                  <a:lnTo>
                    <a:pt x="2196083" y="22859"/>
                  </a:lnTo>
                  <a:lnTo>
                    <a:pt x="2209800" y="12191"/>
                  </a:lnTo>
                  <a:lnTo>
                    <a:pt x="2223516" y="24383"/>
                  </a:lnTo>
                  <a:lnTo>
                    <a:pt x="2237231" y="28955"/>
                  </a:lnTo>
                  <a:lnTo>
                    <a:pt x="2252471" y="32003"/>
                  </a:lnTo>
                  <a:lnTo>
                    <a:pt x="2266188" y="39623"/>
                  </a:lnTo>
                  <a:lnTo>
                    <a:pt x="2279904" y="71627"/>
                  </a:lnTo>
                  <a:lnTo>
                    <a:pt x="2293619" y="74675"/>
                  </a:lnTo>
                  <a:lnTo>
                    <a:pt x="2307336" y="36575"/>
                  </a:lnTo>
                  <a:lnTo>
                    <a:pt x="2321052" y="41147"/>
                  </a:lnTo>
                  <a:lnTo>
                    <a:pt x="2336291" y="22859"/>
                  </a:lnTo>
                  <a:lnTo>
                    <a:pt x="2350007" y="15239"/>
                  </a:lnTo>
                  <a:lnTo>
                    <a:pt x="2363724" y="0"/>
                  </a:lnTo>
                  <a:lnTo>
                    <a:pt x="2377440" y="6095"/>
                  </a:lnTo>
                  <a:lnTo>
                    <a:pt x="2391155" y="24383"/>
                  </a:lnTo>
                  <a:lnTo>
                    <a:pt x="2406395" y="16763"/>
                  </a:lnTo>
                  <a:lnTo>
                    <a:pt x="2420112" y="13715"/>
                  </a:lnTo>
                  <a:lnTo>
                    <a:pt x="2433828" y="6095"/>
                  </a:lnTo>
                  <a:lnTo>
                    <a:pt x="2447543" y="9143"/>
                  </a:lnTo>
                  <a:lnTo>
                    <a:pt x="2461259" y="13715"/>
                  </a:lnTo>
                  <a:lnTo>
                    <a:pt x="2474976" y="13715"/>
                  </a:lnTo>
                  <a:lnTo>
                    <a:pt x="2490216" y="13715"/>
                  </a:lnTo>
                  <a:lnTo>
                    <a:pt x="2503931" y="15239"/>
                  </a:lnTo>
                  <a:lnTo>
                    <a:pt x="2517648" y="18287"/>
                  </a:lnTo>
                  <a:lnTo>
                    <a:pt x="2531364" y="15239"/>
                  </a:lnTo>
                  <a:lnTo>
                    <a:pt x="2545079" y="12191"/>
                  </a:lnTo>
                  <a:lnTo>
                    <a:pt x="2560319" y="15239"/>
                  </a:lnTo>
                  <a:lnTo>
                    <a:pt x="2574036" y="21335"/>
                  </a:lnTo>
                  <a:lnTo>
                    <a:pt x="2587752" y="27431"/>
                  </a:lnTo>
                  <a:lnTo>
                    <a:pt x="2601467" y="25907"/>
                  </a:lnTo>
                  <a:lnTo>
                    <a:pt x="2615183" y="44195"/>
                  </a:lnTo>
                  <a:lnTo>
                    <a:pt x="2628900" y="44195"/>
                  </a:lnTo>
                  <a:lnTo>
                    <a:pt x="2644140" y="32003"/>
                  </a:lnTo>
                  <a:lnTo>
                    <a:pt x="2657855" y="35051"/>
                  </a:lnTo>
                  <a:lnTo>
                    <a:pt x="2671571" y="38099"/>
                  </a:lnTo>
                  <a:lnTo>
                    <a:pt x="2685288" y="45719"/>
                  </a:lnTo>
                  <a:lnTo>
                    <a:pt x="2699004" y="60959"/>
                  </a:lnTo>
                  <a:lnTo>
                    <a:pt x="2714243" y="65531"/>
                  </a:lnTo>
                  <a:lnTo>
                    <a:pt x="2727959" y="77723"/>
                  </a:lnTo>
                  <a:lnTo>
                    <a:pt x="2741676" y="59435"/>
                  </a:lnTo>
                  <a:lnTo>
                    <a:pt x="2755391" y="41147"/>
                  </a:lnTo>
                  <a:lnTo>
                    <a:pt x="2769107" y="35051"/>
                  </a:lnTo>
                  <a:lnTo>
                    <a:pt x="2782824" y="19811"/>
                  </a:lnTo>
                  <a:lnTo>
                    <a:pt x="2798064" y="24383"/>
                  </a:lnTo>
                </a:path>
              </a:pathLst>
            </a:custGeom>
            <a:ln w="38099">
              <a:solidFill>
                <a:srgbClr val="001F5F"/>
              </a:solidFill>
            </a:ln>
          </p:spPr>
          <p:txBody>
            <a:bodyPr wrap="square" lIns="0" tIns="0" rIns="0" bIns="0" rtlCol="0"/>
            <a:lstStyle/>
            <a:p>
              <a:endParaRPr smtClean="0">
                <a:solidFill>
                  <a:prstClr val="black"/>
                </a:solidFill>
              </a:endParaRPr>
            </a:p>
          </p:txBody>
        </p:sp>
        <p:sp>
          <p:nvSpPr>
            <p:cNvPr id="10" name="object 10"/>
            <p:cNvSpPr/>
            <p:nvPr/>
          </p:nvSpPr>
          <p:spPr>
            <a:xfrm>
              <a:off x="6290309" y="2999994"/>
              <a:ext cx="2237740" cy="1651000"/>
            </a:xfrm>
            <a:custGeom>
              <a:avLst/>
              <a:gdLst/>
              <a:ahLst/>
              <a:cxnLst/>
              <a:rect l="l" t="t" r="r" b="b"/>
              <a:pathLst>
                <a:path w="2237740" h="1651000">
                  <a:moveTo>
                    <a:pt x="0" y="1586483"/>
                  </a:moveTo>
                  <a:lnTo>
                    <a:pt x="13715" y="1584959"/>
                  </a:lnTo>
                  <a:lnTo>
                    <a:pt x="27431" y="1594103"/>
                  </a:lnTo>
                  <a:lnTo>
                    <a:pt x="41148" y="1601723"/>
                  </a:lnTo>
                  <a:lnTo>
                    <a:pt x="54863" y="1613915"/>
                  </a:lnTo>
                  <a:lnTo>
                    <a:pt x="68579" y="1623059"/>
                  </a:lnTo>
                  <a:lnTo>
                    <a:pt x="83819" y="1613915"/>
                  </a:lnTo>
                  <a:lnTo>
                    <a:pt x="97536" y="1604771"/>
                  </a:lnTo>
                  <a:lnTo>
                    <a:pt x="111251" y="1603247"/>
                  </a:lnTo>
                  <a:lnTo>
                    <a:pt x="124967" y="1615439"/>
                  </a:lnTo>
                  <a:lnTo>
                    <a:pt x="138684" y="1623059"/>
                  </a:lnTo>
                  <a:lnTo>
                    <a:pt x="153924" y="1629155"/>
                  </a:lnTo>
                  <a:lnTo>
                    <a:pt x="167639" y="1632203"/>
                  </a:lnTo>
                  <a:lnTo>
                    <a:pt x="181355" y="1629155"/>
                  </a:lnTo>
                  <a:lnTo>
                    <a:pt x="195072" y="1642871"/>
                  </a:lnTo>
                  <a:lnTo>
                    <a:pt x="208787" y="1645919"/>
                  </a:lnTo>
                  <a:lnTo>
                    <a:pt x="222504" y="1650491"/>
                  </a:lnTo>
                  <a:lnTo>
                    <a:pt x="237743" y="1644395"/>
                  </a:lnTo>
                  <a:lnTo>
                    <a:pt x="251460" y="1647443"/>
                  </a:lnTo>
                  <a:lnTo>
                    <a:pt x="265175" y="1644395"/>
                  </a:lnTo>
                  <a:lnTo>
                    <a:pt x="278891" y="1624583"/>
                  </a:lnTo>
                  <a:lnTo>
                    <a:pt x="292608" y="1613915"/>
                  </a:lnTo>
                  <a:lnTo>
                    <a:pt x="307847" y="1624583"/>
                  </a:lnTo>
                  <a:lnTo>
                    <a:pt x="321563" y="1616963"/>
                  </a:lnTo>
                  <a:lnTo>
                    <a:pt x="335280" y="1620011"/>
                  </a:lnTo>
                  <a:lnTo>
                    <a:pt x="348995" y="1620011"/>
                  </a:lnTo>
                  <a:lnTo>
                    <a:pt x="362712" y="1618487"/>
                  </a:lnTo>
                  <a:lnTo>
                    <a:pt x="376428" y="1595627"/>
                  </a:lnTo>
                  <a:lnTo>
                    <a:pt x="391667" y="1577339"/>
                  </a:lnTo>
                  <a:lnTo>
                    <a:pt x="405384" y="1583435"/>
                  </a:lnTo>
                  <a:lnTo>
                    <a:pt x="419099" y="1583435"/>
                  </a:lnTo>
                  <a:lnTo>
                    <a:pt x="432815" y="1578863"/>
                  </a:lnTo>
                  <a:lnTo>
                    <a:pt x="446532" y="1549907"/>
                  </a:lnTo>
                  <a:lnTo>
                    <a:pt x="461771" y="1546859"/>
                  </a:lnTo>
                  <a:lnTo>
                    <a:pt x="475488" y="1543811"/>
                  </a:lnTo>
                  <a:lnTo>
                    <a:pt x="489204" y="1545335"/>
                  </a:lnTo>
                  <a:lnTo>
                    <a:pt x="502919" y="1539239"/>
                  </a:lnTo>
                  <a:lnTo>
                    <a:pt x="516636" y="1545335"/>
                  </a:lnTo>
                  <a:lnTo>
                    <a:pt x="530351" y="1543811"/>
                  </a:lnTo>
                  <a:lnTo>
                    <a:pt x="545591" y="1545335"/>
                  </a:lnTo>
                  <a:lnTo>
                    <a:pt x="559308" y="1534667"/>
                  </a:lnTo>
                  <a:lnTo>
                    <a:pt x="573023" y="1542287"/>
                  </a:lnTo>
                  <a:lnTo>
                    <a:pt x="586739" y="1536191"/>
                  </a:lnTo>
                  <a:lnTo>
                    <a:pt x="600456" y="1528571"/>
                  </a:lnTo>
                  <a:lnTo>
                    <a:pt x="614171" y="1517903"/>
                  </a:lnTo>
                  <a:lnTo>
                    <a:pt x="629412" y="1513331"/>
                  </a:lnTo>
                  <a:lnTo>
                    <a:pt x="643128" y="1491995"/>
                  </a:lnTo>
                  <a:lnTo>
                    <a:pt x="656843" y="1482851"/>
                  </a:lnTo>
                  <a:lnTo>
                    <a:pt x="670560" y="1470659"/>
                  </a:lnTo>
                  <a:lnTo>
                    <a:pt x="684275" y="1467611"/>
                  </a:lnTo>
                  <a:lnTo>
                    <a:pt x="699515" y="1461515"/>
                  </a:lnTo>
                  <a:lnTo>
                    <a:pt x="713232" y="1466087"/>
                  </a:lnTo>
                  <a:lnTo>
                    <a:pt x="726947" y="1412747"/>
                  </a:lnTo>
                  <a:lnTo>
                    <a:pt x="740663" y="1386839"/>
                  </a:lnTo>
                  <a:lnTo>
                    <a:pt x="754380" y="1435607"/>
                  </a:lnTo>
                  <a:lnTo>
                    <a:pt x="768095" y="1431035"/>
                  </a:lnTo>
                  <a:lnTo>
                    <a:pt x="783336" y="1431035"/>
                  </a:lnTo>
                  <a:lnTo>
                    <a:pt x="797051" y="1423415"/>
                  </a:lnTo>
                  <a:lnTo>
                    <a:pt x="810767" y="1424939"/>
                  </a:lnTo>
                  <a:lnTo>
                    <a:pt x="824484" y="1400555"/>
                  </a:lnTo>
                  <a:lnTo>
                    <a:pt x="838199" y="1394459"/>
                  </a:lnTo>
                  <a:lnTo>
                    <a:pt x="853439" y="1392935"/>
                  </a:lnTo>
                  <a:lnTo>
                    <a:pt x="867156" y="1395983"/>
                  </a:lnTo>
                  <a:lnTo>
                    <a:pt x="880871" y="1391411"/>
                  </a:lnTo>
                  <a:lnTo>
                    <a:pt x="894588" y="1377695"/>
                  </a:lnTo>
                  <a:lnTo>
                    <a:pt x="908304" y="1353311"/>
                  </a:lnTo>
                  <a:lnTo>
                    <a:pt x="922019" y="1354835"/>
                  </a:lnTo>
                  <a:lnTo>
                    <a:pt x="950975" y="1309115"/>
                  </a:lnTo>
                  <a:lnTo>
                    <a:pt x="964691" y="1267967"/>
                  </a:lnTo>
                  <a:lnTo>
                    <a:pt x="978408" y="1214627"/>
                  </a:lnTo>
                  <a:lnTo>
                    <a:pt x="992123" y="1155191"/>
                  </a:lnTo>
                  <a:lnTo>
                    <a:pt x="1007363" y="1129283"/>
                  </a:lnTo>
                  <a:lnTo>
                    <a:pt x="1021080" y="952499"/>
                  </a:lnTo>
                  <a:lnTo>
                    <a:pt x="1034795" y="871727"/>
                  </a:lnTo>
                  <a:lnTo>
                    <a:pt x="1048512" y="979931"/>
                  </a:lnTo>
                  <a:lnTo>
                    <a:pt x="1062228" y="966215"/>
                  </a:lnTo>
                  <a:lnTo>
                    <a:pt x="1075943" y="862583"/>
                  </a:lnTo>
                  <a:lnTo>
                    <a:pt x="1091184" y="812291"/>
                  </a:lnTo>
                  <a:lnTo>
                    <a:pt x="1104899" y="740663"/>
                  </a:lnTo>
                  <a:lnTo>
                    <a:pt x="1118615" y="728471"/>
                  </a:lnTo>
                  <a:lnTo>
                    <a:pt x="1132332" y="679703"/>
                  </a:lnTo>
                  <a:lnTo>
                    <a:pt x="1146047" y="662939"/>
                  </a:lnTo>
                  <a:lnTo>
                    <a:pt x="1159764" y="682751"/>
                  </a:lnTo>
                  <a:lnTo>
                    <a:pt x="1175004" y="690371"/>
                  </a:lnTo>
                  <a:lnTo>
                    <a:pt x="1188719" y="669035"/>
                  </a:lnTo>
                  <a:lnTo>
                    <a:pt x="1202436" y="652271"/>
                  </a:lnTo>
                  <a:lnTo>
                    <a:pt x="1216151" y="577595"/>
                  </a:lnTo>
                  <a:lnTo>
                    <a:pt x="1229867" y="591311"/>
                  </a:lnTo>
                  <a:lnTo>
                    <a:pt x="1245108" y="509015"/>
                  </a:lnTo>
                  <a:lnTo>
                    <a:pt x="1258823" y="405383"/>
                  </a:lnTo>
                  <a:lnTo>
                    <a:pt x="1272539" y="204215"/>
                  </a:lnTo>
                  <a:lnTo>
                    <a:pt x="1286256" y="0"/>
                  </a:lnTo>
                  <a:lnTo>
                    <a:pt x="1299971" y="797051"/>
                  </a:lnTo>
                  <a:lnTo>
                    <a:pt x="1313688" y="899159"/>
                  </a:lnTo>
                  <a:lnTo>
                    <a:pt x="1328928" y="1078991"/>
                  </a:lnTo>
                  <a:lnTo>
                    <a:pt x="1342643" y="1028699"/>
                  </a:lnTo>
                  <a:lnTo>
                    <a:pt x="1356360" y="1089659"/>
                  </a:lnTo>
                  <a:lnTo>
                    <a:pt x="1370075" y="1010411"/>
                  </a:lnTo>
                  <a:lnTo>
                    <a:pt x="1383791" y="940307"/>
                  </a:lnTo>
                  <a:lnTo>
                    <a:pt x="1399032" y="806195"/>
                  </a:lnTo>
                  <a:lnTo>
                    <a:pt x="1412747" y="742187"/>
                  </a:lnTo>
                  <a:lnTo>
                    <a:pt x="1426464" y="725423"/>
                  </a:lnTo>
                  <a:lnTo>
                    <a:pt x="1440180" y="768095"/>
                  </a:lnTo>
                  <a:lnTo>
                    <a:pt x="1453895" y="736091"/>
                  </a:lnTo>
                  <a:lnTo>
                    <a:pt x="1467612" y="687323"/>
                  </a:lnTo>
                  <a:lnTo>
                    <a:pt x="1482851" y="667511"/>
                  </a:lnTo>
                  <a:lnTo>
                    <a:pt x="1496567" y="672083"/>
                  </a:lnTo>
                  <a:lnTo>
                    <a:pt x="1510284" y="670559"/>
                  </a:lnTo>
                  <a:lnTo>
                    <a:pt x="1523999" y="672083"/>
                  </a:lnTo>
                  <a:lnTo>
                    <a:pt x="1537715" y="705611"/>
                  </a:lnTo>
                  <a:lnTo>
                    <a:pt x="1552956" y="711707"/>
                  </a:lnTo>
                  <a:lnTo>
                    <a:pt x="1566671" y="716279"/>
                  </a:lnTo>
                  <a:lnTo>
                    <a:pt x="1580388" y="710183"/>
                  </a:lnTo>
                  <a:lnTo>
                    <a:pt x="1594104" y="699515"/>
                  </a:lnTo>
                  <a:lnTo>
                    <a:pt x="1607819" y="722375"/>
                  </a:lnTo>
                  <a:lnTo>
                    <a:pt x="1621536" y="729995"/>
                  </a:lnTo>
                  <a:lnTo>
                    <a:pt x="1636775" y="733043"/>
                  </a:lnTo>
                  <a:lnTo>
                    <a:pt x="1650491" y="711707"/>
                  </a:lnTo>
                  <a:lnTo>
                    <a:pt x="1664208" y="711707"/>
                  </a:lnTo>
                  <a:lnTo>
                    <a:pt x="1677923" y="694943"/>
                  </a:lnTo>
                  <a:lnTo>
                    <a:pt x="1691639" y="693419"/>
                  </a:lnTo>
                  <a:lnTo>
                    <a:pt x="1706880" y="729995"/>
                  </a:lnTo>
                  <a:lnTo>
                    <a:pt x="1720595" y="736091"/>
                  </a:lnTo>
                  <a:lnTo>
                    <a:pt x="1734312" y="725423"/>
                  </a:lnTo>
                  <a:lnTo>
                    <a:pt x="1748028" y="702563"/>
                  </a:lnTo>
                  <a:lnTo>
                    <a:pt x="1761743" y="705611"/>
                  </a:lnTo>
                  <a:lnTo>
                    <a:pt x="1775460" y="704087"/>
                  </a:lnTo>
                  <a:lnTo>
                    <a:pt x="1790699" y="691895"/>
                  </a:lnTo>
                  <a:lnTo>
                    <a:pt x="1804415" y="699515"/>
                  </a:lnTo>
                  <a:lnTo>
                    <a:pt x="1818132" y="705611"/>
                  </a:lnTo>
                  <a:lnTo>
                    <a:pt x="1831847" y="713231"/>
                  </a:lnTo>
                  <a:lnTo>
                    <a:pt x="1845564" y="705611"/>
                  </a:lnTo>
                  <a:lnTo>
                    <a:pt x="1859280" y="693419"/>
                  </a:lnTo>
                  <a:lnTo>
                    <a:pt x="1874519" y="691895"/>
                  </a:lnTo>
                  <a:lnTo>
                    <a:pt x="1888236" y="693419"/>
                  </a:lnTo>
                  <a:lnTo>
                    <a:pt x="1901951" y="691895"/>
                  </a:lnTo>
                  <a:lnTo>
                    <a:pt x="1915667" y="691895"/>
                  </a:lnTo>
                  <a:lnTo>
                    <a:pt x="1929384" y="667511"/>
                  </a:lnTo>
                  <a:lnTo>
                    <a:pt x="1944623" y="661415"/>
                  </a:lnTo>
                  <a:lnTo>
                    <a:pt x="1958339" y="580643"/>
                  </a:lnTo>
                  <a:lnTo>
                    <a:pt x="1972056" y="615695"/>
                  </a:lnTo>
                  <a:lnTo>
                    <a:pt x="1985771" y="653795"/>
                  </a:lnTo>
                  <a:lnTo>
                    <a:pt x="1999488" y="643127"/>
                  </a:lnTo>
                  <a:lnTo>
                    <a:pt x="2013204" y="615695"/>
                  </a:lnTo>
                  <a:lnTo>
                    <a:pt x="2028443" y="601979"/>
                  </a:lnTo>
                  <a:lnTo>
                    <a:pt x="2042160" y="591311"/>
                  </a:lnTo>
                  <a:lnTo>
                    <a:pt x="2055875" y="568451"/>
                  </a:lnTo>
                  <a:lnTo>
                    <a:pt x="2069591" y="537971"/>
                  </a:lnTo>
                  <a:lnTo>
                    <a:pt x="2083308" y="513588"/>
                  </a:lnTo>
                  <a:lnTo>
                    <a:pt x="2098547" y="489203"/>
                  </a:lnTo>
                  <a:lnTo>
                    <a:pt x="2112264" y="460247"/>
                  </a:lnTo>
                  <a:lnTo>
                    <a:pt x="2125980" y="486155"/>
                  </a:lnTo>
                  <a:lnTo>
                    <a:pt x="2139695" y="487679"/>
                  </a:lnTo>
                  <a:lnTo>
                    <a:pt x="2153412" y="501395"/>
                  </a:lnTo>
                  <a:lnTo>
                    <a:pt x="2167128" y="502919"/>
                  </a:lnTo>
                  <a:lnTo>
                    <a:pt x="2182367" y="486155"/>
                  </a:lnTo>
                  <a:lnTo>
                    <a:pt x="2196084" y="475488"/>
                  </a:lnTo>
                  <a:lnTo>
                    <a:pt x="2209799" y="478535"/>
                  </a:lnTo>
                  <a:lnTo>
                    <a:pt x="2223516" y="477011"/>
                  </a:lnTo>
                  <a:lnTo>
                    <a:pt x="2237232" y="475488"/>
                  </a:lnTo>
                </a:path>
              </a:pathLst>
            </a:custGeom>
            <a:ln w="38100">
              <a:solidFill>
                <a:srgbClr val="001F5F"/>
              </a:solidFill>
            </a:ln>
          </p:spPr>
          <p:txBody>
            <a:bodyPr wrap="square" lIns="0" tIns="0" rIns="0" bIns="0" rtlCol="0"/>
            <a:lstStyle/>
            <a:p>
              <a:endParaRPr smtClean="0">
                <a:solidFill>
                  <a:prstClr val="black"/>
                </a:solidFill>
              </a:endParaRPr>
            </a:p>
          </p:txBody>
        </p:sp>
        <p:sp>
          <p:nvSpPr>
            <p:cNvPr id="11" name="object 11"/>
            <p:cNvSpPr/>
            <p:nvPr/>
          </p:nvSpPr>
          <p:spPr>
            <a:xfrm>
              <a:off x="693737" y="2581396"/>
              <a:ext cx="7834630" cy="2383790"/>
            </a:xfrm>
            <a:custGeom>
              <a:avLst/>
              <a:gdLst/>
              <a:ahLst/>
              <a:cxnLst/>
              <a:rect l="l" t="t" r="r" b="b"/>
              <a:pathLst>
                <a:path w="7834630" h="2383790">
                  <a:moveTo>
                    <a:pt x="0" y="2355220"/>
                  </a:moveTo>
                  <a:lnTo>
                    <a:pt x="4660" y="2355220"/>
                  </a:lnTo>
                  <a:lnTo>
                    <a:pt x="9321" y="2354585"/>
                  </a:lnTo>
                  <a:lnTo>
                    <a:pt x="13995" y="2355093"/>
                  </a:lnTo>
                  <a:lnTo>
                    <a:pt x="18656" y="2355474"/>
                  </a:lnTo>
                  <a:lnTo>
                    <a:pt x="23317" y="2358268"/>
                  </a:lnTo>
                  <a:lnTo>
                    <a:pt x="27978" y="2358014"/>
                  </a:lnTo>
                  <a:lnTo>
                    <a:pt x="32639" y="2357760"/>
                  </a:lnTo>
                  <a:lnTo>
                    <a:pt x="37312" y="2353950"/>
                  </a:lnTo>
                  <a:lnTo>
                    <a:pt x="41973" y="2353442"/>
                  </a:lnTo>
                  <a:lnTo>
                    <a:pt x="46634" y="2352934"/>
                  </a:lnTo>
                  <a:lnTo>
                    <a:pt x="51295" y="2354077"/>
                  </a:lnTo>
                  <a:lnTo>
                    <a:pt x="55956" y="2355093"/>
                  </a:lnTo>
                  <a:lnTo>
                    <a:pt x="60617" y="2356236"/>
                  </a:lnTo>
                  <a:lnTo>
                    <a:pt x="65290" y="2356109"/>
                  </a:lnTo>
                  <a:lnTo>
                    <a:pt x="69951" y="2360046"/>
                  </a:lnTo>
                  <a:lnTo>
                    <a:pt x="74612" y="2363856"/>
                  </a:lnTo>
                  <a:lnTo>
                    <a:pt x="79273" y="2374651"/>
                  </a:lnTo>
                  <a:lnTo>
                    <a:pt x="83934" y="2378207"/>
                  </a:lnTo>
                  <a:lnTo>
                    <a:pt x="88607" y="2381763"/>
                  </a:lnTo>
                  <a:lnTo>
                    <a:pt x="93268" y="2380493"/>
                  </a:lnTo>
                  <a:lnTo>
                    <a:pt x="97929" y="2381255"/>
                  </a:lnTo>
                  <a:lnTo>
                    <a:pt x="102590" y="2381890"/>
                  </a:lnTo>
                  <a:lnTo>
                    <a:pt x="107251" y="2383541"/>
                  </a:lnTo>
                  <a:lnTo>
                    <a:pt x="111925" y="2382525"/>
                  </a:lnTo>
                  <a:lnTo>
                    <a:pt x="116586" y="2381509"/>
                  </a:lnTo>
                  <a:lnTo>
                    <a:pt x="121246" y="2376556"/>
                  </a:lnTo>
                  <a:lnTo>
                    <a:pt x="125907" y="2375413"/>
                  </a:lnTo>
                  <a:lnTo>
                    <a:pt x="130568" y="2374143"/>
                  </a:lnTo>
                  <a:lnTo>
                    <a:pt x="135229" y="2375159"/>
                  </a:lnTo>
                  <a:lnTo>
                    <a:pt x="139903" y="2375286"/>
                  </a:lnTo>
                  <a:lnTo>
                    <a:pt x="144564" y="2375286"/>
                  </a:lnTo>
                  <a:lnTo>
                    <a:pt x="149225" y="2375032"/>
                  </a:lnTo>
                  <a:lnTo>
                    <a:pt x="153885" y="2376048"/>
                  </a:lnTo>
                  <a:lnTo>
                    <a:pt x="158546" y="2377064"/>
                  </a:lnTo>
                  <a:lnTo>
                    <a:pt x="163220" y="2381001"/>
                  </a:lnTo>
                  <a:lnTo>
                    <a:pt x="167881" y="2381128"/>
                  </a:lnTo>
                  <a:lnTo>
                    <a:pt x="172542" y="2381255"/>
                  </a:lnTo>
                  <a:lnTo>
                    <a:pt x="177203" y="2378334"/>
                  </a:lnTo>
                  <a:lnTo>
                    <a:pt x="181863" y="2376937"/>
                  </a:lnTo>
                  <a:lnTo>
                    <a:pt x="186537" y="2375413"/>
                  </a:lnTo>
                  <a:lnTo>
                    <a:pt x="191198" y="2373000"/>
                  </a:lnTo>
                  <a:lnTo>
                    <a:pt x="195859" y="2372111"/>
                  </a:lnTo>
                  <a:lnTo>
                    <a:pt x="200520" y="2371095"/>
                  </a:lnTo>
                  <a:lnTo>
                    <a:pt x="205181" y="2370968"/>
                  </a:lnTo>
                  <a:lnTo>
                    <a:pt x="209854" y="2371349"/>
                  </a:lnTo>
                  <a:lnTo>
                    <a:pt x="214515" y="2371603"/>
                  </a:lnTo>
                  <a:lnTo>
                    <a:pt x="219176" y="2373000"/>
                  </a:lnTo>
                  <a:lnTo>
                    <a:pt x="223837" y="2373762"/>
                  </a:lnTo>
                  <a:lnTo>
                    <a:pt x="228498" y="2374524"/>
                  </a:lnTo>
                  <a:lnTo>
                    <a:pt x="233159" y="2375413"/>
                  </a:lnTo>
                  <a:lnTo>
                    <a:pt x="237832" y="2375794"/>
                  </a:lnTo>
                  <a:lnTo>
                    <a:pt x="242493" y="2376175"/>
                  </a:lnTo>
                  <a:lnTo>
                    <a:pt x="247154" y="2375540"/>
                  </a:lnTo>
                  <a:lnTo>
                    <a:pt x="251815" y="2375794"/>
                  </a:lnTo>
                  <a:lnTo>
                    <a:pt x="256476" y="2376175"/>
                  </a:lnTo>
                  <a:lnTo>
                    <a:pt x="261137" y="2377318"/>
                  </a:lnTo>
                  <a:lnTo>
                    <a:pt x="265811" y="2377699"/>
                  </a:lnTo>
                  <a:lnTo>
                    <a:pt x="270471" y="2377953"/>
                  </a:lnTo>
                  <a:lnTo>
                    <a:pt x="275132" y="2378842"/>
                  </a:lnTo>
                  <a:lnTo>
                    <a:pt x="279793" y="2377572"/>
                  </a:lnTo>
                  <a:lnTo>
                    <a:pt x="284454" y="2376429"/>
                  </a:lnTo>
                  <a:lnTo>
                    <a:pt x="289128" y="2371730"/>
                  </a:lnTo>
                  <a:lnTo>
                    <a:pt x="293789" y="2370206"/>
                  </a:lnTo>
                  <a:lnTo>
                    <a:pt x="298450" y="2368809"/>
                  </a:lnTo>
                  <a:lnTo>
                    <a:pt x="303110" y="2369952"/>
                  </a:lnTo>
                  <a:lnTo>
                    <a:pt x="307771" y="2368809"/>
                  </a:lnTo>
                  <a:lnTo>
                    <a:pt x="312445" y="2367666"/>
                  </a:lnTo>
                  <a:lnTo>
                    <a:pt x="317106" y="2363983"/>
                  </a:lnTo>
                  <a:lnTo>
                    <a:pt x="321767" y="2363602"/>
                  </a:lnTo>
                  <a:lnTo>
                    <a:pt x="326428" y="2363094"/>
                  </a:lnTo>
                  <a:lnTo>
                    <a:pt x="331088" y="2365380"/>
                  </a:lnTo>
                  <a:lnTo>
                    <a:pt x="335762" y="2366015"/>
                  </a:lnTo>
                  <a:lnTo>
                    <a:pt x="340423" y="2366777"/>
                  </a:lnTo>
                  <a:lnTo>
                    <a:pt x="345084" y="2367031"/>
                  </a:lnTo>
                  <a:lnTo>
                    <a:pt x="349745" y="2367793"/>
                  </a:lnTo>
                  <a:lnTo>
                    <a:pt x="373062" y="2374651"/>
                  </a:lnTo>
                  <a:lnTo>
                    <a:pt x="377723" y="2375032"/>
                  </a:lnTo>
                  <a:lnTo>
                    <a:pt x="382384" y="2375286"/>
                  </a:lnTo>
                  <a:lnTo>
                    <a:pt x="387057" y="2373508"/>
                  </a:lnTo>
                  <a:lnTo>
                    <a:pt x="391718" y="2372746"/>
                  </a:lnTo>
                  <a:lnTo>
                    <a:pt x="396379" y="2371984"/>
                  </a:lnTo>
                  <a:lnTo>
                    <a:pt x="401040" y="2370587"/>
                  </a:lnTo>
                  <a:lnTo>
                    <a:pt x="405701" y="2370333"/>
                  </a:lnTo>
                  <a:lnTo>
                    <a:pt x="410362" y="2370079"/>
                  </a:lnTo>
                  <a:lnTo>
                    <a:pt x="415036" y="2371095"/>
                  </a:lnTo>
                  <a:lnTo>
                    <a:pt x="419696" y="2371222"/>
                  </a:lnTo>
                  <a:lnTo>
                    <a:pt x="424357" y="2371222"/>
                  </a:lnTo>
                  <a:lnTo>
                    <a:pt x="429018" y="2370206"/>
                  </a:lnTo>
                  <a:lnTo>
                    <a:pt x="433679" y="2370714"/>
                  </a:lnTo>
                  <a:lnTo>
                    <a:pt x="438353" y="2371222"/>
                  </a:lnTo>
                  <a:lnTo>
                    <a:pt x="443014" y="2373508"/>
                  </a:lnTo>
                  <a:lnTo>
                    <a:pt x="447675" y="2374397"/>
                  </a:lnTo>
                  <a:lnTo>
                    <a:pt x="452335" y="2375413"/>
                  </a:lnTo>
                  <a:lnTo>
                    <a:pt x="456996" y="2376556"/>
                  </a:lnTo>
                  <a:lnTo>
                    <a:pt x="461670" y="2376429"/>
                  </a:lnTo>
                  <a:lnTo>
                    <a:pt x="466331" y="2376302"/>
                  </a:lnTo>
                  <a:lnTo>
                    <a:pt x="470992" y="2373508"/>
                  </a:lnTo>
                  <a:lnTo>
                    <a:pt x="475653" y="2373635"/>
                  </a:lnTo>
                  <a:lnTo>
                    <a:pt x="480313" y="2373635"/>
                  </a:lnTo>
                  <a:lnTo>
                    <a:pt x="484987" y="2376810"/>
                  </a:lnTo>
                  <a:lnTo>
                    <a:pt x="489648" y="2376556"/>
                  </a:lnTo>
                  <a:lnTo>
                    <a:pt x="494309" y="2376429"/>
                  </a:lnTo>
                  <a:lnTo>
                    <a:pt x="498970" y="2374016"/>
                  </a:lnTo>
                  <a:lnTo>
                    <a:pt x="503631" y="2372492"/>
                  </a:lnTo>
                  <a:lnTo>
                    <a:pt x="508292" y="2371095"/>
                  </a:lnTo>
                  <a:lnTo>
                    <a:pt x="512965" y="2369952"/>
                  </a:lnTo>
                  <a:lnTo>
                    <a:pt x="517626" y="2367793"/>
                  </a:lnTo>
                  <a:lnTo>
                    <a:pt x="522287" y="2365507"/>
                  </a:lnTo>
                  <a:lnTo>
                    <a:pt x="526948" y="2360554"/>
                  </a:lnTo>
                  <a:lnTo>
                    <a:pt x="531609" y="2359030"/>
                  </a:lnTo>
                  <a:lnTo>
                    <a:pt x="536282" y="2357506"/>
                  </a:lnTo>
                  <a:lnTo>
                    <a:pt x="540943" y="2360300"/>
                  </a:lnTo>
                  <a:lnTo>
                    <a:pt x="545604" y="2358903"/>
                  </a:lnTo>
                  <a:lnTo>
                    <a:pt x="550265" y="2357506"/>
                  </a:lnTo>
                  <a:lnTo>
                    <a:pt x="554926" y="2353188"/>
                  </a:lnTo>
                  <a:lnTo>
                    <a:pt x="559600" y="2350394"/>
                  </a:lnTo>
                  <a:lnTo>
                    <a:pt x="564261" y="2347600"/>
                  </a:lnTo>
                  <a:lnTo>
                    <a:pt x="568921" y="2347346"/>
                  </a:lnTo>
                  <a:lnTo>
                    <a:pt x="573582" y="2342266"/>
                  </a:lnTo>
                  <a:lnTo>
                    <a:pt x="577094" y="2337291"/>
                  </a:lnTo>
                  <a:lnTo>
                    <a:pt x="580578" y="2330947"/>
                  </a:lnTo>
                  <a:lnTo>
                    <a:pt x="584060" y="2324675"/>
                  </a:lnTo>
                  <a:lnTo>
                    <a:pt x="587565" y="2319914"/>
                  </a:lnTo>
                  <a:lnTo>
                    <a:pt x="592264" y="2315215"/>
                  </a:lnTo>
                  <a:lnTo>
                    <a:pt x="596836" y="2315215"/>
                  </a:lnTo>
                  <a:lnTo>
                    <a:pt x="601535" y="2314326"/>
                  </a:lnTo>
                  <a:lnTo>
                    <a:pt x="606234" y="2313437"/>
                  </a:lnTo>
                  <a:lnTo>
                    <a:pt x="610933" y="2311659"/>
                  </a:lnTo>
                  <a:lnTo>
                    <a:pt x="615505" y="2314580"/>
                  </a:lnTo>
                  <a:lnTo>
                    <a:pt x="620204" y="2317501"/>
                  </a:lnTo>
                  <a:lnTo>
                    <a:pt x="624903" y="2328550"/>
                  </a:lnTo>
                  <a:lnTo>
                    <a:pt x="629602" y="2331852"/>
                  </a:lnTo>
                  <a:lnTo>
                    <a:pt x="634174" y="2335154"/>
                  </a:lnTo>
                  <a:lnTo>
                    <a:pt x="638873" y="2336424"/>
                  </a:lnTo>
                  <a:lnTo>
                    <a:pt x="643572" y="2334519"/>
                  </a:lnTo>
                  <a:lnTo>
                    <a:pt x="648144" y="2332487"/>
                  </a:lnTo>
                  <a:lnTo>
                    <a:pt x="652843" y="2325502"/>
                  </a:lnTo>
                  <a:lnTo>
                    <a:pt x="657542" y="2319660"/>
                  </a:lnTo>
                  <a:lnTo>
                    <a:pt x="662241" y="2313818"/>
                  </a:lnTo>
                  <a:lnTo>
                    <a:pt x="666813" y="2302007"/>
                  </a:lnTo>
                  <a:lnTo>
                    <a:pt x="671512" y="2299467"/>
                  </a:lnTo>
                  <a:lnTo>
                    <a:pt x="676211" y="2296927"/>
                  </a:lnTo>
                  <a:lnTo>
                    <a:pt x="680783" y="2304293"/>
                  </a:lnTo>
                  <a:lnTo>
                    <a:pt x="685482" y="2304420"/>
                  </a:lnTo>
                  <a:lnTo>
                    <a:pt x="690181" y="2304674"/>
                  </a:lnTo>
                  <a:lnTo>
                    <a:pt x="694880" y="2302642"/>
                  </a:lnTo>
                  <a:lnTo>
                    <a:pt x="699452" y="2300610"/>
                  </a:lnTo>
                  <a:lnTo>
                    <a:pt x="704151" y="2298578"/>
                  </a:lnTo>
                  <a:lnTo>
                    <a:pt x="708850" y="2293498"/>
                  </a:lnTo>
                  <a:lnTo>
                    <a:pt x="713422" y="2292228"/>
                  </a:lnTo>
                  <a:lnTo>
                    <a:pt x="718121" y="2290958"/>
                  </a:lnTo>
                  <a:lnTo>
                    <a:pt x="722820" y="2295911"/>
                  </a:lnTo>
                  <a:lnTo>
                    <a:pt x="727519" y="2292990"/>
                  </a:lnTo>
                  <a:lnTo>
                    <a:pt x="732091" y="2289942"/>
                  </a:lnTo>
                  <a:lnTo>
                    <a:pt x="736790" y="2278639"/>
                  </a:lnTo>
                  <a:lnTo>
                    <a:pt x="741489" y="2274194"/>
                  </a:lnTo>
                  <a:lnTo>
                    <a:pt x="746188" y="2269876"/>
                  </a:lnTo>
                  <a:lnTo>
                    <a:pt x="750760" y="2265939"/>
                  </a:lnTo>
                  <a:lnTo>
                    <a:pt x="755459" y="2266701"/>
                  </a:lnTo>
                  <a:lnTo>
                    <a:pt x="760158" y="2267463"/>
                  </a:lnTo>
                  <a:lnTo>
                    <a:pt x="764730" y="2276099"/>
                  </a:lnTo>
                  <a:lnTo>
                    <a:pt x="769429" y="2279147"/>
                  </a:lnTo>
                  <a:lnTo>
                    <a:pt x="774128" y="2282195"/>
                  </a:lnTo>
                  <a:lnTo>
                    <a:pt x="778827" y="2281433"/>
                  </a:lnTo>
                  <a:lnTo>
                    <a:pt x="783399" y="2284862"/>
                  </a:lnTo>
                  <a:lnTo>
                    <a:pt x="788098" y="2288291"/>
                  </a:lnTo>
                  <a:lnTo>
                    <a:pt x="792797" y="2299213"/>
                  </a:lnTo>
                  <a:lnTo>
                    <a:pt x="797369" y="2299467"/>
                  </a:lnTo>
                  <a:lnTo>
                    <a:pt x="802068" y="2299594"/>
                  </a:lnTo>
                  <a:lnTo>
                    <a:pt x="806767" y="2288164"/>
                  </a:lnTo>
                  <a:lnTo>
                    <a:pt x="811466" y="2286005"/>
                  </a:lnTo>
                  <a:lnTo>
                    <a:pt x="816038" y="2283846"/>
                  </a:lnTo>
                  <a:lnTo>
                    <a:pt x="820737" y="2282957"/>
                  </a:lnTo>
                  <a:lnTo>
                    <a:pt x="825436" y="2286513"/>
                  </a:lnTo>
                  <a:lnTo>
                    <a:pt x="828887" y="2291452"/>
                  </a:lnTo>
                  <a:lnTo>
                    <a:pt x="832373" y="2298689"/>
                  </a:lnTo>
                  <a:lnTo>
                    <a:pt x="835884" y="2305141"/>
                  </a:lnTo>
                  <a:lnTo>
                    <a:pt x="839406" y="2307722"/>
                  </a:lnTo>
                  <a:lnTo>
                    <a:pt x="842910" y="2304510"/>
                  </a:lnTo>
                  <a:lnTo>
                    <a:pt x="846391" y="2297451"/>
                  </a:lnTo>
                  <a:lnTo>
                    <a:pt x="849872" y="2289559"/>
                  </a:lnTo>
                  <a:lnTo>
                    <a:pt x="853376" y="2283846"/>
                  </a:lnTo>
                  <a:lnTo>
                    <a:pt x="858075" y="2278893"/>
                  </a:lnTo>
                  <a:lnTo>
                    <a:pt x="862647" y="2283211"/>
                  </a:lnTo>
                  <a:lnTo>
                    <a:pt x="867346" y="2278639"/>
                  </a:lnTo>
                  <a:lnTo>
                    <a:pt x="870868" y="2273716"/>
                  </a:lnTo>
                  <a:lnTo>
                    <a:pt x="874379" y="2267066"/>
                  </a:lnTo>
                  <a:lnTo>
                    <a:pt x="877865" y="2260583"/>
                  </a:lnTo>
                  <a:lnTo>
                    <a:pt x="881316" y="2256160"/>
                  </a:lnTo>
                  <a:lnTo>
                    <a:pt x="886015" y="2252604"/>
                  </a:lnTo>
                  <a:lnTo>
                    <a:pt x="890714" y="2258827"/>
                  </a:lnTo>
                  <a:lnTo>
                    <a:pt x="895413" y="2256922"/>
                  </a:lnTo>
                  <a:lnTo>
                    <a:pt x="899985" y="2255144"/>
                  </a:lnTo>
                  <a:lnTo>
                    <a:pt x="904684" y="2247524"/>
                  </a:lnTo>
                  <a:lnTo>
                    <a:pt x="909383" y="2245365"/>
                  </a:lnTo>
                  <a:lnTo>
                    <a:pt x="913955" y="2243079"/>
                  </a:lnTo>
                  <a:lnTo>
                    <a:pt x="918654" y="2242317"/>
                  </a:lnTo>
                  <a:lnTo>
                    <a:pt x="923353" y="2243714"/>
                  </a:lnTo>
                  <a:lnTo>
                    <a:pt x="928052" y="2245111"/>
                  </a:lnTo>
                  <a:lnTo>
                    <a:pt x="932624" y="2254255"/>
                  </a:lnTo>
                  <a:lnTo>
                    <a:pt x="937323" y="2253874"/>
                  </a:lnTo>
                  <a:lnTo>
                    <a:pt x="942022" y="2253493"/>
                  </a:lnTo>
                  <a:lnTo>
                    <a:pt x="946594" y="2244095"/>
                  </a:lnTo>
                  <a:lnTo>
                    <a:pt x="951293" y="2241174"/>
                  </a:lnTo>
                  <a:lnTo>
                    <a:pt x="955992" y="2238253"/>
                  </a:lnTo>
                  <a:lnTo>
                    <a:pt x="960691" y="2238126"/>
                  </a:lnTo>
                  <a:lnTo>
                    <a:pt x="965263" y="2236475"/>
                  </a:lnTo>
                  <a:lnTo>
                    <a:pt x="969962" y="2234824"/>
                  </a:lnTo>
                  <a:lnTo>
                    <a:pt x="974661" y="2231141"/>
                  </a:lnTo>
                  <a:lnTo>
                    <a:pt x="979233" y="2231268"/>
                  </a:lnTo>
                  <a:lnTo>
                    <a:pt x="983932" y="2231268"/>
                  </a:lnTo>
                  <a:lnTo>
                    <a:pt x="988631" y="2235713"/>
                  </a:lnTo>
                  <a:lnTo>
                    <a:pt x="993330" y="2236729"/>
                  </a:lnTo>
                  <a:lnTo>
                    <a:pt x="997902" y="2237872"/>
                  </a:lnTo>
                  <a:lnTo>
                    <a:pt x="1002601" y="2240031"/>
                  </a:lnTo>
                  <a:lnTo>
                    <a:pt x="1007300" y="2237872"/>
                  </a:lnTo>
                  <a:lnTo>
                    <a:pt x="1011872" y="2235713"/>
                  </a:lnTo>
                  <a:lnTo>
                    <a:pt x="1016571" y="2226696"/>
                  </a:lnTo>
                  <a:lnTo>
                    <a:pt x="1021270" y="2223902"/>
                  </a:lnTo>
                  <a:lnTo>
                    <a:pt x="1025969" y="2221108"/>
                  </a:lnTo>
                  <a:lnTo>
                    <a:pt x="1030541" y="2223648"/>
                  </a:lnTo>
                  <a:lnTo>
                    <a:pt x="1035240" y="2220981"/>
                  </a:lnTo>
                  <a:lnTo>
                    <a:pt x="1039939" y="2218187"/>
                  </a:lnTo>
                  <a:lnTo>
                    <a:pt x="1044511" y="2210567"/>
                  </a:lnTo>
                  <a:lnTo>
                    <a:pt x="1049210" y="2207519"/>
                  </a:lnTo>
                  <a:lnTo>
                    <a:pt x="1053909" y="2204471"/>
                  </a:lnTo>
                  <a:lnTo>
                    <a:pt x="1058608" y="2202693"/>
                  </a:lnTo>
                  <a:lnTo>
                    <a:pt x="1063180" y="2202566"/>
                  </a:lnTo>
                  <a:lnTo>
                    <a:pt x="1067879" y="2202439"/>
                  </a:lnTo>
                  <a:lnTo>
                    <a:pt x="1072578" y="2206630"/>
                  </a:lnTo>
                  <a:lnTo>
                    <a:pt x="1077277" y="2206884"/>
                  </a:lnTo>
                  <a:lnTo>
                    <a:pt x="1081849" y="2207011"/>
                  </a:lnTo>
                  <a:lnTo>
                    <a:pt x="1086548" y="2205233"/>
                  </a:lnTo>
                  <a:lnTo>
                    <a:pt x="1091247" y="2203836"/>
                  </a:lnTo>
                  <a:lnTo>
                    <a:pt x="1095819" y="2202312"/>
                  </a:lnTo>
                  <a:lnTo>
                    <a:pt x="1100518" y="2200026"/>
                  </a:lnTo>
                  <a:lnTo>
                    <a:pt x="1105217" y="2197994"/>
                  </a:lnTo>
                  <a:lnTo>
                    <a:pt x="1109916" y="2196089"/>
                  </a:lnTo>
                  <a:lnTo>
                    <a:pt x="1114488" y="2190628"/>
                  </a:lnTo>
                  <a:lnTo>
                    <a:pt x="1119187" y="2192152"/>
                  </a:lnTo>
                  <a:lnTo>
                    <a:pt x="1123886" y="2193549"/>
                  </a:lnTo>
                  <a:lnTo>
                    <a:pt x="1128458" y="2206503"/>
                  </a:lnTo>
                  <a:lnTo>
                    <a:pt x="1133157" y="2206884"/>
                  </a:lnTo>
                  <a:lnTo>
                    <a:pt x="1137856" y="2207265"/>
                  </a:lnTo>
                  <a:lnTo>
                    <a:pt x="1142555" y="2197486"/>
                  </a:lnTo>
                  <a:lnTo>
                    <a:pt x="1147127" y="2194565"/>
                  </a:lnTo>
                  <a:lnTo>
                    <a:pt x="1151826" y="2191644"/>
                  </a:lnTo>
                  <a:lnTo>
                    <a:pt x="1156525" y="2189993"/>
                  </a:lnTo>
                  <a:lnTo>
                    <a:pt x="1161097" y="2189485"/>
                  </a:lnTo>
                  <a:lnTo>
                    <a:pt x="1165796" y="2188977"/>
                  </a:lnTo>
                  <a:lnTo>
                    <a:pt x="1170495" y="2191390"/>
                  </a:lnTo>
                  <a:lnTo>
                    <a:pt x="1175194" y="2191517"/>
                  </a:lnTo>
                  <a:lnTo>
                    <a:pt x="1179766" y="2191644"/>
                  </a:lnTo>
                  <a:lnTo>
                    <a:pt x="1184465" y="2193295"/>
                  </a:lnTo>
                  <a:lnTo>
                    <a:pt x="1189164" y="2190374"/>
                  </a:lnTo>
                  <a:lnTo>
                    <a:pt x="1193863" y="2187453"/>
                  </a:lnTo>
                  <a:lnTo>
                    <a:pt x="1198435" y="2176404"/>
                  </a:lnTo>
                  <a:lnTo>
                    <a:pt x="1203134" y="2173991"/>
                  </a:lnTo>
                  <a:lnTo>
                    <a:pt x="1207833" y="2171705"/>
                  </a:lnTo>
                  <a:lnTo>
                    <a:pt x="1212405" y="2177166"/>
                  </a:lnTo>
                  <a:lnTo>
                    <a:pt x="1217104" y="2176023"/>
                  </a:lnTo>
                  <a:lnTo>
                    <a:pt x="1221803" y="2175007"/>
                  </a:lnTo>
                  <a:lnTo>
                    <a:pt x="1226502" y="2171324"/>
                  </a:lnTo>
                  <a:lnTo>
                    <a:pt x="1231074" y="2167387"/>
                  </a:lnTo>
                  <a:lnTo>
                    <a:pt x="1235773" y="2163450"/>
                  </a:lnTo>
                  <a:lnTo>
                    <a:pt x="1240472" y="2151766"/>
                  </a:lnTo>
                  <a:lnTo>
                    <a:pt x="1245044" y="2152401"/>
                  </a:lnTo>
                  <a:lnTo>
                    <a:pt x="1249743" y="2153036"/>
                  </a:lnTo>
                  <a:lnTo>
                    <a:pt x="1254442" y="2167006"/>
                  </a:lnTo>
                  <a:lnTo>
                    <a:pt x="1259141" y="2171197"/>
                  </a:lnTo>
                  <a:lnTo>
                    <a:pt x="1263713" y="2175515"/>
                  </a:lnTo>
                  <a:lnTo>
                    <a:pt x="1268412" y="2175261"/>
                  </a:lnTo>
                  <a:lnTo>
                    <a:pt x="1273111" y="2178182"/>
                  </a:lnTo>
                  <a:lnTo>
                    <a:pt x="1277683" y="2181103"/>
                  </a:lnTo>
                  <a:lnTo>
                    <a:pt x="1282382" y="2186310"/>
                  </a:lnTo>
                  <a:lnTo>
                    <a:pt x="1287081" y="2188596"/>
                  </a:lnTo>
                  <a:lnTo>
                    <a:pt x="1291780" y="2191009"/>
                  </a:lnTo>
                  <a:lnTo>
                    <a:pt x="1296352" y="2189612"/>
                  </a:lnTo>
                  <a:lnTo>
                    <a:pt x="1301051" y="2192025"/>
                  </a:lnTo>
                  <a:lnTo>
                    <a:pt x="1305750" y="2194438"/>
                  </a:lnTo>
                  <a:lnTo>
                    <a:pt x="1310322" y="2199645"/>
                  </a:lnTo>
                  <a:lnTo>
                    <a:pt x="1315021" y="2202947"/>
                  </a:lnTo>
                  <a:lnTo>
                    <a:pt x="1319720" y="2206249"/>
                  </a:lnTo>
                  <a:lnTo>
                    <a:pt x="1324419" y="2209043"/>
                  </a:lnTo>
                  <a:lnTo>
                    <a:pt x="1328991" y="2211837"/>
                  </a:lnTo>
                  <a:lnTo>
                    <a:pt x="1333690" y="2214631"/>
                  </a:lnTo>
                  <a:lnTo>
                    <a:pt x="1338389" y="2218695"/>
                  </a:lnTo>
                  <a:lnTo>
                    <a:pt x="1343088" y="2219711"/>
                  </a:lnTo>
                  <a:lnTo>
                    <a:pt x="1347660" y="2220727"/>
                  </a:lnTo>
                  <a:lnTo>
                    <a:pt x="1352359" y="2218949"/>
                  </a:lnTo>
                  <a:lnTo>
                    <a:pt x="1357058" y="2218060"/>
                  </a:lnTo>
                  <a:lnTo>
                    <a:pt x="1361630" y="2217171"/>
                  </a:lnTo>
                  <a:lnTo>
                    <a:pt x="1366329" y="2213488"/>
                  </a:lnTo>
                  <a:lnTo>
                    <a:pt x="1371028" y="2214123"/>
                  </a:lnTo>
                  <a:lnTo>
                    <a:pt x="1375727" y="2214758"/>
                  </a:lnTo>
                  <a:lnTo>
                    <a:pt x="1380299" y="2221362"/>
                  </a:lnTo>
                  <a:lnTo>
                    <a:pt x="1384998" y="2221870"/>
                  </a:lnTo>
                  <a:lnTo>
                    <a:pt x="1389697" y="2222505"/>
                  </a:lnTo>
                  <a:lnTo>
                    <a:pt x="1394269" y="2219711"/>
                  </a:lnTo>
                  <a:lnTo>
                    <a:pt x="1398968" y="2217679"/>
                  </a:lnTo>
                  <a:lnTo>
                    <a:pt x="1403667" y="2215647"/>
                  </a:lnTo>
                  <a:lnTo>
                    <a:pt x="1408366" y="2214250"/>
                  </a:lnTo>
                  <a:lnTo>
                    <a:pt x="1412938" y="2209805"/>
                  </a:lnTo>
                  <a:lnTo>
                    <a:pt x="1417637" y="2205487"/>
                  </a:lnTo>
                  <a:lnTo>
                    <a:pt x="1422336" y="2194311"/>
                  </a:lnTo>
                  <a:lnTo>
                    <a:pt x="1426908" y="2191390"/>
                  </a:lnTo>
                  <a:lnTo>
                    <a:pt x="1431607" y="2188469"/>
                  </a:lnTo>
                  <a:lnTo>
                    <a:pt x="1436306" y="2191898"/>
                  </a:lnTo>
                  <a:lnTo>
                    <a:pt x="1441005" y="2192152"/>
                  </a:lnTo>
                  <a:lnTo>
                    <a:pt x="1445577" y="2192533"/>
                  </a:lnTo>
                  <a:lnTo>
                    <a:pt x="1450276" y="2192660"/>
                  </a:lnTo>
                  <a:lnTo>
                    <a:pt x="1454975" y="2193422"/>
                  </a:lnTo>
                  <a:lnTo>
                    <a:pt x="1459547" y="2194311"/>
                  </a:lnTo>
                  <a:lnTo>
                    <a:pt x="1464246" y="2197359"/>
                  </a:lnTo>
                  <a:lnTo>
                    <a:pt x="1468945" y="2197359"/>
                  </a:lnTo>
                  <a:lnTo>
                    <a:pt x="1473644" y="2197232"/>
                  </a:lnTo>
                  <a:lnTo>
                    <a:pt x="1478216" y="2196597"/>
                  </a:lnTo>
                  <a:lnTo>
                    <a:pt x="1482915" y="2193041"/>
                  </a:lnTo>
                  <a:lnTo>
                    <a:pt x="1487614" y="2189485"/>
                  </a:lnTo>
                  <a:lnTo>
                    <a:pt x="1492186" y="2178055"/>
                  </a:lnTo>
                  <a:lnTo>
                    <a:pt x="1496885" y="2175769"/>
                  </a:lnTo>
                  <a:lnTo>
                    <a:pt x="1501584" y="2173483"/>
                  </a:lnTo>
                  <a:lnTo>
                    <a:pt x="1506283" y="2178690"/>
                  </a:lnTo>
                  <a:lnTo>
                    <a:pt x="1510855" y="2179198"/>
                  </a:lnTo>
                  <a:lnTo>
                    <a:pt x="1515554" y="2179833"/>
                  </a:lnTo>
                  <a:lnTo>
                    <a:pt x="1520253" y="2180849"/>
                  </a:lnTo>
                  <a:lnTo>
                    <a:pt x="1524952" y="2179198"/>
                  </a:lnTo>
                  <a:lnTo>
                    <a:pt x="1529524" y="2177420"/>
                  </a:lnTo>
                  <a:lnTo>
                    <a:pt x="1534223" y="2170816"/>
                  </a:lnTo>
                  <a:lnTo>
                    <a:pt x="1538922" y="2168784"/>
                  </a:lnTo>
                  <a:lnTo>
                    <a:pt x="1543494" y="2166752"/>
                  </a:lnTo>
                  <a:lnTo>
                    <a:pt x="1548193" y="2167260"/>
                  </a:lnTo>
                  <a:lnTo>
                    <a:pt x="1552892" y="2167133"/>
                  </a:lnTo>
                  <a:lnTo>
                    <a:pt x="1557591" y="2166879"/>
                  </a:lnTo>
                  <a:lnTo>
                    <a:pt x="1562163" y="2166498"/>
                  </a:lnTo>
                  <a:lnTo>
                    <a:pt x="1566862" y="2167641"/>
                  </a:lnTo>
                  <a:lnTo>
                    <a:pt x="1571561" y="2168784"/>
                  </a:lnTo>
                  <a:lnTo>
                    <a:pt x="1576133" y="2174626"/>
                  </a:lnTo>
                  <a:lnTo>
                    <a:pt x="1580832" y="2173991"/>
                  </a:lnTo>
                  <a:lnTo>
                    <a:pt x="1585531" y="2173356"/>
                  </a:lnTo>
                  <a:lnTo>
                    <a:pt x="1590230" y="2164339"/>
                  </a:lnTo>
                  <a:lnTo>
                    <a:pt x="1594802" y="2163831"/>
                  </a:lnTo>
                  <a:lnTo>
                    <a:pt x="1599501" y="2163450"/>
                  </a:lnTo>
                  <a:lnTo>
                    <a:pt x="1604200" y="2170435"/>
                  </a:lnTo>
                  <a:lnTo>
                    <a:pt x="1608772" y="2171451"/>
                  </a:lnTo>
                  <a:lnTo>
                    <a:pt x="1613471" y="2172340"/>
                  </a:lnTo>
                  <a:lnTo>
                    <a:pt x="1618170" y="2169038"/>
                  </a:lnTo>
                  <a:lnTo>
                    <a:pt x="1622869" y="2169546"/>
                  </a:lnTo>
                  <a:lnTo>
                    <a:pt x="1627441" y="2169927"/>
                  </a:lnTo>
                  <a:lnTo>
                    <a:pt x="1632140" y="2173229"/>
                  </a:lnTo>
                  <a:lnTo>
                    <a:pt x="1636839" y="2173991"/>
                  </a:lnTo>
                  <a:lnTo>
                    <a:pt x="1641538" y="2174880"/>
                  </a:lnTo>
                  <a:lnTo>
                    <a:pt x="1646110" y="2176150"/>
                  </a:lnTo>
                  <a:lnTo>
                    <a:pt x="1650809" y="2174499"/>
                  </a:lnTo>
                  <a:lnTo>
                    <a:pt x="1655508" y="2172848"/>
                  </a:lnTo>
                  <a:lnTo>
                    <a:pt x="1660080" y="2166371"/>
                  </a:lnTo>
                  <a:lnTo>
                    <a:pt x="1664779" y="2164339"/>
                  </a:lnTo>
                  <a:lnTo>
                    <a:pt x="1669478" y="2162434"/>
                  </a:lnTo>
                  <a:lnTo>
                    <a:pt x="1674177" y="2161418"/>
                  </a:lnTo>
                  <a:lnTo>
                    <a:pt x="1678749" y="2162815"/>
                  </a:lnTo>
                  <a:lnTo>
                    <a:pt x="1683448" y="2164339"/>
                  </a:lnTo>
                  <a:lnTo>
                    <a:pt x="1688147" y="2171197"/>
                  </a:lnTo>
                  <a:lnTo>
                    <a:pt x="1692719" y="2172975"/>
                  </a:lnTo>
                  <a:lnTo>
                    <a:pt x="1697418" y="2174753"/>
                  </a:lnTo>
                  <a:lnTo>
                    <a:pt x="1702117" y="2174245"/>
                  </a:lnTo>
                  <a:lnTo>
                    <a:pt x="1706816" y="2173356"/>
                  </a:lnTo>
                  <a:lnTo>
                    <a:pt x="1711388" y="2172467"/>
                  </a:lnTo>
                  <a:lnTo>
                    <a:pt x="1716087" y="2167768"/>
                  </a:lnTo>
                  <a:lnTo>
                    <a:pt x="1720786" y="2167895"/>
                  </a:lnTo>
                  <a:lnTo>
                    <a:pt x="1725358" y="2168022"/>
                  </a:lnTo>
                  <a:lnTo>
                    <a:pt x="1730057" y="2173483"/>
                  </a:lnTo>
                  <a:lnTo>
                    <a:pt x="1734756" y="2174372"/>
                  </a:lnTo>
                  <a:lnTo>
                    <a:pt x="1739455" y="2175261"/>
                  </a:lnTo>
                  <a:lnTo>
                    <a:pt x="1744027" y="2174880"/>
                  </a:lnTo>
                  <a:lnTo>
                    <a:pt x="1748726" y="2173356"/>
                  </a:lnTo>
                  <a:lnTo>
                    <a:pt x="1753425" y="2171959"/>
                  </a:lnTo>
                  <a:lnTo>
                    <a:pt x="1757997" y="2165863"/>
                  </a:lnTo>
                  <a:lnTo>
                    <a:pt x="1762696" y="2165609"/>
                  </a:lnTo>
                  <a:lnTo>
                    <a:pt x="1767395" y="2165355"/>
                  </a:lnTo>
                  <a:lnTo>
                    <a:pt x="1772094" y="2172340"/>
                  </a:lnTo>
                  <a:lnTo>
                    <a:pt x="1776666" y="2171832"/>
                  </a:lnTo>
                  <a:lnTo>
                    <a:pt x="1781365" y="2171451"/>
                  </a:lnTo>
                  <a:lnTo>
                    <a:pt x="1786064" y="2164339"/>
                  </a:lnTo>
                  <a:lnTo>
                    <a:pt x="1790763" y="2162942"/>
                  </a:lnTo>
                  <a:lnTo>
                    <a:pt x="1795335" y="2161672"/>
                  </a:lnTo>
                  <a:lnTo>
                    <a:pt x="1800034" y="2163831"/>
                  </a:lnTo>
                  <a:lnTo>
                    <a:pt x="1804733" y="2163958"/>
                  </a:lnTo>
                  <a:lnTo>
                    <a:pt x="1809305" y="2164085"/>
                  </a:lnTo>
                  <a:lnTo>
                    <a:pt x="1814004" y="2164974"/>
                  </a:lnTo>
                  <a:lnTo>
                    <a:pt x="1818703" y="2163831"/>
                  </a:lnTo>
                  <a:lnTo>
                    <a:pt x="1823402" y="2162688"/>
                  </a:lnTo>
                  <a:lnTo>
                    <a:pt x="1827974" y="2156973"/>
                  </a:lnTo>
                  <a:lnTo>
                    <a:pt x="1832673" y="2156973"/>
                  </a:lnTo>
                  <a:lnTo>
                    <a:pt x="1837372" y="2156973"/>
                  </a:lnTo>
                  <a:lnTo>
                    <a:pt x="1841944" y="2163577"/>
                  </a:lnTo>
                  <a:lnTo>
                    <a:pt x="1846643" y="2163831"/>
                  </a:lnTo>
                  <a:lnTo>
                    <a:pt x="1851342" y="2164085"/>
                  </a:lnTo>
                  <a:lnTo>
                    <a:pt x="1856041" y="2160148"/>
                  </a:lnTo>
                  <a:lnTo>
                    <a:pt x="1860613" y="2158624"/>
                  </a:lnTo>
                  <a:lnTo>
                    <a:pt x="1865312" y="2157100"/>
                  </a:lnTo>
                  <a:lnTo>
                    <a:pt x="1870011" y="2155957"/>
                  </a:lnTo>
                  <a:lnTo>
                    <a:pt x="1874583" y="2154814"/>
                  </a:lnTo>
                  <a:lnTo>
                    <a:pt x="1879282" y="2153544"/>
                  </a:lnTo>
                  <a:lnTo>
                    <a:pt x="1883981" y="2151893"/>
                  </a:lnTo>
                  <a:lnTo>
                    <a:pt x="1888680" y="2151004"/>
                  </a:lnTo>
                  <a:lnTo>
                    <a:pt x="1893252" y="2150242"/>
                  </a:lnTo>
                  <a:lnTo>
                    <a:pt x="1897951" y="2151004"/>
                  </a:lnTo>
                  <a:lnTo>
                    <a:pt x="1902650" y="2149988"/>
                  </a:lnTo>
                  <a:lnTo>
                    <a:pt x="1907222" y="2148845"/>
                  </a:lnTo>
                  <a:lnTo>
                    <a:pt x="1911921" y="2145035"/>
                  </a:lnTo>
                  <a:lnTo>
                    <a:pt x="1916620" y="2144400"/>
                  </a:lnTo>
                  <a:lnTo>
                    <a:pt x="1921319" y="2143765"/>
                  </a:lnTo>
                  <a:lnTo>
                    <a:pt x="1925891" y="2147702"/>
                  </a:lnTo>
                  <a:lnTo>
                    <a:pt x="1930590" y="2146178"/>
                  </a:lnTo>
                  <a:lnTo>
                    <a:pt x="1935289" y="2144527"/>
                  </a:lnTo>
                  <a:lnTo>
                    <a:pt x="1939861" y="2137415"/>
                  </a:lnTo>
                  <a:lnTo>
                    <a:pt x="1944560" y="2134748"/>
                  </a:lnTo>
                  <a:lnTo>
                    <a:pt x="1949259" y="2132081"/>
                  </a:lnTo>
                  <a:lnTo>
                    <a:pt x="1953958" y="2131192"/>
                  </a:lnTo>
                  <a:lnTo>
                    <a:pt x="1958530" y="2130049"/>
                  </a:lnTo>
                  <a:lnTo>
                    <a:pt x="1963229" y="2129033"/>
                  </a:lnTo>
                  <a:lnTo>
                    <a:pt x="1967928" y="2130811"/>
                  </a:lnTo>
                  <a:lnTo>
                    <a:pt x="1972627" y="2128144"/>
                  </a:lnTo>
                  <a:lnTo>
                    <a:pt x="1977199" y="2125604"/>
                  </a:lnTo>
                  <a:lnTo>
                    <a:pt x="1981898" y="2118492"/>
                  </a:lnTo>
                  <a:lnTo>
                    <a:pt x="1986597" y="2114301"/>
                  </a:lnTo>
                  <a:lnTo>
                    <a:pt x="1991169" y="2110110"/>
                  </a:lnTo>
                  <a:lnTo>
                    <a:pt x="1995868" y="2107316"/>
                  </a:lnTo>
                  <a:lnTo>
                    <a:pt x="2000567" y="2103125"/>
                  </a:lnTo>
                  <a:lnTo>
                    <a:pt x="2005266" y="2098934"/>
                  </a:lnTo>
                  <a:lnTo>
                    <a:pt x="2009838" y="2091441"/>
                  </a:lnTo>
                  <a:lnTo>
                    <a:pt x="2014537" y="2089155"/>
                  </a:lnTo>
                  <a:lnTo>
                    <a:pt x="2019236" y="2086742"/>
                  </a:lnTo>
                  <a:lnTo>
                    <a:pt x="2023808" y="2089663"/>
                  </a:lnTo>
                  <a:lnTo>
                    <a:pt x="2028507" y="2089155"/>
                  </a:lnTo>
                  <a:lnTo>
                    <a:pt x="2033206" y="2088520"/>
                  </a:lnTo>
                  <a:lnTo>
                    <a:pt x="2037905" y="2089282"/>
                  </a:lnTo>
                  <a:lnTo>
                    <a:pt x="2042477" y="2085599"/>
                  </a:lnTo>
                  <a:lnTo>
                    <a:pt x="2063495" y="2047801"/>
                  </a:lnTo>
                  <a:lnTo>
                    <a:pt x="2067020" y="2037302"/>
                  </a:lnTo>
                  <a:lnTo>
                    <a:pt x="2070544" y="2028576"/>
                  </a:lnTo>
                  <a:lnTo>
                    <a:pt x="2075116" y="2018924"/>
                  </a:lnTo>
                  <a:lnTo>
                    <a:pt x="2079815" y="2012193"/>
                  </a:lnTo>
                  <a:lnTo>
                    <a:pt x="2084514" y="2009272"/>
                  </a:lnTo>
                  <a:lnTo>
                    <a:pt x="2089213" y="2006351"/>
                  </a:lnTo>
                  <a:lnTo>
                    <a:pt x="2093785" y="2008891"/>
                  </a:lnTo>
                  <a:lnTo>
                    <a:pt x="2098484" y="2010796"/>
                  </a:lnTo>
                  <a:lnTo>
                    <a:pt x="2103183" y="2012701"/>
                  </a:lnTo>
                  <a:lnTo>
                    <a:pt x="2107755" y="2020194"/>
                  </a:lnTo>
                  <a:lnTo>
                    <a:pt x="2112454" y="2020702"/>
                  </a:lnTo>
                  <a:lnTo>
                    <a:pt x="2117153" y="2021337"/>
                  </a:lnTo>
                  <a:lnTo>
                    <a:pt x="2121852" y="2018035"/>
                  </a:lnTo>
                  <a:lnTo>
                    <a:pt x="2126424" y="2014352"/>
                  </a:lnTo>
                  <a:lnTo>
                    <a:pt x="2131123" y="2010542"/>
                  </a:lnTo>
                  <a:lnTo>
                    <a:pt x="2135822" y="2001144"/>
                  </a:lnTo>
                  <a:lnTo>
                    <a:pt x="2140394" y="1998096"/>
                  </a:lnTo>
                  <a:lnTo>
                    <a:pt x="2145093" y="1994921"/>
                  </a:lnTo>
                  <a:lnTo>
                    <a:pt x="2149792" y="1997715"/>
                  </a:lnTo>
                  <a:lnTo>
                    <a:pt x="2154491" y="1995429"/>
                  </a:lnTo>
                  <a:lnTo>
                    <a:pt x="2159063" y="1993143"/>
                  </a:lnTo>
                  <a:lnTo>
                    <a:pt x="2163762" y="1987301"/>
                  </a:lnTo>
                  <a:lnTo>
                    <a:pt x="2168461" y="1984380"/>
                  </a:lnTo>
                  <a:lnTo>
                    <a:pt x="2173033" y="1981459"/>
                  </a:lnTo>
                  <a:lnTo>
                    <a:pt x="2177732" y="1979300"/>
                  </a:lnTo>
                  <a:lnTo>
                    <a:pt x="2182431" y="1978157"/>
                  </a:lnTo>
                  <a:lnTo>
                    <a:pt x="2187130" y="1977014"/>
                  </a:lnTo>
                  <a:lnTo>
                    <a:pt x="2206867" y="1994935"/>
                  </a:lnTo>
                  <a:lnTo>
                    <a:pt x="2210371" y="2001144"/>
                  </a:lnTo>
                  <a:lnTo>
                    <a:pt x="2213893" y="2007510"/>
                  </a:lnTo>
                  <a:lnTo>
                    <a:pt x="2217404" y="2014257"/>
                  </a:lnTo>
                  <a:lnTo>
                    <a:pt x="2220890" y="2019432"/>
                  </a:lnTo>
                  <a:lnTo>
                    <a:pt x="2224341" y="2021083"/>
                  </a:lnTo>
                  <a:lnTo>
                    <a:pt x="2227865" y="2017204"/>
                  </a:lnTo>
                  <a:lnTo>
                    <a:pt x="2231390" y="2009383"/>
                  </a:lnTo>
                  <a:lnTo>
                    <a:pt x="2234914" y="2000777"/>
                  </a:lnTo>
                  <a:lnTo>
                    <a:pt x="2238438" y="1994540"/>
                  </a:lnTo>
                  <a:lnTo>
                    <a:pt x="2243010" y="1989079"/>
                  </a:lnTo>
                  <a:lnTo>
                    <a:pt x="2247709" y="1988825"/>
                  </a:lnTo>
                  <a:lnTo>
                    <a:pt x="2252408" y="1988825"/>
                  </a:lnTo>
                  <a:lnTo>
                    <a:pt x="2256980" y="1988825"/>
                  </a:lnTo>
                  <a:lnTo>
                    <a:pt x="2261679" y="1993016"/>
                  </a:lnTo>
                  <a:lnTo>
                    <a:pt x="2266378" y="1994667"/>
                  </a:lnTo>
                  <a:lnTo>
                    <a:pt x="2271077" y="1996318"/>
                  </a:lnTo>
                  <a:lnTo>
                    <a:pt x="2275649" y="1999239"/>
                  </a:lnTo>
                  <a:lnTo>
                    <a:pt x="2280348" y="1998858"/>
                  </a:lnTo>
                  <a:lnTo>
                    <a:pt x="2285047" y="1998350"/>
                  </a:lnTo>
                  <a:lnTo>
                    <a:pt x="2289619" y="1994413"/>
                  </a:lnTo>
                  <a:lnTo>
                    <a:pt x="2294318" y="1992127"/>
                  </a:lnTo>
                  <a:lnTo>
                    <a:pt x="2299017" y="1989841"/>
                  </a:lnTo>
                  <a:lnTo>
                    <a:pt x="2303716" y="1988444"/>
                  </a:lnTo>
                  <a:lnTo>
                    <a:pt x="2308288" y="1985142"/>
                  </a:lnTo>
                  <a:lnTo>
                    <a:pt x="2312987" y="1981967"/>
                  </a:lnTo>
                  <a:lnTo>
                    <a:pt x="2317686" y="1972823"/>
                  </a:lnTo>
                  <a:lnTo>
                    <a:pt x="2322258" y="1972696"/>
                  </a:lnTo>
                  <a:lnTo>
                    <a:pt x="2326957" y="1972569"/>
                  </a:lnTo>
                  <a:lnTo>
                    <a:pt x="2331656" y="1982856"/>
                  </a:lnTo>
                  <a:lnTo>
                    <a:pt x="2336355" y="1984507"/>
                  </a:lnTo>
                  <a:lnTo>
                    <a:pt x="2340927" y="1986158"/>
                  </a:lnTo>
                  <a:lnTo>
                    <a:pt x="2345626" y="1983999"/>
                  </a:lnTo>
                  <a:lnTo>
                    <a:pt x="2350325" y="1982475"/>
                  </a:lnTo>
                  <a:lnTo>
                    <a:pt x="2354897" y="1980951"/>
                  </a:lnTo>
                  <a:lnTo>
                    <a:pt x="2359596" y="1977014"/>
                  </a:lnTo>
                  <a:lnTo>
                    <a:pt x="2364295" y="1975490"/>
                  </a:lnTo>
                  <a:lnTo>
                    <a:pt x="2368994" y="1974093"/>
                  </a:lnTo>
                  <a:lnTo>
                    <a:pt x="2373566" y="1973966"/>
                  </a:lnTo>
                  <a:lnTo>
                    <a:pt x="2378265" y="1973458"/>
                  </a:lnTo>
                  <a:lnTo>
                    <a:pt x="2382964" y="1972950"/>
                  </a:lnTo>
                  <a:lnTo>
                    <a:pt x="2387536" y="1972188"/>
                  </a:lnTo>
                  <a:lnTo>
                    <a:pt x="2392235" y="1972442"/>
                  </a:lnTo>
                  <a:lnTo>
                    <a:pt x="2396934" y="1972696"/>
                  </a:lnTo>
                  <a:lnTo>
                    <a:pt x="2401633" y="1975617"/>
                  </a:lnTo>
                  <a:lnTo>
                    <a:pt x="2406205" y="1974982"/>
                  </a:lnTo>
                  <a:lnTo>
                    <a:pt x="2410904" y="1974220"/>
                  </a:lnTo>
                  <a:lnTo>
                    <a:pt x="2415603" y="1969267"/>
                  </a:lnTo>
                  <a:lnTo>
                    <a:pt x="2420302" y="1968251"/>
                  </a:lnTo>
                  <a:lnTo>
                    <a:pt x="2424874" y="1967362"/>
                  </a:lnTo>
                  <a:lnTo>
                    <a:pt x="2429573" y="1970283"/>
                  </a:lnTo>
                  <a:lnTo>
                    <a:pt x="2434272" y="1969267"/>
                  </a:lnTo>
                  <a:lnTo>
                    <a:pt x="2438844" y="1968251"/>
                  </a:lnTo>
                  <a:lnTo>
                    <a:pt x="2443543" y="1963679"/>
                  </a:lnTo>
                  <a:lnTo>
                    <a:pt x="2448242" y="1961901"/>
                  </a:lnTo>
                  <a:lnTo>
                    <a:pt x="2452941" y="1960250"/>
                  </a:lnTo>
                  <a:lnTo>
                    <a:pt x="2457513" y="1958853"/>
                  </a:lnTo>
                  <a:lnTo>
                    <a:pt x="2462212" y="1958726"/>
                  </a:lnTo>
                  <a:lnTo>
                    <a:pt x="2466911" y="1958726"/>
                  </a:lnTo>
                  <a:lnTo>
                    <a:pt x="2471483" y="1961139"/>
                  </a:lnTo>
                  <a:lnTo>
                    <a:pt x="2476182" y="1961520"/>
                  </a:lnTo>
                  <a:lnTo>
                    <a:pt x="2480881" y="1961774"/>
                  </a:lnTo>
                  <a:lnTo>
                    <a:pt x="2485580" y="1962790"/>
                  </a:lnTo>
                  <a:lnTo>
                    <a:pt x="2490152" y="1960758"/>
                  </a:lnTo>
                  <a:lnTo>
                    <a:pt x="2494851" y="1958726"/>
                  </a:lnTo>
                  <a:lnTo>
                    <a:pt x="2499550" y="1951487"/>
                  </a:lnTo>
                  <a:lnTo>
                    <a:pt x="2504122" y="1949201"/>
                  </a:lnTo>
                  <a:lnTo>
                    <a:pt x="2508821" y="1946788"/>
                  </a:lnTo>
                  <a:lnTo>
                    <a:pt x="2513520" y="1947550"/>
                  </a:lnTo>
                  <a:lnTo>
                    <a:pt x="2518219" y="1946788"/>
                  </a:lnTo>
                  <a:lnTo>
                    <a:pt x="2522791" y="1946026"/>
                  </a:lnTo>
                  <a:lnTo>
                    <a:pt x="2527490" y="1945010"/>
                  </a:lnTo>
                  <a:lnTo>
                    <a:pt x="2532189" y="1944502"/>
                  </a:lnTo>
                  <a:lnTo>
                    <a:pt x="2536888" y="1943994"/>
                  </a:lnTo>
                  <a:lnTo>
                    <a:pt x="2541460" y="1943105"/>
                  </a:lnTo>
                  <a:lnTo>
                    <a:pt x="2546159" y="1943867"/>
                  </a:lnTo>
                  <a:lnTo>
                    <a:pt x="2550858" y="1944756"/>
                  </a:lnTo>
                  <a:lnTo>
                    <a:pt x="2555430" y="1944883"/>
                  </a:lnTo>
                  <a:lnTo>
                    <a:pt x="2560129" y="1949455"/>
                  </a:lnTo>
                  <a:lnTo>
                    <a:pt x="2563651" y="1955228"/>
                  </a:lnTo>
                  <a:lnTo>
                    <a:pt x="2567162" y="1963251"/>
                  </a:lnTo>
                  <a:lnTo>
                    <a:pt x="2570648" y="1969868"/>
                  </a:lnTo>
                  <a:lnTo>
                    <a:pt x="2574099" y="1971426"/>
                  </a:lnTo>
                  <a:lnTo>
                    <a:pt x="2577621" y="1965340"/>
                  </a:lnTo>
                  <a:lnTo>
                    <a:pt x="2581132" y="1954075"/>
                  </a:lnTo>
                  <a:lnTo>
                    <a:pt x="2584618" y="1941547"/>
                  </a:lnTo>
                  <a:lnTo>
                    <a:pt x="2588069" y="1931675"/>
                  </a:lnTo>
                  <a:lnTo>
                    <a:pt x="2592768" y="1922023"/>
                  </a:lnTo>
                  <a:lnTo>
                    <a:pt x="2597467" y="1915292"/>
                  </a:lnTo>
                  <a:lnTo>
                    <a:pt x="2602166" y="1913641"/>
                  </a:lnTo>
                  <a:lnTo>
                    <a:pt x="2606738" y="1911863"/>
                  </a:lnTo>
                  <a:lnTo>
                    <a:pt x="2611437" y="1918848"/>
                  </a:lnTo>
                  <a:lnTo>
                    <a:pt x="2616136" y="1921515"/>
                  </a:lnTo>
                  <a:lnTo>
                    <a:pt x="2620708" y="1924309"/>
                  </a:lnTo>
                  <a:lnTo>
                    <a:pt x="2625407" y="1929135"/>
                  </a:lnTo>
                  <a:lnTo>
                    <a:pt x="2630106" y="1929770"/>
                  </a:lnTo>
                  <a:lnTo>
                    <a:pt x="2634805" y="1930532"/>
                  </a:lnTo>
                  <a:lnTo>
                    <a:pt x="2639377" y="1927103"/>
                  </a:lnTo>
                  <a:lnTo>
                    <a:pt x="2644076" y="1925833"/>
                  </a:lnTo>
                  <a:lnTo>
                    <a:pt x="2648775" y="1924563"/>
                  </a:lnTo>
                  <a:lnTo>
                    <a:pt x="2653347" y="1923928"/>
                  </a:lnTo>
                  <a:lnTo>
                    <a:pt x="2658046" y="1921896"/>
                  </a:lnTo>
                  <a:lnTo>
                    <a:pt x="2662745" y="1919991"/>
                  </a:lnTo>
                  <a:lnTo>
                    <a:pt x="2667444" y="1917705"/>
                  </a:lnTo>
                  <a:lnTo>
                    <a:pt x="2672016" y="1914022"/>
                  </a:lnTo>
                  <a:lnTo>
                    <a:pt x="2676715" y="1910339"/>
                  </a:lnTo>
                  <a:lnTo>
                    <a:pt x="2681414" y="1904497"/>
                  </a:lnTo>
                  <a:lnTo>
                    <a:pt x="2686113" y="1899671"/>
                  </a:lnTo>
                  <a:lnTo>
                    <a:pt x="2690685" y="1894845"/>
                  </a:lnTo>
                  <a:lnTo>
                    <a:pt x="2695384" y="1888876"/>
                  </a:lnTo>
                  <a:lnTo>
                    <a:pt x="2700083" y="1885320"/>
                  </a:lnTo>
                  <a:lnTo>
                    <a:pt x="2704655" y="1881764"/>
                  </a:lnTo>
                  <a:lnTo>
                    <a:pt x="2709354" y="1878589"/>
                  </a:lnTo>
                  <a:lnTo>
                    <a:pt x="2714053" y="1878462"/>
                  </a:lnTo>
                  <a:lnTo>
                    <a:pt x="2718752" y="1878335"/>
                  </a:lnTo>
                  <a:lnTo>
                    <a:pt x="2723324" y="1883669"/>
                  </a:lnTo>
                  <a:lnTo>
                    <a:pt x="2728023" y="1884812"/>
                  </a:lnTo>
                  <a:lnTo>
                    <a:pt x="2732722" y="1885955"/>
                  </a:lnTo>
                  <a:lnTo>
                    <a:pt x="2737294" y="1885447"/>
                  </a:lnTo>
                  <a:lnTo>
                    <a:pt x="2741993" y="1885193"/>
                  </a:lnTo>
                  <a:lnTo>
                    <a:pt x="2746692" y="1884939"/>
                  </a:lnTo>
                  <a:lnTo>
                    <a:pt x="2751391" y="1882653"/>
                  </a:lnTo>
                  <a:lnTo>
                    <a:pt x="2755963" y="1883034"/>
                  </a:lnTo>
                  <a:lnTo>
                    <a:pt x="2760662" y="1883415"/>
                  </a:lnTo>
                  <a:lnTo>
                    <a:pt x="2765361" y="1886844"/>
                  </a:lnTo>
                  <a:lnTo>
                    <a:pt x="2769933" y="1887733"/>
                  </a:lnTo>
                  <a:lnTo>
                    <a:pt x="2774632" y="1888622"/>
                  </a:lnTo>
                  <a:lnTo>
                    <a:pt x="2779331" y="1887733"/>
                  </a:lnTo>
                  <a:lnTo>
                    <a:pt x="2784030" y="1888368"/>
                  </a:lnTo>
                  <a:lnTo>
                    <a:pt x="2788602" y="1888876"/>
                  </a:lnTo>
                  <a:lnTo>
                    <a:pt x="2793301" y="1891797"/>
                  </a:lnTo>
                  <a:lnTo>
                    <a:pt x="2798000" y="1891162"/>
                  </a:lnTo>
                  <a:lnTo>
                    <a:pt x="2802572" y="1890654"/>
                  </a:lnTo>
                  <a:lnTo>
                    <a:pt x="2807271" y="1885447"/>
                  </a:lnTo>
                  <a:lnTo>
                    <a:pt x="2811970" y="1885066"/>
                  </a:lnTo>
                  <a:lnTo>
                    <a:pt x="2816669" y="1884558"/>
                  </a:lnTo>
                  <a:lnTo>
                    <a:pt x="2821241" y="1887098"/>
                  </a:lnTo>
                  <a:lnTo>
                    <a:pt x="2825940" y="1888622"/>
                  </a:lnTo>
                  <a:lnTo>
                    <a:pt x="2830639" y="1890019"/>
                  </a:lnTo>
                  <a:lnTo>
                    <a:pt x="2835211" y="1897512"/>
                  </a:lnTo>
                  <a:lnTo>
                    <a:pt x="2839910" y="1893829"/>
                  </a:lnTo>
                  <a:lnTo>
                    <a:pt x="2843432" y="1888928"/>
                  </a:lnTo>
                  <a:lnTo>
                    <a:pt x="2846943" y="1881288"/>
                  </a:lnTo>
                  <a:lnTo>
                    <a:pt x="2850429" y="1872934"/>
                  </a:lnTo>
                  <a:lnTo>
                    <a:pt x="2853880" y="1865889"/>
                  </a:lnTo>
                  <a:lnTo>
                    <a:pt x="2858579" y="1858396"/>
                  </a:lnTo>
                  <a:lnTo>
                    <a:pt x="2863278" y="1854459"/>
                  </a:lnTo>
                  <a:lnTo>
                    <a:pt x="2867977" y="1848363"/>
                  </a:lnTo>
                  <a:lnTo>
                    <a:pt x="2872549" y="1842267"/>
                  </a:lnTo>
                  <a:lnTo>
                    <a:pt x="2877248" y="1832615"/>
                  </a:lnTo>
                  <a:lnTo>
                    <a:pt x="2881947" y="1829567"/>
                  </a:lnTo>
                  <a:lnTo>
                    <a:pt x="2886519" y="1826392"/>
                  </a:lnTo>
                  <a:lnTo>
                    <a:pt x="2891218" y="1832615"/>
                  </a:lnTo>
                  <a:lnTo>
                    <a:pt x="2895917" y="1829567"/>
                  </a:lnTo>
                  <a:lnTo>
                    <a:pt x="2900616" y="1826519"/>
                  </a:lnTo>
                  <a:lnTo>
                    <a:pt x="2905188" y="1815978"/>
                  </a:lnTo>
                  <a:lnTo>
                    <a:pt x="2909887" y="1811406"/>
                  </a:lnTo>
                  <a:lnTo>
                    <a:pt x="2914586" y="1806834"/>
                  </a:lnTo>
                  <a:lnTo>
                    <a:pt x="2919158" y="1807469"/>
                  </a:lnTo>
                  <a:lnTo>
                    <a:pt x="2923857" y="1802135"/>
                  </a:lnTo>
                  <a:lnTo>
                    <a:pt x="2927379" y="1796700"/>
                  </a:lnTo>
                  <a:lnTo>
                    <a:pt x="2930890" y="1789800"/>
                  </a:lnTo>
                  <a:lnTo>
                    <a:pt x="2934376" y="1783258"/>
                  </a:lnTo>
                  <a:lnTo>
                    <a:pt x="2937827" y="1778894"/>
                  </a:lnTo>
                  <a:lnTo>
                    <a:pt x="2942526" y="1775338"/>
                  </a:lnTo>
                  <a:lnTo>
                    <a:pt x="2947225" y="1782323"/>
                  </a:lnTo>
                  <a:lnTo>
                    <a:pt x="2951797" y="1780418"/>
                  </a:lnTo>
                  <a:lnTo>
                    <a:pt x="2956496" y="1778640"/>
                  </a:lnTo>
                  <a:lnTo>
                    <a:pt x="2961195" y="1772544"/>
                  </a:lnTo>
                  <a:lnTo>
                    <a:pt x="2965894" y="1767845"/>
                  </a:lnTo>
                  <a:lnTo>
                    <a:pt x="2969345" y="1762569"/>
                  </a:lnTo>
                  <a:lnTo>
                    <a:pt x="2972831" y="1755923"/>
                  </a:lnTo>
                  <a:lnTo>
                    <a:pt x="2976342" y="1751397"/>
                  </a:lnTo>
                  <a:lnTo>
                    <a:pt x="2979864" y="1752478"/>
                  </a:lnTo>
                  <a:lnTo>
                    <a:pt x="2983368" y="1762688"/>
                  </a:lnTo>
                  <a:lnTo>
                    <a:pt x="2986849" y="1779386"/>
                  </a:lnTo>
                  <a:lnTo>
                    <a:pt x="2990330" y="1796537"/>
                  </a:lnTo>
                  <a:lnTo>
                    <a:pt x="2993834" y="1808104"/>
                  </a:lnTo>
                  <a:lnTo>
                    <a:pt x="2996946" y="1809771"/>
                  </a:lnTo>
                  <a:lnTo>
                    <a:pt x="3000819" y="1807723"/>
                  </a:lnTo>
                  <a:lnTo>
                    <a:pt x="3004693" y="1805390"/>
                  </a:lnTo>
                  <a:lnTo>
                    <a:pt x="3007804" y="1806199"/>
                  </a:lnTo>
                  <a:lnTo>
                    <a:pt x="3021774" y="1848363"/>
                  </a:lnTo>
                  <a:lnTo>
                    <a:pt x="3028807" y="1876557"/>
                  </a:lnTo>
                  <a:lnTo>
                    <a:pt x="3032293" y="1890940"/>
                  </a:lnTo>
                  <a:lnTo>
                    <a:pt x="3046317" y="1929588"/>
                  </a:lnTo>
                  <a:lnTo>
                    <a:pt x="3054413" y="1936247"/>
                  </a:lnTo>
                  <a:lnTo>
                    <a:pt x="3059112" y="1924817"/>
                  </a:lnTo>
                  <a:lnTo>
                    <a:pt x="3063811" y="1919864"/>
                  </a:lnTo>
                  <a:lnTo>
                    <a:pt x="3068383" y="1914911"/>
                  </a:lnTo>
                  <a:lnTo>
                    <a:pt x="3073082" y="1905894"/>
                  </a:lnTo>
                  <a:lnTo>
                    <a:pt x="3077781" y="1903608"/>
                  </a:lnTo>
                  <a:lnTo>
                    <a:pt x="3082480" y="1901322"/>
                  </a:lnTo>
                  <a:lnTo>
                    <a:pt x="3087052" y="1902973"/>
                  </a:lnTo>
                  <a:lnTo>
                    <a:pt x="3091751" y="1906021"/>
                  </a:lnTo>
                  <a:lnTo>
                    <a:pt x="3096450" y="1909196"/>
                  </a:lnTo>
                  <a:lnTo>
                    <a:pt x="3101022" y="1917324"/>
                  </a:lnTo>
                  <a:lnTo>
                    <a:pt x="3105721" y="1922531"/>
                  </a:lnTo>
                  <a:lnTo>
                    <a:pt x="3109243" y="1927657"/>
                  </a:lnTo>
                  <a:lnTo>
                    <a:pt x="3112754" y="1933533"/>
                  </a:lnTo>
                  <a:lnTo>
                    <a:pt x="3116240" y="1937622"/>
                  </a:lnTo>
                  <a:lnTo>
                    <a:pt x="3119691" y="1937390"/>
                  </a:lnTo>
                  <a:lnTo>
                    <a:pt x="3123215" y="1931028"/>
                  </a:lnTo>
                  <a:lnTo>
                    <a:pt x="3126740" y="1920213"/>
                  </a:lnTo>
                  <a:lnTo>
                    <a:pt x="3130264" y="1907922"/>
                  </a:lnTo>
                  <a:lnTo>
                    <a:pt x="3133788" y="1897131"/>
                  </a:lnTo>
                  <a:lnTo>
                    <a:pt x="3152330" y="1858777"/>
                  </a:lnTo>
                  <a:lnTo>
                    <a:pt x="3161728" y="1855983"/>
                  </a:lnTo>
                  <a:lnTo>
                    <a:pt x="3166427" y="1855602"/>
                  </a:lnTo>
                  <a:lnTo>
                    <a:pt x="3170999" y="1859158"/>
                  </a:lnTo>
                  <a:lnTo>
                    <a:pt x="3175698" y="1863730"/>
                  </a:lnTo>
                  <a:lnTo>
                    <a:pt x="3180397" y="1868175"/>
                  </a:lnTo>
                  <a:lnTo>
                    <a:pt x="3184969" y="1880748"/>
                  </a:lnTo>
                  <a:lnTo>
                    <a:pt x="3189668" y="1883034"/>
                  </a:lnTo>
                  <a:lnTo>
                    <a:pt x="3194367" y="1885320"/>
                  </a:lnTo>
                  <a:lnTo>
                    <a:pt x="3199066" y="1879986"/>
                  </a:lnTo>
                  <a:lnTo>
                    <a:pt x="3203638" y="1877319"/>
                  </a:lnTo>
                  <a:lnTo>
                    <a:pt x="3208337" y="1874652"/>
                  </a:lnTo>
                  <a:lnTo>
                    <a:pt x="3213036" y="1869699"/>
                  </a:lnTo>
                  <a:lnTo>
                    <a:pt x="3217608" y="1867286"/>
                  </a:lnTo>
                  <a:lnTo>
                    <a:pt x="3222307" y="1864746"/>
                  </a:lnTo>
                  <a:lnTo>
                    <a:pt x="3227006" y="1866143"/>
                  </a:lnTo>
                  <a:lnTo>
                    <a:pt x="3231705" y="1862460"/>
                  </a:lnTo>
                  <a:lnTo>
                    <a:pt x="3236277" y="1858777"/>
                  </a:lnTo>
                  <a:lnTo>
                    <a:pt x="3240976" y="1846585"/>
                  </a:lnTo>
                  <a:lnTo>
                    <a:pt x="3245675" y="1845061"/>
                  </a:lnTo>
                  <a:lnTo>
                    <a:pt x="3250247" y="1843664"/>
                  </a:lnTo>
                  <a:lnTo>
                    <a:pt x="3254946" y="1853062"/>
                  </a:lnTo>
                  <a:lnTo>
                    <a:pt x="3259645" y="1853697"/>
                  </a:lnTo>
                  <a:lnTo>
                    <a:pt x="3264344" y="1854332"/>
                  </a:lnTo>
                  <a:lnTo>
                    <a:pt x="3268916" y="1848490"/>
                  </a:lnTo>
                  <a:lnTo>
                    <a:pt x="3273615" y="1848490"/>
                  </a:lnTo>
                  <a:lnTo>
                    <a:pt x="3278314" y="1848617"/>
                  </a:lnTo>
                  <a:lnTo>
                    <a:pt x="3282886" y="1853570"/>
                  </a:lnTo>
                  <a:lnTo>
                    <a:pt x="3287585" y="1853824"/>
                  </a:lnTo>
                  <a:lnTo>
                    <a:pt x="3292284" y="1853951"/>
                  </a:lnTo>
                  <a:lnTo>
                    <a:pt x="3296983" y="1850776"/>
                  </a:lnTo>
                  <a:lnTo>
                    <a:pt x="3301555" y="1849887"/>
                  </a:lnTo>
                  <a:lnTo>
                    <a:pt x="3306254" y="1848871"/>
                  </a:lnTo>
                  <a:lnTo>
                    <a:pt x="3310953" y="1852427"/>
                  </a:lnTo>
                  <a:lnTo>
                    <a:pt x="3315652" y="1848236"/>
                  </a:lnTo>
                  <a:lnTo>
                    <a:pt x="3319103" y="1843083"/>
                  </a:lnTo>
                  <a:lnTo>
                    <a:pt x="3322589" y="1835679"/>
                  </a:lnTo>
                  <a:lnTo>
                    <a:pt x="3326100" y="1828680"/>
                  </a:lnTo>
                  <a:lnTo>
                    <a:pt x="3329622" y="1824741"/>
                  </a:lnTo>
                  <a:lnTo>
                    <a:pt x="3334194" y="1822709"/>
                  </a:lnTo>
                  <a:lnTo>
                    <a:pt x="3338893" y="1832615"/>
                  </a:lnTo>
                  <a:lnTo>
                    <a:pt x="3343592" y="1835790"/>
                  </a:lnTo>
                  <a:lnTo>
                    <a:pt x="3371532" y="1848617"/>
                  </a:lnTo>
                  <a:lnTo>
                    <a:pt x="3376231" y="1849760"/>
                  </a:lnTo>
                  <a:lnTo>
                    <a:pt x="3380930" y="1848236"/>
                  </a:lnTo>
                  <a:lnTo>
                    <a:pt x="3385502" y="1850268"/>
                  </a:lnTo>
                  <a:lnTo>
                    <a:pt x="3390201" y="1852300"/>
                  </a:lnTo>
                  <a:lnTo>
                    <a:pt x="3394900" y="1856872"/>
                  </a:lnTo>
                  <a:lnTo>
                    <a:pt x="3399472" y="1860809"/>
                  </a:lnTo>
                  <a:lnTo>
                    <a:pt x="3404171" y="1864746"/>
                  </a:lnTo>
                  <a:lnTo>
                    <a:pt x="3408870" y="1871096"/>
                  </a:lnTo>
                  <a:lnTo>
                    <a:pt x="3413569" y="1873763"/>
                  </a:lnTo>
                  <a:lnTo>
                    <a:pt x="3418141" y="1876430"/>
                  </a:lnTo>
                  <a:lnTo>
                    <a:pt x="3422840" y="1875160"/>
                  </a:lnTo>
                  <a:lnTo>
                    <a:pt x="3427539" y="1876557"/>
                  </a:lnTo>
                  <a:lnTo>
                    <a:pt x="3432238" y="1877954"/>
                  </a:lnTo>
                  <a:lnTo>
                    <a:pt x="3436810" y="1881129"/>
                  </a:lnTo>
                  <a:lnTo>
                    <a:pt x="3441509" y="1882272"/>
                  </a:lnTo>
                  <a:lnTo>
                    <a:pt x="3446208" y="1883415"/>
                  </a:lnTo>
                  <a:lnTo>
                    <a:pt x="3450780" y="1880748"/>
                  </a:lnTo>
                  <a:lnTo>
                    <a:pt x="3455479" y="1883796"/>
                  </a:lnTo>
                  <a:lnTo>
                    <a:pt x="3460178" y="1886717"/>
                  </a:lnTo>
                  <a:lnTo>
                    <a:pt x="3464877" y="1895353"/>
                  </a:lnTo>
                  <a:lnTo>
                    <a:pt x="3469449" y="1900052"/>
                  </a:lnTo>
                  <a:lnTo>
                    <a:pt x="3474148" y="1904751"/>
                  </a:lnTo>
                  <a:lnTo>
                    <a:pt x="3478847" y="1908053"/>
                  </a:lnTo>
                  <a:lnTo>
                    <a:pt x="3483419" y="1911990"/>
                  </a:lnTo>
                  <a:lnTo>
                    <a:pt x="3488118" y="1916054"/>
                  </a:lnTo>
                  <a:lnTo>
                    <a:pt x="3492817" y="1920245"/>
                  </a:lnTo>
                  <a:lnTo>
                    <a:pt x="3497516" y="1924055"/>
                  </a:lnTo>
                  <a:lnTo>
                    <a:pt x="3502088" y="1927865"/>
                  </a:lnTo>
                  <a:lnTo>
                    <a:pt x="3506787" y="1936501"/>
                  </a:lnTo>
                  <a:lnTo>
                    <a:pt x="3511486" y="1935104"/>
                  </a:lnTo>
                  <a:lnTo>
                    <a:pt x="3516058" y="1933707"/>
                  </a:lnTo>
                  <a:lnTo>
                    <a:pt x="3520757" y="1916562"/>
                  </a:lnTo>
                  <a:lnTo>
                    <a:pt x="3525456" y="1915673"/>
                  </a:lnTo>
                  <a:lnTo>
                    <a:pt x="3530155" y="1914784"/>
                  </a:lnTo>
                  <a:lnTo>
                    <a:pt x="3534727" y="1928119"/>
                  </a:lnTo>
                  <a:lnTo>
                    <a:pt x="3539426" y="1929643"/>
                  </a:lnTo>
                  <a:lnTo>
                    <a:pt x="3544125" y="1931167"/>
                  </a:lnTo>
                  <a:lnTo>
                    <a:pt x="3548697" y="1924817"/>
                  </a:lnTo>
                  <a:lnTo>
                    <a:pt x="3553396" y="1924817"/>
                  </a:lnTo>
                  <a:lnTo>
                    <a:pt x="3558095" y="1924690"/>
                  </a:lnTo>
                  <a:lnTo>
                    <a:pt x="3562794" y="1925452"/>
                  </a:lnTo>
                  <a:lnTo>
                    <a:pt x="3567366" y="1929389"/>
                  </a:lnTo>
                  <a:lnTo>
                    <a:pt x="3572065" y="1933326"/>
                  </a:lnTo>
                  <a:lnTo>
                    <a:pt x="3576764" y="1947042"/>
                  </a:lnTo>
                  <a:lnTo>
                    <a:pt x="3581463" y="1948312"/>
                  </a:lnTo>
                  <a:lnTo>
                    <a:pt x="3586035" y="1949582"/>
                  </a:lnTo>
                  <a:lnTo>
                    <a:pt x="3590734" y="1940946"/>
                  </a:lnTo>
                  <a:lnTo>
                    <a:pt x="3595433" y="1937136"/>
                  </a:lnTo>
                  <a:lnTo>
                    <a:pt x="3600005" y="1933199"/>
                  </a:lnTo>
                  <a:lnTo>
                    <a:pt x="3604704" y="1927484"/>
                  </a:lnTo>
                  <a:lnTo>
                    <a:pt x="3609403" y="1925325"/>
                  </a:lnTo>
                  <a:lnTo>
                    <a:pt x="3614102" y="1923039"/>
                  </a:lnTo>
                  <a:lnTo>
                    <a:pt x="3618674" y="1923928"/>
                  </a:lnTo>
                  <a:lnTo>
                    <a:pt x="3623373" y="1924182"/>
                  </a:lnTo>
                  <a:lnTo>
                    <a:pt x="3628072" y="1924309"/>
                  </a:lnTo>
                  <a:lnTo>
                    <a:pt x="3632644" y="1924055"/>
                  </a:lnTo>
                  <a:lnTo>
                    <a:pt x="3637343" y="1926595"/>
                  </a:lnTo>
                  <a:lnTo>
                    <a:pt x="3642042" y="1929262"/>
                  </a:lnTo>
                  <a:lnTo>
                    <a:pt x="3646741" y="1937136"/>
                  </a:lnTo>
                  <a:lnTo>
                    <a:pt x="3651313" y="1939803"/>
                  </a:lnTo>
                  <a:lnTo>
                    <a:pt x="3656012" y="1942597"/>
                  </a:lnTo>
                  <a:lnTo>
                    <a:pt x="3660711" y="1945010"/>
                  </a:lnTo>
                  <a:lnTo>
                    <a:pt x="3665283" y="1943105"/>
                  </a:lnTo>
                  <a:lnTo>
                    <a:pt x="3669982" y="1941200"/>
                  </a:lnTo>
                  <a:lnTo>
                    <a:pt x="3674681" y="1930151"/>
                  </a:lnTo>
                  <a:lnTo>
                    <a:pt x="3679380" y="1928373"/>
                  </a:lnTo>
                  <a:lnTo>
                    <a:pt x="3683952" y="1926595"/>
                  </a:lnTo>
                  <a:lnTo>
                    <a:pt x="3688651" y="1931675"/>
                  </a:lnTo>
                  <a:lnTo>
                    <a:pt x="3693350" y="1932310"/>
                  </a:lnTo>
                  <a:lnTo>
                    <a:pt x="3697922" y="1932945"/>
                  </a:lnTo>
                  <a:lnTo>
                    <a:pt x="3702621" y="1930532"/>
                  </a:lnTo>
                  <a:lnTo>
                    <a:pt x="3707320" y="1932437"/>
                  </a:lnTo>
                  <a:lnTo>
                    <a:pt x="3712019" y="1934342"/>
                  </a:lnTo>
                  <a:lnTo>
                    <a:pt x="3716591" y="1943232"/>
                  </a:lnTo>
                  <a:lnTo>
                    <a:pt x="3721290" y="1943740"/>
                  </a:lnTo>
                  <a:lnTo>
                    <a:pt x="3725989" y="1944248"/>
                  </a:lnTo>
                  <a:lnTo>
                    <a:pt x="3730688" y="1936247"/>
                  </a:lnTo>
                  <a:lnTo>
                    <a:pt x="3735260" y="1935739"/>
                  </a:lnTo>
                  <a:lnTo>
                    <a:pt x="3739959" y="1935231"/>
                  </a:lnTo>
                  <a:lnTo>
                    <a:pt x="3744658" y="1939041"/>
                  </a:lnTo>
                  <a:lnTo>
                    <a:pt x="3749230" y="1940565"/>
                  </a:lnTo>
                  <a:lnTo>
                    <a:pt x="3753929" y="1941962"/>
                  </a:lnTo>
                  <a:lnTo>
                    <a:pt x="3758628" y="1943105"/>
                  </a:lnTo>
                  <a:lnTo>
                    <a:pt x="3763327" y="1944629"/>
                  </a:lnTo>
                  <a:lnTo>
                    <a:pt x="3767899" y="1946026"/>
                  </a:lnTo>
                  <a:lnTo>
                    <a:pt x="3772598" y="1948439"/>
                  </a:lnTo>
                  <a:lnTo>
                    <a:pt x="3777297" y="1949455"/>
                  </a:lnTo>
                  <a:lnTo>
                    <a:pt x="3781869" y="1950471"/>
                  </a:lnTo>
                  <a:lnTo>
                    <a:pt x="3786568" y="1948947"/>
                  </a:lnTo>
                  <a:lnTo>
                    <a:pt x="3791267" y="1950598"/>
                  </a:lnTo>
                  <a:lnTo>
                    <a:pt x="3815703" y="1977687"/>
                  </a:lnTo>
                  <a:lnTo>
                    <a:pt x="3819207" y="1984126"/>
                  </a:lnTo>
                  <a:lnTo>
                    <a:pt x="3822729" y="1990446"/>
                  </a:lnTo>
                  <a:lnTo>
                    <a:pt x="3826240" y="1996969"/>
                  </a:lnTo>
                  <a:lnTo>
                    <a:pt x="3829726" y="2002754"/>
                  </a:lnTo>
                  <a:lnTo>
                    <a:pt x="3833177" y="2006859"/>
                  </a:lnTo>
                  <a:lnTo>
                    <a:pt x="3837876" y="2010923"/>
                  </a:lnTo>
                  <a:lnTo>
                    <a:pt x="3842575" y="2006732"/>
                  </a:lnTo>
                  <a:lnTo>
                    <a:pt x="3847147" y="2008256"/>
                  </a:lnTo>
                  <a:lnTo>
                    <a:pt x="3870515" y="2028703"/>
                  </a:lnTo>
                  <a:lnTo>
                    <a:pt x="3875214" y="2030354"/>
                  </a:lnTo>
                  <a:lnTo>
                    <a:pt x="3879786" y="2031878"/>
                  </a:lnTo>
                  <a:lnTo>
                    <a:pt x="3884485" y="2028068"/>
                  </a:lnTo>
                  <a:lnTo>
                    <a:pt x="3889184" y="2025401"/>
                  </a:lnTo>
                  <a:lnTo>
                    <a:pt x="3893883" y="2022734"/>
                  </a:lnTo>
                  <a:lnTo>
                    <a:pt x="3898455" y="2015622"/>
                  </a:lnTo>
                  <a:lnTo>
                    <a:pt x="3903154" y="2014225"/>
                  </a:lnTo>
                  <a:lnTo>
                    <a:pt x="3907853" y="2012701"/>
                  </a:lnTo>
                  <a:lnTo>
                    <a:pt x="3912552" y="2016003"/>
                  </a:lnTo>
                  <a:lnTo>
                    <a:pt x="3917124" y="2016765"/>
                  </a:lnTo>
                  <a:lnTo>
                    <a:pt x="3921823" y="2017654"/>
                  </a:lnTo>
                  <a:lnTo>
                    <a:pt x="3926522" y="2017781"/>
                  </a:lnTo>
                  <a:lnTo>
                    <a:pt x="3931094" y="2019432"/>
                  </a:lnTo>
                  <a:lnTo>
                    <a:pt x="3935793" y="2020956"/>
                  </a:lnTo>
                  <a:lnTo>
                    <a:pt x="3940492" y="2024258"/>
                  </a:lnTo>
                  <a:lnTo>
                    <a:pt x="3945191" y="2026544"/>
                  </a:lnTo>
                  <a:lnTo>
                    <a:pt x="3949763" y="2028830"/>
                  </a:lnTo>
                  <a:lnTo>
                    <a:pt x="3954462" y="2030227"/>
                  </a:lnTo>
                  <a:lnTo>
                    <a:pt x="3959161" y="2033148"/>
                  </a:lnTo>
                  <a:lnTo>
                    <a:pt x="3963733" y="2035942"/>
                  </a:lnTo>
                  <a:lnTo>
                    <a:pt x="3968432" y="2043308"/>
                  </a:lnTo>
                  <a:lnTo>
                    <a:pt x="3973131" y="2043562"/>
                  </a:lnTo>
                  <a:lnTo>
                    <a:pt x="3977830" y="2043689"/>
                  </a:lnTo>
                  <a:lnTo>
                    <a:pt x="3982402" y="2033529"/>
                  </a:lnTo>
                  <a:lnTo>
                    <a:pt x="3987101" y="2034037"/>
                  </a:lnTo>
                  <a:lnTo>
                    <a:pt x="3991800" y="2034418"/>
                  </a:lnTo>
                  <a:lnTo>
                    <a:pt x="3996372" y="2045975"/>
                  </a:lnTo>
                  <a:lnTo>
                    <a:pt x="4001071" y="2046356"/>
                  </a:lnTo>
                  <a:lnTo>
                    <a:pt x="4005770" y="2046864"/>
                  </a:lnTo>
                  <a:lnTo>
                    <a:pt x="4010469" y="2039371"/>
                  </a:lnTo>
                  <a:lnTo>
                    <a:pt x="4015041" y="2036704"/>
                  </a:lnTo>
                  <a:lnTo>
                    <a:pt x="4019740" y="2034037"/>
                  </a:lnTo>
                  <a:lnTo>
                    <a:pt x="4024439" y="2033529"/>
                  </a:lnTo>
                  <a:lnTo>
                    <a:pt x="4029138" y="2030608"/>
                  </a:lnTo>
                  <a:lnTo>
                    <a:pt x="4033710" y="2027560"/>
                  </a:lnTo>
                  <a:lnTo>
                    <a:pt x="4038409" y="2024639"/>
                  </a:lnTo>
                  <a:lnTo>
                    <a:pt x="4043108" y="2018543"/>
                  </a:lnTo>
                  <a:lnTo>
                    <a:pt x="4046559" y="2013235"/>
                  </a:lnTo>
                  <a:lnTo>
                    <a:pt x="4050045" y="2006843"/>
                  </a:lnTo>
                  <a:lnTo>
                    <a:pt x="4053556" y="2000237"/>
                  </a:lnTo>
                  <a:lnTo>
                    <a:pt x="4057078" y="1994286"/>
                  </a:lnTo>
                  <a:lnTo>
                    <a:pt x="4061777" y="1987174"/>
                  </a:lnTo>
                  <a:lnTo>
                    <a:pt x="4066349" y="1983618"/>
                  </a:lnTo>
                  <a:lnTo>
                    <a:pt x="4071048" y="1975744"/>
                  </a:lnTo>
                  <a:lnTo>
                    <a:pt x="4074552" y="1968025"/>
                  </a:lnTo>
                  <a:lnTo>
                    <a:pt x="4078033" y="1958663"/>
                  </a:lnTo>
                  <a:lnTo>
                    <a:pt x="4081514" y="1950634"/>
                  </a:lnTo>
                  <a:lnTo>
                    <a:pt x="4085018" y="1946915"/>
                  </a:lnTo>
                  <a:lnTo>
                    <a:pt x="4088540" y="1949743"/>
                  </a:lnTo>
                  <a:lnTo>
                    <a:pt x="4092051" y="1957059"/>
                  </a:lnTo>
                  <a:lnTo>
                    <a:pt x="4095537" y="1965400"/>
                  </a:lnTo>
                  <a:lnTo>
                    <a:pt x="4098988" y="1971299"/>
                  </a:lnTo>
                  <a:lnTo>
                    <a:pt x="4103687" y="1975998"/>
                  </a:lnTo>
                  <a:lnTo>
                    <a:pt x="4108386" y="1976760"/>
                  </a:lnTo>
                  <a:lnTo>
                    <a:pt x="4112958" y="1974982"/>
                  </a:lnTo>
                  <a:lnTo>
                    <a:pt x="4117657" y="1973077"/>
                  </a:lnTo>
                  <a:lnTo>
                    <a:pt x="4122356" y="1965838"/>
                  </a:lnTo>
                  <a:lnTo>
                    <a:pt x="4127055" y="1960250"/>
                  </a:lnTo>
                  <a:lnTo>
                    <a:pt x="4131627" y="1954535"/>
                  </a:lnTo>
                  <a:lnTo>
                    <a:pt x="4136326" y="1943613"/>
                  </a:lnTo>
                  <a:lnTo>
                    <a:pt x="4141025" y="1940692"/>
                  </a:lnTo>
                  <a:lnTo>
                    <a:pt x="4145597" y="1937771"/>
                  </a:lnTo>
                  <a:lnTo>
                    <a:pt x="4150296" y="1944248"/>
                  </a:lnTo>
                  <a:lnTo>
                    <a:pt x="4154995" y="1942978"/>
                  </a:lnTo>
                  <a:lnTo>
                    <a:pt x="4159694" y="1941581"/>
                  </a:lnTo>
                  <a:lnTo>
                    <a:pt x="4164266" y="1936374"/>
                  </a:lnTo>
                  <a:lnTo>
                    <a:pt x="4168965" y="1932818"/>
                  </a:lnTo>
                  <a:lnTo>
                    <a:pt x="4173664" y="1929262"/>
                  </a:lnTo>
                  <a:lnTo>
                    <a:pt x="4178363" y="1921642"/>
                  </a:lnTo>
                  <a:lnTo>
                    <a:pt x="4182935" y="1921261"/>
                  </a:lnTo>
                  <a:lnTo>
                    <a:pt x="4203954" y="1944772"/>
                  </a:lnTo>
                  <a:lnTo>
                    <a:pt x="4207478" y="1951612"/>
                  </a:lnTo>
                  <a:lnTo>
                    <a:pt x="4211002" y="1954535"/>
                  </a:lnTo>
                  <a:lnTo>
                    <a:pt x="4214453" y="1951197"/>
                  </a:lnTo>
                  <a:lnTo>
                    <a:pt x="4217939" y="1943645"/>
                  </a:lnTo>
                  <a:lnTo>
                    <a:pt x="4221450" y="1935569"/>
                  </a:lnTo>
                  <a:lnTo>
                    <a:pt x="4224972" y="1930659"/>
                  </a:lnTo>
                  <a:lnTo>
                    <a:pt x="4229544" y="1927992"/>
                  </a:lnTo>
                  <a:lnTo>
                    <a:pt x="4234243" y="1935739"/>
                  </a:lnTo>
                  <a:lnTo>
                    <a:pt x="4238942" y="1938152"/>
                  </a:lnTo>
                  <a:lnTo>
                    <a:pt x="4243641" y="1940438"/>
                  </a:lnTo>
                  <a:lnTo>
                    <a:pt x="4248213" y="1942724"/>
                  </a:lnTo>
                  <a:lnTo>
                    <a:pt x="4252912" y="1944756"/>
                  </a:lnTo>
                  <a:lnTo>
                    <a:pt x="4257611" y="1946788"/>
                  </a:lnTo>
                  <a:lnTo>
                    <a:pt x="4262183" y="1948820"/>
                  </a:lnTo>
                  <a:lnTo>
                    <a:pt x="4266882" y="1950090"/>
                  </a:lnTo>
                  <a:lnTo>
                    <a:pt x="4270438" y="1951106"/>
                  </a:lnTo>
                  <a:lnTo>
                    <a:pt x="4277296" y="1946280"/>
                  </a:lnTo>
                  <a:lnTo>
                    <a:pt x="4280852" y="1952376"/>
                  </a:lnTo>
                  <a:lnTo>
                    <a:pt x="4284374" y="1964965"/>
                  </a:lnTo>
                  <a:lnTo>
                    <a:pt x="4287885" y="1983745"/>
                  </a:lnTo>
                  <a:lnTo>
                    <a:pt x="4291371" y="1998239"/>
                  </a:lnTo>
                  <a:lnTo>
                    <a:pt x="4294822" y="1997969"/>
                  </a:lnTo>
                  <a:lnTo>
                    <a:pt x="4298346" y="1973421"/>
                  </a:lnTo>
                  <a:lnTo>
                    <a:pt x="4301871" y="1932358"/>
                  </a:lnTo>
                  <a:lnTo>
                    <a:pt x="4305395" y="1890509"/>
                  </a:lnTo>
                  <a:lnTo>
                    <a:pt x="4308919" y="1863603"/>
                  </a:lnTo>
                  <a:lnTo>
                    <a:pt x="4311905" y="1861788"/>
                  </a:lnTo>
                  <a:lnTo>
                    <a:pt x="4315856" y="1869652"/>
                  </a:lnTo>
                  <a:lnTo>
                    <a:pt x="4319831" y="1879730"/>
                  </a:lnTo>
                  <a:lnTo>
                    <a:pt x="4322889" y="1884558"/>
                  </a:lnTo>
                  <a:lnTo>
                    <a:pt x="4326340" y="1880929"/>
                  </a:lnTo>
                  <a:lnTo>
                    <a:pt x="4329826" y="1873239"/>
                  </a:lnTo>
                  <a:lnTo>
                    <a:pt x="4333337" y="1865145"/>
                  </a:lnTo>
                  <a:lnTo>
                    <a:pt x="4336859" y="1860301"/>
                  </a:lnTo>
                  <a:lnTo>
                    <a:pt x="4341558" y="1857634"/>
                  </a:lnTo>
                  <a:lnTo>
                    <a:pt x="4346130" y="1868556"/>
                  </a:lnTo>
                  <a:lnTo>
                    <a:pt x="4350829" y="1868810"/>
                  </a:lnTo>
                  <a:lnTo>
                    <a:pt x="4378769" y="1835917"/>
                  </a:lnTo>
                  <a:lnTo>
                    <a:pt x="4385818" y="1815216"/>
                  </a:lnTo>
                  <a:lnTo>
                    <a:pt x="4389342" y="1804949"/>
                  </a:lnTo>
                  <a:lnTo>
                    <a:pt x="4392866" y="1797944"/>
                  </a:lnTo>
                  <a:lnTo>
                    <a:pt x="4397057" y="1792356"/>
                  </a:lnTo>
                  <a:lnTo>
                    <a:pt x="4402518" y="1793880"/>
                  </a:lnTo>
                  <a:lnTo>
                    <a:pt x="4406836" y="1798833"/>
                  </a:lnTo>
                  <a:lnTo>
                    <a:pt x="4410287" y="1804872"/>
                  </a:lnTo>
                  <a:lnTo>
                    <a:pt x="4413773" y="1813518"/>
                  </a:lnTo>
                  <a:lnTo>
                    <a:pt x="4417284" y="1822854"/>
                  </a:lnTo>
                  <a:lnTo>
                    <a:pt x="4420806" y="1830964"/>
                  </a:lnTo>
                  <a:lnTo>
                    <a:pt x="4439475" y="1854205"/>
                  </a:lnTo>
                  <a:lnTo>
                    <a:pt x="4444047" y="1840489"/>
                  </a:lnTo>
                  <a:lnTo>
                    <a:pt x="4448746" y="1835790"/>
                  </a:lnTo>
                  <a:lnTo>
                    <a:pt x="4453445" y="1831218"/>
                  </a:lnTo>
                  <a:lnTo>
                    <a:pt x="4458144" y="1829948"/>
                  </a:lnTo>
                  <a:lnTo>
                    <a:pt x="4462716" y="1825630"/>
                  </a:lnTo>
                  <a:lnTo>
                    <a:pt x="4467415" y="1821312"/>
                  </a:lnTo>
                  <a:lnTo>
                    <a:pt x="4472114" y="1811660"/>
                  </a:lnTo>
                  <a:lnTo>
                    <a:pt x="4476813" y="1809882"/>
                  </a:lnTo>
                  <a:lnTo>
                    <a:pt x="4481385" y="1807977"/>
                  </a:lnTo>
                  <a:lnTo>
                    <a:pt x="4486084" y="1813692"/>
                  </a:lnTo>
                  <a:lnTo>
                    <a:pt x="4490783" y="1814581"/>
                  </a:lnTo>
                  <a:lnTo>
                    <a:pt x="4495355" y="1815470"/>
                  </a:lnTo>
                  <a:lnTo>
                    <a:pt x="4500054" y="1816232"/>
                  </a:lnTo>
                  <a:lnTo>
                    <a:pt x="4504753" y="1815216"/>
                  </a:lnTo>
                  <a:lnTo>
                    <a:pt x="4509452" y="1814200"/>
                  </a:lnTo>
                  <a:lnTo>
                    <a:pt x="4514024" y="1808612"/>
                  </a:lnTo>
                  <a:lnTo>
                    <a:pt x="4518723" y="1808485"/>
                  </a:lnTo>
                  <a:lnTo>
                    <a:pt x="4523422" y="1808358"/>
                  </a:lnTo>
                  <a:lnTo>
                    <a:pt x="4546663" y="1819026"/>
                  </a:lnTo>
                  <a:lnTo>
                    <a:pt x="4551362" y="1820042"/>
                  </a:lnTo>
                  <a:lnTo>
                    <a:pt x="4556061" y="1820550"/>
                  </a:lnTo>
                  <a:lnTo>
                    <a:pt x="4560633" y="1820677"/>
                  </a:lnTo>
                  <a:lnTo>
                    <a:pt x="4565332" y="1820804"/>
                  </a:lnTo>
                  <a:lnTo>
                    <a:pt x="4570031" y="1820677"/>
                  </a:lnTo>
                  <a:lnTo>
                    <a:pt x="4574730" y="1819661"/>
                  </a:lnTo>
                  <a:lnTo>
                    <a:pt x="4579302" y="1818645"/>
                  </a:lnTo>
                  <a:lnTo>
                    <a:pt x="4584001" y="1818264"/>
                  </a:lnTo>
                  <a:lnTo>
                    <a:pt x="4588700" y="1814708"/>
                  </a:lnTo>
                  <a:lnTo>
                    <a:pt x="4593272" y="1811152"/>
                  </a:lnTo>
                  <a:lnTo>
                    <a:pt x="4597971" y="1801373"/>
                  </a:lnTo>
                  <a:lnTo>
                    <a:pt x="4602670" y="1798325"/>
                  </a:lnTo>
                  <a:lnTo>
                    <a:pt x="4607242" y="1795404"/>
                  </a:lnTo>
                  <a:lnTo>
                    <a:pt x="4612068" y="1802008"/>
                  </a:lnTo>
                  <a:lnTo>
                    <a:pt x="4616640" y="1796547"/>
                  </a:lnTo>
                  <a:lnTo>
                    <a:pt x="4620162" y="1790483"/>
                  </a:lnTo>
                  <a:lnTo>
                    <a:pt x="4623673" y="1781942"/>
                  </a:lnTo>
                  <a:lnTo>
                    <a:pt x="4627159" y="1772830"/>
                  </a:lnTo>
                  <a:lnTo>
                    <a:pt x="4630610" y="1765051"/>
                  </a:lnTo>
                  <a:lnTo>
                    <a:pt x="4634132" y="1758029"/>
                  </a:lnTo>
                  <a:lnTo>
                    <a:pt x="4637643" y="1751161"/>
                  </a:lnTo>
                  <a:lnTo>
                    <a:pt x="4641129" y="1746031"/>
                  </a:lnTo>
                  <a:lnTo>
                    <a:pt x="4644580" y="1744223"/>
                  </a:lnTo>
                  <a:lnTo>
                    <a:pt x="4648104" y="1747499"/>
                  </a:lnTo>
                  <a:lnTo>
                    <a:pt x="4651629" y="1754526"/>
                  </a:lnTo>
                  <a:lnTo>
                    <a:pt x="4655153" y="1762529"/>
                  </a:lnTo>
                  <a:lnTo>
                    <a:pt x="4658677" y="1768734"/>
                  </a:lnTo>
                  <a:lnTo>
                    <a:pt x="4663249" y="1774449"/>
                  </a:lnTo>
                  <a:lnTo>
                    <a:pt x="4667948" y="1778132"/>
                  </a:lnTo>
                  <a:lnTo>
                    <a:pt x="4672647" y="1778894"/>
                  </a:lnTo>
                  <a:lnTo>
                    <a:pt x="4677219" y="1779783"/>
                  </a:lnTo>
                  <a:lnTo>
                    <a:pt x="4681918" y="1775973"/>
                  </a:lnTo>
                  <a:lnTo>
                    <a:pt x="4686617" y="1773687"/>
                  </a:lnTo>
                  <a:lnTo>
                    <a:pt x="4691316" y="1771528"/>
                  </a:lnTo>
                  <a:lnTo>
                    <a:pt x="4695888" y="1767972"/>
                  </a:lnTo>
                  <a:lnTo>
                    <a:pt x="4700587" y="1765559"/>
                  </a:lnTo>
                  <a:lnTo>
                    <a:pt x="4705286" y="1763273"/>
                  </a:lnTo>
                  <a:lnTo>
                    <a:pt x="4709858" y="1760352"/>
                  </a:lnTo>
                  <a:lnTo>
                    <a:pt x="4714557" y="1759463"/>
                  </a:lnTo>
                  <a:lnTo>
                    <a:pt x="4719256" y="1758574"/>
                  </a:lnTo>
                  <a:lnTo>
                    <a:pt x="4723955" y="1760987"/>
                  </a:lnTo>
                  <a:lnTo>
                    <a:pt x="4728527" y="1760352"/>
                  </a:lnTo>
                  <a:lnTo>
                    <a:pt x="4733226" y="1759717"/>
                  </a:lnTo>
                  <a:lnTo>
                    <a:pt x="4737925" y="1755907"/>
                  </a:lnTo>
                  <a:lnTo>
                    <a:pt x="4742497" y="1755526"/>
                  </a:lnTo>
                  <a:lnTo>
                    <a:pt x="4747196" y="1755018"/>
                  </a:lnTo>
                  <a:lnTo>
                    <a:pt x="4751895" y="1757177"/>
                  </a:lnTo>
                  <a:lnTo>
                    <a:pt x="4756594" y="1757812"/>
                  </a:lnTo>
                  <a:lnTo>
                    <a:pt x="4761166" y="1758447"/>
                  </a:lnTo>
                  <a:lnTo>
                    <a:pt x="4765865" y="1760479"/>
                  </a:lnTo>
                  <a:lnTo>
                    <a:pt x="4770564" y="1759590"/>
                  </a:lnTo>
                  <a:lnTo>
                    <a:pt x="4775136" y="1758701"/>
                  </a:lnTo>
                  <a:lnTo>
                    <a:pt x="4779835" y="1754891"/>
                  </a:lnTo>
                  <a:lnTo>
                    <a:pt x="4784534" y="1752351"/>
                  </a:lnTo>
                  <a:lnTo>
                    <a:pt x="4789233" y="1749811"/>
                  </a:lnTo>
                  <a:lnTo>
                    <a:pt x="4793805" y="1745747"/>
                  </a:lnTo>
                  <a:lnTo>
                    <a:pt x="4798504" y="1744477"/>
                  </a:lnTo>
                  <a:lnTo>
                    <a:pt x="4803203" y="1743080"/>
                  </a:lnTo>
                  <a:lnTo>
                    <a:pt x="4807902" y="1746382"/>
                  </a:lnTo>
                  <a:lnTo>
                    <a:pt x="4812474" y="1744477"/>
                  </a:lnTo>
                  <a:lnTo>
                    <a:pt x="4817173" y="1742445"/>
                  </a:lnTo>
                  <a:lnTo>
                    <a:pt x="4821872" y="1735079"/>
                  </a:lnTo>
                  <a:lnTo>
                    <a:pt x="4826444" y="1732285"/>
                  </a:lnTo>
                  <a:lnTo>
                    <a:pt x="4831143" y="1729491"/>
                  </a:lnTo>
                  <a:lnTo>
                    <a:pt x="4835842" y="1729491"/>
                  </a:lnTo>
                  <a:lnTo>
                    <a:pt x="4840541" y="1727586"/>
                  </a:lnTo>
                  <a:lnTo>
                    <a:pt x="4845113" y="1725681"/>
                  </a:lnTo>
                  <a:lnTo>
                    <a:pt x="4849812" y="1721998"/>
                  </a:lnTo>
                  <a:lnTo>
                    <a:pt x="4854511" y="1720855"/>
                  </a:lnTo>
                  <a:lnTo>
                    <a:pt x="4859083" y="1719585"/>
                  </a:lnTo>
                  <a:lnTo>
                    <a:pt x="4863782" y="1720982"/>
                  </a:lnTo>
                  <a:lnTo>
                    <a:pt x="4868481" y="1720347"/>
                  </a:lnTo>
                  <a:lnTo>
                    <a:pt x="4873180" y="1719585"/>
                  </a:lnTo>
                  <a:lnTo>
                    <a:pt x="4877752" y="1718950"/>
                  </a:lnTo>
                  <a:lnTo>
                    <a:pt x="4882451" y="1716664"/>
                  </a:lnTo>
                  <a:lnTo>
                    <a:pt x="4887150" y="1714251"/>
                  </a:lnTo>
                  <a:lnTo>
                    <a:pt x="4891722" y="1709044"/>
                  </a:lnTo>
                  <a:lnTo>
                    <a:pt x="4896421" y="1706250"/>
                  </a:lnTo>
                  <a:lnTo>
                    <a:pt x="4901120" y="1703329"/>
                  </a:lnTo>
                  <a:lnTo>
                    <a:pt x="4905819" y="1699646"/>
                  </a:lnTo>
                  <a:lnTo>
                    <a:pt x="4910391" y="1699646"/>
                  </a:lnTo>
                  <a:lnTo>
                    <a:pt x="4915090" y="1699646"/>
                  </a:lnTo>
                  <a:lnTo>
                    <a:pt x="4919789" y="1709171"/>
                  </a:lnTo>
                  <a:lnTo>
                    <a:pt x="4924488" y="1706377"/>
                  </a:lnTo>
                  <a:lnTo>
                    <a:pt x="4927939" y="1701960"/>
                  </a:lnTo>
                  <a:lnTo>
                    <a:pt x="4931425" y="1694661"/>
                  </a:lnTo>
                  <a:lnTo>
                    <a:pt x="4934936" y="1687411"/>
                  </a:lnTo>
                  <a:lnTo>
                    <a:pt x="4938458" y="1683136"/>
                  </a:lnTo>
                  <a:lnTo>
                    <a:pt x="4943030" y="1680850"/>
                  </a:lnTo>
                  <a:lnTo>
                    <a:pt x="4947729" y="1692026"/>
                  </a:lnTo>
                  <a:lnTo>
                    <a:pt x="4952428" y="1692407"/>
                  </a:lnTo>
                  <a:lnTo>
                    <a:pt x="4957127" y="1692915"/>
                  </a:lnTo>
                  <a:lnTo>
                    <a:pt x="4961699" y="1689613"/>
                  </a:lnTo>
                  <a:lnTo>
                    <a:pt x="4966398" y="1685803"/>
                  </a:lnTo>
                  <a:lnTo>
                    <a:pt x="4971097" y="1682120"/>
                  </a:lnTo>
                  <a:lnTo>
                    <a:pt x="4975669" y="1672976"/>
                  </a:lnTo>
                  <a:lnTo>
                    <a:pt x="4980368" y="1669801"/>
                  </a:lnTo>
                  <a:lnTo>
                    <a:pt x="4985067" y="1666499"/>
                  </a:lnTo>
                  <a:lnTo>
                    <a:pt x="4989766" y="1667007"/>
                  </a:lnTo>
                  <a:lnTo>
                    <a:pt x="4994338" y="1666245"/>
                  </a:lnTo>
                  <a:lnTo>
                    <a:pt x="4999037" y="1665483"/>
                  </a:lnTo>
                  <a:lnTo>
                    <a:pt x="5003736" y="1664213"/>
                  </a:lnTo>
                  <a:lnTo>
                    <a:pt x="5008308" y="1664975"/>
                  </a:lnTo>
                  <a:lnTo>
                    <a:pt x="5013007" y="1665864"/>
                  </a:lnTo>
                  <a:lnTo>
                    <a:pt x="5017706" y="1669293"/>
                  </a:lnTo>
                  <a:lnTo>
                    <a:pt x="5022405" y="1671071"/>
                  </a:lnTo>
                  <a:lnTo>
                    <a:pt x="5026977" y="1672722"/>
                  </a:lnTo>
                  <a:lnTo>
                    <a:pt x="5031676" y="1674373"/>
                  </a:lnTo>
                  <a:lnTo>
                    <a:pt x="5036375" y="1675389"/>
                  </a:lnTo>
                  <a:lnTo>
                    <a:pt x="5040947" y="1676278"/>
                  </a:lnTo>
                  <a:lnTo>
                    <a:pt x="5045646" y="1674246"/>
                  </a:lnTo>
                  <a:lnTo>
                    <a:pt x="5050345" y="1676532"/>
                  </a:lnTo>
                  <a:lnTo>
                    <a:pt x="5054790" y="1678818"/>
                  </a:lnTo>
                  <a:lnTo>
                    <a:pt x="5059870" y="1680977"/>
                  </a:lnTo>
                  <a:lnTo>
                    <a:pt x="5064315" y="1689232"/>
                  </a:lnTo>
                  <a:lnTo>
                    <a:pt x="5067837" y="1697829"/>
                  </a:lnTo>
                  <a:lnTo>
                    <a:pt x="5071348" y="1708949"/>
                  </a:lnTo>
                  <a:lnTo>
                    <a:pt x="5074834" y="1720022"/>
                  </a:lnTo>
                  <a:lnTo>
                    <a:pt x="5078285" y="1728475"/>
                  </a:lnTo>
                  <a:lnTo>
                    <a:pt x="5081682" y="1734327"/>
                  </a:lnTo>
                  <a:lnTo>
                    <a:pt x="5085270" y="1739096"/>
                  </a:lnTo>
                  <a:lnTo>
                    <a:pt x="5088858" y="1741316"/>
                  </a:lnTo>
                  <a:lnTo>
                    <a:pt x="5092255" y="1739524"/>
                  </a:lnTo>
                  <a:lnTo>
                    <a:pt x="5095779" y="1730587"/>
                  </a:lnTo>
                  <a:lnTo>
                    <a:pt x="5099304" y="1716220"/>
                  </a:lnTo>
                  <a:lnTo>
                    <a:pt x="5102828" y="1701662"/>
                  </a:lnTo>
                  <a:lnTo>
                    <a:pt x="5106352" y="1692153"/>
                  </a:lnTo>
                  <a:lnTo>
                    <a:pt x="5110543" y="1685930"/>
                  </a:lnTo>
                  <a:lnTo>
                    <a:pt x="5116131" y="1696344"/>
                  </a:lnTo>
                  <a:lnTo>
                    <a:pt x="5120322" y="1697868"/>
                  </a:lnTo>
                  <a:lnTo>
                    <a:pt x="5124894" y="1699519"/>
                  </a:lnTo>
                  <a:lnTo>
                    <a:pt x="5129593" y="1702059"/>
                  </a:lnTo>
                  <a:lnTo>
                    <a:pt x="5134292" y="1702440"/>
                  </a:lnTo>
                  <a:lnTo>
                    <a:pt x="5138991" y="1702821"/>
                  </a:lnTo>
                  <a:lnTo>
                    <a:pt x="5143563" y="1703075"/>
                  </a:lnTo>
                  <a:lnTo>
                    <a:pt x="5148262" y="1700154"/>
                  </a:lnTo>
                  <a:lnTo>
                    <a:pt x="5152961" y="1697360"/>
                  </a:lnTo>
                  <a:lnTo>
                    <a:pt x="5157533" y="1686819"/>
                  </a:lnTo>
                  <a:lnTo>
                    <a:pt x="5162232" y="1685168"/>
                  </a:lnTo>
                  <a:lnTo>
                    <a:pt x="5166931" y="1683644"/>
                  </a:lnTo>
                  <a:lnTo>
                    <a:pt x="5171630" y="1687200"/>
                  </a:lnTo>
                  <a:lnTo>
                    <a:pt x="5176202" y="1690756"/>
                  </a:lnTo>
                  <a:lnTo>
                    <a:pt x="5180901" y="1694312"/>
                  </a:lnTo>
                  <a:lnTo>
                    <a:pt x="5185600" y="1705742"/>
                  </a:lnTo>
                  <a:lnTo>
                    <a:pt x="5190172" y="1706758"/>
                  </a:lnTo>
                  <a:lnTo>
                    <a:pt x="5194871" y="1707901"/>
                  </a:lnTo>
                  <a:lnTo>
                    <a:pt x="5199570" y="1699773"/>
                  </a:lnTo>
                  <a:lnTo>
                    <a:pt x="5204269" y="1697360"/>
                  </a:lnTo>
                  <a:lnTo>
                    <a:pt x="5208841" y="1694947"/>
                  </a:lnTo>
                  <a:lnTo>
                    <a:pt x="5213540" y="1694312"/>
                  </a:lnTo>
                  <a:lnTo>
                    <a:pt x="5218239" y="1692153"/>
                  </a:lnTo>
                  <a:lnTo>
                    <a:pt x="5222811" y="1689994"/>
                  </a:lnTo>
                  <a:lnTo>
                    <a:pt x="5227510" y="1684406"/>
                  </a:lnTo>
                  <a:lnTo>
                    <a:pt x="5232209" y="1684406"/>
                  </a:lnTo>
                  <a:lnTo>
                    <a:pt x="5236908" y="1684406"/>
                  </a:lnTo>
                  <a:lnTo>
                    <a:pt x="5241480" y="1689740"/>
                  </a:lnTo>
                  <a:lnTo>
                    <a:pt x="5246179" y="1692153"/>
                  </a:lnTo>
                  <a:lnTo>
                    <a:pt x="5250878" y="1694693"/>
                  </a:lnTo>
                  <a:lnTo>
                    <a:pt x="5255577" y="1696979"/>
                  </a:lnTo>
                  <a:lnTo>
                    <a:pt x="5260149" y="1699265"/>
                  </a:lnTo>
                  <a:lnTo>
                    <a:pt x="5264848" y="1701551"/>
                  </a:lnTo>
                  <a:lnTo>
                    <a:pt x="5269547" y="1703964"/>
                  </a:lnTo>
                  <a:lnTo>
                    <a:pt x="5274119" y="1705742"/>
                  </a:lnTo>
                  <a:lnTo>
                    <a:pt x="5278818" y="1707520"/>
                  </a:lnTo>
                  <a:lnTo>
                    <a:pt x="5283517" y="1709806"/>
                  </a:lnTo>
                  <a:lnTo>
                    <a:pt x="5288216" y="1709806"/>
                  </a:lnTo>
                  <a:lnTo>
                    <a:pt x="5292788" y="1709933"/>
                  </a:lnTo>
                  <a:lnTo>
                    <a:pt x="5297487" y="1705742"/>
                  </a:lnTo>
                  <a:lnTo>
                    <a:pt x="5302186" y="1705996"/>
                  </a:lnTo>
                  <a:lnTo>
                    <a:pt x="5306758" y="1706377"/>
                  </a:lnTo>
                  <a:lnTo>
                    <a:pt x="5311457" y="1710314"/>
                  </a:lnTo>
                  <a:lnTo>
                    <a:pt x="5316156" y="1711584"/>
                  </a:lnTo>
                  <a:lnTo>
                    <a:pt x="5320855" y="1712727"/>
                  </a:lnTo>
                  <a:lnTo>
                    <a:pt x="5325427" y="1713743"/>
                  </a:lnTo>
                  <a:lnTo>
                    <a:pt x="5330126" y="1713235"/>
                  </a:lnTo>
                  <a:lnTo>
                    <a:pt x="5334825" y="1712727"/>
                  </a:lnTo>
                  <a:lnTo>
                    <a:pt x="5339397" y="1709425"/>
                  </a:lnTo>
                  <a:lnTo>
                    <a:pt x="5344096" y="1708663"/>
                  </a:lnTo>
                  <a:lnTo>
                    <a:pt x="5348795" y="1708028"/>
                  </a:lnTo>
                  <a:lnTo>
                    <a:pt x="5353494" y="1707774"/>
                  </a:lnTo>
                  <a:lnTo>
                    <a:pt x="5358066" y="1708917"/>
                  </a:lnTo>
                  <a:lnTo>
                    <a:pt x="5362765" y="1709933"/>
                  </a:lnTo>
                  <a:lnTo>
                    <a:pt x="5367464" y="1712981"/>
                  </a:lnTo>
                  <a:lnTo>
                    <a:pt x="5372163" y="1715267"/>
                  </a:lnTo>
                  <a:lnTo>
                    <a:pt x="5376735" y="1717680"/>
                  </a:lnTo>
                  <a:lnTo>
                    <a:pt x="5381434" y="1720601"/>
                  </a:lnTo>
                  <a:lnTo>
                    <a:pt x="5386133" y="1722887"/>
                  </a:lnTo>
                  <a:lnTo>
                    <a:pt x="5390705" y="1725300"/>
                  </a:lnTo>
                  <a:lnTo>
                    <a:pt x="5395404" y="1725173"/>
                  </a:lnTo>
                  <a:lnTo>
                    <a:pt x="5400103" y="1729491"/>
                  </a:lnTo>
                  <a:lnTo>
                    <a:pt x="5404802" y="1733809"/>
                  </a:lnTo>
                  <a:lnTo>
                    <a:pt x="5409374" y="1745620"/>
                  </a:lnTo>
                  <a:lnTo>
                    <a:pt x="5414073" y="1748795"/>
                  </a:lnTo>
                  <a:lnTo>
                    <a:pt x="5418772" y="1751970"/>
                  </a:lnTo>
                  <a:lnTo>
                    <a:pt x="5423344" y="1750446"/>
                  </a:lnTo>
                  <a:lnTo>
                    <a:pt x="5428043" y="1748795"/>
                  </a:lnTo>
                  <a:lnTo>
                    <a:pt x="5432742" y="1747144"/>
                  </a:lnTo>
                  <a:lnTo>
                    <a:pt x="5437441" y="1739905"/>
                  </a:lnTo>
                  <a:lnTo>
                    <a:pt x="5442013" y="1738635"/>
                  </a:lnTo>
                  <a:lnTo>
                    <a:pt x="5446712" y="1737365"/>
                  </a:lnTo>
                  <a:lnTo>
                    <a:pt x="5451411" y="1741048"/>
                  </a:lnTo>
                  <a:lnTo>
                    <a:pt x="5455983" y="1741429"/>
                  </a:lnTo>
                  <a:lnTo>
                    <a:pt x="5460682" y="1741810"/>
                  </a:lnTo>
                  <a:lnTo>
                    <a:pt x="5465381" y="1740667"/>
                  </a:lnTo>
                  <a:lnTo>
                    <a:pt x="5470080" y="1740794"/>
                  </a:lnTo>
                  <a:lnTo>
                    <a:pt x="5474652" y="1740921"/>
                  </a:lnTo>
                  <a:lnTo>
                    <a:pt x="5479351" y="1739524"/>
                  </a:lnTo>
                  <a:lnTo>
                    <a:pt x="5484050" y="1742064"/>
                  </a:lnTo>
                  <a:lnTo>
                    <a:pt x="5488622" y="1744477"/>
                  </a:lnTo>
                  <a:lnTo>
                    <a:pt x="5493321" y="1752351"/>
                  </a:lnTo>
                  <a:lnTo>
                    <a:pt x="5498020" y="1755907"/>
                  </a:lnTo>
                  <a:lnTo>
                    <a:pt x="5502719" y="1759463"/>
                  </a:lnTo>
                  <a:lnTo>
                    <a:pt x="5507291" y="1759717"/>
                  </a:lnTo>
                  <a:lnTo>
                    <a:pt x="5511990" y="1763273"/>
                  </a:lnTo>
                  <a:lnTo>
                    <a:pt x="5516689" y="1766702"/>
                  </a:lnTo>
                  <a:lnTo>
                    <a:pt x="5521388" y="1777624"/>
                  </a:lnTo>
                  <a:lnTo>
                    <a:pt x="5525960" y="1776989"/>
                  </a:lnTo>
                  <a:lnTo>
                    <a:pt x="5530659" y="1776354"/>
                  </a:lnTo>
                  <a:lnTo>
                    <a:pt x="5535358" y="1765559"/>
                  </a:lnTo>
                  <a:lnTo>
                    <a:pt x="5539930" y="1759336"/>
                  </a:lnTo>
                  <a:lnTo>
                    <a:pt x="5544629" y="1753240"/>
                  </a:lnTo>
                  <a:lnTo>
                    <a:pt x="5549328" y="1743715"/>
                  </a:lnTo>
                  <a:lnTo>
                    <a:pt x="5554027" y="1739905"/>
                  </a:lnTo>
                  <a:lnTo>
                    <a:pt x="5558599" y="1736222"/>
                  </a:lnTo>
                  <a:lnTo>
                    <a:pt x="5563298" y="1738762"/>
                  </a:lnTo>
                  <a:lnTo>
                    <a:pt x="5567997" y="1736857"/>
                  </a:lnTo>
                  <a:lnTo>
                    <a:pt x="5572569" y="1734952"/>
                  </a:lnTo>
                  <a:lnTo>
                    <a:pt x="5577268" y="1728221"/>
                  </a:lnTo>
                  <a:lnTo>
                    <a:pt x="5581967" y="1728348"/>
                  </a:lnTo>
                  <a:lnTo>
                    <a:pt x="5586666" y="1728475"/>
                  </a:lnTo>
                  <a:lnTo>
                    <a:pt x="5591238" y="1735714"/>
                  </a:lnTo>
                  <a:lnTo>
                    <a:pt x="5595937" y="1737492"/>
                  </a:lnTo>
                  <a:lnTo>
                    <a:pt x="5600636" y="1739397"/>
                  </a:lnTo>
                  <a:lnTo>
                    <a:pt x="5605208" y="1737873"/>
                  </a:lnTo>
                  <a:lnTo>
                    <a:pt x="5609907" y="1739270"/>
                  </a:lnTo>
                  <a:lnTo>
                    <a:pt x="5614606" y="1740667"/>
                  </a:lnTo>
                  <a:lnTo>
                    <a:pt x="5619305" y="1743715"/>
                  </a:lnTo>
                  <a:lnTo>
                    <a:pt x="5623877" y="1746001"/>
                  </a:lnTo>
                  <a:lnTo>
                    <a:pt x="5628576" y="1748287"/>
                  </a:lnTo>
                  <a:lnTo>
                    <a:pt x="5633275" y="1750319"/>
                  </a:lnTo>
                  <a:lnTo>
                    <a:pt x="5637847" y="1752986"/>
                  </a:lnTo>
                  <a:lnTo>
                    <a:pt x="5642546" y="1755526"/>
                  </a:lnTo>
                  <a:lnTo>
                    <a:pt x="5647245" y="1758066"/>
                  </a:lnTo>
                  <a:lnTo>
                    <a:pt x="5651944" y="1761749"/>
                  </a:lnTo>
                  <a:lnTo>
                    <a:pt x="5656516" y="1765432"/>
                  </a:lnTo>
                  <a:lnTo>
                    <a:pt x="5661215" y="1773179"/>
                  </a:lnTo>
                  <a:lnTo>
                    <a:pt x="5665914" y="1774957"/>
                  </a:lnTo>
                  <a:lnTo>
                    <a:pt x="5670486" y="1776735"/>
                  </a:lnTo>
                  <a:lnTo>
                    <a:pt x="5675185" y="1773687"/>
                  </a:lnTo>
                  <a:lnTo>
                    <a:pt x="5679884" y="1772290"/>
                  </a:lnTo>
                  <a:lnTo>
                    <a:pt x="5684583" y="1770893"/>
                  </a:lnTo>
                  <a:lnTo>
                    <a:pt x="5689155" y="1767718"/>
                  </a:lnTo>
                  <a:lnTo>
                    <a:pt x="5693854" y="1766575"/>
                  </a:lnTo>
                  <a:lnTo>
                    <a:pt x="5698553" y="1765432"/>
                  </a:lnTo>
                  <a:lnTo>
                    <a:pt x="5703252" y="1764416"/>
                  </a:lnTo>
                  <a:lnTo>
                    <a:pt x="5707824" y="1765432"/>
                  </a:lnTo>
                  <a:lnTo>
                    <a:pt x="5712523" y="1766575"/>
                  </a:lnTo>
                  <a:lnTo>
                    <a:pt x="5717222" y="1770258"/>
                  </a:lnTo>
                  <a:lnTo>
                    <a:pt x="5721794" y="1772798"/>
                  </a:lnTo>
                  <a:lnTo>
                    <a:pt x="5726493" y="1775211"/>
                  </a:lnTo>
                  <a:lnTo>
                    <a:pt x="5731192" y="1778005"/>
                  </a:lnTo>
                  <a:lnTo>
                    <a:pt x="5735891" y="1780164"/>
                  </a:lnTo>
                  <a:lnTo>
                    <a:pt x="5740463" y="1782450"/>
                  </a:lnTo>
                  <a:lnTo>
                    <a:pt x="5745162" y="1784863"/>
                  </a:lnTo>
                  <a:lnTo>
                    <a:pt x="5749861" y="1786006"/>
                  </a:lnTo>
                  <a:lnTo>
                    <a:pt x="5754433" y="1787149"/>
                  </a:lnTo>
                  <a:lnTo>
                    <a:pt x="5759132" y="1787276"/>
                  </a:lnTo>
                  <a:lnTo>
                    <a:pt x="5763831" y="1786895"/>
                  </a:lnTo>
                  <a:lnTo>
                    <a:pt x="5768530" y="1786641"/>
                  </a:lnTo>
                  <a:lnTo>
                    <a:pt x="5773102" y="1784101"/>
                  </a:lnTo>
                  <a:lnTo>
                    <a:pt x="5777801" y="1784355"/>
                  </a:lnTo>
                  <a:lnTo>
                    <a:pt x="5782500" y="1784736"/>
                  </a:lnTo>
                  <a:lnTo>
                    <a:pt x="5787072" y="1787403"/>
                  </a:lnTo>
                  <a:lnTo>
                    <a:pt x="5791771" y="1789181"/>
                  </a:lnTo>
                  <a:lnTo>
                    <a:pt x="5796470" y="1790959"/>
                  </a:lnTo>
                  <a:lnTo>
                    <a:pt x="5801169" y="1793880"/>
                  </a:lnTo>
                  <a:lnTo>
                    <a:pt x="5805741" y="1794896"/>
                  </a:lnTo>
                  <a:lnTo>
                    <a:pt x="5810440" y="1795785"/>
                  </a:lnTo>
                  <a:lnTo>
                    <a:pt x="5815139" y="1796547"/>
                  </a:lnTo>
                  <a:lnTo>
                    <a:pt x="5819838" y="1794896"/>
                  </a:lnTo>
                  <a:lnTo>
                    <a:pt x="5824410" y="1793118"/>
                  </a:lnTo>
                  <a:lnTo>
                    <a:pt x="5829109" y="1785244"/>
                  </a:lnTo>
                  <a:lnTo>
                    <a:pt x="5833808" y="1784482"/>
                  </a:lnTo>
                  <a:lnTo>
                    <a:pt x="5838380" y="1783593"/>
                  </a:lnTo>
                  <a:lnTo>
                    <a:pt x="5843079" y="1789689"/>
                  </a:lnTo>
                  <a:lnTo>
                    <a:pt x="5847778" y="1789689"/>
                  </a:lnTo>
                  <a:lnTo>
                    <a:pt x="5852477" y="1789689"/>
                  </a:lnTo>
                  <a:lnTo>
                    <a:pt x="5857049" y="1787784"/>
                  </a:lnTo>
                  <a:lnTo>
                    <a:pt x="5861748" y="1784228"/>
                  </a:lnTo>
                  <a:lnTo>
                    <a:pt x="5866447" y="1780672"/>
                  </a:lnTo>
                  <a:lnTo>
                    <a:pt x="5871019" y="1773179"/>
                  </a:lnTo>
                  <a:lnTo>
                    <a:pt x="5875718" y="1768353"/>
                  </a:lnTo>
                  <a:lnTo>
                    <a:pt x="5880417" y="1763400"/>
                  </a:lnTo>
                  <a:lnTo>
                    <a:pt x="5885116" y="1755145"/>
                  </a:lnTo>
                  <a:lnTo>
                    <a:pt x="5889688" y="1754891"/>
                  </a:lnTo>
                  <a:lnTo>
                    <a:pt x="5894387" y="1754637"/>
                  </a:lnTo>
                  <a:lnTo>
                    <a:pt x="5899086" y="1764797"/>
                  </a:lnTo>
                  <a:lnTo>
                    <a:pt x="5903658" y="1766829"/>
                  </a:lnTo>
                  <a:lnTo>
                    <a:pt x="5908357" y="1768734"/>
                  </a:lnTo>
                  <a:lnTo>
                    <a:pt x="5913056" y="1766829"/>
                  </a:lnTo>
                  <a:lnTo>
                    <a:pt x="5917755" y="1766448"/>
                  </a:lnTo>
                  <a:lnTo>
                    <a:pt x="5922327" y="1766067"/>
                  </a:lnTo>
                  <a:lnTo>
                    <a:pt x="5927026" y="1764670"/>
                  </a:lnTo>
                  <a:lnTo>
                    <a:pt x="5931725" y="1764289"/>
                  </a:lnTo>
                  <a:lnTo>
                    <a:pt x="5936297" y="1764035"/>
                  </a:lnTo>
                  <a:lnTo>
                    <a:pt x="5940996" y="1763654"/>
                  </a:lnTo>
                  <a:lnTo>
                    <a:pt x="5945695" y="1764289"/>
                  </a:lnTo>
                  <a:lnTo>
                    <a:pt x="5950394" y="1765051"/>
                  </a:lnTo>
                  <a:lnTo>
                    <a:pt x="5954966" y="1772417"/>
                  </a:lnTo>
                  <a:lnTo>
                    <a:pt x="5959665" y="1768480"/>
                  </a:lnTo>
                  <a:lnTo>
                    <a:pt x="5963169" y="1763442"/>
                  </a:lnTo>
                  <a:lnTo>
                    <a:pt x="5966650" y="1755606"/>
                  </a:lnTo>
                  <a:lnTo>
                    <a:pt x="5970131" y="1747317"/>
                  </a:lnTo>
                  <a:lnTo>
                    <a:pt x="5973635" y="1740921"/>
                  </a:lnTo>
                  <a:lnTo>
                    <a:pt x="5978334" y="1734698"/>
                  </a:lnTo>
                  <a:lnTo>
                    <a:pt x="5983033" y="1732158"/>
                  </a:lnTo>
                  <a:lnTo>
                    <a:pt x="5987605" y="1731142"/>
                  </a:lnTo>
                  <a:lnTo>
                    <a:pt x="5992304" y="1730126"/>
                  </a:lnTo>
                  <a:lnTo>
                    <a:pt x="5997003" y="1734190"/>
                  </a:lnTo>
                  <a:lnTo>
                    <a:pt x="6001702" y="1734698"/>
                  </a:lnTo>
                  <a:lnTo>
                    <a:pt x="6006274" y="1735206"/>
                  </a:lnTo>
                  <a:lnTo>
                    <a:pt x="6010973" y="1734825"/>
                  </a:lnTo>
                  <a:lnTo>
                    <a:pt x="6015672" y="1734317"/>
                  </a:lnTo>
                  <a:lnTo>
                    <a:pt x="6019736" y="1733809"/>
                  </a:lnTo>
                  <a:lnTo>
                    <a:pt x="6025578" y="1737238"/>
                  </a:lnTo>
                  <a:lnTo>
                    <a:pt x="6029642" y="1731396"/>
                  </a:lnTo>
                  <a:lnTo>
                    <a:pt x="6033146" y="1723566"/>
                  </a:lnTo>
                  <a:lnTo>
                    <a:pt x="6036627" y="1712473"/>
                  </a:lnTo>
                  <a:lnTo>
                    <a:pt x="6040108" y="1701571"/>
                  </a:lnTo>
                  <a:lnTo>
                    <a:pt x="6043612" y="1694312"/>
                  </a:lnTo>
                  <a:lnTo>
                    <a:pt x="6048184" y="1688724"/>
                  </a:lnTo>
                  <a:lnTo>
                    <a:pt x="6053137" y="1697106"/>
                  </a:lnTo>
                  <a:lnTo>
                    <a:pt x="6057582" y="1697233"/>
                  </a:lnTo>
                  <a:lnTo>
                    <a:pt x="6062281" y="1697360"/>
                  </a:lnTo>
                  <a:lnTo>
                    <a:pt x="6066980" y="1694312"/>
                  </a:lnTo>
                  <a:lnTo>
                    <a:pt x="6071552" y="1694947"/>
                  </a:lnTo>
                  <a:lnTo>
                    <a:pt x="6076251" y="1695709"/>
                  </a:lnTo>
                  <a:lnTo>
                    <a:pt x="6080950" y="1699646"/>
                  </a:lnTo>
                  <a:lnTo>
                    <a:pt x="6085522" y="1701297"/>
                  </a:lnTo>
                  <a:lnTo>
                    <a:pt x="6090221" y="1702948"/>
                  </a:lnTo>
                  <a:lnTo>
                    <a:pt x="6094920" y="1702948"/>
                  </a:lnTo>
                  <a:lnTo>
                    <a:pt x="6099619" y="1704853"/>
                  </a:lnTo>
                  <a:lnTo>
                    <a:pt x="6104191" y="1706885"/>
                  </a:lnTo>
                  <a:lnTo>
                    <a:pt x="6108890" y="1712600"/>
                  </a:lnTo>
                  <a:lnTo>
                    <a:pt x="6113589" y="1712981"/>
                  </a:lnTo>
                  <a:lnTo>
                    <a:pt x="6118161" y="1713235"/>
                  </a:lnTo>
                  <a:lnTo>
                    <a:pt x="6122860" y="1707139"/>
                  </a:lnTo>
                  <a:lnTo>
                    <a:pt x="6127559" y="1706885"/>
                  </a:lnTo>
                  <a:lnTo>
                    <a:pt x="6132258" y="1706631"/>
                  </a:lnTo>
                  <a:lnTo>
                    <a:pt x="6136830" y="1711330"/>
                  </a:lnTo>
                  <a:lnTo>
                    <a:pt x="6141529" y="1711203"/>
                  </a:lnTo>
                  <a:lnTo>
                    <a:pt x="6146228" y="1711076"/>
                  </a:lnTo>
                  <a:lnTo>
                    <a:pt x="6150927" y="1705615"/>
                  </a:lnTo>
                  <a:lnTo>
                    <a:pt x="6155499" y="1705996"/>
                  </a:lnTo>
                  <a:lnTo>
                    <a:pt x="6160198" y="1706250"/>
                  </a:lnTo>
                  <a:lnTo>
                    <a:pt x="6164897" y="1713108"/>
                  </a:lnTo>
                  <a:lnTo>
                    <a:pt x="6169469" y="1713235"/>
                  </a:lnTo>
                  <a:lnTo>
                    <a:pt x="6174168" y="1713362"/>
                  </a:lnTo>
                  <a:lnTo>
                    <a:pt x="6178867" y="1709552"/>
                  </a:lnTo>
                  <a:lnTo>
                    <a:pt x="6183566" y="1706758"/>
                  </a:lnTo>
                  <a:lnTo>
                    <a:pt x="6188138" y="1703964"/>
                  </a:lnTo>
                  <a:lnTo>
                    <a:pt x="6192837" y="1700154"/>
                  </a:lnTo>
                  <a:lnTo>
                    <a:pt x="6197536" y="1696598"/>
                  </a:lnTo>
                  <a:lnTo>
                    <a:pt x="6202108" y="1693042"/>
                  </a:lnTo>
                  <a:lnTo>
                    <a:pt x="6206807" y="1687962"/>
                  </a:lnTo>
                  <a:lnTo>
                    <a:pt x="6211506" y="1685295"/>
                  </a:lnTo>
                  <a:lnTo>
                    <a:pt x="6215824" y="1682882"/>
                  </a:lnTo>
                  <a:lnTo>
                    <a:pt x="6221158" y="1686819"/>
                  </a:lnTo>
                  <a:lnTo>
                    <a:pt x="6225476" y="1680977"/>
                  </a:lnTo>
                  <a:lnTo>
                    <a:pt x="6228980" y="1674226"/>
                  </a:lnTo>
                  <a:lnTo>
                    <a:pt x="6232461" y="1664880"/>
                  </a:lnTo>
                  <a:lnTo>
                    <a:pt x="6235942" y="1655295"/>
                  </a:lnTo>
                  <a:lnTo>
                    <a:pt x="6239446" y="1647830"/>
                  </a:lnTo>
                  <a:lnTo>
                    <a:pt x="6244145" y="1640337"/>
                  </a:lnTo>
                  <a:lnTo>
                    <a:pt x="6248844" y="1639702"/>
                  </a:lnTo>
                  <a:lnTo>
                    <a:pt x="6253416" y="1635892"/>
                  </a:lnTo>
                  <a:lnTo>
                    <a:pt x="6258115" y="1632209"/>
                  </a:lnTo>
                  <a:lnTo>
                    <a:pt x="6262814" y="1629669"/>
                  </a:lnTo>
                  <a:lnTo>
                    <a:pt x="6267513" y="1625351"/>
                  </a:lnTo>
                  <a:lnTo>
                    <a:pt x="6272085" y="1621033"/>
                  </a:lnTo>
                  <a:lnTo>
                    <a:pt x="6276784" y="1612651"/>
                  </a:lnTo>
                  <a:lnTo>
                    <a:pt x="6281483" y="1609984"/>
                  </a:lnTo>
                  <a:lnTo>
                    <a:pt x="6286055" y="1607190"/>
                  </a:lnTo>
                  <a:lnTo>
                    <a:pt x="6290754" y="1608206"/>
                  </a:lnTo>
                  <a:lnTo>
                    <a:pt x="6295453" y="1608714"/>
                  </a:lnTo>
                  <a:lnTo>
                    <a:pt x="6298501" y="1608968"/>
                  </a:lnTo>
                  <a:lnTo>
                    <a:pt x="6306248" y="1618747"/>
                  </a:lnTo>
                  <a:lnTo>
                    <a:pt x="6309423" y="1612270"/>
                  </a:lnTo>
                  <a:lnTo>
                    <a:pt x="6312927" y="1600640"/>
                  </a:lnTo>
                  <a:lnTo>
                    <a:pt x="6316408" y="1583425"/>
                  </a:lnTo>
                  <a:lnTo>
                    <a:pt x="6319889" y="1565139"/>
                  </a:lnTo>
                  <a:lnTo>
                    <a:pt x="6323393" y="1550294"/>
                  </a:lnTo>
                  <a:lnTo>
                    <a:pt x="6326915" y="1538223"/>
                  </a:lnTo>
                  <a:lnTo>
                    <a:pt x="6330426" y="1527164"/>
                  </a:lnTo>
                  <a:lnTo>
                    <a:pt x="6333912" y="1519987"/>
                  </a:lnTo>
                  <a:lnTo>
                    <a:pt x="6337363" y="1519560"/>
                  </a:lnTo>
                  <a:lnTo>
                    <a:pt x="6340885" y="1530085"/>
                  </a:lnTo>
                  <a:lnTo>
                    <a:pt x="6344396" y="1548897"/>
                  </a:lnTo>
                  <a:lnTo>
                    <a:pt x="6347882" y="1568566"/>
                  </a:lnTo>
                  <a:lnTo>
                    <a:pt x="6351333" y="1581663"/>
                  </a:lnTo>
                  <a:lnTo>
                    <a:pt x="6354508" y="1588140"/>
                  </a:lnTo>
                  <a:lnTo>
                    <a:pt x="6362382" y="1578996"/>
                  </a:lnTo>
                  <a:lnTo>
                    <a:pt x="6365430" y="1578742"/>
                  </a:lnTo>
                  <a:lnTo>
                    <a:pt x="6370002" y="1578234"/>
                  </a:lnTo>
                  <a:lnTo>
                    <a:pt x="6374701" y="1579377"/>
                  </a:lnTo>
                  <a:lnTo>
                    <a:pt x="6379400" y="1578742"/>
                  </a:lnTo>
                  <a:lnTo>
                    <a:pt x="6383972" y="1577980"/>
                  </a:lnTo>
                  <a:lnTo>
                    <a:pt x="6388671" y="1575821"/>
                  </a:lnTo>
                  <a:lnTo>
                    <a:pt x="6393370" y="1574424"/>
                  </a:lnTo>
                  <a:lnTo>
                    <a:pt x="6398069" y="1573154"/>
                  </a:lnTo>
                  <a:lnTo>
                    <a:pt x="6402641" y="1575948"/>
                  </a:lnTo>
                  <a:lnTo>
                    <a:pt x="6407340" y="1570995"/>
                  </a:lnTo>
                  <a:lnTo>
                    <a:pt x="6410862" y="1565366"/>
                  </a:lnTo>
                  <a:lnTo>
                    <a:pt x="6414373" y="1557581"/>
                  </a:lnTo>
                  <a:lnTo>
                    <a:pt x="6417859" y="1549868"/>
                  </a:lnTo>
                  <a:lnTo>
                    <a:pt x="6421310" y="1544452"/>
                  </a:lnTo>
                  <a:lnTo>
                    <a:pt x="6426009" y="1539753"/>
                  </a:lnTo>
                  <a:lnTo>
                    <a:pt x="6430708" y="1543055"/>
                  </a:lnTo>
                  <a:lnTo>
                    <a:pt x="6435280" y="1542674"/>
                  </a:lnTo>
                  <a:lnTo>
                    <a:pt x="6439979" y="1542420"/>
                  </a:lnTo>
                  <a:lnTo>
                    <a:pt x="6444678" y="1542674"/>
                  </a:lnTo>
                  <a:lnTo>
                    <a:pt x="6449377" y="1542674"/>
                  </a:lnTo>
                  <a:lnTo>
                    <a:pt x="6453949" y="1542547"/>
                  </a:lnTo>
                  <a:lnTo>
                    <a:pt x="6458648" y="1543690"/>
                  </a:lnTo>
                  <a:lnTo>
                    <a:pt x="6463347" y="1542293"/>
                  </a:lnTo>
                  <a:lnTo>
                    <a:pt x="6467919" y="1540896"/>
                  </a:lnTo>
                  <a:lnTo>
                    <a:pt x="6472618" y="1537594"/>
                  </a:lnTo>
                  <a:lnTo>
                    <a:pt x="6477317" y="1534165"/>
                  </a:lnTo>
                  <a:lnTo>
                    <a:pt x="6482016" y="1530736"/>
                  </a:lnTo>
                  <a:lnTo>
                    <a:pt x="6486588" y="1525529"/>
                  </a:lnTo>
                  <a:lnTo>
                    <a:pt x="6491287" y="1521846"/>
                  </a:lnTo>
                  <a:lnTo>
                    <a:pt x="6495986" y="1518036"/>
                  </a:lnTo>
                  <a:lnTo>
                    <a:pt x="6500558" y="1512448"/>
                  </a:lnTo>
                  <a:lnTo>
                    <a:pt x="6505257" y="1511559"/>
                  </a:lnTo>
                  <a:lnTo>
                    <a:pt x="6509956" y="1510797"/>
                  </a:lnTo>
                  <a:lnTo>
                    <a:pt x="6514655" y="1518290"/>
                  </a:lnTo>
                  <a:lnTo>
                    <a:pt x="6519227" y="1516639"/>
                  </a:lnTo>
                  <a:lnTo>
                    <a:pt x="6523926" y="1514988"/>
                  </a:lnTo>
                  <a:lnTo>
                    <a:pt x="6528625" y="1508130"/>
                  </a:lnTo>
                  <a:lnTo>
                    <a:pt x="6533197" y="1501653"/>
                  </a:lnTo>
                  <a:lnTo>
                    <a:pt x="6554231" y="1462378"/>
                  </a:lnTo>
                  <a:lnTo>
                    <a:pt x="6568201" y="1411277"/>
                  </a:lnTo>
                  <a:lnTo>
                    <a:pt x="6571712" y="1394078"/>
                  </a:lnTo>
                  <a:lnTo>
                    <a:pt x="6575234" y="1377320"/>
                  </a:lnTo>
                  <a:lnTo>
                    <a:pt x="6578738" y="1360207"/>
                  </a:lnTo>
                  <a:lnTo>
                    <a:pt x="6582219" y="1342427"/>
                  </a:lnTo>
                  <a:lnTo>
                    <a:pt x="6585700" y="1326028"/>
                  </a:lnTo>
                  <a:lnTo>
                    <a:pt x="6589204" y="1313058"/>
                  </a:lnTo>
                  <a:lnTo>
                    <a:pt x="6590855" y="1308232"/>
                  </a:lnTo>
                  <a:lnTo>
                    <a:pt x="6601650" y="1305057"/>
                  </a:lnTo>
                  <a:lnTo>
                    <a:pt x="6603174" y="1292865"/>
                  </a:lnTo>
                  <a:lnTo>
                    <a:pt x="6606696" y="1254003"/>
                  </a:lnTo>
                  <a:lnTo>
                    <a:pt x="6610207" y="1199806"/>
                  </a:lnTo>
                  <a:lnTo>
                    <a:pt x="6613693" y="1143561"/>
                  </a:lnTo>
                  <a:lnTo>
                    <a:pt x="6617144" y="1098555"/>
                  </a:lnTo>
                  <a:lnTo>
                    <a:pt x="6620561" y="1066478"/>
                  </a:lnTo>
                  <a:lnTo>
                    <a:pt x="6624193" y="1037960"/>
                  </a:lnTo>
                  <a:lnTo>
                    <a:pt x="6627824" y="1018563"/>
                  </a:lnTo>
                  <a:lnTo>
                    <a:pt x="6631241" y="1013846"/>
                  </a:lnTo>
                  <a:lnTo>
                    <a:pt x="6634692" y="1033452"/>
                  </a:lnTo>
                  <a:lnTo>
                    <a:pt x="6638178" y="1071631"/>
                  </a:lnTo>
                  <a:lnTo>
                    <a:pt x="6641689" y="1111716"/>
                  </a:lnTo>
                  <a:lnTo>
                    <a:pt x="6645211" y="1137036"/>
                  </a:lnTo>
                  <a:lnTo>
                    <a:pt x="6662685" y="1088447"/>
                  </a:lnTo>
                  <a:lnTo>
                    <a:pt x="6669647" y="1020383"/>
                  </a:lnTo>
                  <a:lnTo>
                    <a:pt x="6673151" y="991113"/>
                  </a:lnTo>
                  <a:lnTo>
                    <a:pt x="6676655" y="969704"/>
                  </a:lnTo>
                  <a:lnTo>
                    <a:pt x="6680136" y="952331"/>
                  </a:lnTo>
                  <a:lnTo>
                    <a:pt x="6683617" y="936410"/>
                  </a:lnTo>
                  <a:lnTo>
                    <a:pt x="6687121" y="919358"/>
                  </a:lnTo>
                  <a:lnTo>
                    <a:pt x="6690643" y="899183"/>
                  </a:lnTo>
                  <a:lnTo>
                    <a:pt x="6694154" y="877686"/>
                  </a:lnTo>
                  <a:lnTo>
                    <a:pt x="6697640" y="857976"/>
                  </a:lnTo>
                  <a:lnTo>
                    <a:pt x="6701091" y="843158"/>
                  </a:lnTo>
                  <a:lnTo>
                    <a:pt x="6704139" y="833760"/>
                  </a:lnTo>
                  <a:lnTo>
                    <a:pt x="6712140" y="835665"/>
                  </a:lnTo>
                  <a:lnTo>
                    <a:pt x="6715188" y="829061"/>
                  </a:lnTo>
                  <a:lnTo>
                    <a:pt x="6718639" y="818623"/>
                  </a:lnTo>
                  <a:lnTo>
                    <a:pt x="6722125" y="804995"/>
                  </a:lnTo>
                  <a:lnTo>
                    <a:pt x="6725636" y="791271"/>
                  </a:lnTo>
                  <a:lnTo>
                    <a:pt x="6729158" y="780547"/>
                  </a:lnTo>
                  <a:lnTo>
                    <a:pt x="6733476" y="770387"/>
                  </a:lnTo>
                  <a:lnTo>
                    <a:pt x="6738810" y="762259"/>
                  </a:lnTo>
                  <a:lnTo>
                    <a:pt x="6743128" y="763402"/>
                  </a:lnTo>
                  <a:lnTo>
                    <a:pt x="6746632" y="767188"/>
                  </a:lnTo>
                  <a:lnTo>
                    <a:pt x="6750113" y="774546"/>
                  </a:lnTo>
                  <a:lnTo>
                    <a:pt x="6753594" y="782619"/>
                  </a:lnTo>
                  <a:lnTo>
                    <a:pt x="6757098" y="788548"/>
                  </a:lnTo>
                  <a:lnTo>
                    <a:pt x="6761797" y="793755"/>
                  </a:lnTo>
                  <a:lnTo>
                    <a:pt x="6766369" y="799216"/>
                  </a:lnTo>
                  <a:lnTo>
                    <a:pt x="6771068" y="794771"/>
                  </a:lnTo>
                  <a:lnTo>
                    <a:pt x="6774590" y="788778"/>
                  </a:lnTo>
                  <a:lnTo>
                    <a:pt x="6778101" y="779404"/>
                  </a:lnTo>
                  <a:lnTo>
                    <a:pt x="6781587" y="769554"/>
                  </a:lnTo>
                  <a:lnTo>
                    <a:pt x="6785038" y="762132"/>
                  </a:lnTo>
                  <a:lnTo>
                    <a:pt x="6787578" y="758449"/>
                  </a:lnTo>
                  <a:lnTo>
                    <a:pt x="6796595" y="760862"/>
                  </a:lnTo>
                  <a:lnTo>
                    <a:pt x="6799008" y="752861"/>
                  </a:lnTo>
                  <a:lnTo>
                    <a:pt x="6802532" y="735331"/>
                  </a:lnTo>
                  <a:lnTo>
                    <a:pt x="6806057" y="710729"/>
                  </a:lnTo>
                  <a:lnTo>
                    <a:pt x="6809581" y="686746"/>
                  </a:lnTo>
                  <a:lnTo>
                    <a:pt x="6813105" y="671073"/>
                  </a:lnTo>
                  <a:lnTo>
                    <a:pt x="6816091" y="670589"/>
                  </a:lnTo>
                  <a:lnTo>
                    <a:pt x="6820042" y="676344"/>
                  </a:lnTo>
                  <a:lnTo>
                    <a:pt x="6824017" y="682003"/>
                  </a:lnTo>
                  <a:lnTo>
                    <a:pt x="6837523" y="621136"/>
                  </a:lnTo>
                  <a:lnTo>
                    <a:pt x="6841045" y="594492"/>
                  </a:lnTo>
                  <a:lnTo>
                    <a:pt x="6844549" y="568346"/>
                  </a:lnTo>
                  <a:lnTo>
                    <a:pt x="6851511" y="508767"/>
                  </a:lnTo>
                  <a:lnTo>
                    <a:pt x="6855015" y="468762"/>
                  </a:lnTo>
                  <a:lnTo>
                    <a:pt x="6857833" y="428483"/>
                  </a:lnTo>
                  <a:lnTo>
                    <a:pt x="6860646" y="381711"/>
                  </a:lnTo>
                  <a:lnTo>
                    <a:pt x="6863446" y="331648"/>
                  </a:lnTo>
                  <a:lnTo>
                    <a:pt x="6866228" y="281493"/>
                  </a:lnTo>
                  <a:lnTo>
                    <a:pt x="6868985" y="234447"/>
                  </a:lnTo>
                  <a:lnTo>
                    <a:pt x="6870648" y="201324"/>
                  </a:lnTo>
                  <a:lnTo>
                    <a:pt x="6872382" y="157721"/>
                  </a:lnTo>
                  <a:lnTo>
                    <a:pt x="6874164" y="109854"/>
                  </a:lnTo>
                  <a:lnTo>
                    <a:pt x="6875970" y="63934"/>
                  </a:lnTo>
                  <a:lnTo>
                    <a:pt x="6877776" y="26176"/>
                  </a:lnTo>
                  <a:lnTo>
                    <a:pt x="6879558" y="2793"/>
                  </a:lnTo>
                  <a:lnTo>
                    <a:pt x="6881292" y="0"/>
                  </a:lnTo>
                  <a:lnTo>
                    <a:pt x="6882955" y="24008"/>
                  </a:lnTo>
                  <a:lnTo>
                    <a:pt x="6884521" y="78945"/>
                  </a:lnTo>
                  <a:lnTo>
                    <a:pt x="6885305" y="117784"/>
                  </a:lnTo>
                  <a:lnTo>
                    <a:pt x="6886088" y="162917"/>
                  </a:lnTo>
                  <a:lnTo>
                    <a:pt x="6886871" y="213379"/>
                  </a:lnTo>
                  <a:lnTo>
                    <a:pt x="6887654" y="268206"/>
                  </a:lnTo>
                  <a:lnTo>
                    <a:pt x="6888437" y="326431"/>
                  </a:lnTo>
                  <a:lnTo>
                    <a:pt x="6889220" y="387091"/>
                  </a:lnTo>
                  <a:lnTo>
                    <a:pt x="6890004" y="449220"/>
                  </a:lnTo>
                  <a:lnTo>
                    <a:pt x="6890787" y="511854"/>
                  </a:lnTo>
                  <a:lnTo>
                    <a:pt x="6891570" y="574027"/>
                  </a:lnTo>
                  <a:lnTo>
                    <a:pt x="6892353" y="634775"/>
                  </a:lnTo>
                  <a:lnTo>
                    <a:pt x="6893136" y="693132"/>
                  </a:lnTo>
                  <a:lnTo>
                    <a:pt x="6893919" y="748135"/>
                  </a:lnTo>
                  <a:lnTo>
                    <a:pt x="6894703" y="798817"/>
                  </a:lnTo>
                  <a:lnTo>
                    <a:pt x="6895486" y="844214"/>
                  </a:lnTo>
                  <a:lnTo>
                    <a:pt x="6896269" y="883362"/>
                  </a:lnTo>
                  <a:lnTo>
                    <a:pt x="6899646" y="955897"/>
                  </a:lnTo>
                  <a:lnTo>
                    <a:pt x="6908357" y="1014717"/>
                  </a:lnTo>
                  <a:lnTo>
                    <a:pt x="6911022" y="1032388"/>
                  </a:lnTo>
                  <a:lnTo>
                    <a:pt x="6914473" y="1081309"/>
                  </a:lnTo>
                  <a:lnTo>
                    <a:pt x="6917959" y="1140100"/>
                  </a:lnTo>
                  <a:lnTo>
                    <a:pt x="6921470" y="1193390"/>
                  </a:lnTo>
                  <a:lnTo>
                    <a:pt x="6924992" y="1225809"/>
                  </a:lnTo>
                  <a:lnTo>
                    <a:pt x="6928496" y="1225956"/>
                  </a:lnTo>
                  <a:lnTo>
                    <a:pt x="6931977" y="1204410"/>
                  </a:lnTo>
                  <a:lnTo>
                    <a:pt x="6935458" y="1179053"/>
                  </a:lnTo>
                  <a:lnTo>
                    <a:pt x="6938962" y="1167770"/>
                  </a:lnTo>
                  <a:lnTo>
                    <a:pt x="6942466" y="1180450"/>
                  </a:lnTo>
                  <a:lnTo>
                    <a:pt x="6945947" y="1205870"/>
                  </a:lnTo>
                  <a:lnTo>
                    <a:pt x="6949428" y="1230242"/>
                  </a:lnTo>
                  <a:lnTo>
                    <a:pt x="6952932" y="1239779"/>
                  </a:lnTo>
                  <a:lnTo>
                    <a:pt x="6956454" y="1228014"/>
                  </a:lnTo>
                  <a:lnTo>
                    <a:pt x="6959965" y="1203187"/>
                  </a:lnTo>
                  <a:lnTo>
                    <a:pt x="6963451" y="1173860"/>
                  </a:lnTo>
                  <a:lnTo>
                    <a:pt x="6966902" y="1148593"/>
                  </a:lnTo>
                  <a:lnTo>
                    <a:pt x="6970353" y="1131539"/>
                  </a:lnTo>
                  <a:lnTo>
                    <a:pt x="6973935" y="1116557"/>
                  </a:lnTo>
                  <a:lnTo>
                    <a:pt x="6977493" y="1099623"/>
                  </a:lnTo>
                  <a:lnTo>
                    <a:pt x="6980872" y="1076711"/>
                  </a:lnTo>
                  <a:lnTo>
                    <a:pt x="6984396" y="1041312"/>
                  </a:lnTo>
                  <a:lnTo>
                    <a:pt x="6987921" y="997828"/>
                  </a:lnTo>
                  <a:lnTo>
                    <a:pt x="6991445" y="954321"/>
                  </a:lnTo>
                  <a:lnTo>
                    <a:pt x="6994969" y="918850"/>
                  </a:lnTo>
                  <a:lnTo>
                    <a:pt x="7001954" y="874845"/>
                  </a:lnTo>
                  <a:lnTo>
                    <a:pt x="7012265" y="835564"/>
                  </a:lnTo>
                  <a:lnTo>
                    <a:pt x="7019583" y="820010"/>
                  </a:lnTo>
                  <a:lnTo>
                    <a:pt x="7022909" y="820044"/>
                  </a:lnTo>
                  <a:lnTo>
                    <a:pt x="7026413" y="831633"/>
                  </a:lnTo>
                  <a:lnTo>
                    <a:pt x="7029894" y="851699"/>
                  </a:lnTo>
                  <a:lnTo>
                    <a:pt x="7033375" y="871336"/>
                  </a:lnTo>
                  <a:lnTo>
                    <a:pt x="7036879" y="881639"/>
                  </a:lnTo>
                  <a:lnTo>
                    <a:pt x="7040401" y="879067"/>
                  </a:lnTo>
                  <a:lnTo>
                    <a:pt x="7043912" y="868780"/>
                  </a:lnTo>
                  <a:lnTo>
                    <a:pt x="7047398" y="854922"/>
                  </a:lnTo>
                  <a:lnTo>
                    <a:pt x="7050849" y="841634"/>
                  </a:lnTo>
                  <a:lnTo>
                    <a:pt x="7054371" y="828623"/>
                  </a:lnTo>
                  <a:lnTo>
                    <a:pt x="7057882" y="814123"/>
                  </a:lnTo>
                  <a:lnTo>
                    <a:pt x="7061368" y="800075"/>
                  </a:lnTo>
                  <a:lnTo>
                    <a:pt x="7078916" y="763529"/>
                  </a:lnTo>
                  <a:lnTo>
                    <a:pt x="7083488" y="759465"/>
                  </a:lnTo>
                  <a:lnTo>
                    <a:pt x="7088187" y="765053"/>
                  </a:lnTo>
                  <a:lnTo>
                    <a:pt x="7092886" y="764545"/>
                  </a:lnTo>
                  <a:lnTo>
                    <a:pt x="7097458" y="763910"/>
                  </a:lnTo>
                  <a:lnTo>
                    <a:pt x="7102157" y="761497"/>
                  </a:lnTo>
                  <a:lnTo>
                    <a:pt x="7106856" y="760100"/>
                  </a:lnTo>
                  <a:lnTo>
                    <a:pt x="7111555" y="758703"/>
                  </a:lnTo>
                  <a:lnTo>
                    <a:pt x="7116127" y="754639"/>
                  </a:lnTo>
                  <a:lnTo>
                    <a:pt x="7120826" y="756163"/>
                  </a:lnTo>
                  <a:lnTo>
                    <a:pt x="7125525" y="757687"/>
                  </a:lnTo>
                  <a:lnTo>
                    <a:pt x="7130097" y="765942"/>
                  </a:lnTo>
                  <a:lnTo>
                    <a:pt x="7134796" y="769244"/>
                  </a:lnTo>
                  <a:lnTo>
                    <a:pt x="7139495" y="772546"/>
                  </a:lnTo>
                  <a:lnTo>
                    <a:pt x="7144194" y="772292"/>
                  </a:lnTo>
                  <a:lnTo>
                    <a:pt x="7148766" y="776102"/>
                  </a:lnTo>
                  <a:lnTo>
                    <a:pt x="7153465" y="779785"/>
                  </a:lnTo>
                  <a:lnTo>
                    <a:pt x="7158164" y="788929"/>
                  </a:lnTo>
                  <a:lnTo>
                    <a:pt x="7162863" y="791469"/>
                  </a:lnTo>
                  <a:lnTo>
                    <a:pt x="7167435" y="794009"/>
                  </a:lnTo>
                  <a:lnTo>
                    <a:pt x="7172134" y="790961"/>
                  </a:lnTo>
                  <a:lnTo>
                    <a:pt x="7176833" y="791215"/>
                  </a:lnTo>
                  <a:lnTo>
                    <a:pt x="7181405" y="791469"/>
                  </a:lnTo>
                  <a:lnTo>
                    <a:pt x="7186104" y="788929"/>
                  </a:lnTo>
                  <a:lnTo>
                    <a:pt x="7190803" y="793120"/>
                  </a:lnTo>
                  <a:lnTo>
                    <a:pt x="7194307" y="797565"/>
                  </a:lnTo>
                  <a:lnTo>
                    <a:pt x="7197788" y="803820"/>
                  </a:lnTo>
                  <a:lnTo>
                    <a:pt x="7201269" y="810408"/>
                  </a:lnTo>
                  <a:lnTo>
                    <a:pt x="7204773" y="815853"/>
                  </a:lnTo>
                  <a:lnTo>
                    <a:pt x="7209472" y="821695"/>
                  </a:lnTo>
                  <a:lnTo>
                    <a:pt x="7214044" y="824870"/>
                  </a:lnTo>
                  <a:lnTo>
                    <a:pt x="7218743" y="828045"/>
                  </a:lnTo>
                  <a:lnTo>
                    <a:pt x="7223442" y="831347"/>
                  </a:lnTo>
                  <a:lnTo>
                    <a:pt x="7228141" y="836554"/>
                  </a:lnTo>
                  <a:lnTo>
                    <a:pt x="7232713" y="835030"/>
                  </a:lnTo>
                  <a:lnTo>
                    <a:pt x="7237412" y="833379"/>
                  </a:lnTo>
                  <a:lnTo>
                    <a:pt x="7242111" y="821187"/>
                  </a:lnTo>
                  <a:lnTo>
                    <a:pt x="7246683" y="818520"/>
                  </a:lnTo>
                  <a:lnTo>
                    <a:pt x="7251382" y="815853"/>
                  </a:lnTo>
                  <a:lnTo>
                    <a:pt x="7256081" y="818139"/>
                  </a:lnTo>
                  <a:lnTo>
                    <a:pt x="7260780" y="818901"/>
                  </a:lnTo>
                  <a:lnTo>
                    <a:pt x="7265352" y="819790"/>
                  </a:lnTo>
                  <a:lnTo>
                    <a:pt x="7270051" y="820679"/>
                  </a:lnTo>
                  <a:lnTo>
                    <a:pt x="7274750" y="823346"/>
                  </a:lnTo>
                  <a:lnTo>
                    <a:pt x="7279322" y="825886"/>
                  </a:lnTo>
                  <a:lnTo>
                    <a:pt x="7284021" y="827029"/>
                  </a:lnTo>
                  <a:lnTo>
                    <a:pt x="7288720" y="834522"/>
                  </a:lnTo>
                  <a:lnTo>
                    <a:pt x="7292224" y="842400"/>
                  </a:lnTo>
                  <a:lnTo>
                    <a:pt x="7295705" y="852778"/>
                  </a:lnTo>
                  <a:lnTo>
                    <a:pt x="7299186" y="862347"/>
                  </a:lnTo>
                  <a:lnTo>
                    <a:pt x="7302690" y="867796"/>
                  </a:lnTo>
                  <a:lnTo>
                    <a:pt x="7307389" y="870844"/>
                  </a:lnTo>
                  <a:lnTo>
                    <a:pt x="7312088" y="858906"/>
                  </a:lnTo>
                  <a:lnTo>
                    <a:pt x="7316660" y="852937"/>
                  </a:lnTo>
                  <a:lnTo>
                    <a:pt x="7321359" y="847095"/>
                  </a:lnTo>
                  <a:lnTo>
                    <a:pt x="7326058" y="839856"/>
                  </a:lnTo>
                  <a:lnTo>
                    <a:pt x="7330630" y="832363"/>
                  </a:lnTo>
                  <a:lnTo>
                    <a:pt x="7334154" y="826896"/>
                  </a:lnTo>
                  <a:lnTo>
                    <a:pt x="7351664" y="786961"/>
                  </a:lnTo>
                  <a:lnTo>
                    <a:pt x="7355175" y="776372"/>
                  </a:lnTo>
                  <a:lnTo>
                    <a:pt x="7358697" y="769498"/>
                  </a:lnTo>
                  <a:lnTo>
                    <a:pt x="7363269" y="764164"/>
                  </a:lnTo>
                  <a:lnTo>
                    <a:pt x="7367968" y="776610"/>
                  </a:lnTo>
                  <a:lnTo>
                    <a:pt x="7372667" y="775848"/>
                  </a:lnTo>
                  <a:lnTo>
                    <a:pt x="7377366" y="775086"/>
                  </a:lnTo>
                  <a:lnTo>
                    <a:pt x="7381938" y="765688"/>
                  </a:lnTo>
                  <a:lnTo>
                    <a:pt x="7386637" y="765053"/>
                  </a:lnTo>
                  <a:lnTo>
                    <a:pt x="7391336" y="764545"/>
                  </a:lnTo>
                  <a:lnTo>
                    <a:pt x="7395908" y="770260"/>
                  </a:lnTo>
                  <a:lnTo>
                    <a:pt x="7400607" y="772419"/>
                  </a:lnTo>
                  <a:lnTo>
                    <a:pt x="7405306" y="774451"/>
                  </a:lnTo>
                  <a:lnTo>
                    <a:pt x="7410005" y="773562"/>
                  </a:lnTo>
                  <a:lnTo>
                    <a:pt x="7414577" y="777626"/>
                  </a:lnTo>
                  <a:lnTo>
                    <a:pt x="7419276" y="781563"/>
                  </a:lnTo>
                  <a:lnTo>
                    <a:pt x="7423975" y="791850"/>
                  </a:lnTo>
                  <a:lnTo>
                    <a:pt x="7428547" y="796168"/>
                  </a:lnTo>
                  <a:lnTo>
                    <a:pt x="7433246" y="800486"/>
                  </a:lnTo>
                  <a:lnTo>
                    <a:pt x="7437945" y="805058"/>
                  </a:lnTo>
                  <a:lnTo>
                    <a:pt x="7442644" y="803407"/>
                  </a:lnTo>
                  <a:lnTo>
                    <a:pt x="7447216" y="801756"/>
                  </a:lnTo>
                  <a:lnTo>
                    <a:pt x="7451915" y="791342"/>
                  </a:lnTo>
                  <a:lnTo>
                    <a:pt x="7456614" y="786389"/>
                  </a:lnTo>
                  <a:lnTo>
                    <a:pt x="7461186" y="781563"/>
                  </a:lnTo>
                  <a:lnTo>
                    <a:pt x="7465885" y="774959"/>
                  </a:lnTo>
                  <a:lnTo>
                    <a:pt x="7470584" y="773816"/>
                  </a:lnTo>
                  <a:lnTo>
                    <a:pt x="7475283" y="772546"/>
                  </a:lnTo>
                  <a:lnTo>
                    <a:pt x="7479855" y="778769"/>
                  </a:lnTo>
                  <a:lnTo>
                    <a:pt x="7484554" y="779277"/>
                  </a:lnTo>
                  <a:lnTo>
                    <a:pt x="7489253" y="779785"/>
                  </a:lnTo>
                  <a:lnTo>
                    <a:pt x="7493952" y="777118"/>
                  </a:lnTo>
                  <a:lnTo>
                    <a:pt x="7498524" y="776991"/>
                  </a:lnTo>
                  <a:lnTo>
                    <a:pt x="7503223" y="776864"/>
                  </a:lnTo>
                  <a:lnTo>
                    <a:pt x="7507922" y="781436"/>
                  </a:lnTo>
                  <a:lnTo>
                    <a:pt x="7512494" y="778642"/>
                  </a:lnTo>
                  <a:lnTo>
                    <a:pt x="7517193" y="775975"/>
                  </a:lnTo>
                  <a:lnTo>
                    <a:pt x="7521892" y="765942"/>
                  </a:lnTo>
                  <a:lnTo>
                    <a:pt x="7526591" y="760862"/>
                  </a:lnTo>
                  <a:lnTo>
                    <a:pt x="7530020" y="757052"/>
                  </a:lnTo>
                  <a:lnTo>
                    <a:pt x="7537132" y="756925"/>
                  </a:lnTo>
                  <a:lnTo>
                    <a:pt x="7540561" y="748162"/>
                  </a:lnTo>
                  <a:lnTo>
                    <a:pt x="7544012" y="734282"/>
                  </a:lnTo>
                  <a:lnTo>
                    <a:pt x="7547498" y="715222"/>
                  </a:lnTo>
                  <a:lnTo>
                    <a:pt x="7551009" y="697995"/>
                  </a:lnTo>
                  <a:lnTo>
                    <a:pt x="7554531" y="689615"/>
                  </a:lnTo>
                  <a:lnTo>
                    <a:pt x="7558035" y="693661"/>
                  </a:lnTo>
                  <a:lnTo>
                    <a:pt x="7561516" y="705887"/>
                  </a:lnTo>
                  <a:lnTo>
                    <a:pt x="7564997" y="721280"/>
                  </a:lnTo>
                  <a:lnTo>
                    <a:pt x="7568501" y="734827"/>
                  </a:lnTo>
                  <a:lnTo>
                    <a:pt x="7572005" y="747047"/>
                  </a:lnTo>
                  <a:lnTo>
                    <a:pt x="7575486" y="759910"/>
                  </a:lnTo>
                  <a:lnTo>
                    <a:pt x="7578967" y="770867"/>
                  </a:lnTo>
                  <a:lnTo>
                    <a:pt x="7582471" y="777372"/>
                  </a:lnTo>
                  <a:lnTo>
                    <a:pt x="7585993" y="777390"/>
                  </a:lnTo>
                  <a:lnTo>
                    <a:pt x="7589504" y="772753"/>
                  </a:lnTo>
                  <a:lnTo>
                    <a:pt x="7592990" y="766710"/>
                  </a:lnTo>
                  <a:lnTo>
                    <a:pt x="7596441" y="762513"/>
                  </a:lnTo>
                  <a:lnTo>
                    <a:pt x="7601140" y="759465"/>
                  </a:lnTo>
                  <a:lnTo>
                    <a:pt x="7605839" y="762259"/>
                  </a:lnTo>
                  <a:lnTo>
                    <a:pt x="7610538" y="759338"/>
                  </a:lnTo>
                  <a:lnTo>
                    <a:pt x="7615110" y="756544"/>
                  </a:lnTo>
                  <a:lnTo>
                    <a:pt x="7619809" y="746003"/>
                  </a:lnTo>
                  <a:lnTo>
                    <a:pt x="7624508" y="745241"/>
                  </a:lnTo>
                  <a:lnTo>
                    <a:pt x="7629080" y="744352"/>
                  </a:lnTo>
                  <a:lnTo>
                    <a:pt x="7633779" y="750575"/>
                  </a:lnTo>
                  <a:lnTo>
                    <a:pt x="7638478" y="754258"/>
                  </a:lnTo>
                  <a:lnTo>
                    <a:pt x="7641982" y="758368"/>
                  </a:lnTo>
                  <a:lnTo>
                    <a:pt x="7645463" y="763609"/>
                  </a:lnTo>
                  <a:lnTo>
                    <a:pt x="7648944" y="767349"/>
                  </a:lnTo>
                  <a:lnTo>
                    <a:pt x="7652448" y="766958"/>
                  </a:lnTo>
                  <a:lnTo>
                    <a:pt x="7655952" y="760878"/>
                  </a:lnTo>
                  <a:lnTo>
                    <a:pt x="7659433" y="750797"/>
                  </a:lnTo>
                  <a:lnTo>
                    <a:pt x="7662914" y="738955"/>
                  </a:lnTo>
                  <a:lnTo>
                    <a:pt x="7666418" y="727588"/>
                  </a:lnTo>
                  <a:lnTo>
                    <a:pt x="7680388" y="684408"/>
                  </a:lnTo>
                  <a:lnTo>
                    <a:pt x="7687421" y="656516"/>
                  </a:lnTo>
                  <a:lnTo>
                    <a:pt x="7690907" y="642778"/>
                  </a:lnTo>
                  <a:lnTo>
                    <a:pt x="7694358" y="631957"/>
                  </a:lnTo>
                  <a:lnTo>
                    <a:pt x="7697704" y="624772"/>
                  </a:lnTo>
                  <a:lnTo>
                    <a:pt x="7701407" y="618860"/>
                  </a:lnTo>
                  <a:lnTo>
                    <a:pt x="7705109" y="615402"/>
                  </a:lnTo>
                  <a:lnTo>
                    <a:pt x="7708455" y="615574"/>
                  </a:lnTo>
                  <a:lnTo>
                    <a:pt x="7711906" y="622422"/>
                  </a:lnTo>
                  <a:lnTo>
                    <a:pt x="7715392" y="634259"/>
                  </a:lnTo>
                  <a:lnTo>
                    <a:pt x="7718903" y="646310"/>
                  </a:lnTo>
                  <a:lnTo>
                    <a:pt x="7722425" y="653801"/>
                  </a:lnTo>
                  <a:lnTo>
                    <a:pt x="7725876" y="654095"/>
                  </a:lnTo>
                  <a:lnTo>
                    <a:pt x="7729362" y="650245"/>
                  </a:lnTo>
                  <a:lnTo>
                    <a:pt x="7732873" y="645729"/>
                  </a:lnTo>
                  <a:lnTo>
                    <a:pt x="7736395" y="644022"/>
                  </a:lnTo>
                  <a:lnTo>
                    <a:pt x="7741094" y="645165"/>
                  </a:lnTo>
                  <a:lnTo>
                    <a:pt x="7745666" y="660151"/>
                  </a:lnTo>
                  <a:lnTo>
                    <a:pt x="7750365" y="660405"/>
                  </a:lnTo>
                  <a:lnTo>
                    <a:pt x="7755064" y="660786"/>
                  </a:lnTo>
                  <a:lnTo>
                    <a:pt x="7759763" y="652023"/>
                  </a:lnTo>
                  <a:lnTo>
                    <a:pt x="7764335" y="645927"/>
                  </a:lnTo>
                  <a:lnTo>
                    <a:pt x="7767857" y="640581"/>
                  </a:lnTo>
                  <a:lnTo>
                    <a:pt x="7771368" y="634402"/>
                  </a:lnTo>
                  <a:lnTo>
                    <a:pt x="7774854" y="628461"/>
                  </a:lnTo>
                  <a:lnTo>
                    <a:pt x="7778305" y="623829"/>
                  </a:lnTo>
                  <a:lnTo>
                    <a:pt x="7783004" y="618876"/>
                  </a:lnTo>
                  <a:lnTo>
                    <a:pt x="7787703" y="614812"/>
                  </a:lnTo>
                  <a:lnTo>
                    <a:pt x="7792402" y="616590"/>
                  </a:lnTo>
                  <a:lnTo>
                    <a:pt x="7796974" y="618368"/>
                  </a:lnTo>
                  <a:lnTo>
                    <a:pt x="7801673" y="632465"/>
                  </a:lnTo>
                  <a:lnTo>
                    <a:pt x="7806372" y="634497"/>
                  </a:lnTo>
                  <a:lnTo>
                    <a:pt x="7810944" y="636656"/>
                  </a:lnTo>
                  <a:lnTo>
                    <a:pt x="7815643" y="629417"/>
                  </a:lnTo>
                  <a:lnTo>
                    <a:pt x="7820342" y="629163"/>
                  </a:lnTo>
                  <a:lnTo>
                    <a:pt x="7825041" y="628909"/>
                  </a:lnTo>
                  <a:lnTo>
                    <a:pt x="7829613" y="631576"/>
                  </a:lnTo>
                  <a:lnTo>
                    <a:pt x="7834312" y="632719"/>
                  </a:lnTo>
                </a:path>
              </a:pathLst>
            </a:custGeom>
            <a:ln w="38099">
              <a:solidFill>
                <a:srgbClr val="A30000"/>
              </a:solidFill>
            </a:ln>
          </p:spPr>
          <p:txBody>
            <a:bodyPr wrap="square" lIns="0" tIns="0" rIns="0" bIns="0" rtlCol="0"/>
            <a:lstStyle/>
            <a:p>
              <a:endParaRPr smtClean="0">
                <a:solidFill>
                  <a:prstClr val="black"/>
                </a:solidFill>
              </a:endParaRPr>
            </a:p>
          </p:txBody>
        </p:sp>
        <p:sp>
          <p:nvSpPr>
            <p:cNvPr id="12" name="object 12"/>
            <p:cNvSpPr/>
            <p:nvPr/>
          </p:nvSpPr>
          <p:spPr>
            <a:xfrm>
              <a:off x="8331707" y="3368039"/>
              <a:ext cx="394970" cy="213360"/>
            </a:xfrm>
            <a:custGeom>
              <a:avLst/>
              <a:gdLst/>
              <a:ahLst/>
              <a:cxnLst/>
              <a:rect l="l" t="t" r="r" b="b"/>
              <a:pathLst>
                <a:path w="394970" h="213360">
                  <a:moveTo>
                    <a:pt x="394716" y="0"/>
                  </a:moveTo>
                  <a:lnTo>
                    <a:pt x="0" y="0"/>
                  </a:lnTo>
                  <a:lnTo>
                    <a:pt x="0" y="213360"/>
                  </a:lnTo>
                  <a:lnTo>
                    <a:pt x="394716" y="213360"/>
                  </a:lnTo>
                  <a:lnTo>
                    <a:pt x="394716" y="0"/>
                  </a:lnTo>
                  <a:close/>
                </a:path>
              </a:pathLst>
            </a:custGeom>
            <a:solidFill>
              <a:srgbClr val="FFFFFF"/>
            </a:solidFill>
          </p:spPr>
          <p:txBody>
            <a:bodyPr wrap="square" lIns="0" tIns="0" rIns="0" bIns="0" rtlCol="0"/>
            <a:lstStyle/>
            <a:p>
              <a:endParaRPr smtClean="0">
                <a:solidFill>
                  <a:prstClr val="black"/>
                </a:solidFill>
              </a:endParaRPr>
            </a:p>
          </p:txBody>
        </p:sp>
      </p:grpSp>
      <p:sp>
        <p:nvSpPr>
          <p:cNvPr id="13" name="object 13"/>
          <p:cNvSpPr txBox="1"/>
          <p:nvPr/>
        </p:nvSpPr>
        <p:spPr>
          <a:xfrm>
            <a:off x="380491" y="3865626"/>
            <a:ext cx="196215" cy="1641475"/>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12</a:t>
            </a:r>
            <a:endParaRPr sz="1200">
              <a:solidFill>
                <a:prstClr val="black"/>
              </a:solidFill>
              <a:latin typeface="Arial"/>
              <a:cs typeface="Arial"/>
            </a:endParaRPr>
          </a:p>
          <a:p>
            <a:endParaRPr sz="1200">
              <a:solidFill>
                <a:prstClr val="black"/>
              </a:solidFill>
              <a:latin typeface="Arial"/>
              <a:cs typeface="Arial"/>
            </a:endParaRPr>
          </a:p>
          <a:p>
            <a:pPr marL="12700"/>
            <a:r>
              <a:rPr sz="1200" spc="-5" dirty="0">
                <a:solidFill>
                  <a:prstClr val="black"/>
                </a:solidFill>
                <a:latin typeface="Arial"/>
                <a:cs typeface="Arial"/>
              </a:rPr>
              <a:t>10</a:t>
            </a:r>
            <a:endParaRPr sz="1200">
              <a:solidFill>
                <a:prstClr val="black"/>
              </a:solidFill>
              <a:latin typeface="Arial"/>
              <a:cs typeface="Arial"/>
            </a:endParaRPr>
          </a:p>
          <a:p>
            <a:endParaRPr sz="1200">
              <a:solidFill>
                <a:prstClr val="black"/>
              </a:solidFill>
              <a:latin typeface="Arial"/>
              <a:cs typeface="Arial"/>
            </a:endParaRPr>
          </a:p>
          <a:p>
            <a:pPr marL="97155"/>
            <a:r>
              <a:rPr sz="1200" spc="-5" dirty="0">
                <a:solidFill>
                  <a:prstClr val="black"/>
                </a:solidFill>
                <a:latin typeface="Arial"/>
                <a:cs typeface="Arial"/>
              </a:rPr>
              <a:t>8</a:t>
            </a:r>
            <a:endParaRPr sz="1200">
              <a:solidFill>
                <a:prstClr val="black"/>
              </a:solidFill>
              <a:latin typeface="Arial"/>
              <a:cs typeface="Arial"/>
            </a:endParaRPr>
          </a:p>
          <a:p>
            <a:endParaRPr sz="1200">
              <a:solidFill>
                <a:prstClr val="black"/>
              </a:solidFill>
              <a:latin typeface="Arial"/>
              <a:cs typeface="Arial"/>
            </a:endParaRPr>
          </a:p>
          <a:p>
            <a:pPr marL="97155"/>
            <a:r>
              <a:rPr sz="1200" spc="-5" dirty="0">
                <a:solidFill>
                  <a:prstClr val="black"/>
                </a:solidFill>
                <a:latin typeface="Arial"/>
                <a:cs typeface="Arial"/>
              </a:rPr>
              <a:t>6</a:t>
            </a:r>
            <a:endParaRPr sz="1200">
              <a:solidFill>
                <a:prstClr val="black"/>
              </a:solidFill>
              <a:latin typeface="Arial"/>
              <a:cs typeface="Arial"/>
            </a:endParaRPr>
          </a:p>
          <a:p>
            <a:endParaRPr sz="1200">
              <a:solidFill>
                <a:prstClr val="black"/>
              </a:solidFill>
              <a:latin typeface="Arial"/>
              <a:cs typeface="Arial"/>
            </a:endParaRPr>
          </a:p>
          <a:p>
            <a:pPr marL="97155">
              <a:spcBef>
                <a:spcPts val="5"/>
              </a:spcBef>
            </a:pPr>
            <a:r>
              <a:rPr sz="1200" spc="-5" dirty="0">
                <a:solidFill>
                  <a:prstClr val="black"/>
                </a:solidFill>
                <a:latin typeface="Arial"/>
                <a:cs typeface="Arial"/>
              </a:rPr>
              <a:t>4</a:t>
            </a:r>
            <a:endParaRPr sz="1200">
              <a:solidFill>
                <a:prstClr val="black"/>
              </a:solidFill>
              <a:latin typeface="Arial"/>
              <a:cs typeface="Arial"/>
            </a:endParaRPr>
          </a:p>
        </p:txBody>
      </p:sp>
      <p:sp>
        <p:nvSpPr>
          <p:cNvPr id="14" name="object 14"/>
          <p:cNvSpPr txBox="1"/>
          <p:nvPr/>
        </p:nvSpPr>
        <p:spPr>
          <a:xfrm>
            <a:off x="380491" y="3507485"/>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14</a:t>
            </a:r>
            <a:endParaRPr sz="1200">
              <a:solidFill>
                <a:prstClr val="black"/>
              </a:solidFill>
              <a:latin typeface="Arial"/>
              <a:cs typeface="Arial"/>
            </a:endParaRPr>
          </a:p>
        </p:txBody>
      </p:sp>
      <p:sp>
        <p:nvSpPr>
          <p:cNvPr id="15" name="object 15"/>
          <p:cNvSpPr txBox="1"/>
          <p:nvPr/>
        </p:nvSpPr>
        <p:spPr>
          <a:xfrm>
            <a:off x="380491" y="3148965"/>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16</a:t>
            </a:r>
            <a:endParaRPr sz="1200">
              <a:solidFill>
                <a:prstClr val="black"/>
              </a:solidFill>
              <a:latin typeface="Arial"/>
              <a:cs typeface="Arial"/>
            </a:endParaRPr>
          </a:p>
        </p:txBody>
      </p:sp>
      <p:sp>
        <p:nvSpPr>
          <p:cNvPr id="16" name="object 16"/>
          <p:cNvSpPr txBox="1"/>
          <p:nvPr/>
        </p:nvSpPr>
        <p:spPr>
          <a:xfrm>
            <a:off x="380491" y="2790825"/>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18</a:t>
            </a:r>
            <a:endParaRPr sz="1200">
              <a:solidFill>
                <a:prstClr val="black"/>
              </a:solidFill>
              <a:latin typeface="Arial"/>
              <a:cs typeface="Arial"/>
            </a:endParaRPr>
          </a:p>
        </p:txBody>
      </p:sp>
      <p:sp>
        <p:nvSpPr>
          <p:cNvPr id="17" name="object 17"/>
          <p:cNvSpPr txBox="1"/>
          <p:nvPr/>
        </p:nvSpPr>
        <p:spPr>
          <a:xfrm>
            <a:off x="380491" y="2432430"/>
            <a:ext cx="196215"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20</a:t>
            </a:r>
            <a:endParaRPr sz="1200">
              <a:solidFill>
                <a:prstClr val="black"/>
              </a:solidFill>
              <a:latin typeface="Arial"/>
              <a:cs typeface="Arial"/>
            </a:endParaRPr>
          </a:p>
        </p:txBody>
      </p:sp>
      <p:sp>
        <p:nvSpPr>
          <p:cNvPr id="18" name="object 18"/>
          <p:cNvSpPr txBox="1"/>
          <p:nvPr/>
        </p:nvSpPr>
        <p:spPr>
          <a:xfrm>
            <a:off x="882727" y="5452174"/>
            <a:ext cx="7751445" cy="802640"/>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31-01-2020</a:t>
            </a:r>
            <a:endParaRPr sz="1200">
              <a:solidFill>
                <a:prstClr val="black"/>
              </a:solidFill>
              <a:latin typeface="Tahoma"/>
              <a:cs typeface="Tahoma"/>
            </a:endParaRPr>
          </a:p>
          <a:p>
            <a:pPr marL="12700">
              <a:spcBef>
                <a:spcPts val="760"/>
              </a:spcBef>
            </a:pPr>
            <a:r>
              <a:rPr sz="1200" spc="-5" dirty="0">
                <a:solidFill>
                  <a:prstClr val="black"/>
                </a:solidFill>
                <a:latin typeface="Tahoma"/>
                <a:cs typeface="Tahoma"/>
              </a:rPr>
              <a:t>28-02-2020</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31-03-2020</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30-04-2020</a:t>
            </a:r>
            <a:endParaRPr sz="1200">
              <a:solidFill>
                <a:prstClr val="black"/>
              </a:solidFill>
              <a:latin typeface="Tahoma"/>
              <a:cs typeface="Tahoma"/>
            </a:endParaRPr>
          </a:p>
          <a:p>
            <a:pPr marL="12700">
              <a:spcBef>
                <a:spcPts val="430"/>
              </a:spcBef>
            </a:pPr>
            <a:r>
              <a:rPr sz="1200" spc="-5" dirty="0">
                <a:solidFill>
                  <a:prstClr val="black"/>
                </a:solidFill>
                <a:latin typeface="Tahoma"/>
                <a:cs typeface="Tahoma"/>
              </a:rPr>
              <a:t>29-05-2020</a:t>
            </a:r>
            <a:endParaRPr sz="1200">
              <a:solidFill>
                <a:prstClr val="black"/>
              </a:solidFill>
              <a:latin typeface="Tahoma"/>
              <a:cs typeface="Tahoma"/>
            </a:endParaRPr>
          </a:p>
          <a:p>
            <a:pPr marL="12700">
              <a:spcBef>
                <a:spcPts val="990"/>
              </a:spcBef>
            </a:pPr>
            <a:r>
              <a:rPr sz="1200" spc="-5" dirty="0">
                <a:solidFill>
                  <a:prstClr val="black"/>
                </a:solidFill>
                <a:latin typeface="Tahoma"/>
                <a:cs typeface="Tahoma"/>
              </a:rPr>
              <a:t>30-06-2020</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30-07-2020</a:t>
            </a:r>
            <a:endParaRPr sz="1200">
              <a:solidFill>
                <a:prstClr val="black"/>
              </a:solidFill>
              <a:latin typeface="Tahoma"/>
              <a:cs typeface="Tahoma"/>
            </a:endParaRPr>
          </a:p>
          <a:p>
            <a:pPr marL="12700">
              <a:spcBef>
                <a:spcPts val="760"/>
              </a:spcBef>
            </a:pPr>
            <a:r>
              <a:rPr sz="1200" spc="-5" dirty="0">
                <a:solidFill>
                  <a:prstClr val="black"/>
                </a:solidFill>
                <a:latin typeface="Tahoma"/>
                <a:cs typeface="Tahoma"/>
              </a:rPr>
              <a:t>31-08-2020</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30-09-2020</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30-10-2020</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30-11-2020</a:t>
            </a:r>
            <a:endParaRPr sz="1200">
              <a:solidFill>
                <a:prstClr val="black"/>
              </a:solidFill>
              <a:latin typeface="Tahoma"/>
              <a:cs typeface="Tahoma"/>
            </a:endParaRPr>
          </a:p>
          <a:p>
            <a:pPr marL="12700">
              <a:spcBef>
                <a:spcPts val="1100"/>
              </a:spcBef>
            </a:pPr>
            <a:r>
              <a:rPr sz="1200" spc="-5" dirty="0">
                <a:solidFill>
                  <a:prstClr val="black"/>
                </a:solidFill>
                <a:latin typeface="Tahoma"/>
                <a:cs typeface="Tahoma"/>
              </a:rPr>
              <a:t>31-12-2020</a:t>
            </a:r>
            <a:endParaRPr sz="1200">
              <a:solidFill>
                <a:prstClr val="black"/>
              </a:solidFill>
              <a:latin typeface="Tahoma"/>
              <a:cs typeface="Tahoma"/>
            </a:endParaRPr>
          </a:p>
          <a:p>
            <a:pPr marL="12700">
              <a:spcBef>
                <a:spcPts val="760"/>
              </a:spcBef>
            </a:pPr>
            <a:r>
              <a:rPr sz="1200" spc="-5" dirty="0">
                <a:solidFill>
                  <a:prstClr val="black"/>
                </a:solidFill>
                <a:latin typeface="Tahoma"/>
                <a:cs typeface="Tahoma"/>
              </a:rPr>
              <a:t>29-01-2021</a:t>
            </a:r>
            <a:endParaRPr sz="1200">
              <a:solidFill>
                <a:prstClr val="black"/>
              </a:solidFill>
              <a:latin typeface="Tahoma"/>
              <a:cs typeface="Tahoma"/>
            </a:endParaRPr>
          </a:p>
          <a:p>
            <a:pPr marL="12700">
              <a:spcBef>
                <a:spcPts val="760"/>
              </a:spcBef>
            </a:pPr>
            <a:r>
              <a:rPr sz="1200" spc="-5" dirty="0">
                <a:solidFill>
                  <a:prstClr val="black"/>
                </a:solidFill>
                <a:latin typeface="Tahoma"/>
                <a:cs typeface="Tahoma"/>
              </a:rPr>
              <a:t>26-02-2021</a:t>
            </a:r>
            <a:endParaRPr sz="1200">
              <a:solidFill>
                <a:prstClr val="black"/>
              </a:solidFill>
              <a:latin typeface="Tahoma"/>
              <a:cs typeface="Tahoma"/>
            </a:endParaRPr>
          </a:p>
          <a:p>
            <a:pPr marL="12700">
              <a:spcBef>
                <a:spcPts val="1100"/>
              </a:spcBef>
            </a:pPr>
            <a:r>
              <a:rPr sz="1200" spc="-5" dirty="0">
                <a:solidFill>
                  <a:prstClr val="black"/>
                </a:solidFill>
                <a:latin typeface="Tahoma"/>
                <a:cs typeface="Tahoma"/>
              </a:rPr>
              <a:t>31-03-2021</a:t>
            </a:r>
            <a:endParaRPr sz="1200">
              <a:solidFill>
                <a:prstClr val="black"/>
              </a:solidFill>
              <a:latin typeface="Tahoma"/>
              <a:cs typeface="Tahoma"/>
            </a:endParaRPr>
          </a:p>
          <a:p>
            <a:pPr marL="12700">
              <a:spcBef>
                <a:spcPts val="875"/>
              </a:spcBef>
            </a:pPr>
            <a:r>
              <a:rPr sz="1200" spc="-5" dirty="0">
                <a:solidFill>
                  <a:prstClr val="black"/>
                </a:solidFill>
                <a:latin typeface="Tahoma"/>
                <a:cs typeface="Tahoma"/>
              </a:rPr>
              <a:t>30-04-2021</a:t>
            </a:r>
            <a:endParaRPr sz="1200">
              <a:solidFill>
                <a:prstClr val="black"/>
              </a:solidFill>
              <a:latin typeface="Tahoma"/>
              <a:cs typeface="Tahoma"/>
            </a:endParaRPr>
          </a:p>
          <a:p>
            <a:pPr marL="12700">
              <a:spcBef>
                <a:spcPts val="545"/>
              </a:spcBef>
            </a:pPr>
            <a:r>
              <a:rPr sz="1200" spc="-5" dirty="0">
                <a:solidFill>
                  <a:prstClr val="black"/>
                </a:solidFill>
                <a:latin typeface="Tahoma"/>
                <a:cs typeface="Tahoma"/>
              </a:rPr>
              <a:t>31-05-2021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30-06-2021</a:t>
            </a:r>
            <a:endParaRPr sz="1200">
              <a:solidFill>
                <a:prstClr val="black"/>
              </a:solidFill>
              <a:latin typeface="Tahoma"/>
              <a:cs typeface="Tahoma"/>
            </a:endParaRPr>
          </a:p>
          <a:p>
            <a:pPr marL="12700">
              <a:spcBef>
                <a:spcPts val="434"/>
              </a:spcBef>
            </a:pPr>
            <a:r>
              <a:rPr sz="1200" spc="-5" dirty="0">
                <a:solidFill>
                  <a:prstClr val="black"/>
                </a:solidFill>
                <a:latin typeface="Tahoma"/>
                <a:cs typeface="Tahoma"/>
              </a:rPr>
              <a:t>30-07-2021</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31-08-2021</a:t>
            </a:r>
            <a:endParaRPr sz="1200">
              <a:solidFill>
                <a:prstClr val="black"/>
              </a:solidFill>
              <a:latin typeface="Tahoma"/>
              <a:cs typeface="Tahoma"/>
            </a:endParaRPr>
          </a:p>
          <a:p>
            <a:pPr marL="12700">
              <a:spcBef>
                <a:spcPts val="975"/>
              </a:spcBef>
            </a:pPr>
            <a:r>
              <a:rPr sz="1200" spc="-5" dirty="0">
                <a:solidFill>
                  <a:prstClr val="black"/>
                </a:solidFill>
                <a:latin typeface="Tahoma"/>
                <a:cs typeface="Tahoma"/>
              </a:rPr>
              <a:t>30-09-2021</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28-10-2021</a:t>
            </a:r>
            <a:endParaRPr sz="1200">
              <a:solidFill>
                <a:prstClr val="black"/>
              </a:solidFill>
              <a:latin typeface="Tahoma"/>
              <a:cs typeface="Tahoma"/>
            </a:endParaRPr>
          </a:p>
          <a:p>
            <a:pPr marL="12700">
              <a:spcBef>
                <a:spcPts val="985"/>
              </a:spcBef>
            </a:pPr>
            <a:r>
              <a:rPr sz="1200" spc="-5" dirty="0">
                <a:solidFill>
                  <a:prstClr val="black"/>
                </a:solidFill>
                <a:latin typeface="Tahoma"/>
                <a:cs typeface="Tahoma"/>
              </a:rPr>
              <a:t>30-11-2021</a:t>
            </a:r>
            <a:endParaRPr sz="1200">
              <a:solidFill>
                <a:prstClr val="black"/>
              </a:solidFill>
              <a:latin typeface="Tahoma"/>
              <a:cs typeface="Tahoma"/>
            </a:endParaRPr>
          </a:p>
          <a:p>
            <a:pPr marL="12700">
              <a:spcBef>
                <a:spcPts val="1085"/>
              </a:spcBef>
            </a:pPr>
            <a:r>
              <a:rPr sz="1200" spc="-5" dirty="0">
                <a:solidFill>
                  <a:prstClr val="black"/>
                </a:solidFill>
                <a:latin typeface="Tahoma"/>
                <a:cs typeface="Tahoma"/>
              </a:rPr>
              <a:t>31-12-2021</a:t>
            </a:r>
            <a:endParaRPr sz="1200">
              <a:solidFill>
                <a:prstClr val="black"/>
              </a:solidFill>
              <a:latin typeface="Tahoma"/>
              <a:cs typeface="Tahoma"/>
            </a:endParaRPr>
          </a:p>
          <a:p>
            <a:pPr marL="12700">
              <a:spcBef>
                <a:spcPts val="869"/>
              </a:spcBef>
            </a:pPr>
            <a:r>
              <a:rPr sz="1200" spc="-5" dirty="0">
                <a:solidFill>
                  <a:prstClr val="black"/>
                </a:solidFill>
                <a:latin typeface="Tahoma"/>
                <a:cs typeface="Tahoma"/>
              </a:rPr>
              <a:t>31-01-2022</a:t>
            </a:r>
            <a:endParaRPr sz="1200">
              <a:solidFill>
                <a:prstClr val="black"/>
              </a:solidFill>
              <a:latin typeface="Tahoma"/>
              <a:cs typeface="Tahoma"/>
            </a:endParaRPr>
          </a:p>
          <a:p>
            <a:pPr marL="12700">
              <a:spcBef>
                <a:spcPts val="775"/>
              </a:spcBef>
            </a:pPr>
            <a:r>
              <a:rPr sz="1200" spc="-5" dirty="0">
                <a:solidFill>
                  <a:prstClr val="black"/>
                </a:solidFill>
                <a:latin typeface="Tahoma"/>
                <a:cs typeface="Tahoma"/>
              </a:rPr>
              <a:t>28-02-2022</a:t>
            </a:r>
            <a:endParaRPr sz="1200">
              <a:solidFill>
                <a:prstClr val="black"/>
              </a:solidFill>
              <a:latin typeface="Tahoma"/>
              <a:cs typeface="Tahoma"/>
            </a:endParaRPr>
          </a:p>
          <a:p>
            <a:pPr marL="12700">
              <a:spcBef>
                <a:spcPts val="645"/>
              </a:spcBef>
            </a:pPr>
            <a:r>
              <a:rPr sz="1200" spc="-5" dirty="0">
                <a:solidFill>
                  <a:prstClr val="black"/>
                </a:solidFill>
                <a:latin typeface="Tahoma"/>
                <a:cs typeface="Tahoma"/>
              </a:rPr>
              <a:t>25-03-2022</a:t>
            </a:r>
            <a:endParaRPr sz="1200">
              <a:solidFill>
                <a:prstClr val="black"/>
              </a:solidFill>
              <a:latin typeface="Tahoma"/>
              <a:cs typeface="Tahoma"/>
            </a:endParaRPr>
          </a:p>
        </p:txBody>
      </p:sp>
      <p:sp>
        <p:nvSpPr>
          <p:cNvPr id="19" name="object 19"/>
          <p:cNvSpPr txBox="1"/>
          <p:nvPr/>
        </p:nvSpPr>
        <p:spPr>
          <a:xfrm>
            <a:off x="8343645" y="3350513"/>
            <a:ext cx="372745" cy="239395"/>
          </a:xfrm>
          <a:prstGeom prst="rect">
            <a:avLst/>
          </a:prstGeom>
        </p:spPr>
        <p:txBody>
          <a:bodyPr vert="horz" wrap="square" lIns="0" tIns="13335" rIns="0" bIns="0" rtlCol="0">
            <a:spAutoFit/>
          </a:bodyPr>
          <a:lstStyle/>
          <a:p>
            <a:pPr marL="12700">
              <a:spcBef>
                <a:spcPts val="105"/>
              </a:spcBef>
            </a:pPr>
            <a:r>
              <a:rPr sz="1400" b="1" dirty="0">
                <a:solidFill>
                  <a:srgbClr val="2C2C89"/>
                </a:solidFill>
                <a:latin typeface="Arial"/>
                <a:cs typeface="Arial"/>
              </a:rPr>
              <a:t>14,8</a:t>
            </a:r>
            <a:endParaRPr sz="1400">
              <a:solidFill>
                <a:prstClr val="black"/>
              </a:solidFill>
              <a:latin typeface="Arial"/>
              <a:cs typeface="Arial"/>
            </a:endParaRPr>
          </a:p>
        </p:txBody>
      </p:sp>
      <p:sp>
        <p:nvSpPr>
          <p:cNvPr id="20" name="object 20"/>
          <p:cNvSpPr/>
          <p:nvPr/>
        </p:nvSpPr>
        <p:spPr>
          <a:xfrm>
            <a:off x="8331707" y="3108960"/>
            <a:ext cx="394970" cy="212090"/>
          </a:xfrm>
          <a:custGeom>
            <a:avLst/>
            <a:gdLst/>
            <a:ahLst/>
            <a:cxnLst/>
            <a:rect l="l" t="t" r="r" b="b"/>
            <a:pathLst>
              <a:path w="394970" h="212089">
                <a:moveTo>
                  <a:pt x="394716" y="0"/>
                </a:moveTo>
                <a:lnTo>
                  <a:pt x="0" y="0"/>
                </a:lnTo>
                <a:lnTo>
                  <a:pt x="0" y="211836"/>
                </a:lnTo>
                <a:lnTo>
                  <a:pt x="394716" y="211836"/>
                </a:lnTo>
                <a:lnTo>
                  <a:pt x="394716" y="0"/>
                </a:lnTo>
                <a:close/>
              </a:path>
            </a:pathLst>
          </a:custGeom>
          <a:solidFill>
            <a:srgbClr val="FFFFFF"/>
          </a:solidFill>
        </p:spPr>
        <p:txBody>
          <a:bodyPr wrap="square" lIns="0" tIns="0" rIns="0" bIns="0" rtlCol="0"/>
          <a:lstStyle/>
          <a:p>
            <a:endParaRPr smtClean="0">
              <a:solidFill>
                <a:prstClr val="black"/>
              </a:solidFill>
            </a:endParaRPr>
          </a:p>
        </p:txBody>
      </p:sp>
      <p:sp>
        <p:nvSpPr>
          <p:cNvPr id="21" name="object 21"/>
          <p:cNvSpPr txBox="1"/>
          <p:nvPr/>
        </p:nvSpPr>
        <p:spPr>
          <a:xfrm>
            <a:off x="8343645" y="3089910"/>
            <a:ext cx="372745" cy="239395"/>
          </a:xfrm>
          <a:prstGeom prst="rect">
            <a:avLst/>
          </a:prstGeom>
        </p:spPr>
        <p:txBody>
          <a:bodyPr vert="horz" wrap="square" lIns="0" tIns="13335" rIns="0" bIns="0" rtlCol="0">
            <a:spAutoFit/>
          </a:bodyPr>
          <a:lstStyle/>
          <a:p>
            <a:pPr marL="12700">
              <a:spcBef>
                <a:spcPts val="105"/>
              </a:spcBef>
            </a:pPr>
            <a:r>
              <a:rPr sz="1400" b="1" dirty="0">
                <a:solidFill>
                  <a:srgbClr val="C00000"/>
                </a:solidFill>
                <a:latin typeface="Arial"/>
                <a:cs typeface="Arial"/>
              </a:rPr>
              <a:t>16,3</a:t>
            </a:r>
            <a:endParaRPr sz="1400">
              <a:solidFill>
                <a:prstClr val="black"/>
              </a:solidFill>
              <a:latin typeface="Arial"/>
              <a:cs typeface="Arial"/>
            </a:endParaRPr>
          </a:p>
        </p:txBody>
      </p:sp>
      <p:grpSp>
        <p:nvGrpSpPr>
          <p:cNvPr id="22" name="object 22"/>
          <p:cNvGrpSpPr/>
          <p:nvPr/>
        </p:nvGrpSpPr>
        <p:grpSpPr>
          <a:xfrm>
            <a:off x="785622" y="2699004"/>
            <a:ext cx="212725" cy="302260"/>
            <a:chOff x="785622" y="2699004"/>
            <a:chExt cx="212725" cy="302260"/>
          </a:xfrm>
        </p:grpSpPr>
        <p:sp>
          <p:nvSpPr>
            <p:cNvPr id="23" name="object 23"/>
            <p:cNvSpPr/>
            <p:nvPr/>
          </p:nvSpPr>
          <p:spPr>
            <a:xfrm>
              <a:off x="785622" y="2981706"/>
              <a:ext cx="212725" cy="0"/>
            </a:xfrm>
            <a:custGeom>
              <a:avLst/>
              <a:gdLst/>
              <a:ahLst/>
              <a:cxnLst/>
              <a:rect l="l" t="t" r="r" b="b"/>
              <a:pathLst>
                <a:path w="212725">
                  <a:moveTo>
                    <a:pt x="0" y="0"/>
                  </a:moveTo>
                  <a:lnTo>
                    <a:pt x="212725" y="0"/>
                  </a:lnTo>
                </a:path>
              </a:pathLst>
            </a:custGeom>
            <a:ln w="38100">
              <a:solidFill>
                <a:srgbClr val="A30000"/>
              </a:solidFill>
            </a:ln>
          </p:spPr>
          <p:txBody>
            <a:bodyPr wrap="square" lIns="0" tIns="0" rIns="0" bIns="0" rtlCol="0"/>
            <a:lstStyle/>
            <a:p>
              <a:endParaRPr smtClean="0">
                <a:solidFill>
                  <a:prstClr val="black"/>
                </a:solidFill>
              </a:endParaRPr>
            </a:p>
          </p:txBody>
        </p:sp>
        <p:sp>
          <p:nvSpPr>
            <p:cNvPr id="24" name="object 24"/>
            <p:cNvSpPr/>
            <p:nvPr/>
          </p:nvSpPr>
          <p:spPr>
            <a:xfrm>
              <a:off x="785622" y="2718054"/>
              <a:ext cx="212725" cy="0"/>
            </a:xfrm>
            <a:custGeom>
              <a:avLst/>
              <a:gdLst/>
              <a:ahLst/>
              <a:cxnLst/>
              <a:rect l="l" t="t" r="r" b="b"/>
              <a:pathLst>
                <a:path w="212725">
                  <a:moveTo>
                    <a:pt x="0" y="0"/>
                  </a:moveTo>
                  <a:lnTo>
                    <a:pt x="212725"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25" name="object 25"/>
          <p:cNvSpPr txBox="1"/>
          <p:nvPr/>
        </p:nvSpPr>
        <p:spPr>
          <a:xfrm>
            <a:off x="1054404" y="2551277"/>
            <a:ext cx="708660" cy="553085"/>
          </a:xfrm>
          <a:prstGeom prst="rect">
            <a:avLst/>
          </a:prstGeom>
        </p:spPr>
        <p:txBody>
          <a:bodyPr vert="horz" wrap="square" lIns="0" tIns="12065" rIns="0" bIns="0" rtlCol="0">
            <a:spAutoFit/>
          </a:bodyPr>
          <a:lstStyle/>
          <a:p>
            <a:pPr marL="12700" marR="5080">
              <a:lnSpc>
                <a:spcPct val="123600"/>
              </a:lnSpc>
              <a:spcBef>
                <a:spcPts val="95"/>
              </a:spcBef>
            </a:pPr>
            <a:r>
              <a:rPr sz="1400" spc="-10" dirty="0">
                <a:solidFill>
                  <a:prstClr val="black"/>
                </a:solidFill>
                <a:latin typeface="Arial"/>
                <a:cs typeface="Arial"/>
              </a:rPr>
              <a:t>T</a:t>
            </a:r>
            <a:r>
              <a:rPr sz="1400" dirty="0">
                <a:solidFill>
                  <a:prstClr val="black"/>
                </a:solidFill>
                <a:latin typeface="Arial"/>
                <a:cs typeface="Arial"/>
              </a:rPr>
              <a:t>L/</a:t>
            </a:r>
            <a:r>
              <a:rPr sz="1400" spc="-10" dirty="0">
                <a:solidFill>
                  <a:prstClr val="black"/>
                </a:solidFill>
                <a:latin typeface="Arial"/>
                <a:cs typeface="Arial"/>
              </a:rPr>
              <a:t>D</a:t>
            </a:r>
            <a:r>
              <a:rPr sz="1400" dirty="0">
                <a:solidFill>
                  <a:prstClr val="black"/>
                </a:solidFill>
                <a:latin typeface="Arial"/>
                <a:cs typeface="Arial"/>
              </a:rPr>
              <a:t>olar  TL/Euro</a:t>
            </a:r>
            <a:endParaRPr sz="1400">
              <a:solidFill>
                <a:prstClr val="black"/>
              </a:solidFill>
              <a:latin typeface="Arial"/>
              <a:cs typeface="Arial"/>
            </a:endParaRPr>
          </a:p>
        </p:txBody>
      </p:sp>
      <p:sp>
        <p:nvSpPr>
          <p:cNvPr id="26" name="object 2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55</a:t>
            </a:r>
            <a:endParaRPr sz="1400">
              <a:solidFill>
                <a:prstClr val="black"/>
              </a:solidFill>
              <a:latin typeface="Tahoma"/>
              <a:cs typeface="Tahoma"/>
            </a:endParaRPr>
          </a:p>
        </p:txBody>
      </p:sp>
    </p:spTree>
    <p:extLst>
      <p:ext uri="{BB962C8B-B14F-4D97-AF65-F5344CB8AC3E}">
        <p14:creationId xmlns:p14="http://schemas.microsoft.com/office/powerpoint/2010/main" val="330860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830326"/>
            <a:ext cx="6776084" cy="1002030"/>
          </a:xfrm>
          <a:prstGeom prst="rect">
            <a:avLst/>
          </a:prstGeom>
        </p:spPr>
        <p:txBody>
          <a:bodyPr vert="horz" wrap="square" lIns="0" tIns="13335" rIns="0" bIns="0" rtlCol="0">
            <a:spAutoFit/>
          </a:bodyPr>
          <a:lstStyle/>
          <a:p>
            <a:pPr marL="12700" marR="5080">
              <a:lnSpc>
                <a:spcPct val="100000"/>
              </a:lnSpc>
              <a:spcBef>
                <a:spcPts val="105"/>
              </a:spcBef>
            </a:pPr>
            <a:r>
              <a:rPr sz="3200" spc="-5" dirty="0"/>
              <a:t>TCMB Piyasa Katılımcıları </a:t>
            </a:r>
            <a:r>
              <a:rPr sz="3200" dirty="0"/>
              <a:t>Anketi:  Seçilmiş</a:t>
            </a:r>
            <a:r>
              <a:rPr sz="3200" spc="-50" dirty="0"/>
              <a:t> </a:t>
            </a:r>
            <a:r>
              <a:rPr sz="3200" spc="-5" dirty="0"/>
              <a:t>Göstergeler*</a:t>
            </a:r>
            <a:endParaRPr sz="3200"/>
          </a:p>
        </p:txBody>
      </p:sp>
      <p:sp>
        <p:nvSpPr>
          <p:cNvPr id="3" name="object 3"/>
          <p:cNvSpPr txBox="1"/>
          <p:nvPr/>
        </p:nvSpPr>
        <p:spPr>
          <a:xfrm>
            <a:off x="383540" y="1977941"/>
            <a:ext cx="5150485" cy="3981450"/>
          </a:xfrm>
          <a:prstGeom prst="rect">
            <a:avLst/>
          </a:prstGeom>
        </p:spPr>
        <p:txBody>
          <a:bodyPr vert="horz" wrap="square" lIns="0" tIns="97155" rIns="0" bIns="0" rtlCol="0">
            <a:spAutoFit/>
          </a:bodyPr>
          <a:lstStyle/>
          <a:p>
            <a:pPr marL="355600" indent="-342900">
              <a:spcBef>
                <a:spcPts val="765"/>
              </a:spcBef>
              <a:buClr>
                <a:srgbClr val="C00000"/>
              </a:buClr>
              <a:buSzPct val="85000"/>
              <a:buFont typeface="Wingdings"/>
              <a:buChar char=""/>
              <a:tabLst>
                <a:tab pos="354965" algn="l"/>
                <a:tab pos="355600" algn="l"/>
              </a:tabLst>
            </a:pPr>
            <a:r>
              <a:rPr sz="2000" spc="-5" dirty="0">
                <a:solidFill>
                  <a:prstClr val="black"/>
                </a:solidFill>
                <a:latin typeface="Tahoma"/>
                <a:cs typeface="Tahoma"/>
              </a:rPr>
              <a:t>Enflasyon</a:t>
            </a:r>
            <a:r>
              <a:rPr sz="2000" spc="-30" dirty="0">
                <a:solidFill>
                  <a:prstClr val="black"/>
                </a:solidFill>
                <a:latin typeface="Tahoma"/>
                <a:cs typeface="Tahoma"/>
              </a:rPr>
              <a:t> </a:t>
            </a:r>
            <a:r>
              <a:rPr sz="2000" spc="-5" dirty="0">
                <a:solidFill>
                  <a:prstClr val="black"/>
                </a:solidFill>
                <a:latin typeface="Tahoma"/>
                <a:cs typeface="Tahoma"/>
              </a:rPr>
              <a:t>beklentileri</a:t>
            </a:r>
            <a:endParaRPr sz="2000">
              <a:solidFill>
                <a:prstClr val="black"/>
              </a:solidFill>
              <a:latin typeface="Tahoma"/>
              <a:cs typeface="Tahoma"/>
            </a:endParaRPr>
          </a:p>
          <a:p>
            <a:pPr marL="756285" lvl="1" indent="-287020">
              <a:spcBef>
                <a:spcPts val="595"/>
              </a:spcBef>
              <a:buClr>
                <a:srgbClr val="C00000"/>
              </a:buClr>
              <a:buSzPct val="88888"/>
              <a:buFont typeface="Wingdings"/>
              <a:buChar char=""/>
              <a:tabLst>
                <a:tab pos="756285" algn="l"/>
                <a:tab pos="756920" algn="l"/>
              </a:tabLst>
            </a:pPr>
            <a:r>
              <a:rPr spc="-5" dirty="0">
                <a:solidFill>
                  <a:prstClr val="black"/>
                </a:solidFill>
                <a:latin typeface="Tahoma"/>
                <a:cs typeface="Tahoma"/>
              </a:rPr>
              <a:t>Cari yıl sonu yıllık </a:t>
            </a:r>
            <a:r>
              <a:rPr dirty="0">
                <a:solidFill>
                  <a:prstClr val="black"/>
                </a:solidFill>
                <a:latin typeface="Tahoma"/>
                <a:cs typeface="Tahoma"/>
              </a:rPr>
              <a:t>TÜFE </a:t>
            </a:r>
            <a:r>
              <a:rPr spc="-5" dirty="0">
                <a:solidFill>
                  <a:prstClr val="black"/>
                </a:solidFill>
                <a:latin typeface="Tahoma"/>
                <a:cs typeface="Tahoma"/>
              </a:rPr>
              <a:t>beklentisi</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dirty="0">
                <a:solidFill>
                  <a:prstClr val="black"/>
                </a:solidFill>
                <a:latin typeface="Tahoma"/>
                <a:cs typeface="Tahoma"/>
              </a:rPr>
              <a:t>12 ay </a:t>
            </a:r>
            <a:r>
              <a:rPr spc="-5" dirty="0">
                <a:solidFill>
                  <a:prstClr val="black"/>
                </a:solidFill>
                <a:latin typeface="Tahoma"/>
                <a:cs typeface="Tahoma"/>
              </a:rPr>
              <a:t>sonrasının yıllık </a:t>
            </a:r>
            <a:r>
              <a:rPr dirty="0">
                <a:solidFill>
                  <a:prstClr val="black"/>
                </a:solidFill>
                <a:latin typeface="Tahoma"/>
                <a:cs typeface="Tahoma"/>
              </a:rPr>
              <a:t>TÜFE</a:t>
            </a:r>
            <a:r>
              <a:rPr spc="5" dirty="0">
                <a:solidFill>
                  <a:prstClr val="black"/>
                </a:solidFill>
                <a:latin typeface="Tahoma"/>
                <a:cs typeface="Tahoma"/>
              </a:rPr>
              <a:t> </a:t>
            </a:r>
            <a:r>
              <a:rPr spc="-5" dirty="0">
                <a:solidFill>
                  <a:prstClr val="black"/>
                </a:solidFill>
                <a:latin typeface="Tahoma"/>
                <a:cs typeface="Tahoma"/>
              </a:rPr>
              <a:t>beklentisi</a:t>
            </a:r>
            <a:endParaRPr>
              <a:solidFill>
                <a:prstClr val="black"/>
              </a:solidFill>
              <a:latin typeface="Tahoma"/>
              <a:cs typeface="Tahoma"/>
            </a:endParaRPr>
          </a:p>
          <a:p>
            <a:pPr marL="756285" lvl="1" indent="-287020">
              <a:spcBef>
                <a:spcPts val="605"/>
              </a:spcBef>
              <a:buClr>
                <a:srgbClr val="C00000"/>
              </a:buClr>
              <a:buSzPct val="88888"/>
              <a:buFont typeface="Wingdings"/>
              <a:buChar char=""/>
              <a:tabLst>
                <a:tab pos="756285" algn="l"/>
                <a:tab pos="756920" algn="l"/>
              </a:tabLst>
            </a:pPr>
            <a:r>
              <a:rPr dirty="0">
                <a:solidFill>
                  <a:prstClr val="black"/>
                </a:solidFill>
                <a:latin typeface="Tahoma"/>
                <a:cs typeface="Tahoma"/>
              </a:rPr>
              <a:t>24 ay </a:t>
            </a:r>
            <a:r>
              <a:rPr spc="-5" dirty="0">
                <a:solidFill>
                  <a:prstClr val="black"/>
                </a:solidFill>
                <a:latin typeface="Tahoma"/>
                <a:cs typeface="Tahoma"/>
              </a:rPr>
              <a:t>sonrasının yıllık </a:t>
            </a:r>
            <a:r>
              <a:rPr dirty="0">
                <a:solidFill>
                  <a:prstClr val="black"/>
                </a:solidFill>
                <a:latin typeface="Tahoma"/>
                <a:cs typeface="Tahoma"/>
              </a:rPr>
              <a:t>TÜFE</a:t>
            </a:r>
            <a:r>
              <a:rPr spc="5" dirty="0">
                <a:solidFill>
                  <a:prstClr val="black"/>
                </a:solidFill>
                <a:latin typeface="Tahoma"/>
                <a:cs typeface="Tahoma"/>
              </a:rPr>
              <a:t> </a:t>
            </a:r>
            <a:r>
              <a:rPr spc="-5" dirty="0">
                <a:solidFill>
                  <a:prstClr val="black"/>
                </a:solidFill>
                <a:latin typeface="Tahoma"/>
                <a:cs typeface="Tahoma"/>
              </a:rPr>
              <a:t>beklentisi</a:t>
            </a:r>
            <a:endParaRPr>
              <a:solidFill>
                <a:prstClr val="black"/>
              </a:solidFill>
              <a:latin typeface="Tahoma"/>
              <a:cs typeface="Tahoma"/>
            </a:endParaRPr>
          </a:p>
          <a:p>
            <a:pPr marL="355600" indent="-342900">
              <a:spcBef>
                <a:spcPts val="600"/>
              </a:spcBef>
              <a:buClr>
                <a:srgbClr val="C00000"/>
              </a:buClr>
              <a:buSzPct val="85000"/>
              <a:buFont typeface="Wingdings"/>
              <a:buChar char=""/>
              <a:tabLst>
                <a:tab pos="354965" algn="l"/>
                <a:tab pos="355600" algn="l"/>
              </a:tabLst>
            </a:pPr>
            <a:r>
              <a:rPr sz="2000" spc="-5" dirty="0">
                <a:solidFill>
                  <a:prstClr val="black"/>
                </a:solidFill>
                <a:latin typeface="Tahoma"/>
                <a:cs typeface="Tahoma"/>
              </a:rPr>
              <a:t>Döviz kuru beklentileri</a:t>
            </a:r>
            <a:endParaRPr sz="2000">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spc="-5" dirty="0">
                <a:solidFill>
                  <a:prstClr val="black"/>
                </a:solidFill>
                <a:latin typeface="Tahoma"/>
                <a:cs typeface="Tahoma"/>
              </a:rPr>
              <a:t>Cari </a:t>
            </a:r>
            <a:r>
              <a:rPr dirty="0">
                <a:solidFill>
                  <a:prstClr val="black"/>
                </a:solidFill>
                <a:latin typeface="Tahoma"/>
                <a:cs typeface="Tahoma"/>
              </a:rPr>
              <a:t>ay </a:t>
            </a:r>
            <a:r>
              <a:rPr spc="-5" dirty="0">
                <a:solidFill>
                  <a:prstClr val="black"/>
                </a:solidFill>
                <a:latin typeface="Tahoma"/>
                <a:cs typeface="Tahoma"/>
              </a:rPr>
              <a:t>sonu </a:t>
            </a:r>
            <a:r>
              <a:rPr dirty="0">
                <a:solidFill>
                  <a:prstClr val="black"/>
                </a:solidFill>
                <a:latin typeface="Tahoma"/>
                <a:cs typeface="Tahoma"/>
              </a:rPr>
              <a:t>ABD </a:t>
            </a:r>
            <a:r>
              <a:rPr spc="-5" dirty="0">
                <a:solidFill>
                  <a:prstClr val="black"/>
                </a:solidFill>
                <a:latin typeface="Tahoma"/>
                <a:cs typeface="Tahoma"/>
              </a:rPr>
              <a:t>dolar kuru</a:t>
            </a:r>
            <a:r>
              <a:rPr spc="5" dirty="0">
                <a:solidFill>
                  <a:prstClr val="black"/>
                </a:solidFill>
                <a:latin typeface="Tahoma"/>
                <a:cs typeface="Tahoma"/>
              </a:rPr>
              <a:t> </a:t>
            </a:r>
            <a:r>
              <a:rPr spc="-5" dirty="0">
                <a:solidFill>
                  <a:prstClr val="black"/>
                </a:solidFill>
                <a:latin typeface="Tahoma"/>
                <a:cs typeface="Tahoma"/>
              </a:rPr>
              <a:t>beklentisi</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dirty="0">
                <a:solidFill>
                  <a:prstClr val="black"/>
                </a:solidFill>
                <a:latin typeface="Tahoma"/>
                <a:cs typeface="Tahoma"/>
              </a:rPr>
              <a:t>Cari </a:t>
            </a:r>
            <a:r>
              <a:rPr spc="-5" dirty="0">
                <a:solidFill>
                  <a:prstClr val="black"/>
                </a:solidFill>
                <a:latin typeface="Tahoma"/>
                <a:cs typeface="Tahoma"/>
              </a:rPr>
              <a:t>yıl sonu ABD dolar kuru beklentisi</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dirty="0">
                <a:solidFill>
                  <a:prstClr val="black"/>
                </a:solidFill>
                <a:latin typeface="Tahoma"/>
                <a:cs typeface="Tahoma"/>
              </a:rPr>
              <a:t>12 ay </a:t>
            </a:r>
            <a:r>
              <a:rPr spc="-5" dirty="0">
                <a:solidFill>
                  <a:prstClr val="black"/>
                </a:solidFill>
                <a:latin typeface="Tahoma"/>
                <a:cs typeface="Tahoma"/>
              </a:rPr>
              <a:t>sonrasının </a:t>
            </a:r>
            <a:r>
              <a:rPr dirty="0">
                <a:solidFill>
                  <a:prstClr val="black"/>
                </a:solidFill>
                <a:latin typeface="Tahoma"/>
                <a:cs typeface="Tahoma"/>
              </a:rPr>
              <a:t>ABD </a:t>
            </a:r>
            <a:r>
              <a:rPr spc="-5" dirty="0">
                <a:solidFill>
                  <a:prstClr val="black"/>
                </a:solidFill>
                <a:latin typeface="Tahoma"/>
                <a:cs typeface="Tahoma"/>
              </a:rPr>
              <a:t>dolar kuru</a:t>
            </a:r>
            <a:r>
              <a:rPr spc="10" dirty="0">
                <a:solidFill>
                  <a:prstClr val="black"/>
                </a:solidFill>
                <a:latin typeface="Tahoma"/>
                <a:cs typeface="Tahoma"/>
              </a:rPr>
              <a:t> </a:t>
            </a:r>
            <a:r>
              <a:rPr spc="-5" dirty="0">
                <a:solidFill>
                  <a:prstClr val="black"/>
                </a:solidFill>
                <a:latin typeface="Tahoma"/>
                <a:cs typeface="Tahoma"/>
              </a:rPr>
              <a:t>beklentisi</a:t>
            </a:r>
            <a:endParaRPr>
              <a:solidFill>
                <a:prstClr val="black"/>
              </a:solidFill>
              <a:latin typeface="Tahoma"/>
              <a:cs typeface="Tahoma"/>
            </a:endParaRPr>
          </a:p>
          <a:p>
            <a:pPr marL="355600" indent="-342900">
              <a:spcBef>
                <a:spcPts val="605"/>
              </a:spcBef>
              <a:buClr>
                <a:srgbClr val="C00000"/>
              </a:buClr>
              <a:buSzPct val="85000"/>
              <a:buFont typeface="Wingdings"/>
              <a:buChar char=""/>
              <a:tabLst>
                <a:tab pos="354965" algn="l"/>
                <a:tab pos="355600" algn="l"/>
              </a:tabLst>
            </a:pPr>
            <a:r>
              <a:rPr sz="2000" spc="-5" dirty="0">
                <a:solidFill>
                  <a:prstClr val="black"/>
                </a:solidFill>
                <a:latin typeface="Tahoma"/>
                <a:cs typeface="Tahoma"/>
              </a:rPr>
              <a:t>Büyüme</a:t>
            </a:r>
            <a:r>
              <a:rPr sz="2000" spc="-20" dirty="0">
                <a:solidFill>
                  <a:prstClr val="black"/>
                </a:solidFill>
                <a:latin typeface="Tahoma"/>
                <a:cs typeface="Tahoma"/>
              </a:rPr>
              <a:t> </a:t>
            </a:r>
            <a:r>
              <a:rPr sz="2000" spc="-5" dirty="0">
                <a:solidFill>
                  <a:prstClr val="black"/>
                </a:solidFill>
                <a:latin typeface="Tahoma"/>
                <a:cs typeface="Tahoma"/>
              </a:rPr>
              <a:t>beklentileri</a:t>
            </a:r>
            <a:endParaRPr sz="2000">
              <a:solidFill>
                <a:prstClr val="black"/>
              </a:solidFill>
              <a:latin typeface="Tahoma"/>
              <a:cs typeface="Tahoma"/>
            </a:endParaRPr>
          </a:p>
          <a:p>
            <a:pPr marL="756285" lvl="1" indent="-287020">
              <a:spcBef>
                <a:spcPts val="595"/>
              </a:spcBef>
              <a:buClr>
                <a:srgbClr val="C00000"/>
              </a:buClr>
              <a:buSzPct val="88888"/>
              <a:buFont typeface="Wingdings"/>
              <a:buChar char=""/>
              <a:tabLst>
                <a:tab pos="756285" algn="l"/>
                <a:tab pos="756920" algn="l"/>
              </a:tabLst>
            </a:pPr>
            <a:r>
              <a:rPr spc="-5" dirty="0">
                <a:solidFill>
                  <a:prstClr val="black"/>
                </a:solidFill>
                <a:latin typeface="Tahoma"/>
                <a:cs typeface="Tahoma"/>
              </a:rPr>
              <a:t>Cari yılın yıllık GSYİH büyüme</a:t>
            </a:r>
            <a:r>
              <a:rPr spc="25" dirty="0">
                <a:solidFill>
                  <a:prstClr val="black"/>
                </a:solidFill>
                <a:latin typeface="Tahoma"/>
                <a:cs typeface="Tahoma"/>
              </a:rPr>
              <a:t> </a:t>
            </a:r>
            <a:r>
              <a:rPr spc="-5" dirty="0">
                <a:solidFill>
                  <a:prstClr val="black"/>
                </a:solidFill>
                <a:latin typeface="Tahoma"/>
                <a:cs typeface="Tahoma"/>
              </a:rPr>
              <a:t>beklentisi</a:t>
            </a:r>
            <a:endParaRPr>
              <a:solidFill>
                <a:prstClr val="black"/>
              </a:solidFill>
              <a:latin typeface="Tahoma"/>
              <a:cs typeface="Tahoma"/>
            </a:endParaRPr>
          </a:p>
          <a:p>
            <a:pPr marL="756285" lvl="1" indent="-287020">
              <a:spcBef>
                <a:spcPts val="600"/>
              </a:spcBef>
              <a:buClr>
                <a:srgbClr val="C00000"/>
              </a:buClr>
              <a:buSzPct val="88888"/>
              <a:buFont typeface="Wingdings"/>
              <a:buChar char=""/>
              <a:tabLst>
                <a:tab pos="756285" algn="l"/>
                <a:tab pos="756920" algn="l"/>
              </a:tabLst>
            </a:pPr>
            <a:r>
              <a:rPr spc="-5" dirty="0">
                <a:solidFill>
                  <a:prstClr val="black"/>
                </a:solidFill>
                <a:latin typeface="Tahoma"/>
                <a:cs typeface="Tahoma"/>
              </a:rPr>
              <a:t>Gelecek yılın yıllık GSYİH </a:t>
            </a:r>
            <a:r>
              <a:rPr dirty="0">
                <a:solidFill>
                  <a:prstClr val="black"/>
                </a:solidFill>
                <a:latin typeface="Tahoma"/>
                <a:cs typeface="Tahoma"/>
              </a:rPr>
              <a:t>büyüme</a:t>
            </a:r>
            <a:r>
              <a:rPr spc="-5" dirty="0">
                <a:solidFill>
                  <a:prstClr val="black"/>
                </a:solidFill>
                <a:latin typeface="Tahoma"/>
                <a:cs typeface="Tahoma"/>
              </a:rPr>
              <a:t> beklentisi</a:t>
            </a:r>
            <a:endParaRPr>
              <a:solidFill>
                <a:prstClr val="black"/>
              </a:solidFill>
              <a:latin typeface="Tahoma"/>
              <a:cs typeface="Tahoma"/>
            </a:endParaRPr>
          </a:p>
        </p:txBody>
      </p:sp>
      <p:sp>
        <p:nvSpPr>
          <p:cNvPr id="4" name="object 4"/>
          <p:cNvSpPr txBox="1"/>
          <p:nvPr/>
        </p:nvSpPr>
        <p:spPr>
          <a:xfrm>
            <a:off x="78739" y="6398158"/>
            <a:ext cx="8927465" cy="391160"/>
          </a:xfrm>
          <a:prstGeom prst="rect">
            <a:avLst/>
          </a:prstGeom>
        </p:spPr>
        <p:txBody>
          <a:bodyPr vert="horz" wrap="square" lIns="0" tIns="12700" rIns="0" bIns="0" rtlCol="0">
            <a:spAutoFit/>
          </a:bodyPr>
          <a:lstStyle/>
          <a:p>
            <a:pPr marL="12700" marR="5080">
              <a:spcBef>
                <a:spcPts val="100"/>
              </a:spcBef>
            </a:pPr>
            <a:r>
              <a:rPr sz="1200" dirty="0">
                <a:solidFill>
                  <a:prstClr val="black"/>
                </a:solidFill>
                <a:latin typeface="Tahoma"/>
                <a:cs typeface="Tahoma"/>
              </a:rPr>
              <a:t>* </a:t>
            </a:r>
            <a:r>
              <a:rPr sz="1200" spc="-10" dirty="0">
                <a:solidFill>
                  <a:prstClr val="black"/>
                </a:solidFill>
                <a:latin typeface="Tahoma"/>
                <a:cs typeface="Tahoma"/>
              </a:rPr>
              <a:t>TCMB Piyasa Katılımcıları </a:t>
            </a:r>
            <a:r>
              <a:rPr sz="1200" spc="-5" dirty="0">
                <a:solidFill>
                  <a:prstClr val="black"/>
                </a:solidFill>
                <a:latin typeface="Tahoma"/>
                <a:cs typeface="Tahoma"/>
              </a:rPr>
              <a:t>Anketi’nin Mart sayısı, </a:t>
            </a:r>
            <a:r>
              <a:rPr sz="1200" dirty="0">
                <a:solidFill>
                  <a:prstClr val="black"/>
                </a:solidFill>
                <a:latin typeface="Tahoma"/>
                <a:cs typeface="Tahoma"/>
              </a:rPr>
              <a:t>11 </a:t>
            </a:r>
            <a:r>
              <a:rPr sz="1200" spc="-5" dirty="0">
                <a:solidFill>
                  <a:prstClr val="black"/>
                </a:solidFill>
                <a:latin typeface="Tahoma"/>
                <a:cs typeface="Tahoma"/>
              </a:rPr>
              <a:t>Mart </a:t>
            </a:r>
            <a:r>
              <a:rPr sz="1200" dirty="0">
                <a:solidFill>
                  <a:prstClr val="black"/>
                </a:solidFill>
                <a:latin typeface="Tahoma"/>
                <a:cs typeface="Tahoma"/>
              </a:rPr>
              <a:t>2022 </a:t>
            </a:r>
            <a:r>
              <a:rPr sz="1200" spc="-5" dirty="0">
                <a:solidFill>
                  <a:prstClr val="black"/>
                </a:solidFill>
                <a:latin typeface="Tahoma"/>
                <a:cs typeface="Tahoma"/>
              </a:rPr>
              <a:t>tarihinde </a:t>
            </a:r>
            <a:r>
              <a:rPr sz="1200" spc="-15" dirty="0">
                <a:solidFill>
                  <a:prstClr val="black"/>
                </a:solidFill>
                <a:latin typeface="Tahoma"/>
                <a:cs typeface="Tahoma"/>
              </a:rPr>
              <a:t>yayımlanmıştır. </a:t>
            </a:r>
            <a:r>
              <a:rPr sz="1200" spc="-5" dirty="0">
                <a:solidFill>
                  <a:prstClr val="black"/>
                </a:solidFill>
                <a:latin typeface="Tahoma"/>
                <a:cs typeface="Tahoma"/>
              </a:rPr>
              <a:t>İlgili tarihten </a:t>
            </a:r>
            <a:r>
              <a:rPr sz="1200" spc="-10" dirty="0">
                <a:solidFill>
                  <a:prstClr val="black"/>
                </a:solidFill>
                <a:latin typeface="Tahoma"/>
                <a:cs typeface="Tahoma"/>
              </a:rPr>
              <a:t>sonraki </a:t>
            </a:r>
            <a:r>
              <a:rPr sz="1200" dirty="0">
                <a:solidFill>
                  <a:prstClr val="black"/>
                </a:solidFill>
                <a:latin typeface="Tahoma"/>
                <a:cs typeface="Tahoma"/>
              </a:rPr>
              <a:t>gelişmeler </a:t>
            </a:r>
            <a:r>
              <a:rPr sz="1200" spc="-5" dirty="0">
                <a:solidFill>
                  <a:prstClr val="black"/>
                </a:solidFill>
                <a:latin typeface="Tahoma"/>
                <a:cs typeface="Tahoma"/>
              </a:rPr>
              <a:t>beklentilere  </a:t>
            </a:r>
            <a:r>
              <a:rPr sz="1200" spc="-15" dirty="0">
                <a:solidFill>
                  <a:prstClr val="black"/>
                </a:solidFill>
                <a:latin typeface="Tahoma"/>
                <a:cs typeface="Tahoma"/>
              </a:rPr>
              <a:t>yansımamaktadır.</a:t>
            </a:r>
            <a:endParaRPr sz="1200">
              <a:solidFill>
                <a:prstClr val="black"/>
              </a:solidFill>
              <a:latin typeface="Tahoma"/>
              <a:cs typeface="Tahoma"/>
            </a:endParaRPr>
          </a:p>
        </p:txBody>
      </p:sp>
      <p:sp>
        <p:nvSpPr>
          <p:cNvPr id="5" name="object 5"/>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56</a:t>
            </a:r>
            <a:endParaRPr sz="1400">
              <a:solidFill>
                <a:prstClr val="black"/>
              </a:solidFill>
              <a:latin typeface="Tahoma"/>
              <a:cs typeface="Tahoma"/>
            </a:endParaRPr>
          </a:p>
        </p:txBody>
      </p:sp>
    </p:spTree>
    <p:extLst>
      <p:ext uri="{BB962C8B-B14F-4D97-AF65-F5344CB8AC3E}">
        <p14:creationId xmlns:p14="http://schemas.microsoft.com/office/powerpoint/2010/main" val="2194210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916" y="712470"/>
            <a:ext cx="8472805" cy="1123315"/>
          </a:xfrm>
          <a:prstGeom prst="rect">
            <a:avLst/>
          </a:prstGeom>
        </p:spPr>
        <p:txBody>
          <a:bodyPr vert="horz" wrap="square" lIns="0" tIns="12700" rIns="0" bIns="0" rtlCol="0">
            <a:spAutoFit/>
          </a:bodyPr>
          <a:lstStyle/>
          <a:p>
            <a:pPr marL="12700" marR="106680">
              <a:lnSpc>
                <a:spcPct val="100000"/>
              </a:lnSpc>
              <a:spcBef>
                <a:spcPts val="100"/>
              </a:spcBef>
            </a:pPr>
            <a:r>
              <a:rPr spc="-5" dirty="0"/>
              <a:t>Mart ayında yıl </a:t>
            </a:r>
            <a:r>
              <a:rPr dirty="0"/>
              <a:t>sonu </a:t>
            </a:r>
            <a:r>
              <a:rPr spc="-5" dirty="0"/>
              <a:t>enflasyon beklentisi </a:t>
            </a:r>
            <a:r>
              <a:rPr dirty="0"/>
              <a:t>6,4 </a:t>
            </a:r>
            <a:r>
              <a:rPr spc="-5" dirty="0"/>
              <a:t>puan yükselmiş </a:t>
            </a:r>
            <a:r>
              <a:rPr dirty="0"/>
              <a:t>ve %40,5’e  </a:t>
            </a:r>
            <a:r>
              <a:rPr spc="-5" dirty="0"/>
              <a:t>ulaşmıştır.</a:t>
            </a:r>
          </a:p>
          <a:p>
            <a:pPr marL="12700" marR="5080">
              <a:lnSpc>
                <a:spcPct val="100000"/>
              </a:lnSpc>
            </a:pPr>
            <a:r>
              <a:rPr b="0" spc="-5" dirty="0">
                <a:latin typeface="Tahoma"/>
                <a:cs typeface="Tahoma"/>
              </a:rPr>
              <a:t>Uzun dönemli beklentiler </a:t>
            </a:r>
            <a:r>
              <a:rPr b="0" dirty="0">
                <a:latin typeface="Tahoma"/>
                <a:cs typeface="Tahoma"/>
              </a:rPr>
              <a:t>de </a:t>
            </a:r>
            <a:r>
              <a:rPr b="0" spc="-5" dirty="0">
                <a:latin typeface="Tahoma"/>
                <a:cs typeface="Tahoma"/>
              </a:rPr>
              <a:t>bozulmuş, </a:t>
            </a:r>
            <a:r>
              <a:rPr b="0" dirty="0">
                <a:latin typeface="Tahoma"/>
                <a:cs typeface="Tahoma"/>
              </a:rPr>
              <a:t>12 ay ve 24 ay </a:t>
            </a:r>
            <a:r>
              <a:rPr b="0" spc="-5" dirty="0">
                <a:latin typeface="Tahoma"/>
                <a:cs typeface="Tahoma"/>
              </a:rPr>
              <a:t>sonrası enflasyon beklentileri  1,6 </a:t>
            </a:r>
            <a:r>
              <a:rPr b="0" dirty="0">
                <a:latin typeface="Tahoma"/>
                <a:cs typeface="Tahoma"/>
              </a:rPr>
              <a:t>puan</a:t>
            </a:r>
            <a:r>
              <a:rPr b="0" spc="5" dirty="0">
                <a:latin typeface="Tahoma"/>
                <a:cs typeface="Tahoma"/>
              </a:rPr>
              <a:t> </a:t>
            </a:r>
            <a:r>
              <a:rPr b="0" spc="-5" dirty="0">
                <a:latin typeface="Tahoma"/>
                <a:cs typeface="Tahoma"/>
              </a:rPr>
              <a:t>artmıştır.</a:t>
            </a:r>
          </a:p>
        </p:txBody>
      </p:sp>
      <p:sp>
        <p:nvSpPr>
          <p:cNvPr id="3" name="object 3"/>
          <p:cNvSpPr/>
          <p:nvPr/>
        </p:nvSpPr>
        <p:spPr>
          <a:xfrm>
            <a:off x="4572" y="1872995"/>
            <a:ext cx="9139555" cy="340360"/>
          </a:xfrm>
          <a:custGeom>
            <a:avLst/>
            <a:gdLst/>
            <a:ahLst/>
            <a:cxnLst/>
            <a:rect l="l" t="t" r="r" b="b"/>
            <a:pathLst>
              <a:path w="9139555" h="340360">
                <a:moveTo>
                  <a:pt x="9139428" y="0"/>
                </a:moveTo>
                <a:lnTo>
                  <a:pt x="0" y="0"/>
                </a:lnTo>
                <a:lnTo>
                  <a:pt x="0" y="339851"/>
                </a:lnTo>
                <a:lnTo>
                  <a:pt x="9139428" y="339851"/>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297938" y="1906600"/>
            <a:ext cx="4552315"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Yıllık </a:t>
            </a:r>
            <a:r>
              <a:rPr sz="1600" spc="-5" dirty="0">
                <a:solidFill>
                  <a:srgbClr val="FFFFFF"/>
                </a:solidFill>
                <a:latin typeface="Tahoma"/>
                <a:cs typeface="Tahoma"/>
              </a:rPr>
              <a:t>TÜFE </a:t>
            </a:r>
            <a:r>
              <a:rPr sz="1600" spc="-10" dirty="0">
                <a:solidFill>
                  <a:srgbClr val="FFFFFF"/>
                </a:solidFill>
                <a:latin typeface="Tahoma"/>
                <a:cs typeface="Tahoma"/>
              </a:rPr>
              <a:t>beklentileri </a:t>
            </a:r>
            <a:r>
              <a:rPr sz="1600" spc="-5" dirty="0">
                <a:solidFill>
                  <a:srgbClr val="FFFFFF"/>
                </a:solidFill>
                <a:latin typeface="Tahoma"/>
                <a:cs typeface="Tahoma"/>
              </a:rPr>
              <a:t>(%) Ocak 2021 </a:t>
            </a:r>
            <a:r>
              <a:rPr sz="1600" dirty="0">
                <a:solidFill>
                  <a:srgbClr val="FFFFFF"/>
                </a:solidFill>
                <a:latin typeface="Tahoma"/>
                <a:cs typeface="Tahoma"/>
              </a:rPr>
              <a:t>- </a:t>
            </a:r>
            <a:r>
              <a:rPr sz="1600" spc="-5" dirty="0">
                <a:solidFill>
                  <a:srgbClr val="FFFFFF"/>
                </a:solidFill>
                <a:latin typeface="Tahoma"/>
                <a:cs typeface="Tahoma"/>
              </a:rPr>
              <a:t>Mart</a:t>
            </a:r>
            <a:r>
              <a:rPr sz="1600" spc="14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525589" y="2523553"/>
            <a:ext cx="8081009" cy="3070225"/>
            <a:chOff x="525589" y="2523553"/>
            <a:chExt cx="8081009" cy="3070225"/>
          </a:xfrm>
        </p:grpSpPr>
        <p:sp>
          <p:nvSpPr>
            <p:cNvPr id="6" name="object 6"/>
            <p:cNvSpPr/>
            <p:nvPr/>
          </p:nvSpPr>
          <p:spPr>
            <a:xfrm>
              <a:off x="530351" y="2528316"/>
              <a:ext cx="8056245" cy="3060700"/>
            </a:xfrm>
            <a:custGeom>
              <a:avLst/>
              <a:gdLst/>
              <a:ahLst/>
              <a:cxnLst/>
              <a:rect l="l" t="t" r="r" b="b"/>
              <a:pathLst>
                <a:path w="8056245" h="3060700">
                  <a:moveTo>
                    <a:pt x="50292" y="3060192"/>
                  </a:moveTo>
                  <a:lnTo>
                    <a:pt x="50292" y="0"/>
                  </a:lnTo>
                </a:path>
                <a:path w="8056245" h="3060700">
                  <a:moveTo>
                    <a:pt x="0" y="3060192"/>
                  </a:moveTo>
                  <a:lnTo>
                    <a:pt x="50292" y="3060192"/>
                  </a:lnTo>
                </a:path>
                <a:path w="8056245" h="3060700">
                  <a:moveTo>
                    <a:pt x="0" y="2677668"/>
                  </a:moveTo>
                  <a:lnTo>
                    <a:pt x="50292" y="2677668"/>
                  </a:lnTo>
                </a:path>
                <a:path w="8056245" h="3060700">
                  <a:moveTo>
                    <a:pt x="0" y="2295144"/>
                  </a:moveTo>
                  <a:lnTo>
                    <a:pt x="50292" y="2295144"/>
                  </a:lnTo>
                </a:path>
                <a:path w="8056245" h="3060700">
                  <a:moveTo>
                    <a:pt x="0" y="1912620"/>
                  </a:moveTo>
                  <a:lnTo>
                    <a:pt x="50292" y="1912620"/>
                  </a:lnTo>
                </a:path>
                <a:path w="8056245" h="3060700">
                  <a:moveTo>
                    <a:pt x="0" y="1530096"/>
                  </a:moveTo>
                  <a:lnTo>
                    <a:pt x="50292" y="1530096"/>
                  </a:lnTo>
                </a:path>
                <a:path w="8056245" h="3060700">
                  <a:moveTo>
                    <a:pt x="0" y="1147572"/>
                  </a:moveTo>
                  <a:lnTo>
                    <a:pt x="50292" y="1147572"/>
                  </a:lnTo>
                </a:path>
                <a:path w="8056245" h="3060700">
                  <a:moveTo>
                    <a:pt x="0" y="765048"/>
                  </a:moveTo>
                  <a:lnTo>
                    <a:pt x="50292" y="765048"/>
                  </a:lnTo>
                </a:path>
                <a:path w="8056245" h="3060700">
                  <a:moveTo>
                    <a:pt x="0" y="382524"/>
                  </a:moveTo>
                  <a:lnTo>
                    <a:pt x="50292" y="382524"/>
                  </a:lnTo>
                </a:path>
                <a:path w="8056245" h="3060700">
                  <a:moveTo>
                    <a:pt x="0" y="0"/>
                  </a:moveTo>
                  <a:lnTo>
                    <a:pt x="50292" y="0"/>
                  </a:lnTo>
                </a:path>
                <a:path w="8056245" h="3060700">
                  <a:moveTo>
                    <a:pt x="50292" y="3060192"/>
                  </a:moveTo>
                  <a:lnTo>
                    <a:pt x="8055864" y="3060192"/>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581405" y="4146041"/>
              <a:ext cx="6289675" cy="972819"/>
            </a:xfrm>
            <a:custGeom>
              <a:avLst/>
              <a:gdLst/>
              <a:ahLst/>
              <a:cxnLst/>
              <a:rect l="l" t="t" r="r" b="b"/>
              <a:pathLst>
                <a:path w="6289675" h="972820">
                  <a:moveTo>
                    <a:pt x="0" y="972311"/>
                  </a:moveTo>
                  <a:lnTo>
                    <a:pt x="571500" y="966215"/>
                  </a:lnTo>
                  <a:lnTo>
                    <a:pt x="1143000" y="941831"/>
                  </a:lnTo>
                  <a:lnTo>
                    <a:pt x="1714500" y="821435"/>
                  </a:lnTo>
                  <a:lnTo>
                    <a:pt x="2287524" y="768095"/>
                  </a:lnTo>
                  <a:lnTo>
                    <a:pt x="2859023" y="717803"/>
                  </a:lnTo>
                  <a:lnTo>
                    <a:pt x="3430524" y="627887"/>
                  </a:lnTo>
                  <a:lnTo>
                    <a:pt x="4002024" y="577595"/>
                  </a:lnTo>
                  <a:lnTo>
                    <a:pt x="4575048" y="544067"/>
                  </a:lnTo>
                  <a:lnTo>
                    <a:pt x="5146548" y="475487"/>
                  </a:lnTo>
                  <a:lnTo>
                    <a:pt x="5718048" y="347471"/>
                  </a:lnTo>
                  <a:lnTo>
                    <a:pt x="6289548" y="0"/>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581405" y="3949446"/>
              <a:ext cx="8006080" cy="1228725"/>
            </a:xfrm>
            <a:custGeom>
              <a:avLst/>
              <a:gdLst/>
              <a:ahLst/>
              <a:cxnLst/>
              <a:rect l="l" t="t" r="r" b="b"/>
              <a:pathLst>
                <a:path w="8006080" h="1228725">
                  <a:moveTo>
                    <a:pt x="0" y="1216152"/>
                  </a:moveTo>
                  <a:lnTo>
                    <a:pt x="571500" y="1228343"/>
                  </a:lnTo>
                  <a:lnTo>
                    <a:pt x="1143000" y="1220723"/>
                  </a:lnTo>
                  <a:lnTo>
                    <a:pt x="1714500" y="1159764"/>
                  </a:lnTo>
                  <a:lnTo>
                    <a:pt x="2287524" y="1117091"/>
                  </a:lnTo>
                  <a:lnTo>
                    <a:pt x="2859023" y="1094231"/>
                  </a:lnTo>
                  <a:lnTo>
                    <a:pt x="3430524" y="1056131"/>
                  </a:lnTo>
                  <a:lnTo>
                    <a:pt x="4002024" y="1066799"/>
                  </a:lnTo>
                  <a:lnTo>
                    <a:pt x="4575048" y="1031747"/>
                  </a:lnTo>
                  <a:lnTo>
                    <a:pt x="5146548" y="957071"/>
                  </a:lnTo>
                  <a:lnTo>
                    <a:pt x="5718048" y="827531"/>
                  </a:lnTo>
                  <a:lnTo>
                    <a:pt x="6289548" y="385571"/>
                  </a:lnTo>
                  <a:lnTo>
                    <a:pt x="6861048" y="80771"/>
                  </a:lnTo>
                  <a:lnTo>
                    <a:pt x="7434072" y="121919"/>
                  </a:lnTo>
                  <a:lnTo>
                    <a:pt x="800557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9" name="object 9"/>
            <p:cNvSpPr/>
            <p:nvPr/>
          </p:nvSpPr>
          <p:spPr>
            <a:xfrm>
              <a:off x="581405" y="4667250"/>
              <a:ext cx="8006080" cy="612775"/>
            </a:xfrm>
            <a:custGeom>
              <a:avLst/>
              <a:gdLst/>
              <a:ahLst/>
              <a:cxnLst/>
              <a:rect l="l" t="t" r="r" b="b"/>
              <a:pathLst>
                <a:path w="8006080" h="612775">
                  <a:moveTo>
                    <a:pt x="0" y="603504"/>
                  </a:moveTo>
                  <a:lnTo>
                    <a:pt x="571500" y="612647"/>
                  </a:lnTo>
                  <a:lnTo>
                    <a:pt x="1143000" y="600456"/>
                  </a:lnTo>
                  <a:lnTo>
                    <a:pt x="1714500" y="573024"/>
                  </a:lnTo>
                  <a:lnTo>
                    <a:pt x="2287524" y="539495"/>
                  </a:lnTo>
                  <a:lnTo>
                    <a:pt x="2859023" y="525780"/>
                  </a:lnTo>
                  <a:lnTo>
                    <a:pt x="3430524" y="505968"/>
                  </a:lnTo>
                  <a:lnTo>
                    <a:pt x="4002024" y="498348"/>
                  </a:lnTo>
                  <a:lnTo>
                    <a:pt x="4575048" y="484631"/>
                  </a:lnTo>
                  <a:lnTo>
                    <a:pt x="5146548" y="441960"/>
                  </a:lnTo>
                  <a:lnTo>
                    <a:pt x="5718048" y="403860"/>
                  </a:lnTo>
                  <a:lnTo>
                    <a:pt x="6289548" y="201168"/>
                  </a:lnTo>
                  <a:lnTo>
                    <a:pt x="6861048" y="114300"/>
                  </a:lnTo>
                  <a:lnTo>
                    <a:pt x="7434072" y="123443"/>
                  </a:lnTo>
                  <a:lnTo>
                    <a:pt x="8005572" y="0"/>
                  </a:lnTo>
                </a:path>
              </a:pathLst>
            </a:custGeom>
            <a:ln w="38100">
              <a:solidFill>
                <a:srgbClr val="EBA30D"/>
              </a:solidFill>
            </a:ln>
          </p:spPr>
          <p:txBody>
            <a:bodyPr wrap="square" lIns="0" tIns="0" rIns="0" bIns="0" rtlCol="0"/>
            <a:lstStyle/>
            <a:p>
              <a:endParaRPr smtClean="0">
                <a:solidFill>
                  <a:prstClr val="black"/>
                </a:solidFill>
              </a:endParaRPr>
            </a:p>
          </p:txBody>
        </p:sp>
        <p:sp>
          <p:nvSpPr>
            <p:cNvPr id="10" name="object 10"/>
            <p:cNvSpPr/>
            <p:nvPr/>
          </p:nvSpPr>
          <p:spPr>
            <a:xfrm>
              <a:off x="7442454" y="2875026"/>
              <a:ext cx="1144905" cy="820419"/>
            </a:xfrm>
            <a:custGeom>
              <a:avLst/>
              <a:gdLst/>
              <a:ahLst/>
              <a:cxnLst/>
              <a:rect l="l" t="t" r="r" b="b"/>
              <a:pathLst>
                <a:path w="1144904" h="820420">
                  <a:moveTo>
                    <a:pt x="0" y="819912"/>
                  </a:moveTo>
                  <a:lnTo>
                    <a:pt x="573024" y="490727"/>
                  </a:lnTo>
                  <a:lnTo>
                    <a:pt x="1144524" y="0"/>
                  </a:lnTo>
                </a:path>
              </a:pathLst>
            </a:custGeom>
            <a:ln w="38100">
              <a:solidFill>
                <a:srgbClr val="001F5F"/>
              </a:solidFill>
            </a:ln>
          </p:spPr>
          <p:txBody>
            <a:bodyPr wrap="square" lIns="0" tIns="0" rIns="0" bIns="0" rtlCol="0"/>
            <a:lstStyle/>
            <a:p>
              <a:endParaRPr smtClean="0">
                <a:solidFill>
                  <a:prstClr val="black"/>
                </a:solidFill>
              </a:endParaRPr>
            </a:p>
          </p:txBody>
        </p:sp>
      </p:grpSp>
      <p:sp>
        <p:nvSpPr>
          <p:cNvPr id="11" name="object 11"/>
          <p:cNvSpPr txBox="1"/>
          <p:nvPr/>
        </p:nvSpPr>
        <p:spPr>
          <a:xfrm>
            <a:off x="259181" y="4711700"/>
            <a:ext cx="193040" cy="97345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15</a:t>
            </a:r>
            <a:endParaRPr sz="1200">
              <a:solidFill>
                <a:prstClr val="black"/>
              </a:solidFill>
              <a:latin typeface="Tahoma"/>
              <a:cs typeface="Tahoma"/>
            </a:endParaRPr>
          </a:p>
          <a:p>
            <a:endParaRPr sz="1300">
              <a:solidFill>
                <a:prstClr val="black"/>
              </a:solidFill>
              <a:latin typeface="Tahoma"/>
              <a:cs typeface="Tahoma"/>
            </a:endParaRPr>
          </a:p>
          <a:p>
            <a:pPr marL="12700"/>
            <a:r>
              <a:rPr sz="1200" dirty="0">
                <a:solidFill>
                  <a:prstClr val="black"/>
                </a:solidFill>
                <a:latin typeface="Tahoma"/>
                <a:cs typeface="Tahoma"/>
              </a:rPr>
              <a:t>10</a:t>
            </a:r>
            <a:endParaRPr sz="1200">
              <a:solidFill>
                <a:prstClr val="black"/>
              </a:solidFill>
              <a:latin typeface="Tahoma"/>
              <a:cs typeface="Tahoma"/>
            </a:endParaRPr>
          </a:p>
          <a:p>
            <a:pPr>
              <a:spcBef>
                <a:spcPts val="5"/>
              </a:spcBef>
            </a:pPr>
            <a:endParaRPr sz="1300">
              <a:solidFill>
                <a:prstClr val="black"/>
              </a:solidFill>
              <a:latin typeface="Tahoma"/>
              <a:cs typeface="Tahoma"/>
            </a:endParaRPr>
          </a:p>
          <a:p>
            <a:pPr marL="95885"/>
            <a:r>
              <a:rPr sz="1200" dirty="0">
                <a:solidFill>
                  <a:prstClr val="black"/>
                </a:solidFill>
                <a:latin typeface="Tahoma"/>
                <a:cs typeface="Tahoma"/>
              </a:rPr>
              <a:t>5</a:t>
            </a:r>
            <a:endParaRPr sz="1200">
              <a:solidFill>
                <a:prstClr val="black"/>
              </a:solidFill>
              <a:latin typeface="Tahoma"/>
              <a:cs typeface="Tahoma"/>
            </a:endParaRPr>
          </a:p>
        </p:txBody>
      </p:sp>
      <p:sp>
        <p:nvSpPr>
          <p:cNvPr id="12" name="object 12"/>
          <p:cNvSpPr txBox="1"/>
          <p:nvPr/>
        </p:nvSpPr>
        <p:spPr>
          <a:xfrm>
            <a:off x="259181" y="4328871"/>
            <a:ext cx="19304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a:t>
            </a:r>
            <a:endParaRPr sz="1200">
              <a:solidFill>
                <a:prstClr val="black"/>
              </a:solidFill>
              <a:latin typeface="Tahoma"/>
              <a:cs typeface="Tahoma"/>
            </a:endParaRPr>
          </a:p>
        </p:txBody>
      </p:sp>
      <p:sp>
        <p:nvSpPr>
          <p:cNvPr id="13" name="object 13"/>
          <p:cNvSpPr txBox="1"/>
          <p:nvPr/>
        </p:nvSpPr>
        <p:spPr>
          <a:xfrm>
            <a:off x="259181" y="3946905"/>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25</a:t>
            </a:r>
            <a:endParaRPr sz="1200">
              <a:solidFill>
                <a:prstClr val="black"/>
              </a:solidFill>
              <a:latin typeface="Tahoma"/>
              <a:cs typeface="Tahoma"/>
            </a:endParaRPr>
          </a:p>
        </p:txBody>
      </p:sp>
      <p:sp>
        <p:nvSpPr>
          <p:cNvPr id="14" name="object 14"/>
          <p:cNvSpPr txBox="1"/>
          <p:nvPr/>
        </p:nvSpPr>
        <p:spPr>
          <a:xfrm>
            <a:off x="259181" y="3181858"/>
            <a:ext cx="193040" cy="59118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35</a:t>
            </a:r>
            <a:endParaRPr sz="1200">
              <a:solidFill>
                <a:prstClr val="black"/>
              </a:solidFill>
              <a:latin typeface="Tahoma"/>
              <a:cs typeface="Tahoma"/>
            </a:endParaRPr>
          </a:p>
          <a:p>
            <a:endParaRPr sz="1300">
              <a:solidFill>
                <a:prstClr val="black"/>
              </a:solidFill>
              <a:latin typeface="Tahoma"/>
              <a:cs typeface="Tahoma"/>
            </a:endParaRPr>
          </a:p>
          <a:p>
            <a:pPr marL="12700"/>
            <a:r>
              <a:rPr sz="1200" dirty="0">
                <a:solidFill>
                  <a:prstClr val="black"/>
                </a:solidFill>
                <a:latin typeface="Tahoma"/>
                <a:cs typeface="Tahoma"/>
              </a:rPr>
              <a:t>30</a:t>
            </a:r>
            <a:endParaRPr sz="1200">
              <a:solidFill>
                <a:prstClr val="black"/>
              </a:solidFill>
              <a:latin typeface="Tahoma"/>
              <a:cs typeface="Tahoma"/>
            </a:endParaRPr>
          </a:p>
        </p:txBody>
      </p:sp>
      <p:sp>
        <p:nvSpPr>
          <p:cNvPr id="15" name="object 15"/>
          <p:cNvSpPr txBox="1"/>
          <p:nvPr/>
        </p:nvSpPr>
        <p:spPr>
          <a:xfrm>
            <a:off x="259181" y="2799334"/>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40</a:t>
            </a:r>
            <a:endParaRPr sz="1200">
              <a:solidFill>
                <a:prstClr val="black"/>
              </a:solidFill>
              <a:latin typeface="Tahoma"/>
              <a:cs typeface="Tahoma"/>
            </a:endParaRPr>
          </a:p>
        </p:txBody>
      </p:sp>
      <p:sp>
        <p:nvSpPr>
          <p:cNvPr id="16" name="object 16"/>
          <p:cNvSpPr txBox="1"/>
          <p:nvPr/>
        </p:nvSpPr>
        <p:spPr>
          <a:xfrm>
            <a:off x="259181" y="2416809"/>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45</a:t>
            </a:r>
            <a:endParaRPr sz="1200">
              <a:solidFill>
                <a:prstClr val="black"/>
              </a:solidFill>
              <a:latin typeface="Tahoma"/>
              <a:cs typeface="Tahoma"/>
            </a:endParaRPr>
          </a:p>
        </p:txBody>
      </p:sp>
      <p:sp>
        <p:nvSpPr>
          <p:cNvPr id="17" name="object 17"/>
          <p:cNvSpPr txBox="1"/>
          <p:nvPr/>
        </p:nvSpPr>
        <p:spPr>
          <a:xfrm>
            <a:off x="1619429"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18" name="object 18"/>
          <p:cNvSpPr txBox="1"/>
          <p:nvPr/>
        </p:nvSpPr>
        <p:spPr>
          <a:xfrm>
            <a:off x="7339585" y="5628233"/>
            <a:ext cx="21018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19" name="object 19"/>
          <p:cNvSpPr txBox="1"/>
          <p:nvPr/>
        </p:nvSpPr>
        <p:spPr>
          <a:xfrm>
            <a:off x="476124"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20" name="object 20"/>
          <p:cNvSpPr txBox="1"/>
          <p:nvPr/>
        </p:nvSpPr>
        <p:spPr>
          <a:xfrm>
            <a:off x="1047929"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p:txBody>
      </p:sp>
      <p:sp>
        <p:nvSpPr>
          <p:cNvPr id="21" name="object 21"/>
          <p:cNvSpPr txBox="1"/>
          <p:nvPr/>
        </p:nvSpPr>
        <p:spPr>
          <a:xfrm>
            <a:off x="2192453"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p:txBody>
      </p:sp>
      <p:sp>
        <p:nvSpPr>
          <p:cNvPr id="22" name="object 22"/>
          <p:cNvSpPr txBox="1"/>
          <p:nvPr/>
        </p:nvSpPr>
        <p:spPr>
          <a:xfrm>
            <a:off x="3907207"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p:txBody>
      </p:sp>
      <p:sp>
        <p:nvSpPr>
          <p:cNvPr id="23" name="object 23"/>
          <p:cNvSpPr txBox="1"/>
          <p:nvPr/>
        </p:nvSpPr>
        <p:spPr>
          <a:xfrm>
            <a:off x="3335707"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p:txBody>
      </p:sp>
      <p:sp>
        <p:nvSpPr>
          <p:cNvPr id="24" name="object 24"/>
          <p:cNvSpPr txBox="1"/>
          <p:nvPr/>
        </p:nvSpPr>
        <p:spPr>
          <a:xfrm>
            <a:off x="2764207"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p:txBody>
      </p:sp>
      <p:sp>
        <p:nvSpPr>
          <p:cNvPr id="25" name="object 25"/>
          <p:cNvSpPr txBox="1"/>
          <p:nvPr/>
        </p:nvSpPr>
        <p:spPr>
          <a:xfrm>
            <a:off x="7911771"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p:txBody>
      </p:sp>
      <p:sp>
        <p:nvSpPr>
          <p:cNvPr id="26" name="object 26"/>
          <p:cNvSpPr txBox="1"/>
          <p:nvPr/>
        </p:nvSpPr>
        <p:spPr>
          <a:xfrm>
            <a:off x="4480612"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p:txBody>
      </p:sp>
      <p:sp>
        <p:nvSpPr>
          <p:cNvPr id="27" name="object 27"/>
          <p:cNvSpPr txBox="1"/>
          <p:nvPr/>
        </p:nvSpPr>
        <p:spPr>
          <a:xfrm>
            <a:off x="5052112"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p:txBody>
      </p:sp>
      <p:sp>
        <p:nvSpPr>
          <p:cNvPr id="28" name="object 28"/>
          <p:cNvSpPr txBox="1"/>
          <p:nvPr/>
        </p:nvSpPr>
        <p:spPr>
          <a:xfrm>
            <a:off x="5623612"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p:txBody>
      </p:sp>
      <p:sp>
        <p:nvSpPr>
          <p:cNvPr id="29" name="object 29"/>
          <p:cNvSpPr txBox="1"/>
          <p:nvPr/>
        </p:nvSpPr>
        <p:spPr>
          <a:xfrm>
            <a:off x="6195366"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p:txBody>
      </p:sp>
      <p:sp>
        <p:nvSpPr>
          <p:cNvPr id="30" name="object 30"/>
          <p:cNvSpPr txBox="1"/>
          <p:nvPr/>
        </p:nvSpPr>
        <p:spPr>
          <a:xfrm>
            <a:off x="6766866"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p:txBody>
      </p:sp>
      <p:sp>
        <p:nvSpPr>
          <p:cNvPr id="31" name="object 31"/>
          <p:cNvSpPr txBox="1"/>
          <p:nvPr/>
        </p:nvSpPr>
        <p:spPr>
          <a:xfrm>
            <a:off x="8483271" y="562823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32" name="object 32"/>
          <p:cNvSpPr txBox="1"/>
          <p:nvPr/>
        </p:nvSpPr>
        <p:spPr>
          <a:xfrm>
            <a:off x="8356472" y="3697985"/>
            <a:ext cx="462280" cy="208279"/>
          </a:xfrm>
          <a:prstGeom prst="rect">
            <a:avLst/>
          </a:prstGeom>
        </p:spPr>
        <p:txBody>
          <a:bodyPr vert="horz" wrap="square" lIns="0" tIns="12700" rIns="0" bIns="0" rtlCol="0">
            <a:spAutoFit/>
          </a:bodyPr>
          <a:lstStyle/>
          <a:p>
            <a:pPr marL="12700">
              <a:spcBef>
                <a:spcPts val="100"/>
              </a:spcBef>
            </a:pPr>
            <a:r>
              <a:rPr sz="1200" b="1" dirty="0">
                <a:solidFill>
                  <a:srgbClr val="C00000"/>
                </a:solidFill>
                <a:latin typeface="Tahoma"/>
                <a:cs typeface="Tahoma"/>
              </a:rPr>
              <a:t>26,43</a:t>
            </a:r>
            <a:endParaRPr sz="1200">
              <a:solidFill>
                <a:prstClr val="black"/>
              </a:solidFill>
              <a:latin typeface="Tahoma"/>
              <a:cs typeface="Tahoma"/>
            </a:endParaRPr>
          </a:p>
        </p:txBody>
      </p:sp>
      <p:sp>
        <p:nvSpPr>
          <p:cNvPr id="33" name="object 33"/>
          <p:cNvSpPr txBox="1"/>
          <p:nvPr/>
        </p:nvSpPr>
        <p:spPr>
          <a:xfrm>
            <a:off x="8356472" y="4415790"/>
            <a:ext cx="462280" cy="208279"/>
          </a:xfrm>
          <a:prstGeom prst="rect">
            <a:avLst/>
          </a:prstGeom>
        </p:spPr>
        <p:txBody>
          <a:bodyPr vert="horz" wrap="square" lIns="0" tIns="12700" rIns="0" bIns="0" rtlCol="0">
            <a:spAutoFit/>
          </a:bodyPr>
          <a:lstStyle/>
          <a:p>
            <a:pPr marL="12700">
              <a:spcBef>
                <a:spcPts val="100"/>
              </a:spcBef>
            </a:pPr>
            <a:r>
              <a:rPr sz="1200" b="1" dirty="0">
                <a:solidFill>
                  <a:srgbClr val="FFC000"/>
                </a:solidFill>
                <a:latin typeface="Tahoma"/>
                <a:cs typeface="Tahoma"/>
              </a:rPr>
              <a:t>17,03</a:t>
            </a:r>
            <a:endParaRPr sz="1200">
              <a:solidFill>
                <a:prstClr val="black"/>
              </a:solidFill>
              <a:latin typeface="Tahoma"/>
              <a:cs typeface="Tahoma"/>
            </a:endParaRPr>
          </a:p>
        </p:txBody>
      </p:sp>
      <p:sp>
        <p:nvSpPr>
          <p:cNvPr id="34" name="object 34"/>
          <p:cNvSpPr txBox="1"/>
          <p:nvPr/>
        </p:nvSpPr>
        <p:spPr>
          <a:xfrm>
            <a:off x="8356472" y="2622930"/>
            <a:ext cx="462280"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40,47</a:t>
            </a:r>
            <a:endParaRPr sz="1200">
              <a:solidFill>
                <a:prstClr val="black"/>
              </a:solidFill>
              <a:latin typeface="Tahoma"/>
              <a:cs typeface="Tahoma"/>
            </a:endParaRPr>
          </a:p>
        </p:txBody>
      </p:sp>
      <p:grpSp>
        <p:nvGrpSpPr>
          <p:cNvPr id="35" name="object 35"/>
          <p:cNvGrpSpPr/>
          <p:nvPr/>
        </p:nvGrpSpPr>
        <p:grpSpPr>
          <a:xfrm>
            <a:off x="660654" y="2577083"/>
            <a:ext cx="6787515" cy="3043555"/>
            <a:chOff x="660654" y="2577083"/>
            <a:chExt cx="6787515" cy="3043555"/>
          </a:xfrm>
        </p:grpSpPr>
        <p:sp>
          <p:nvSpPr>
            <p:cNvPr id="36" name="object 36"/>
            <p:cNvSpPr/>
            <p:nvPr/>
          </p:nvSpPr>
          <p:spPr>
            <a:xfrm>
              <a:off x="660654" y="2673857"/>
              <a:ext cx="176530" cy="0"/>
            </a:xfrm>
            <a:custGeom>
              <a:avLst/>
              <a:gdLst/>
              <a:ahLst/>
              <a:cxnLst/>
              <a:rect l="l" t="t" r="r" b="b"/>
              <a:pathLst>
                <a:path w="176530">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37" name="object 37"/>
            <p:cNvSpPr/>
            <p:nvPr/>
          </p:nvSpPr>
          <p:spPr>
            <a:xfrm>
              <a:off x="660654" y="2907029"/>
              <a:ext cx="176530" cy="0"/>
            </a:xfrm>
            <a:custGeom>
              <a:avLst/>
              <a:gdLst/>
              <a:ahLst/>
              <a:cxnLst/>
              <a:rect l="l" t="t" r="r" b="b"/>
              <a:pathLst>
                <a:path w="176530">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38" name="object 38"/>
            <p:cNvSpPr/>
            <p:nvPr/>
          </p:nvSpPr>
          <p:spPr>
            <a:xfrm>
              <a:off x="660654" y="3140201"/>
              <a:ext cx="176530" cy="0"/>
            </a:xfrm>
            <a:custGeom>
              <a:avLst/>
              <a:gdLst/>
              <a:ahLst/>
              <a:cxnLst/>
              <a:rect l="l" t="t" r="r" b="b"/>
              <a:pathLst>
                <a:path w="176530">
                  <a:moveTo>
                    <a:pt x="0" y="0"/>
                  </a:moveTo>
                  <a:lnTo>
                    <a:pt x="176212" y="0"/>
                  </a:lnTo>
                </a:path>
              </a:pathLst>
            </a:custGeom>
            <a:ln w="38100">
              <a:solidFill>
                <a:srgbClr val="EBA30D"/>
              </a:solidFill>
            </a:ln>
          </p:spPr>
          <p:txBody>
            <a:bodyPr wrap="square" lIns="0" tIns="0" rIns="0" bIns="0" rtlCol="0"/>
            <a:lstStyle/>
            <a:p>
              <a:endParaRPr smtClean="0">
                <a:solidFill>
                  <a:prstClr val="black"/>
                </a:solidFill>
              </a:endParaRPr>
            </a:p>
          </p:txBody>
        </p:sp>
        <p:sp>
          <p:nvSpPr>
            <p:cNvPr id="39" name="object 39"/>
            <p:cNvSpPr/>
            <p:nvPr/>
          </p:nvSpPr>
          <p:spPr>
            <a:xfrm>
              <a:off x="7419594" y="2590037"/>
              <a:ext cx="15240" cy="3018155"/>
            </a:xfrm>
            <a:custGeom>
              <a:avLst/>
              <a:gdLst/>
              <a:ahLst/>
              <a:cxnLst/>
              <a:rect l="l" t="t" r="r" b="b"/>
              <a:pathLst>
                <a:path w="15240" h="3018154">
                  <a:moveTo>
                    <a:pt x="15239" y="0"/>
                  </a:moveTo>
                  <a:lnTo>
                    <a:pt x="0" y="3017621"/>
                  </a:lnTo>
                </a:path>
              </a:pathLst>
            </a:custGeom>
            <a:ln w="25908">
              <a:solidFill>
                <a:srgbClr val="000000"/>
              </a:solidFill>
              <a:prstDash val="lgDash"/>
            </a:ln>
          </p:spPr>
          <p:txBody>
            <a:bodyPr wrap="square" lIns="0" tIns="0" rIns="0" bIns="0" rtlCol="0"/>
            <a:lstStyle/>
            <a:p>
              <a:endParaRPr smtClean="0">
                <a:solidFill>
                  <a:prstClr val="black"/>
                </a:solidFill>
              </a:endParaRPr>
            </a:p>
          </p:txBody>
        </p:sp>
      </p:grpSp>
      <p:sp>
        <p:nvSpPr>
          <p:cNvPr id="40" name="object 40"/>
          <p:cNvSpPr txBox="1"/>
          <p:nvPr/>
        </p:nvSpPr>
        <p:spPr>
          <a:xfrm>
            <a:off x="893775" y="2524632"/>
            <a:ext cx="946150" cy="726440"/>
          </a:xfrm>
          <a:prstGeom prst="rect">
            <a:avLst/>
          </a:prstGeom>
        </p:spPr>
        <p:txBody>
          <a:bodyPr vert="horz" wrap="square" lIns="0" tIns="12700" rIns="0" bIns="0" rtlCol="0">
            <a:spAutoFit/>
          </a:bodyPr>
          <a:lstStyle/>
          <a:p>
            <a:pPr marL="12700" marR="5080">
              <a:lnSpc>
                <a:spcPct val="127699"/>
              </a:lnSpc>
              <a:spcBef>
                <a:spcPts val="100"/>
              </a:spcBef>
            </a:pPr>
            <a:r>
              <a:rPr sz="1200" spc="-5" dirty="0">
                <a:solidFill>
                  <a:prstClr val="black"/>
                </a:solidFill>
                <a:latin typeface="Tahoma"/>
                <a:cs typeface="Tahoma"/>
              </a:rPr>
              <a:t>Cari </a:t>
            </a:r>
            <a:r>
              <a:rPr sz="1200" dirty="0">
                <a:solidFill>
                  <a:prstClr val="black"/>
                </a:solidFill>
                <a:latin typeface="Tahoma"/>
                <a:cs typeface="Tahoma"/>
              </a:rPr>
              <a:t>Yıl </a:t>
            </a:r>
            <a:r>
              <a:rPr sz="1200" spc="-5" dirty="0">
                <a:solidFill>
                  <a:prstClr val="black"/>
                </a:solidFill>
                <a:latin typeface="Tahoma"/>
                <a:cs typeface="Tahoma"/>
              </a:rPr>
              <a:t>Sonu  </a:t>
            </a:r>
            <a:r>
              <a:rPr sz="1200" dirty="0">
                <a:solidFill>
                  <a:prstClr val="black"/>
                </a:solidFill>
                <a:latin typeface="Tahoma"/>
                <a:cs typeface="Tahoma"/>
              </a:rPr>
              <a:t>12 </a:t>
            </a:r>
            <a:r>
              <a:rPr sz="1200" spc="-5" dirty="0">
                <a:solidFill>
                  <a:prstClr val="black"/>
                </a:solidFill>
                <a:latin typeface="Tahoma"/>
                <a:cs typeface="Tahoma"/>
              </a:rPr>
              <a:t>Ay</a:t>
            </a:r>
            <a:r>
              <a:rPr sz="1200" spc="-75" dirty="0">
                <a:solidFill>
                  <a:prstClr val="black"/>
                </a:solidFill>
                <a:latin typeface="Tahoma"/>
                <a:cs typeface="Tahoma"/>
              </a:rPr>
              <a:t> </a:t>
            </a:r>
            <a:r>
              <a:rPr sz="1200" spc="-5" dirty="0">
                <a:solidFill>
                  <a:prstClr val="black"/>
                </a:solidFill>
                <a:latin typeface="Tahoma"/>
                <a:cs typeface="Tahoma"/>
              </a:rPr>
              <a:t>Sonrası</a:t>
            </a:r>
            <a:endParaRPr sz="1200">
              <a:solidFill>
                <a:prstClr val="black"/>
              </a:solidFill>
              <a:latin typeface="Tahoma"/>
              <a:cs typeface="Tahoma"/>
            </a:endParaRPr>
          </a:p>
          <a:p>
            <a:pPr marL="12700">
              <a:spcBef>
                <a:spcPts val="395"/>
              </a:spcBef>
            </a:pPr>
            <a:r>
              <a:rPr sz="1200" dirty="0">
                <a:solidFill>
                  <a:prstClr val="black"/>
                </a:solidFill>
                <a:latin typeface="Tahoma"/>
                <a:cs typeface="Tahoma"/>
              </a:rPr>
              <a:t>24 </a:t>
            </a:r>
            <a:r>
              <a:rPr sz="1200" spc="-5" dirty="0">
                <a:solidFill>
                  <a:prstClr val="black"/>
                </a:solidFill>
                <a:latin typeface="Tahoma"/>
                <a:cs typeface="Tahoma"/>
              </a:rPr>
              <a:t>Ay</a:t>
            </a:r>
            <a:r>
              <a:rPr sz="1200" spc="-75" dirty="0">
                <a:solidFill>
                  <a:prstClr val="black"/>
                </a:solidFill>
                <a:latin typeface="Tahoma"/>
                <a:cs typeface="Tahoma"/>
              </a:rPr>
              <a:t> </a:t>
            </a:r>
            <a:r>
              <a:rPr sz="1200" spc="-5" dirty="0">
                <a:solidFill>
                  <a:prstClr val="black"/>
                </a:solidFill>
                <a:latin typeface="Tahoma"/>
                <a:cs typeface="Tahoma"/>
              </a:rPr>
              <a:t>Sonrası</a:t>
            </a:r>
            <a:endParaRPr sz="1200">
              <a:solidFill>
                <a:prstClr val="black"/>
              </a:solidFill>
              <a:latin typeface="Tahoma"/>
              <a:cs typeface="Tahoma"/>
            </a:endParaRPr>
          </a:p>
        </p:txBody>
      </p:sp>
      <p:sp>
        <p:nvSpPr>
          <p:cNvPr id="42" name="object 42"/>
          <p:cNvSpPr txBox="1"/>
          <p:nvPr/>
        </p:nvSpPr>
        <p:spPr>
          <a:xfrm>
            <a:off x="74472" y="6613882"/>
            <a:ext cx="445389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Piyasa Katılımcıları </a:t>
            </a:r>
            <a:r>
              <a:rPr sz="1200" spc="-5" dirty="0">
                <a:solidFill>
                  <a:prstClr val="black"/>
                </a:solidFill>
                <a:latin typeface="Tahoma"/>
                <a:cs typeface="Tahoma"/>
              </a:rPr>
              <a:t>Anketi, </a:t>
            </a:r>
            <a:r>
              <a:rPr sz="1200" spc="-20" dirty="0">
                <a:solidFill>
                  <a:prstClr val="black"/>
                </a:solidFill>
                <a:latin typeface="Tahoma"/>
                <a:cs typeface="Tahoma"/>
              </a:rPr>
              <a:t>TEPAV</a:t>
            </a:r>
            <a:r>
              <a:rPr sz="1200" spc="160" dirty="0">
                <a:solidFill>
                  <a:prstClr val="black"/>
                </a:solidFill>
                <a:latin typeface="Tahoma"/>
                <a:cs typeface="Tahoma"/>
              </a:rPr>
              <a:t> </a:t>
            </a:r>
            <a:r>
              <a:rPr sz="1200" spc="-5" dirty="0">
                <a:solidFill>
                  <a:prstClr val="black"/>
                </a:solidFill>
                <a:latin typeface="Tahoma"/>
                <a:cs typeface="Tahoma"/>
              </a:rPr>
              <a:t>görselleştirmeleri</a:t>
            </a:r>
            <a:endParaRPr sz="1200">
              <a:solidFill>
                <a:prstClr val="black"/>
              </a:solidFill>
              <a:latin typeface="Tahoma"/>
              <a:cs typeface="Tahoma"/>
            </a:endParaRPr>
          </a:p>
        </p:txBody>
      </p:sp>
      <p:sp>
        <p:nvSpPr>
          <p:cNvPr id="41" name="object 41"/>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57</a:t>
            </a:r>
            <a:endParaRPr sz="1400">
              <a:solidFill>
                <a:prstClr val="black"/>
              </a:solidFill>
              <a:latin typeface="Tahoma"/>
              <a:cs typeface="Tahoma"/>
            </a:endParaRPr>
          </a:p>
        </p:txBody>
      </p:sp>
    </p:spTree>
    <p:extLst>
      <p:ext uri="{BB962C8B-B14F-4D97-AF65-F5344CB8AC3E}">
        <p14:creationId xmlns:p14="http://schemas.microsoft.com/office/powerpoint/2010/main" val="1429231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439" y="846582"/>
            <a:ext cx="7968615" cy="848994"/>
          </a:xfrm>
          <a:prstGeom prst="rect">
            <a:avLst/>
          </a:prstGeom>
        </p:spPr>
        <p:txBody>
          <a:bodyPr vert="horz" wrap="square" lIns="0" tIns="12700" rIns="0" bIns="0" rtlCol="0">
            <a:spAutoFit/>
          </a:bodyPr>
          <a:lstStyle/>
          <a:p>
            <a:pPr marL="12700" marR="5080">
              <a:lnSpc>
                <a:spcPct val="100000"/>
              </a:lnSpc>
              <a:spcBef>
                <a:spcPts val="100"/>
              </a:spcBef>
            </a:pPr>
            <a:r>
              <a:rPr dirty="0"/>
              <a:t>Anket </a:t>
            </a:r>
            <a:r>
              <a:rPr spc="-5" dirty="0"/>
              <a:t>katılımcıları TL/$ kurunun yıl sonunda </a:t>
            </a:r>
            <a:r>
              <a:rPr dirty="0"/>
              <a:t>16,7 düzeyine </a:t>
            </a:r>
            <a:r>
              <a:rPr spc="-5" dirty="0"/>
              <a:t>çıkmasını  beklemektedir.</a:t>
            </a:r>
          </a:p>
          <a:p>
            <a:pPr marL="12700">
              <a:lnSpc>
                <a:spcPct val="100000"/>
              </a:lnSpc>
            </a:pPr>
            <a:r>
              <a:rPr b="0" dirty="0">
                <a:latin typeface="Tahoma"/>
                <a:cs typeface="Tahoma"/>
              </a:rPr>
              <a:t>Cari ay </a:t>
            </a:r>
            <a:r>
              <a:rPr b="0" spc="-5" dirty="0">
                <a:latin typeface="Tahoma"/>
                <a:cs typeface="Tahoma"/>
              </a:rPr>
              <a:t>beklentisi </a:t>
            </a:r>
            <a:r>
              <a:rPr b="0" dirty="0">
                <a:latin typeface="Tahoma"/>
                <a:cs typeface="Tahoma"/>
              </a:rPr>
              <a:t>ise 1 TL artarak </a:t>
            </a:r>
            <a:r>
              <a:rPr b="0" spc="-5" dirty="0">
                <a:latin typeface="Tahoma"/>
                <a:cs typeface="Tahoma"/>
              </a:rPr>
              <a:t>14,7’ye</a:t>
            </a:r>
            <a:r>
              <a:rPr b="0" spc="30" dirty="0">
                <a:latin typeface="Tahoma"/>
                <a:cs typeface="Tahoma"/>
              </a:rPr>
              <a:t> </a:t>
            </a:r>
            <a:r>
              <a:rPr b="0" spc="-5" dirty="0">
                <a:latin typeface="Tahoma"/>
                <a:cs typeface="Tahoma"/>
              </a:rPr>
              <a:t>yükselmiştir.</a:t>
            </a:r>
          </a:p>
        </p:txBody>
      </p:sp>
      <p:sp>
        <p:nvSpPr>
          <p:cNvPr id="3" name="object 3"/>
          <p:cNvSpPr/>
          <p:nvPr/>
        </p:nvSpPr>
        <p:spPr>
          <a:xfrm>
            <a:off x="4572" y="1831848"/>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186685" y="1864613"/>
            <a:ext cx="4775200" cy="269240"/>
          </a:xfrm>
          <a:prstGeom prst="rect">
            <a:avLst/>
          </a:prstGeom>
        </p:spPr>
        <p:txBody>
          <a:bodyPr vert="horz" wrap="square" lIns="0" tIns="12065" rIns="0" bIns="0" rtlCol="0">
            <a:spAutoFit/>
          </a:bodyPr>
          <a:lstStyle/>
          <a:p>
            <a:pPr marL="12700">
              <a:spcBef>
                <a:spcPts val="95"/>
              </a:spcBef>
            </a:pPr>
            <a:r>
              <a:rPr sz="1600" spc="-10" dirty="0">
                <a:solidFill>
                  <a:srgbClr val="FFFFFF"/>
                </a:solidFill>
                <a:latin typeface="Tahoma"/>
                <a:cs typeface="Tahoma"/>
              </a:rPr>
              <a:t>Döviz </a:t>
            </a:r>
            <a:r>
              <a:rPr sz="1600" spc="-5" dirty="0">
                <a:solidFill>
                  <a:srgbClr val="FFFFFF"/>
                </a:solidFill>
                <a:latin typeface="Tahoma"/>
                <a:cs typeface="Tahoma"/>
              </a:rPr>
              <a:t>kuru </a:t>
            </a:r>
            <a:r>
              <a:rPr sz="1600" spc="-10" dirty="0">
                <a:solidFill>
                  <a:srgbClr val="FFFFFF"/>
                </a:solidFill>
                <a:latin typeface="Tahoma"/>
                <a:cs typeface="Tahoma"/>
              </a:rPr>
              <a:t>beklentileri </a:t>
            </a:r>
            <a:r>
              <a:rPr sz="1600" dirty="0">
                <a:solidFill>
                  <a:srgbClr val="FFFFFF"/>
                </a:solidFill>
                <a:latin typeface="Tahoma"/>
                <a:cs typeface="Tahoma"/>
              </a:rPr>
              <a:t>(TL/$) </a:t>
            </a:r>
            <a:r>
              <a:rPr sz="1600" spc="-5" dirty="0">
                <a:solidFill>
                  <a:srgbClr val="FFFFFF"/>
                </a:solidFill>
                <a:latin typeface="Tahoma"/>
                <a:cs typeface="Tahoma"/>
              </a:rPr>
              <a:t>Ocak 2021 - Mart</a:t>
            </a:r>
            <a:r>
              <a:rPr sz="1600" spc="15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grpSp>
        <p:nvGrpSpPr>
          <p:cNvPr id="5" name="object 5"/>
          <p:cNvGrpSpPr/>
          <p:nvPr/>
        </p:nvGrpSpPr>
        <p:grpSpPr>
          <a:xfrm>
            <a:off x="496633" y="2461069"/>
            <a:ext cx="7999730" cy="2957195"/>
            <a:chOff x="496633" y="2461069"/>
            <a:chExt cx="7999730" cy="2957195"/>
          </a:xfrm>
        </p:grpSpPr>
        <p:sp>
          <p:nvSpPr>
            <p:cNvPr id="6" name="object 6"/>
            <p:cNvSpPr/>
            <p:nvPr/>
          </p:nvSpPr>
          <p:spPr>
            <a:xfrm>
              <a:off x="501395" y="2465832"/>
              <a:ext cx="52069" cy="2947670"/>
            </a:xfrm>
            <a:custGeom>
              <a:avLst/>
              <a:gdLst/>
              <a:ahLst/>
              <a:cxnLst/>
              <a:rect l="l" t="t" r="r" b="b"/>
              <a:pathLst>
                <a:path w="52070" h="2947670">
                  <a:moveTo>
                    <a:pt x="51816" y="2947416"/>
                  </a:moveTo>
                  <a:lnTo>
                    <a:pt x="51816" y="0"/>
                  </a:lnTo>
                </a:path>
                <a:path w="52070" h="2947670">
                  <a:moveTo>
                    <a:pt x="0" y="2947416"/>
                  </a:moveTo>
                  <a:lnTo>
                    <a:pt x="51816" y="2947416"/>
                  </a:lnTo>
                </a:path>
                <a:path w="52070" h="2947670">
                  <a:moveTo>
                    <a:pt x="0" y="2456687"/>
                  </a:moveTo>
                  <a:lnTo>
                    <a:pt x="51816" y="2456687"/>
                  </a:lnTo>
                </a:path>
                <a:path w="52070" h="2947670">
                  <a:moveTo>
                    <a:pt x="0" y="1964435"/>
                  </a:moveTo>
                  <a:lnTo>
                    <a:pt x="51816" y="1964435"/>
                  </a:lnTo>
                </a:path>
                <a:path w="52070" h="2947670">
                  <a:moveTo>
                    <a:pt x="0" y="1473707"/>
                  </a:moveTo>
                  <a:lnTo>
                    <a:pt x="51816" y="1473707"/>
                  </a:lnTo>
                </a:path>
                <a:path w="52070" h="2947670">
                  <a:moveTo>
                    <a:pt x="0" y="982979"/>
                  </a:moveTo>
                  <a:lnTo>
                    <a:pt x="51816" y="982979"/>
                  </a:lnTo>
                </a:path>
                <a:path w="52070" h="2947670">
                  <a:moveTo>
                    <a:pt x="0" y="490727"/>
                  </a:moveTo>
                  <a:lnTo>
                    <a:pt x="51816" y="490727"/>
                  </a:lnTo>
                </a:path>
                <a:path w="52070" h="2947670">
                  <a:moveTo>
                    <a:pt x="0" y="0"/>
                  </a:moveTo>
                  <a:lnTo>
                    <a:pt x="51816" y="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553211" y="5413248"/>
              <a:ext cx="6745605" cy="0"/>
            </a:xfrm>
            <a:custGeom>
              <a:avLst/>
              <a:gdLst/>
              <a:ahLst/>
              <a:cxnLst/>
              <a:rect l="l" t="t" r="r" b="b"/>
              <a:pathLst>
                <a:path w="6745605">
                  <a:moveTo>
                    <a:pt x="0" y="0"/>
                  </a:moveTo>
                  <a:lnTo>
                    <a:pt x="6745224" y="0"/>
                  </a:lnTo>
                </a:path>
              </a:pathLst>
            </a:custGeom>
            <a:ln w="9143">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552449" y="3271266"/>
              <a:ext cx="7924800" cy="1871980"/>
            </a:xfrm>
            <a:custGeom>
              <a:avLst/>
              <a:gdLst/>
              <a:ahLst/>
              <a:cxnLst/>
              <a:rect l="l" t="t" r="r" b="b"/>
              <a:pathLst>
                <a:path w="7924800" h="1871979">
                  <a:moveTo>
                    <a:pt x="0" y="1790700"/>
                  </a:moveTo>
                  <a:lnTo>
                    <a:pt x="565404" y="1871472"/>
                  </a:lnTo>
                  <a:lnTo>
                    <a:pt x="1132332" y="1769364"/>
                  </a:lnTo>
                  <a:lnTo>
                    <a:pt x="1697736" y="1601724"/>
                  </a:lnTo>
                  <a:lnTo>
                    <a:pt x="2264664" y="1572768"/>
                  </a:lnTo>
                  <a:lnTo>
                    <a:pt x="2830067" y="1501140"/>
                  </a:lnTo>
                  <a:lnTo>
                    <a:pt x="3396996" y="1481328"/>
                  </a:lnTo>
                  <a:lnTo>
                    <a:pt x="3962400" y="1531620"/>
                  </a:lnTo>
                  <a:lnTo>
                    <a:pt x="4527804" y="1530096"/>
                  </a:lnTo>
                  <a:lnTo>
                    <a:pt x="5094732" y="1394460"/>
                  </a:lnTo>
                  <a:lnTo>
                    <a:pt x="5660136" y="1208532"/>
                  </a:lnTo>
                  <a:lnTo>
                    <a:pt x="6227064" y="233172"/>
                  </a:lnTo>
                  <a:lnTo>
                    <a:pt x="6792468" y="210312"/>
                  </a:lnTo>
                  <a:lnTo>
                    <a:pt x="7359396" y="246887"/>
                  </a:lnTo>
                  <a:lnTo>
                    <a:pt x="7924800" y="0"/>
                  </a:lnTo>
                </a:path>
              </a:pathLst>
            </a:custGeom>
            <a:ln w="38100">
              <a:solidFill>
                <a:srgbClr val="EBA30D"/>
              </a:solidFill>
            </a:ln>
          </p:spPr>
          <p:txBody>
            <a:bodyPr wrap="square" lIns="0" tIns="0" rIns="0" bIns="0" rtlCol="0"/>
            <a:lstStyle/>
            <a:p>
              <a:endParaRPr smtClean="0">
                <a:solidFill>
                  <a:prstClr val="black"/>
                </a:solidFill>
              </a:endParaRPr>
            </a:p>
          </p:txBody>
        </p:sp>
        <p:sp>
          <p:nvSpPr>
            <p:cNvPr id="9" name="object 9"/>
            <p:cNvSpPr/>
            <p:nvPr/>
          </p:nvSpPr>
          <p:spPr>
            <a:xfrm>
              <a:off x="552449" y="3504438"/>
              <a:ext cx="6227445" cy="1470660"/>
            </a:xfrm>
            <a:custGeom>
              <a:avLst/>
              <a:gdLst/>
              <a:ahLst/>
              <a:cxnLst/>
              <a:rect l="l" t="t" r="r" b="b"/>
              <a:pathLst>
                <a:path w="6227445" h="1470660">
                  <a:moveTo>
                    <a:pt x="0" y="1395984"/>
                  </a:moveTo>
                  <a:lnTo>
                    <a:pt x="565404" y="1470660"/>
                  </a:lnTo>
                  <a:lnTo>
                    <a:pt x="1132332" y="1431036"/>
                  </a:lnTo>
                  <a:lnTo>
                    <a:pt x="1697736" y="1277112"/>
                  </a:lnTo>
                  <a:lnTo>
                    <a:pt x="2264664" y="1242060"/>
                  </a:lnTo>
                  <a:lnTo>
                    <a:pt x="2830067" y="1184148"/>
                  </a:lnTo>
                  <a:lnTo>
                    <a:pt x="3396996" y="1173480"/>
                  </a:lnTo>
                  <a:lnTo>
                    <a:pt x="3962400" y="1185672"/>
                  </a:lnTo>
                  <a:lnTo>
                    <a:pt x="4527804" y="1191768"/>
                  </a:lnTo>
                  <a:lnTo>
                    <a:pt x="5094732" y="1118616"/>
                  </a:lnTo>
                  <a:lnTo>
                    <a:pt x="5660136" y="931163"/>
                  </a:lnTo>
                  <a:lnTo>
                    <a:pt x="6227064" y="0"/>
                  </a:lnTo>
                </a:path>
              </a:pathLst>
            </a:custGeom>
            <a:ln w="38099">
              <a:solidFill>
                <a:srgbClr val="A80000"/>
              </a:solidFill>
            </a:ln>
          </p:spPr>
          <p:txBody>
            <a:bodyPr wrap="square" lIns="0" tIns="0" rIns="0" bIns="0" rtlCol="0"/>
            <a:lstStyle/>
            <a:p>
              <a:endParaRPr smtClean="0">
                <a:solidFill>
                  <a:prstClr val="black"/>
                </a:solidFill>
              </a:endParaRPr>
            </a:p>
          </p:txBody>
        </p:sp>
        <p:sp>
          <p:nvSpPr>
            <p:cNvPr id="10" name="object 10"/>
            <p:cNvSpPr/>
            <p:nvPr/>
          </p:nvSpPr>
          <p:spPr>
            <a:xfrm>
              <a:off x="552449" y="2608326"/>
              <a:ext cx="7924800" cy="2327275"/>
            </a:xfrm>
            <a:custGeom>
              <a:avLst/>
              <a:gdLst/>
              <a:ahLst/>
              <a:cxnLst/>
              <a:rect l="l" t="t" r="r" b="b"/>
              <a:pathLst>
                <a:path w="7924800" h="2327275">
                  <a:moveTo>
                    <a:pt x="0" y="2273808"/>
                  </a:moveTo>
                  <a:lnTo>
                    <a:pt x="565404" y="2327148"/>
                  </a:lnTo>
                  <a:lnTo>
                    <a:pt x="1132332" y="2264664"/>
                  </a:lnTo>
                  <a:lnTo>
                    <a:pt x="1697736" y="2121408"/>
                  </a:lnTo>
                  <a:lnTo>
                    <a:pt x="2264664" y="2080260"/>
                  </a:lnTo>
                  <a:lnTo>
                    <a:pt x="2830067" y="2011680"/>
                  </a:lnTo>
                  <a:lnTo>
                    <a:pt x="3396996" y="1985772"/>
                  </a:lnTo>
                  <a:lnTo>
                    <a:pt x="3962400" y="1978152"/>
                  </a:lnTo>
                  <a:lnTo>
                    <a:pt x="4527804" y="1930908"/>
                  </a:lnTo>
                  <a:lnTo>
                    <a:pt x="5094732" y="1821180"/>
                  </a:lnTo>
                  <a:lnTo>
                    <a:pt x="5660136" y="1594104"/>
                  </a:lnTo>
                  <a:lnTo>
                    <a:pt x="6227064" y="457200"/>
                  </a:lnTo>
                  <a:lnTo>
                    <a:pt x="6792468" y="138684"/>
                  </a:lnTo>
                  <a:lnTo>
                    <a:pt x="7359396" y="195072"/>
                  </a:lnTo>
                  <a:lnTo>
                    <a:pt x="7924800" y="0"/>
                  </a:lnTo>
                </a:path>
              </a:pathLst>
            </a:custGeom>
            <a:ln w="38099">
              <a:solidFill>
                <a:srgbClr val="001F5F"/>
              </a:solidFill>
            </a:ln>
          </p:spPr>
          <p:txBody>
            <a:bodyPr wrap="square" lIns="0" tIns="0" rIns="0" bIns="0" rtlCol="0"/>
            <a:lstStyle/>
            <a:p>
              <a:endParaRPr smtClean="0">
                <a:solidFill>
                  <a:prstClr val="black"/>
                </a:solidFill>
              </a:endParaRPr>
            </a:p>
          </p:txBody>
        </p:sp>
        <p:sp>
          <p:nvSpPr>
            <p:cNvPr id="11" name="object 11"/>
            <p:cNvSpPr/>
            <p:nvPr/>
          </p:nvSpPr>
          <p:spPr>
            <a:xfrm>
              <a:off x="7344917" y="2789682"/>
              <a:ext cx="1132840" cy="157480"/>
            </a:xfrm>
            <a:custGeom>
              <a:avLst/>
              <a:gdLst/>
              <a:ahLst/>
              <a:cxnLst/>
              <a:rect l="l" t="t" r="r" b="b"/>
              <a:pathLst>
                <a:path w="1132840" h="157480">
                  <a:moveTo>
                    <a:pt x="0" y="134112"/>
                  </a:moveTo>
                  <a:lnTo>
                    <a:pt x="566927" y="156971"/>
                  </a:lnTo>
                  <a:lnTo>
                    <a:pt x="1132331" y="0"/>
                  </a:lnTo>
                </a:path>
              </a:pathLst>
            </a:custGeom>
            <a:ln w="38100">
              <a:solidFill>
                <a:srgbClr val="A80000"/>
              </a:solidFill>
            </a:ln>
          </p:spPr>
          <p:txBody>
            <a:bodyPr wrap="square" lIns="0" tIns="0" rIns="0" bIns="0" rtlCol="0"/>
            <a:lstStyle/>
            <a:p>
              <a:endParaRPr smtClean="0">
                <a:solidFill>
                  <a:prstClr val="black"/>
                </a:solidFill>
              </a:endParaRPr>
            </a:p>
          </p:txBody>
        </p:sp>
        <p:sp>
          <p:nvSpPr>
            <p:cNvPr id="12" name="object 12"/>
            <p:cNvSpPr/>
            <p:nvPr/>
          </p:nvSpPr>
          <p:spPr>
            <a:xfrm>
              <a:off x="7349743" y="5413248"/>
              <a:ext cx="1128395" cy="0"/>
            </a:xfrm>
            <a:custGeom>
              <a:avLst/>
              <a:gdLst/>
              <a:ahLst/>
              <a:cxnLst/>
              <a:rect l="l" t="t" r="r" b="b"/>
              <a:pathLst>
                <a:path w="1128395">
                  <a:moveTo>
                    <a:pt x="0" y="0"/>
                  </a:moveTo>
                  <a:lnTo>
                    <a:pt x="1128267" y="0"/>
                  </a:lnTo>
                </a:path>
              </a:pathLst>
            </a:custGeom>
            <a:ln w="9143">
              <a:solidFill>
                <a:srgbClr val="000000"/>
              </a:solidFill>
            </a:ln>
          </p:spPr>
          <p:txBody>
            <a:bodyPr wrap="square" lIns="0" tIns="0" rIns="0" bIns="0" rtlCol="0"/>
            <a:lstStyle/>
            <a:p>
              <a:endParaRPr smtClean="0">
                <a:solidFill>
                  <a:prstClr val="black"/>
                </a:solidFill>
              </a:endParaRPr>
            </a:p>
          </p:txBody>
        </p:sp>
      </p:grpSp>
      <p:sp>
        <p:nvSpPr>
          <p:cNvPr id="13" name="object 13"/>
          <p:cNvSpPr txBox="1"/>
          <p:nvPr/>
        </p:nvSpPr>
        <p:spPr>
          <a:xfrm>
            <a:off x="230530" y="3335858"/>
            <a:ext cx="193040" cy="217487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14</a:t>
            </a:r>
            <a:endParaRPr sz="1200">
              <a:solidFill>
                <a:prstClr val="black"/>
              </a:solidFill>
              <a:latin typeface="Tahoma"/>
              <a:cs typeface="Tahoma"/>
            </a:endParaRPr>
          </a:p>
          <a:p>
            <a:pPr>
              <a:spcBef>
                <a:spcPts val="15"/>
              </a:spcBef>
            </a:pPr>
            <a:endParaRPr sz="2000">
              <a:solidFill>
                <a:prstClr val="black"/>
              </a:solidFill>
              <a:latin typeface="Tahoma"/>
              <a:cs typeface="Tahoma"/>
            </a:endParaRPr>
          </a:p>
          <a:p>
            <a:pPr marL="12700">
              <a:spcBef>
                <a:spcPts val="5"/>
              </a:spcBef>
            </a:pPr>
            <a:r>
              <a:rPr sz="1200" dirty="0">
                <a:solidFill>
                  <a:prstClr val="black"/>
                </a:solidFill>
                <a:latin typeface="Tahoma"/>
                <a:cs typeface="Tahoma"/>
              </a:rPr>
              <a:t>12</a:t>
            </a:r>
            <a:endParaRPr sz="1200">
              <a:solidFill>
                <a:prstClr val="black"/>
              </a:solidFill>
              <a:latin typeface="Tahoma"/>
              <a:cs typeface="Tahoma"/>
            </a:endParaRPr>
          </a:p>
          <a:p>
            <a:pPr>
              <a:spcBef>
                <a:spcPts val="10"/>
              </a:spcBef>
            </a:pPr>
            <a:endParaRPr sz="2000">
              <a:solidFill>
                <a:prstClr val="black"/>
              </a:solidFill>
              <a:latin typeface="Tahoma"/>
              <a:cs typeface="Tahoma"/>
            </a:endParaRPr>
          </a:p>
          <a:p>
            <a:pPr marL="12700">
              <a:spcBef>
                <a:spcPts val="5"/>
              </a:spcBef>
            </a:pPr>
            <a:r>
              <a:rPr sz="1200" dirty="0">
                <a:solidFill>
                  <a:prstClr val="black"/>
                </a:solidFill>
                <a:latin typeface="Tahoma"/>
                <a:cs typeface="Tahoma"/>
              </a:rPr>
              <a:t>10</a:t>
            </a:r>
            <a:endParaRPr sz="1200">
              <a:solidFill>
                <a:prstClr val="black"/>
              </a:solidFill>
              <a:latin typeface="Tahoma"/>
              <a:cs typeface="Tahoma"/>
            </a:endParaRPr>
          </a:p>
          <a:p>
            <a:pPr>
              <a:spcBef>
                <a:spcPts val="15"/>
              </a:spcBef>
            </a:pPr>
            <a:endParaRPr sz="2000">
              <a:solidFill>
                <a:prstClr val="black"/>
              </a:solidFill>
              <a:latin typeface="Tahoma"/>
              <a:cs typeface="Tahoma"/>
            </a:endParaRPr>
          </a:p>
          <a:p>
            <a:pPr marL="95885"/>
            <a:r>
              <a:rPr sz="1200" dirty="0">
                <a:solidFill>
                  <a:prstClr val="black"/>
                </a:solidFill>
                <a:latin typeface="Tahoma"/>
                <a:cs typeface="Tahoma"/>
              </a:rPr>
              <a:t>8</a:t>
            </a:r>
            <a:endParaRPr sz="1200">
              <a:solidFill>
                <a:prstClr val="black"/>
              </a:solidFill>
              <a:latin typeface="Tahoma"/>
              <a:cs typeface="Tahoma"/>
            </a:endParaRPr>
          </a:p>
          <a:p>
            <a:pPr>
              <a:spcBef>
                <a:spcPts val="15"/>
              </a:spcBef>
            </a:pPr>
            <a:endParaRPr sz="2000">
              <a:solidFill>
                <a:prstClr val="black"/>
              </a:solidFill>
              <a:latin typeface="Tahoma"/>
              <a:cs typeface="Tahoma"/>
            </a:endParaRPr>
          </a:p>
          <a:p>
            <a:pPr marL="95885"/>
            <a:r>
              <a:rPr sz="1200" dirty="0">
                <a:solidFill>
                  <a:prstClr val="black"/>
                </a:solidFill>
                <a:latin typeface="Tahoma"/>
                <a:cs typeface="Tahoma"/>
              </a:rPr>
              <a:t>6</a:t>
            </a:r>
            <a:endParaRPr sz="1200">
              <a:solidFill>
                <a:prstClr val="black"/>
              </a:solidFill>
              <a:latin typeface="Tahoma"/>
              <a:cs typeface="Tahoma"/>
            </a:endParaRPr>
          </a:p>
        </p:txBody>
      </p:sp>
      <p:sp>
        <p:nvSpPr>
          <p:cNvPr id="14" name="object 14"/>
          <p:cNvSpPr txBox="1"/>
          <p:nvPr/>
        </p:nvSpPr>
        <p:spPr>
          <a:xfrm>
            <a:off x="230530" y="2844800"/>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16</a:t>
            </a:r>
            <a:endParaRPr sz="1200">
              <a:solidFill>
                <a:prstClr val="black"/>
              </a:solidFill>
              <a:latin typeface="Tahoma"/>
              <a:cs typeface="Tahoma"/>
            </a:endParaRPr>
          </a:p>
        </p:txBody>
      </p:sp>
      <p:sp>
        <p:nvSpPr>
          <p:cNvPr id="15" name="object 15"/>
          <p:cNvSpPr txBox="1"/>
          <p:nvPr/>
        </p:nvSpPr>
        <p:spPr>
          <a:xfrm>
            <a:off x="230530" y="2353436"/>
            <a:ext cx="19304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18</a:t>
            </a:r>
            <a:endParaRPr sz="1200">
              <a:solidFill>
                <a:prstClr val="black"/>
              </a:solidFill>
              <a:latin typeface="Tahoma"/>
              <a:cs typeface="Tahoma"/>
            </a:endParaRPr>
          </a:p>
        </p:txBody>
      </p:sp>
      <p:sp>
        <p:nvSpPr>
          <p:cNvPr id="16" name="object 16"/>
          <p:cNvSpPr txBox="1"/>
          <p:nvPr/>
        </p:nvSpPr>
        <p:spPr>
          <a:xfrm>
            <a:off x="6674791"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p:txBody>
      </p:sp>
      <p:sp>
        <p:nvSpPr>
          <p:cNvPr id="17" name="object 17"/>
          <p:cNvSpPr txBox="1"/>
          <p:nvPr/>
        </p:nvSpPr>
        <p:spPr>
          <a:xfrm>
            <a:off x="8373797"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18" name="object 18"/>
          <p:cNvSpPr txBox="1"/>
          <p:nvPr/>
        </p:nvSpPr>
        <p:spPr>
          <a:xfrm>
            <a:off x="2146479"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p:txBody>
      </p:sp>
      <p:sp>
        <p:nvSpPr>
          <p:cNvPr id="19" name="object 19"/>
          <p:cNvSpPr txBox="1"/>
          <p:nvPr/>
        </p:nvSpPr>
        <p:spPr>
          <a:xfrm>
            <a:off x="7806869"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p:txBody>
      </p:sp>
      <p:sp>
        <p:nvSpPr>
          <p:cNvPr id="20" name="object 20"/>
          <p:cNvSpPr txBox="1"/>
          <p:nvPr/>
        </p:nvSpPr>
        <p:spPr>
          <a:xfrm>
            <a:off x="6109387"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p:txBody>
      </p:sp>
      <p:sp>
        <p:nvSpPr>
          <p:cNvPr id="21" name="object 21"/>
          <p:cNvSpPr txBox="1"/>
          <p:nvPr/>
        </p:nvSpPr>
        <p:spPr>
          <a:xfrm>
            <a:off x="447168" y="5453583"/>
            <a:ext cx="210185"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22" name="object 22"/>
          <p:cNvSpPr txBox="1"/>
          <p:nvPr/>
        </p:nvSpPr>
        <p:spPr>
          <a:xfrm>
            <a:off x="1014401"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p:txBody>
      </p:sp>
      <p:sp>
        <p:nvSpPr>
          <p:cNvPr id="23" name="object 23"/>
          <p:cNvSpPr txBox="1"/>
          <p:nvPr/>
        </p:nvSpPr>
        <p:spPr>
          <a:xfrm>
            <a:off x="1579805"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24" name="object 24"/>
          <p:cNvSpPr txBox="1"/>
          <p:nvPr/>
        </p:nvSpPr>
        <p:spPr>
          <a:xfrm>
            <a:off x="2711883"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p:txBody>
      </p:sp>
      <p:sp>
        <p:nvSpPr>
          <p:cNvPr id="25" name="object 25"/>
          <p:cNvSpPr txBox="1"/>
          <p:nvPr/>
        </p:nvSpPr>
        <p:spPr>
          <a:xfrm>
            <a:off x="3278430"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p:txBody>
      </p:sp>
      <p:sp>
        <p:nvSpPr>
          <p:cNvPr id="26" name="object 26"/>
          <p:cNvSpPr txBox="1"/>
          <p:nvPr/>
        </p:nvSpPr>
        <p:spPr>
          <a:xfrm>
            <a:off x="3843834"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p:txBody>
      </p:sp>
      <p:sp>
        <p:nvSpPr>
          <p:cNvPr id="27" name="object 27"/>
          <p:cNvSpPr txBox="1"/>
          <p:nvPr/>
        </p:nvSpPr>
        <p:spPr>
          <a:xfrm>
            <a:off x="4410762"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p:txBody>
      </p:sp>
      <p:sp>
        <p:nvSpPr>
          <p:cNvPr id="28" name="object 28"/>
          <p:cNvSpPr txBox="1"/>
          <p:nvPr/>
        </p:nvSpPr>
        <p:spPr>
          <a:xfrm>
            <a:off x="4977436"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p:txBody>
      </p:sp>
      <p:sp>
        <p:nvSpPr>
          <p:cNvPr id="29" name="object 29"/>
          <p:cNvSpPr txBox="1"/>
          <p:nvPr/>
        </p:nvSpPr>
        <p:spPr>
          <a:xfrm>
            <a:off x="5542840"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p:txBody>
      </p:sp>
      <p:sp>
        <p:nvSpPr>
          <p:cNvPr id="30" name="object 30"/>
          <p:cNvSpPr txBox="1"/>
          <p:nvPr/>
        </p:nvSpPr>
        <p:spPr>
          <a:xfrm>
            <a:off x="7241719" y="5453583"/>
            <a:ext cx="20955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p:txBody>
      </p:sp>
      <p:sp>
        <p:nvSpPr>
          <p:cNvPr id="31" name="object 31"/>
          <p:cNvSpPr txBox="1"/>
          <p:nvPr/>
        </p:nvSpPr>
        <p:spPr>
          <a:xfrm>
            <a:off x="8246744" y="2832861"/>
            <a:ext cx="462280" cy="395605"/>
          </a:xfrm>
          <a:prstGeom prst="rect">
            <a:avLst/>
          </a:prstGeom>
        </p:spPr>
        <p:txBody>
          <a:bodyPr vert="horz" wrap="square" lIns="0" tIns="12700" rIns="0" bIns="0" rtlCol="0">
            <a:spAutoFit/>
          </a:bodyPr>
          <a:lstStyle/>
          <a:p>
            <a:pPr marL="12700">
              <a:spcBef>
                <a:spcPts val="100"/>
              </a:spcBef>
            </a:pPr>
            <a:r>
              <a:rPr sz="1200" b="1" dirty="0">
                <a:solidFill>
                  <a:srgbClr val="A80000"/>
                </a:solidFill>
                <a:latin typeface="Tahoma"/>
                <a:cs typeface="Tahoma"/>
              </a:rPr>
              <a:t>16,68</a:t>
            </a:r>
            <a:endParaRPr sz="1200">
              <a:solidFill>
                <a:prstClr val="black"/>
              </a:solidFill>
              <a:latin typeface="Tahoma"/>
              <a:cs typeface="Tahoma"/>
            </a:endParaRPr>
          </a:p>
          <a:p>
            <a:pPr marL="12700">
              <a:spcBef>
                <a:spcPts val="30"/>
              </a:spcBef>
            </a:pPr>
            <a:r>
              <a:rPr sz="1200" b="1" dirty="0">
                <a:solidFill>
                  <a:srgbClr val="FFC000"/>
                </a:solidFill>
                <a:latin typeface="Tahoma"/>
                <a:cs typeface="Tahoma"/>
              </a:rPr>
              <a:t>14</a:t>
            </a:r>
            <a:r>
              <a:rPr sz="1200" b="1" spc="-5" dirty="0">
                <a:solidFill>
                  <a:srgbClr val="FFC000"/>
                </a:solidFill>
                <a:latin typeface="Tahoma"/>
                <a:cs typeface="Tahoma"/>
              </a:rPr>
              <a:t>,</a:t>
            </a:r>
            <a:r>
              <a:rPr sz="1200" b="1" dirty="0">
                <a:solidFill>
                  <a:srgbClr val="FFC000"/>
                </a:solidFill>
                <a:latin typeface="Tahoma"/>
                <a:cs typeface="Tahoma"/>
              </a:rPr>
              <a:t>72</a:t>
            </a:r>
            <a:endParaRPr sz="1200">
              <a:solidFill>
                <a:prstClr val="black"/>
              </a:solidFill>
              <a:latin typeface="Tahoma"/>
              <a:cs typeface="Tahoma"/>
            </a:endParaRPr>
          </a:p>
        </p:txBody>
      </p:sp>
      <p:sp>
        <p:nvSpPr>
          <p:cNvPr id="32" name="object 32"/>
          <p:cNvSpPr txBox="1"/>
          <p:nvPr/>
        </p:nvSpPr>
        <p:spPr>
          <a:xfrm>
            <a:off x="8246744" y="2356230"/>
            <a:ext cx="462280" cy="208279"/>
          </a:xfrm>
          <a:prstGeom prst="rect">
            <a:avLst/>
          </a:prstGeom>
        </p:spPr>
        <p:txBody>
          <a:bodyPr vert="horz" wrap="square" lIns="0" tIns="12700" rIns="0" bIns="0" rtlCol="0">
            <a:spAutoFit/>
          </a:bodyPr>
          <a:lstStyle/>
          <a:p>
            <a:pPr marL="12700">
              <a:spcBef>
                <a:spcPts val="100"/>
              </a:spcBef>
            </a:pPr>
            <a:r>
              <a:rPr sz="1200" b="1" dirty="0">
                <a:solidFill>
                  <a:srgbClr val="001F5F"/>
                </a:solidFill>
                <a:latin typeface="Tahoma"/>
                <a:cs typeface="Tahoma"/>
              </a:rPr>
              <a:t>17,42</a:t>
            </a:r>
            <a:endParaRPr sz="1200">
              <a:solidFill>
                <a:prstClr val="black"/>
              </a:solidFill>
              <a:latin typeface="Tahoma"/>
              <a:cs typeface="Tahoma"/>
            </a:endParaRPr>
          </a:p>
        </p:txBody>
      </p:sp>
      <p:grpSp>
        <p:nvGrpSpPr>
          <p:cNvPr id="33" name="object 33"/>
          <p:cNvGrpSpPr/>
          <p:nvPr/>
        </p:nvGrpSpPr>
        <p:grpSpPr>
          <a:xfrm>
            <a:off x="633222" y="2442972"/>
            <a:ext cx="6717030" cy="3028315"/>
            <a:chOff x="633222" y="2442972"/>
            <a:chExt cx="6717030" cy="3028315"/>
          </a:xfrm>
        </p:grpSpPr>
        <p:sp>
          <p:nvSpPr>
            <p:cNvPr id="34" name="object 34"/>
            <p:cNvSpPr/>
            <p:nvPr/>
          </p:nvSpPr>
          <p:spPr>
            <a:xfrm>
              <a:off x="633222" y="2611374"/>
              <a:ext cx="176530" cy="0"/>
            </a:xfrm>
            <a:custGeom>
              <a:avLst/>
              <a:gdLst/>
              <a:ahLst/>
              <a:cxnLst/>
              <a:rect l="l" t="t" r="r" b="b"/>
              <a:pathLst>
                <a:path w="176529">
                  <a:moveTo>
                    <a:pt x="0" y="0"/>
                  </a:moveTo>
                  <a:lnTo>
                    <a:pt x="176212" y="0"/>
                  </a:lnTo>
                </a:path>
              </a:pathLst>
            </a:custGeom>
            <a:ln w="38100">
              <a:solidFill>
                <a:srgbClr val="EBA30D"/>
              </a:solidFill>
            </a:ln>
          </p:spPr>
          <p:txBody>
            <a:bodyPr wrap="square" lIns="0" tIns="0" rIns="0" bIns="0" rtlCol="0"/>
            <a:lstStyle/>
            <a:p>
              <a:endParaRPr smtClean="0">
                <a:solidFill>
                  <a:prstClr val="black"/>
                </a:solidFill>
              </a:endParaRPr>
            </a:p>
          </p:txBody>
        </p:sp>
        <p:sp>
          <p:nvSpPr>
            <p:cNvPr id="35" name="object 35"/>
            <p:cNvSpPr/>
            <p:nvPr/>
          </p:nvSpPr>
          <p:spPr>
            <a:xfrm>
              <a:off x="633222" y="3077718"/>
              <a:ext cx="176530" cy="0"/>
            </a:xfrm>
            <a:custGeom>
              <a:avLst/>
              <a:gdLst/>
              <a:ahLst/>
              <a:cxnLst/>
              <a:rect l="l" t="t" r="r" b="b"/>
              <a:pathLst>
                <a:path w="176529">
                  <a:moveTo>
                    <a:pt x="0" y="0"/>
                  </a:moveTo>
                  <a:lnTo>
                    <a:pt x="17621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36" name="object 36"/>
            <p:cNvSpPr/>
            <p:nvPr/>
          </p:nvSpPr>
          <p:spPr>
            <a:xfrm>
              <a:off x="633222" y="2844546"/>
              <a:ext cx="176530" cy="0"/>
            </a:xfrm>
            <a:custGeom>
              <a:avLst/>
              <a:gdLst/>
              <a:ahLst/>
              <a:cxnLst/>
              <a:rect l="l" t="t" r="r" b="b"/>
              <a:pathLst>
                <a:path w="176529">
                  <a:moveTo>
                    <a:pt x="0" y="0"/>
                  </a:moveTo>
                  <a:lnTo>
                    <a:pt x="176212" y="0"/>
                  </a:lnTo>
                </a:path>
              </a:pathLst>
            </a:custGeom>
            <a:ln w="38100">
              <a:solidFill>
                <a:srgbClr val="A80000"/>
              </a:solidFill>
            </a:ln>
          </p:spPr>
          <p:txBody>
            <a:bodyPr wrap="square" lIns="0" tIns="0" rIns="0" bIns="0" rtlCol="0"/>
            <a:lstStyle/>
            <a:p>
              <a:endParaRPr smtClean="0">
                <a:solidFill>
                  <a:prstClr val="black"/>
                </a:solidFill>
              </a:endParaRPr>
            </a:p>
          </p:txBody>
        </p:sp>
        <p:sp>
          <p:nvSpPr>
            <p:cNvPr id="37" name="object 37"/>
            <p:cNvSpPr/>
            <p:nvPr/>
          </p:nvSpPr>
          <p:spPr>
            <a:xfrm>
              <a:off x="7311390" y="2455926"/>
              <a:ext cx="25400" cy="3002280"/>
            </a:xfrm>
            <a:custGeom>
              <a:avLst/>
              <a:gdLst/>
              <a:ahLst/>
              <a:cxnLst/>
              <a:rect l="l" t="t" r="r" b="b"/>
              <a:pathLst>
                <a:path w="25400" h="3002279">
                  <a:moveTo>
                    <a:pt x="25400" y="0"/>
                  </a:moveTo>
                  <a:lnTo>
                    <a:pt x="0" y="3002026"/>
                  </a:lnTo>
                </a:path>
              </a:pathLst>
            </a:custGeom>
            <a:ln w="25908">
              <a:solidFill>
                <a:srgbClr val="000000"/>
              </a:solidFill>
              <a:prstDash val="lgDash"/>
            </a:ln>
          </p:spPr>
          <p:txBody>
            <a:bodyPr wrap="square" lIns="0" tIns="0" rIns="0" bIns="0" rtlCol="0"/>
            <a:lstStyle/>
            <a:p>
              <a:endParaRPr smtClean="0">
                <a:solidFill>
                  <a:prstClr val="black"/>
                </a:solidFill>
              </a:endParaRPr>
            </a:p>
          </p:txBody>
        </p:sp>
      </p:grpSp>
      <p:sp>
        <p:nvSpPr>
          <p:cNvPr id="38" name="object 38"/>
          <p:cNvSpPr txBox="1"/>
          <p:nvPr/>
        </p:nvSpPr>
        <p:spPr>
          <a:xfrm>
            <a:off x="865428" y="2461260"/>
            <a:ext cx="944244" cy="726440"/>
          </a:xfrm>
          <a:prstGeom prst="rect">
            <a:avLst/>
          </a:prstGeom>
        </p:spPr>
        <p:txBody>
          <a:bodyPr vert="horz" wrap="square" lIns="0" tIns="12700" rIns="0" bIns="0" rtlCol="0">
            <a:spAutoFit/>
          </a:bodyPr>
          <a:lstStyle/>
          <a:p>
            <a:pPr marL="12700" marR="5080" algn="just">
              <a:lnSpc>
                <a:spcPct val="127699"/>
              </a:lnSpc>
              <a:spcBef>
                <a:spcPts val="100"/>
              </a:spcBef>
            </a:pPr>
            <a:r>
              <a:rPr sz="1200" spc="-5" dirty="0">
                <a:solidFill>
                  <a:prstClr val="black"/>
                </a:solidFill>
                <a:latin typeface="Tahoma"/>
                <a:cs typeface="Tahoma"/>
              </a:rPr>
              <a:t>Cari Ay Sonu  Cari Yıl Sonu  </a:t>
            </a:r>
            <a:r>
              <a:rPr sz="1200" dirty="0">
                <a:solidFill>
                  <a:prstClr val="black"/>
                </a:solidFill>
                <a:latin typeface="Tahoma"/>
                <a:cs typeface="Tahoma"/>
              </a:rPr>
              <a:t>12 </a:t>
            </a:r>
            <a:r>
              <a:rPr sz="1200" spc="-5" dirty="0">
                <a:solidFill>
                  <a:prstClr val="black"/>
                </a:solidFill>
                <a:latin typeface="Tahoma"/>
                <a:cs typeface="Tahoma"/>
              </a:rPr>
              <a:t>Ay</a:t>
            </a:r>
            <a:r>
              <a:rPr sz="1200" spc="-95" dirty="0">
                <a:solidFill>
                  <a:prstClr val="black"/>
                </a:solidFill>
                <a:latin typeface="Tahoma"/>
                <a:cs typeface="Tahoma"/>
              </a:rPr>
              <a:t> </a:t>
            </a:r>
            <a:r>
              <a:rPr sz="1200" spc="-5" dirty="0">
                <a:solidFill>
                  <a:prstClr val="black"/>
                </a:solidFill>
                <a:latin typeface="Tahoma"/>
                <a:cs typeface="Tahoma"/>
              </a:rPr>
              <a:t>Sonrası</a:t>
            </a:r>
            <a:endParaRPr sz="1200">
              <a:solidFill>
                <a:prstClr val="black"/>
              </a:solidFill>
              <a:latin typeface="Tahoma"/>
              <a:cs typeface="Tahoma"/>
            </a:endParaRPr>
          </a:p>
        </p:txBody>
      </p:sp>
      <p:sp>
        <p:nvSpPr>
          <p:cNvPr id="40" name="object 40"/>
          <p:cNvSpPr txBox="1"/>
          <p:nvPr/>
        </p:nvSpPr>
        <p:spPr>
          <a:xfrm>
            <a:off x="78739" y="6438012"/>
            <a:ext cx="4454525"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Piyasa Katılımcıları </a:t>
            </a:r>
            <a:r>
              <a:rPr sz="1200" spc="-5" dirty="0">
                <a:solidFill>
                  <a:prstClr val="black"/>
                </a:solidFill>
                <a:latin typeface="Tahoma"/>
                <a:cs typeface="Tahoma"/>
              </a:rPr>
              <a:t>Anketi, </a:t>
            </a:r>
            <a:r>
              <a:rPr sz="1200" spc="-20" dirty="0">
                <a:solidFill>
                  <a:prstClr val="black"/>
                </a:solidFill>
                <a:latin typeface="Tahoma"/>
                <a:cs typeface="Tahoma"/>
              </a:rPr>
              <a:t>TEPAV</a:t>
            </a:r>
            <a:r>
              <a:rPr sz="1200" spc="160" dirty="0">
                <a:solidFill>
                  <a:prstClr val="black"/>
                </a:solidFill>
                <a:latin typeface="Tahoma"/>
                <a:cs typeface="Tahoma"/>
              </a:rPr>
              <a:t> </a:t>
            </a:r>
            <a:r>
              <a:rPr sz="1200" spc="-5" dirty="0">
                <a:solidFill>
                  <a:prstClr val="black"/>
                </a:solidFill>
                <a:latin typeface="Tahoma"/>
                <a:cs typeface="Tahoma"/>
              </a:rPr>
              <a:t>görselleştirmeleri</a:t>
            </a:r>
            <a:endParaRPr sz="1200">
              <a:solidFill>
                <a:prstClr val="black"/>
              </a:solidFill>
              <a:latin typeface="Tahoma"/>
              <a:cs typeface="Tahoma"/>
            </a:endParaRPr>
          </a:p>
        </p:txBody>
      </p:sp>
      <p:sp>
        <p:nvSpPr>
          <p:cNvPr id="39" name="object 39"/>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58</a:t>
            </a:r>
            <a:endParaRPr sz="1400">
              <a:solidFill>
                <a:prstClr val="black"/>
              </a:solidFill>
              <a:latin typeface="Tahoma"/>
              <a:cs typeface="Tahoma"/>
            </a:endParaRPr>
          </a:p>
        </p:txBody>
      </p:sp>
    </p:spTree>
    <p:extLst>
      <p:ext uri="{BB962C8B-B14F-4D97-AF65-F5344CB8AC3E}">
        <p14:creationId xmlns:p14="http://schemas.microsoft.com/office/powerpoint/2010/main" val="123767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07" y="899921"/>
            <a:ext cx="8580755" cy="574040"/>
          </a:xfrm>
          <a:prstGeom prst="rect">
            <a:avLst/>
          </a:prstGeom>
        </p:spPr>
        <p:txBody>
          <a:bodyPr vert="horz" wrap="square" lIns="0" tIns="12700" rIns="0" bIns="0" rtlCol="0">
            <a:spAutoFit/>
          </a:bodyPr>
          <a:lstStyle/>
          <a:p>
            <a:pPr marL="12700">
              <a:lnSpc>
                <a:spcPct val="100000"/>
              </a:lnSpc>
              <a:spcBef>
                <a:spcPts val="100"/>
              </a:spcBef>
            </a:pPr>
            <a:r>
              <a:rPr dirty="0"/>
              <a:t>2022 yılı </a:t>
            </a:r>
            <a:r>
              <a:rPr spc="-5" dirty="0"/>
              <a:t>büyüme beklentisi</a:t>
            </a:r>
            <a:r>
              <a:rPr spc="-20" dirty="0"/>
              <a:t> </a:t>
            </a:r>
            <a:r>
              <a:rPr spc="-5" dirty="0"/>
              <a:t>gerilemiştir.</a:t>
            </a:r>
          </a:p>
          <a:p>
            <a:pPr marL="12700">
              <a:lnSpc>
                <a:spcPct val="100000"/>
              </a:lnSpc>
              <a:tabLst>
                <a:tab pos="3723640" algn="l"/>
              </a:tabLst>
            </a:pPr>
            <a:r>
              <a:rPr b="0" spc="-5" dirty="0">
                <a:latin typeface="Tahoma"/>
                <a:cs typeface="Tahoma"/>
              </a:rPr>
              <a:t>Cari yıl beklentisi 0,3</a:t>
            </a:r>
            <a:r>
              <a:rPr b="0" spc="80" dirty="0">
                <a:latin typeface="Tahoma"/>
                <a:cs typeface="Tahoma"/>
              </a:rPr>
              <a:t> </a:t>
            </a:r>
            <a:r>
              <a:rPr b="0" dirty="0">
                <a:latin typeface="Tahoma"/>
                <a:cs typeface="Tahoma"/>
              </a:rPr>
              <a:t>puan</a:t>
            </a:r>
            <a:r>
              <a:rPr b="0" spc="5" dirty="0">
                <a:latin typeface="Tahoma"/>
                <a:cs typeface="Tahoma"/>
              </a:rPr>
              <a:t> </a:t>
            </a:r>
            <a:r>
              <a:rPr b="0" dirty="0">
                <a:latin typeface="Tahoma"/>
                <a:cs typeface="Tahoma"/>
              </a:rPr>
              <a:t>azalarak	</a:t>
            </a:r>
            <a:r>
              <a:rPr b="0" spc="-5" dirty="0">
                <a:latin typeface="Tahoma"/>
                <a:cs typeface="Tahoma"/>
              </a:rPr>
              <a:t>%3,4’e düşmüştür, </a:t>
            </a:r>
            <a:r>
              <a:rPr b="0" dirty="0">
                <a:latin typeface="Tahoma"/>
                <a:cs typeface="Tahoma"/>
              </a:rPr>
              <a:t>2023 </a:t>
            </a:r>
            <a:r>
              <a:rPr b="0" spc="-5" dirty="0">
                <a:latin typeface="Tahoma"/>
                <a:cs typeface="Tahoma"/>
              </a:rPr>
              <a:t>beklentisi </a:t>
            </a:r>
            <a:r>
              <a:rPr b="0" dirty="0">
                <a:latin typeface="Tahoma"/>
                <a:cs typeface="Tahoma"/>
              </a:rPr>
              <a:t>ise</a:t>
            </a:r>
            <a:r>
              <a:rPr b="0" spc="70" dirty="0">
                <a:latin typeface="Tahoma"/>
                <a:cs typeface="Tahoma"/>
              </a:rPr>
              <a:t> </a:t>
            </a:r>
            <a:r>
              <a:rPr b="0" spc="-5" dirty="0">
                <a:latin typeface="Tahoma"/>
                <a:cs typeface="Tahoma"/>
              </a:rPr>
              <a:t>%4,2’dir.</a:t>
            </a:r>
          </a:p>
        </p:txBody>
      </p:sp>
      <p:sp>
        <p:nvSpPr>
          <p:cNvPr id="3" name="object 3"/>
          <p:cNvSpPr/>
          <p:nvPr/>
        </p:nvSpPr>
        <p:spPr>
          <a:xfrm>
            <a:off x="4572" y="1694688"/>
            <a:ext cx="9139555" cy="338455"/>
          </a:xfrm>
          <a:custGeom>
            <a:avLst/>
            <a:gdLst/>
            <a:ahLst/>
            <a:cxnLst/>
            <a:rect l="l" t="t" r="r" b="b"/>
            <a:pathLst>
              <a:path w="9139555" h="338455">
                <a:moveTo>
                  <a:pt x="9139428" y="0"/>
                </a:moveTo>
                <a:lnTo>
                  <a:pt x="0" y="0"/>
                </a:lnTo>
                <a:lnTo>
                  <a:pt x="0" y="338327"/>
                </a:lnTo>
                <a:lnTo>
                  <a:pt x="9139428" y="338327"/>
                </a:lnTo>
                <a:lnTo>
                  <a:pt x="9139428"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406142" y="1727149"/>
            <a:ext cx="4336415"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Büyüme </a:t>
            </a:r>
            <a:r>
              <a:rPr sz="1600" spc="-10" dirty="0">
                <a:solidFill>
                  <a:srgbClr val="FFFFFF"/>
                </a:solidFill>
                <a:latin typeface="Tahoma"/>
                <a:cs typeface="Tahoma"/>
              </a:rPr>
              <a:t>beklentileri </a:t>
            </a:r>
            <a:r>
              <a:rPr sz="1600" spc="-5" dirty="0">
                <a:solidFill>
                  <a:srgbClr val="FFFFFF"/>
                </a:solidFill>
                <a:latin typeface="Tahoma"/>
                <a:cs typeface="Tahoma"/>
              </a:rPr>
              <a:t>(%) Ocak </a:t>
            </a:r>
            <a:r>
              <a:rPr sz="1600" dirty="0">
                <a:solidFill>
                  <a:srgbClr val="FFFFFF"/>
                </a:solidFill>
                <a:latin typeface="Tahoma"/>
                <a:cs typeface="Tahoma"/>
              </a:rPr>
              <a:t>2021 - </a:t>
            </a:r>
            <a:r>
              <a:rPr sz="1600" spc="-5" dirty="0">
                <a:solidFill>
                  <a:srgbClr val="FFFFFF"/>
                </a:solidFill>
                <a:latin typeface="Tahoma"/>
                <a:cs typeface="Tahoma"/>
              </a:rPr>
              <a:t>Mart</a:t>
            </a:r>
            <a:r>
              <a:rPr sz="1600" spc="75" dirty="0">
                <a:solidFill>
                  <a:srgbClr val="FFFFFF"/>
                </a:solidFill>
                <a:latin typeface="Tahoma"/>
                <a:cs typeface="Tahoma"/>
              </a:rPr>
              <a:t> </a:t>
            </a:r>
            <a:r>
              <a:rPr sz="1600" spc="-5" dirty="0">
                <a:solidFill>
                  <a:srgbClr val="FFFFFF"/>
                </a:solidFill>
                <a:latin typeface="Tahoma"/>
                <a:cs typeface="Tahoma"/>
              </a:rPr>
              <a:t>2022</a:t>
            </a:r>
            <a:endParaRPr sz="1600">
              <a:solidFill>
                <a:prstClr val="black"/>
              </a:solidFill>
              <a:latin typeface="Tahoma"/>
              <a:cs typeface="Tahoma"/>
            </a:endParaRPr>
          </a:p>
        </p:txBody>
      </p:sp>
      <p:sp>
        <p:nvSpPr>
          <p:cNvPr id="5" name="object 5"/>
          <p:cNvSpPr txBox="1"/>
          <p:nvPr/>
        </p:nvSpPr>
        <p:spPr>
          <a:xfrm>
            <a:off x="879144" y="2361438"/>
            <a:ext cx="3229610" cy="239395"/>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Tahoma"/>
                <a:cs typeface="Tahoma"/>
              </a:rPr>
              <a:t>2022 </a:t>
            </a:r>
            <a:r>
              <a:rPr sz="1400" spc="-5" dirty="0">
                <a:solidFill>
                  <a:prstClr val="black"/>
                </a:solidFill>
                <a:latin typeface="Tahoma"/>
                <a:cs typeface="Tahoma"/>
              </a:rPr>
              <a:t>Yılı GSYİH Büyüme </a:t>
            </a:r>
            <a:r>
              <a:rPr sz="1400" dirty="0">
                <a:solidFill>
                  <a:prstClr val="black"/>
                </a:solidFill>
                <a:latin typeface="Tahoma"/>
                <a:cs typeface="Tahoma"/>
              </a:rPr>
              <a:t>Beklentileri</a:t>
            </a:r>
            <a:r>
              <a:rPr sz="1400" spc="-70" dirty="0">
                <a:solidFill>
                  <a:prstClr val="black"/>
                </a:solidFill>
                <a:latin typeface="Tahoma"/>
                <a:cs typeface="Tahoma"/>
              </a:rPr>
              <a:t> </a:t>
            </a:r>
            <a:r>
              <a:rPr sz="1400" dirty="0">
                <a:solidFill>
                  <a:prstClr val="black"/>
                </a:solidFill>
                <a:latin typeface="Tahoma"/>
                <a:cs typeface="Tahoma"/>
              </a:rPr>
              <a:t>(%)</a:t>
            </a:r>
            <a:endParaRPr sz="1400">
              <a:solidFill>
                <a:prstClr val="black"/>
              </a:solidFill>
              <a:latin typeface="Tahoma"/>
              <a:cs typeface="Tahoma"/>
            </a:endParaRPr>
          </a:p>
        </p:txBody>
      </p:sp>
      <p:sp>
        <p:nvSpPr>
          <p:cNvPr id="6" name="object 6"/>
          <p:cNvSpPr txBox="1"/>
          <p:nvPr/>
        </p:nvSpPr>
        <p:spPr>
          <a:xfrm>
            <a:off x="5279516" y="2362581"/>
            <a:ext cx="3229610" cy="239395"/>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Tahoma"/>
                <a:cs typeface="Tahoma"/>
              </a:rPr>
              <a:t>2023 </a:t>
            </a:r>
            <a:r>
              <a:rPr sz="1400" spc="-5" dirty="0">
                <a:solidFill>
                  <a:prstClr val="black"/>
                </a:solidFill>
                <a:latin typeface="Tahoma"/>
                <a:cs typeface="Tahoma"/>
              </a:rPr>
              <a:t>Yılı GSYİH Büyüme </a:t>
            </a:r>
            <a:r>
              <a:rPr sz="1400" dirty="0">
                <a:solidFill>
                  <a:prstClr val="black"/>
                </a:solidFill>
                <a:latin typeface="Tahoma"/>
                <a:cs typeface="Tahoma"/>
              </a:rPr>
              <a:t>Beklentileri</a:t>
            </a:r>
            <a:r>
              <a:rPr sz="1400" spc="-70" dirty="0">
                <a:solidFill>
                  <a:prstClr val="black"/>
                </a:solidFill>
                <a:latin typeface="Tahoma"/>
                <a:cs typeface="Tahoma"/>
              </a:rPr>
              <a:t> </a:t>
            </a:r>
            <a:r>
              <a:rPr sz="1400" dirty="0">
                <a:solidFill>
                  <a:prstClr val="black"/>
                </a:solidFill>
                <a:latin typeface="Tahoma"/>
                <a:cs typeface="Tahoma"/>
              </a:rPr>
              <a:t>(%)</a:t>
            </a:r>
            <a:endParaRPr sz="1400">
              <a:solidFill>
                <a:prstClr val="black"/>
              </a:solidFill>
              <a:latin typeface="Tahoma"/>
              <a:cs typeface="Tahoma"/>
            </a:endParaRPr>
          </a:p>
        </p:txBody>
      </p:sp>
      <p:sp>
        <p:nvSpPr>
          <p:cNvPr id="7" name="object 7"/>
          <p:cNvSpPr/>
          <p:nvPr/>
        </p:nvSpPr>
        <p:spPr>
          <a:xfrm>
            <a:off x="4694682" y="2564129"/>
            <a:ext cx="0" cy="3308350"/>
          </a:xfrm>
          <a:custGeom>
            <a:avLst/>
            <a:gdLst/>
            <a:ahLst/>
            <a:cxnLst/>
            <a:rect l="l" t="t" r="r" b="b"/>
            <a:pathLst>
              <a:path h="3308350">
                <a:moveTo>
                  <a:pt x="0" y="0"/>
                </a:moveTo>
                <a:lnTo>
                  <a:pt x="0" y="3307918"/>
                </a:lnTo>
              </a:path>
            </a:pathLst>
          </a:custGeom>
          <a:ln w="25908">
            <a:solidFill>
              <a:srgbClr val="000000"/>
            </a:solidFill>
            <a:prstDash val="lgDash"/>
          </a:ln>
        </p:spPr>
        <p:txBody>
          <a:bodyPr wrap="square" lIns="0" tIns="0" rIns="0" bIns="0" rtlCol="0"/>
          <a:lstStyle/>
          <a:p>
            <a:endParaRPr smtClean="0">
              <a:solidFill>
                <a:prstClr val="black"/>
              </a:solidFill>
            </a:endParaRPr>
          </a:p>
        </p:txBody>
      </p:sp>
      <p:grpSp>
        <p:nvGrpSpPr>
          <p:cNvPr id="8" name="object 8"/>
          <p:cNvGrpSpPr/>
          <p:nvPr/>
        </p:nvGrpSpPr>
        <p:grpSpPr>
          <a:xfrm>
            <a:off x="5148071" y="2753867"/>
            <a:ext cx="3482340" cy="2519680"/>
            <a:chOff x="5148071" y="2753867"/>
            <a:chExt cx="3482340" cy="2519680"/>
          </a:xfrm>
        </p:grpSpPr>
        <p:sp>
          <p:nvSpPr>
            <p:cNvPr id="9" name="object 9"/>
            <p:cNvSpPr/>
            <p:nvPr/>
          </p:nvSpPr>
          <p:spPr>
            <a:xfrm>
              <a:off x="5262372" y="3752087"/>
              <a:ext cx="731520" cy="1516380"/>
            </a:xfrm>
            <a:custGeom>
              <a:avLst/>
              <a:gdLst/>
              <a:ahLst/>
              <a:cxnLst/>
              <a:rect l="l" t="t" r="r" b="b"/>
              <a:pathLst>
                <a:path w="731520" h="1516379">
                  <a:moveTo>
                    <a:pt x="158496" y="0"/>
                  </a:moveTo>
                  <a:lnTo>
                    <a:pt x="0" y="0"/>
                  </a:lnTo>
                  <a:lnTo>
                    <a:pt x="0" y="1516380"/>
                  </a:lnTo>
                  <a:lnTo>
                    <a:pt x="158496" y="1516380"/>
                  </a:lnTo>
                  <a:lnTo>
                    <a:pt x="158496" y="0"/>
                  </a:lnTo>
                  <a:close/>
                </a:path>
                <a:path w="731520" h="1516379">
                  <a:moveTo>
                    <a:pt x="445008" y="7620"/>
                  </a:moveTo>
                  <a:lnTo>
                    <a:pt x="286512" y="7620"/>
                  </a:lnTo>
                  <a:lnTo>
                    <a:pt x="286512" y="1516380"/>
                  </a:lnTo>
                  <a:lnTo>
                    <a:pt x="445008" y="1516380"/>
                  </a:lnTo>
                  <a:lnTo>
                    <a:pt x="445008" y="7620"/>
                  </a:lnTo>
                  <a:close/>
                </a:path>
                <a:path w="731520" h="1516379">
                  <a:moveTo>
                    <a:pt x="731520" y="25908"/>
                  </a:moveTo>
                  <a:lnTo>
                    <a:pt x="571500" y="25908"/>
                  </a:lnTo>
                  <a:lnTo>
                    <a:pt x="571500" y="1516380"/>
                  </a:lnTo>
                  <a:lnTo>
                    <a:pt x="731520" y="1516380"/>
                  </a:lnTo>
                  <a:lnTo>
                    <a:pt x="731520" y="25908"/>
                  </a:lnTo>
                  <a:close/>
                </a:path>
              </a:pathLst>
            </a:custGeom>
            <a:solidFill>
              <a:srgbClr val="001F5F"/>
            </a:solidFill>
          </p:spPr>
          <p:txBody>
            <a:bodyPr wrap="square" lIns="0" tIns="0" rIns="0" bIns="0" rtlCol="0"/>
            <a:lstStyle/>
            <a:p>
              <a:endParaRPr smtClean="0">
                <a:solidFill>
                  <a:prstClr val="black"/>
                </a:solidFill>
              </a:endParaRPr>
            </a:p>
          </p:txBody>
        </p:sp>
        <p:sp>
          <p:nvSpPr>
            <p:cNvPr id="10" name="object 10"/>
            <p:cNvSpPr/>
            <p:nvPr/>
          </p:nvSpPr>
          <p:spPr>
            <a:xfrm>
              <a:off x="5148071" y="2758439"/>
              <a:ext cx="3482340" cy="2510155"/>
            </a:xfrm>
            <a:custGeom>
              <a:avLst/>
              <a:gdLst/>
              <a:ahLst/>
              <a:cxnLst/>
              <a:rect l="l" t="t" r="r" b="b"/>
              <a:pathLst>
                <a:path w="3482340" h="2510154">
                  <a:moveTo>
                    <a:pt x="50291" y="2510028"/>
                  </a:moveTo>
                  <a:lnTo>
                    <a:pt x="50291" y="0"/>
                  </a:lnTo>
                </a:path>
                <a:path w="3482340" h="2510154">
                  <a:moveTo>
                    <a:pt x="0" y="2510028"/>
                  </a:moveTo>
                  <a:lnTo>
                    <a:pt x="50291" y="2510028"/>
                  </a:lnTo>
                </a:path>
                <a:path w="3482340" h="2510154">
                  <a:moveTo>
                    <a:pt x="0" y="2151888"/>
                  </a:moveTo>
                  <a:lnTo>
                    <a:pt x="50291" y="2151888"/>
                  </a:lnTo>
                </a:path>
                <a:path w="3482340" h="2510154">
                  <a:moveTo>
                    <a:pt x="0" y="1793748"/>
                  </a:moveTo>
                  <a:lnTo>
                    <a:pt x="50291" y="1793748"/>
                  </a:lnTo>
                </a:path>
                <a:path w="3482340" h="2510154">
                  <a:moveTo>
                    <a:pt x="0" y="1434084"/>
                  </a:moveTo>
                  <a:lnTo>
                    <a:pt x="50291" y="1434084"/>
                  </a:lnTo>
                </a:path>
                <a:path w="3482340" h="2510154">
                  <a:moveTo>
                    <a:pt x="0" y="1075944"/>
                  </a:moveTo>
                  <a:lnTo>
                    <a:pt x="50291" y="1075944"/>
                  </a:lnTo>
                </a:path>
                <a:path w="3482340" h="2510154">
                  <a:moveTo>
                    <a:pt x="0" y="717804"/>
                  </a:moveTo>
                  <a:lnTo>
                    <a:pt x="50291" y="717804"/>
                  </a:lnTo>
                </a:path>
                <a:path w="3482340" h="2510154">
                  <a:moveTo>
                    <a:pt x="0" y="359663"/>
                  </a:moveTo>
                  <a:lnTo>
                    <a:pt x="50291" y="359663"/>
                  </a:lnTo>
                </a:path>
                <a:path w="3482340" h="2510154">
                  <a:moveTo>
                    <a:pt x="0" y="0"/>
                  </a:moveTo>
                  <a:lnTo>
                    <a:pt x="50291" y="0"/>
                  </a:lnTo>
                </a:path>
                <a:path w="3482340" h="2510154">
                  <a:moveTo>
                    <a:pt x="50291" y="2510028"/>
                  </a:moveTo>
                  <a:lnTo>
                    <a:pt x="3482339" y="2510028"/>
                  </a:lnTo>
                </a:path>
              </a:pathLst>
            </a:custGeom>
            <a:ln w="9144">
              <a:solidFill>
                <a:srgbClr val="000000"/>
              </a:solidFill>
            </a:ln>
          </p:spPr>
          <p:txBody>
            <a:bodyPr wrap="square" lIns="0" tIns="0" rIns="0" bIns="0" rtlCol="0"/>
            <a:lstStyle/>
            <a:p>
              <a:endParaRPr smtClean="0">
                <a:solidFill>
                  <a:prstClr val="black"/>
                </a:solidFill>
              </a:endParaRPr>
            </a:p>
          </p:txBody>
        </p:sp>
        <p:sp>
          <p:nvSpPr>
            <p:cNvPr id="11" name="object 11"/>
            <p:cNvSpPr/>
            <p:nvPr/>
          </p:nvSpPr>
          <p:spPr>
            <a:xfrm>
              <a:off x="5786627" y="4431791"/>
              <a:ext cx="256540" cy="182880"/>
            </a:xfrm>
            <a:custGeom>
              <a:avLst/>
              <a:gdLst/>
              <a:ahLst/>
              <a:cxnLst/>
              <a:rect l="l" t="t" r="r" b="b"/>
              <a:pathLst>
                <a:path w="256539" h="182879">
                  <a:moveTo>
                    <a:pt x="256032" y="0"/>
                  </a:moveTo>
                  <a:lnTo>
                    <a:pt x="0" y="0"/>
                  </a:lnTo>
                  <a:lnTo>
                    <a:pt x="0" y="182879"/>
                  </a:lnTo>
                  <a:lnTo>
                    <a:pt x="256032" y="182879"/>
                  </a:lnTo>
                  <a:lnTo>
                    <a:pt x="256032" y="0"/>
                  </a:lnTo>
                  <a:close/>
                </a:path>
              </a:pathLst>
            </a:custGeom>
            <a:solidFill>
              <a:srgbClr val="001F5F"/>
            </a:solidFill>
          </p:spPr>
          <p:txBody>
            <a:bodyPr wrap="square" lIns="0" tIns="0" rIns="0" bIns="0" rtlCol="0"/>
            <a:lstStyle/>
            <a:p>
              <a:endParaRPr smtClean="0">
                <a:solidFill>
                  <a:prstClr val="black"/>
                </a:solidFill>
              </a:endParaRPr>
            </a:p>
          </p:txBody>
        </p:sp>
      </p:grpSp>
      <p:sp>
        <p:nvSpPr>
          <p:cNvPr id="12" name="object 12"/>
          <p:cNvSpPr txBox="1"/>
          <p:nvPr/>
        </p:nvSpPr>
        <p:spPr>
          <a:xfrm>
            <a:off x="4961382" y="5157596"/>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endParaRPr sz="1200">
              <a:solidFill>
                <a:prstClr val="black"/>
              </a:solidFill>
              <a:latin typeface="Tahoma"/>
              <a:cs typeface="Tahoma"/>
            </a:endParaRPr>
          </a:p>
        </p:txBody>
      </p:sp>
      <p:sp>
        <p:nvSpPr>
          <p:cNvPr id="13" name="object 13"/>
          <p:cNvSpPr txBox="1"/>
          <p:nvPr/>
        </p:nvSpPr>
        <p:spPr>
          <a:xfrm>
            <a:off x="4961382" y="4798821"/>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endParaRPr sz="1200">
              <a:solidFill>
                <a:prstClr val="black"/>
              </a:solidFill>
              <a:latin typeface="Tahoma"/>
              <a:cs typeface="Tahoma"/>
            </a:endParaRPr>
          </a:p>
        </p:txBody>
      </p:sp>
      <p:sp>
        <p:nvSpPr>
          <p:cNvPr id="14" name="object 14"/>
          <p:cNvSpPr txBox="1"/>
          <p:nvPr/>
        </p:nvSpPr>
        <p:spPr>
          <a:xfrm>
            <a:off x="4961382" y="4440428"/>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endParaRPr sz="1200">
              <a:solidFill>
                <a:prstClr val="black"/>
              </a:solidFill>
              <a:latin typeface="Tahoma"/>
              <a:cs typeface="Tahoma"/>
            </a:endParaRPr>
          </a:p>
        </p:txBody>
      </p:sp>
      <p:sp>
        <p:nvSpPr>
          <p:cNvPr id="15" name="object 15"/>
          <p:cNvSpPr txBox="1"/>
          <p:nvPr/>
        </p:nvSpPr>
        <p:spPr>
          <a:xfrm>
            <a:off x="4961382" y="4081653"/>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endParaRPr sz="1200">
              <a:solidFill>
                <a:prstClr val="black"/>
              </a:solidFill>
              <a:latin typeface="Tahoma"/>
              <a:cs typeface="Tahoma"/>
            </a:endParaRPr>
          </a:p>
        </p:txBody>
      </p:sp>
      <p:sp>
        <p:nvSpPr>
          <p:cNvPr id="16" name="object 16"/>
          <p:cNvSpPr txBox="1"/>
          <p:nvPr/>
        </p:nvSpPr>
        <p:spPr>
          <a:xfrm>
            <a:off x="4961382" y="3722878"/>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endParaRPr sz="1200">
              <a:solidFill>
                <a:prstClr val="black"/>
              </a:solidFill>
              <a:latin typeface="Tahoma"/>
              <a:cs typeface="Tahoma"/>
            </a:endParaRPr>
          </a:p>
        </p:txBody>
      </p:sp>
      <p:sp>
        <p:nvSpPr>
          <p:cNvPr id="17" name="object 17"/>
          <p:cNvSpPr txBox="1"/>
          <p:nvPr/>
        </p:nvSpPr>
        <p:spPr>
          <a:xfrm>
            <a:off x="4961382" y="3364484"/>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endParaRPr sz="1200">
              <a:solidFill>
                <a:prstClr val="black"/>
              </a:solidFill>
              <a:latin typeface="Tahoma"/>
              <a:cs typeface="Tahoma"/>
            </a:endParaRPr>
          </a:p>
        </p:txBody>
      </p:sp>
      <p:sp>
        <p:nvSpPr>
          <p:cNvPr id="18" name="object 18"/>
          <p:cNvSpPr txBox="1"/>
          <p:nvPr/>
        </p:nvSpPr>
        <p:spPr>
          <a:xfrm>
            <a:off x="4961382" y="3005709"/>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a:t>
            </a:r>
            <a:endParaRPr sz="1200">
              <a:solidFill>
                <a:prstClr val="black"/>
              </a:solidFill>
              <a:latin typeface="Tahoma"/>
              <a:cs typeface="Tahoma"/>
            </a:endParaRPr>
          </a:p>
        </p:txBody>
      </p:sp>
      <p:sp>
        <p:nvSpPr>
          <p:cNvPr id="19" name="object 19"/>
          <p:cNvSpPr txBox="1"/>
          <p:nvPr/>
        </p:nvSpPr>
        <p:spPr>
          <a:xfrm>
            <a:off x="4961382" y="2647315"/>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7</a:t>
            </a:r>
            <a:endParaRPr sz="1200">
              <a:solidFill>
                <a:prstClr val="black"/>
              </a:solidFill>
              <a:latin typeface="Tahoma"/>
              <a:cs typeface="Tahoma"/>
            </a:endParaRPr>
          </a:p>
        </p:txBody>
      </p:sp>
      <p:sp>
        <p:nvSpPr>
          <p:cNvPr id="20" name="object 20"/>
          <p:cNvSpPr txBox="1"/>
          <p:nvPr/>
        </p:nvSpPr>
        <p:spPr>
          <a:xfrm>
            <a:off x="5238040" y="5308498"/>
            <a:ext cx="3354704" cy="581025"/>
          </a:xfrm>
          <a:prstGeom prst="rect">
            <a:avLst/>
          </a:prstGeom>
        </p:spPr>
        <p:txBody>
          <a:bodyPr vert="vert270" wrap="square" lIns="0" tIns="12700" rIns="0" bIns="0" rtlCol="0">
            <a:spAutoFit/>
          </a:bodyPr>
          <a:lstStyle/>
          <a:p>
            <a:pPr marL="12700">
              <a:spcBef>
                <a:spcPts val="100"/>
              </a:spcBef>
            </a:pPr>
            <a:r>
              <a:rPr sz="1200" spc="-5" dirty="0">
                <a:solidFill>
                  <a:prstClr val="black"/>
                </a:solidFill>
                <a:latin typeface="Tahoma"/>
                <a:cs typeface="Tahoma"/>
              </a:rPr>
              <a:t>2022-01</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2022-02</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2022-03</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2022-04</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2022-05</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2022-06</a:t>
            </a:r>
            <a:endParaRPr sz="1200">
              <a:solidFill>
                <a:prstClr val="black"/>
              </a:solidFill>
              <a:latin typeface="Tahoma"/>
              <a:cs typeface="Tahoma"/>
            </a:endParaRPr>
          </a:p>
          <a:p>
            <a:pPr marL="12700">
              <a:spcBef>
                <a:spcPts val="825"/>
              </a:spcBef>
            </a:pPr>
            <a:r>
              <a:rPr sz="1200" spc="-5" dirty="0">
                <a:solidFill>
                  <a:prstClr val="black"/>
                </a:solidFill>
                <a:latin typeface="Tahoma"/>
                <a:cs typeface="Tahoma"/>
              </a:rPr>
              <a:t>2022-07</a:t>
            </a:r>
            <a:endParaRPr sz="1200">
              <a:solidFill>
                <a:prstClr val="black"/>
              </a:solidFill>
              <a:latin typeface="Tahoma"/>
              <a:cs typeface="Tahoma"/>
            </a:endParaRPr>
          </a:p>
          <a:p>
            <a:pPr marL="12700">
              <a:spcBef>
                <a:spcPts val="805"/>
              </a:spcBef>
            </a:pPr>
            <a:r>
              <a:rPr sz="1200" spc="-5" dirty="0">
                <a:solidFill>
                  <a:prstClr val="black"/>
                </a:solidFill>
                <a:latin typeface="Tahoma"/>
                <a:cs typeface="Tahoma"/>
              </a:rPr>
              <a:t>2022-08</a:t>
            </a:r>
            <a:endParaRPr sz="1200">
              <a:solidFill>
                <a:prstClr val="black"/>
              </a:solidFill>
              <a:latin typeface="Tahoma"/>
              <a:cs typeface="Tahoma"/>
            </a:endParaRPr>
          </a:p>
          <a:p>
            <a:pPr marL="12700">
              <a:spcBef>
                <a:spcPts val="815"/>
              </a:spcBef>
            </a:pPr>
            <a:r>
              <a:rPr sz="1200" spc="-5" dirty="0">
                <a:solidFill>
                  <a:prstClr val="black"/>
                </a:solidFill>
                <a:latin typeface="Tahoma"/>
                <a:cs typeface="Tahoma"/>
              </a:rPr>
              <a:t>2022-09</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2022-10</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2022-11</a:t>
            </a:r>
            <a:endParaRPr sz="1200">
              <a:solidFill>
                <a:prstClr val="black"/>
              </a:solidFill>
              <a:latin typeface="Tahoma"/>
              <a:cs typeface="Tahoma"/>
            </a:endParaRPr>
          </a:p>
          <a:p>
            <a:pPr marL="12700">
              <a:spcBef>
                <a:spcPts val="810"/>
              </a:spcBef>
            </a:pPr>
            <a:r>
              <a:rPr sz="1200" spc="-5" dirty="0">
                <a:solidFill>
                  <a:prstClr val="black"/>
                </a:solidFill>
                <a:latin typeface="Tahoma"/>
                <a:cs typeface="Tahoma"/>
              </a:rPr>
              <a:t>2022-12</a:t>
            </a:r>
            <a:endParaRPr sz="1200">
              <a:solidFill>
                <a:prstClr val="black"/>
              </a:solidFill>
              <a:latin typeface="Tahoma"/>
              <a:cs typeface="Tahoma"/>
            </a:endParaRPr>
          </a:p>
        </p:txBody>
      </p:sp>
      <p:sp>
        <p:nvSpPr>
          <p:cNvPr id="21" name="object 21"/>
          <p:cNvSpPr txBox="1"/>
          <p:nvPr/>
        </p:nvSpPr>
        <p:spPr>
          <a:xfrm>
            <a:off x="5796788" y="4419092"/>
            <a:ext cx="23876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4</a:t>
            </a:r>
            <a:r>
              <a:rPr sz="1200" spc="-5" dirty="0">
                <a:solidFill>
                  <a:srgbClr val="FFFFFF"/>
                </a:solidFill>
                <a:latin typeface="Tahoma"/>
                <a:cs typeface="Tahoma"/>
              </a:rPr>
              <a:t>,2</a:t>
            </a:r>
            <a:endParaRPr sz="1200">
              <a:solidFill>
                <a:prstClr val="black"/>
              </a:solidFill>
              <a:latin typeface="Tahoma"/>
              <a:cs typeface="Tahoma"/>
            </a:endParaRPr>
          </a:p>
        </p:txBody>
      </p:sp>
      <p:grpSp>
        <p:nvGrpSpPr>
          <p:cNvPr id="22" name="object 22"/>
          <p:cNvGrpSpPr/>
          <p:nvPr/>
        </p:nvGrpSpPr>
        <p:grpSpPr>
          <a:xfrm>
            <a:off x="463295" y="2665476"/>
            <a:ext cx="3900170" cy="2588260"/>
            <a:chOff x="463295" y="2665476"/>
            <a:chExt cx="3900170" cy="2588260"/>
          </a:xfrm>
        </p:grpSpPr>
        <p:sp>
          <p:nvSpPr>
            <p:cNvPr id="23" name="object 23"/>
            <p:cNvSpPr/>
            <p:nvPr/>
          </p:nvSpPr>
          <p:spPr>
            <a:xfrm>
              <a:off x="571500" y="3675887"/>
              <a:ext cx="3733800" cy="1572895"/>
            </a:xfrm>
            <a:custGeom>
              <a:avLst/>
              <a:gdLst/>
              <a:ahLst/>
              <a:cxnLst/>
              <a:rect l="l" t="t" r="r" b="b"/>
              <a:pathLst>
                <a:path w="3733800" h="1572895">
                  <a:moveTo>
                    <a:pt x="141732" y="0"/>
                  </a:moveTo>
                  <a:lnTo>
                    <a:pt x="0" y="0"/>
                  </a:lnTo>
                  <a:lnTo>
                    <a:pt x="0" y="1572768"/>
                  </a:lnTo>
                  <a:lnTo>
                    <a:pt x="141732" y="1572768"/>
                  </a:lnTo>
                  <a:lnTo>
                    <a:pt x="141732" y="0"/>
                  </a:lnTo>
                  <a:close/>
                </a:path>
                <a:path w="3733800" h="1572895">
                  <a:moveTo>
                    <a:pt x="399288" y="3048"/>
                  </a:moveTo>
                  <a:lnTo>
                    <a:pt x="256032" y="3048"/>
                  </a:lnTo>
                  <a:lnTo>
                    <a:pt x="256032" y="1572768"/>
                  </a:lnTo>
                  <a:lnTo>
                    <a:pt x="399288" y="1572768"/>
                  </a:lnTo>
                  <a:lnTo>
                    <a:pt x="399288" y="3048"/>
                  </a:lnTo>
                  <a:close/>
                </a:path>
                <a:path w="3733800" h="1572895">
                  <a:moveTo>
                    <a:pt x="655320" y="10668"/>
                  </a:moveTo>
                  <a:lnTo>
                    <a:pt x="513588" y="10668"/>
                  </a:lnTo>
                  <a:lnTo>
                    <a:pt x="513588" y="1572768"/>
                  </a:lnTo>
                  <a:lnTo>
                    <a:pt x="655320" y="1572768"/>
                  </a:lnTo>
                  <a:lnTo>
                    <a:pt x="655320" y="10668"/>
                  </a:lnTo>
                  <a:close/>
                </a:path>
                <a:path w="3733800" h="1572895">
                  <a:moveTo>
                    <a:pt x="911352" y="28956"/>
                  </a:moveTo>
                  <a:lnTo>
                    <a:pt x="769620" y="28956"/>
                  </a:lnTo>
                  <a:lnTo>
                    <a:pt x="769620" y="1572768"/>
                  </a:lnTo>
                  <a:lnTo>
                    <a:pt x="911352" y="1572768"/>
                  </a:lnTo>
                  <a:lnTo>
                    <a:pt x="911352" y="28956"/>
                  </a:lnTo>
                  <a:close/>
                </a:path>
                <a:path w="3733800" h="1572895">
                  <a:moveTo>
                    <a:pt x="1168908" y="65532"/>
                  </a:moveTo>
                  <a:lnTo>
                    <a:pt x="1025652" y="65532"/>
                  </a:lnTo>
                  <a:lnTo>
                    <a:pt x="1025652" y="1572768"/>
                  </a:lnTo>
                  <a:lnTo>
                    <a:pt x="1168908" y="1572768"/>
                  </a:lnTo>
                  <a:lnTo>
                    <a:pt x="1168908" y="65532"/>
                  </a:lnTo>
                  <a:close/>
                </a:path>
                <a:path w="3733800" h="1572895">
                  <a:moveTo>
                    <a:pt x="1424940" y="88392"/>
                  </a:moveTo>
                  <a:lnTo>
                    <a:pt x="1283208" y="88392"/>
                  </a:lnTo>
                  <a:lnTo>
                    <a:pt x="1283208" y="1572768"/>
                  </a:lnTo>
                  <a:lnTo>
                    <a:pt x="1424940" y="1572768"/>
                  </a:lnTo>
                  <a:lnTo>
                    <a:pt x="1424940" y="88392"/>
                  </a:lnTo>
                  <a:close/>
                </a:path>
                <a:path w="3733800" h="1572895">
                  <a:moveTo>
                    <a:pt x="1680972" y="106680"/>
                  </a:moveTo>
                  <a:lnTo>
                    <a:pt x="1539240" y="106680"/>
                  </a:lnTo>
                  <a:lnTo>
                    <a:pt x="1539240" y="1572768"/>
                  </a:lnTo>
                  <a:lnTo>
                    <a:pt x="1680972" y="1572768"/>
                  </a:lnTo>
                  <a:lnTo>
                    <a:pt x="1680972" y="106680"/>
                  </a:lnTo>
                  <a:close/>
                </a:path>
                <a:path w="3733800" h="1572895">
                  <a:moveTo>
                    <a:pt x="1938528" y="96012"/>
                  </a:moveTo>
                  <a:lnTo>
                    <a:pt x="1795272" y="96012"/>
                  </a:lnTo>
                  <a:lnTo>
                    <a:pt x="1795272" y="1572768"/>
                  </a:lnTo>
                  <a:lnTo>
                    <a:pt x="1938528" y="1572768"/>
                  </a:lnTo>
                  <a:lnTo>
                    <a:pt x="1938528" y="96012"/>
                  </a:lnTo>
                  <a:close/>
                </a:path>
                <a:path w="3733800" h="1572895">
                  <a:moveTo>
                    <a:pt x="2194560" y="25908"/>
                  </a:moveTo>
                  <a:lnTo>
                    <a:pt x="2052828" y="25908"/>
                  </a:lnTo>
                  <a:lnTo>
                    <a:pt x="2052828" y="1572768"/>
                  </a:lnTo>
                  <a:lnTo>
                    <a:pt x="2194560" y="1572768"/>
                  </a:lnTo>
                  <a:lnTo>
                    <a:pt x="2194560" y="25908"/>
                  </a:lnTo>
                  <a:close/>
                </a:path>
                <a:path w="3733800" h="1572895">
                  <a:moveTo>
                    <a:pt x="2450592" y="44196"/>
                  </a:moveTo>
                  <a:lnTo>
                    <a:pt x="2308860" y="44196"/>
                  </a:lnTo>
                  <a:lnTo>
                    <a:pt x="2308860" y="1572768"/>
                  </a:lnTo>
                  <a:lnTo>
                    <a:pt x="2450592" y="1572768"/>
                  </a:lnTo>
                  <a:lnTo>
                    <a:pt x="2450592" y="44196"/>
                  </a:lnTo>
                  <a:close/>
                </a:path>
                <a:path w="3733800" h="1572895">
                  <a:moveTo>
                    <a:pt x="2708148" y="44196"/>
                  </a:moveTo>
                  <a:lnTo>
                    <a:pt x="2564892" y="44196"/>
                  </a:lnTo>
                  <a:lnTo>
                    <a:pt x="2564892" y="1572768"/>
                  </a:lnTo>
                  <a:lnTo>
                    <a:pt x="2708148" y="1572768"/>
                  </a:lnTo>
                  <a:lnTo>
                    <a:pt x="2708148" y="44196"/>
                  </a:lnTo>
                  <a:close/>
                </a:path>
                <a:path w="3733800" h="1572895">
                  <a:moveTo>
                    <a:pt x="2964180" y="80772"/>
                  </a:moveTo>
                  <a:lnTo>
                    <a:pt x="2822448" y="80772"/>
                  </a:lnTo>
                  <a:lnTo>
                    <a:pt x="2822448" y="1572768"/>
                  </a:lnTo>
                  <a:lnTo>
                    <a:pt x="2964180" y="1572768"/>
                  </a:lnTo>
                  <a:lnTo>
                    <a:pt x="2964180" y="80772"/>
                  </a:lnTo>
                  <a:close/>
                </a:path>
                <a:path w="3733800" h="1572895">
                  <a:moveTo>
                    <a:pt x="3220212" y="213360"/>
                  </a:moveTo>
                  <a:lnTo>
                    <a:pt x="3078480" y="213360"/>
                  </a:lnTo>
                  <a:lnTo>
                    <a:pt x="3078480" y="1572768"/>
                  </a:lnTo>
                  <a:lnTo>
                    <a:pt x="3220212" y="1572768"/>
                  </a:lnTo>
                  <a:lnTo>
                    <a:pt x="3220212" y="213360"/>
                  </a:lnTo>
                  <a:close/>
                </a:path>
                <a:path w="3733800" h="1572895">
                  <a:moveTo>
                    <a:pt x="3477768" y="205740"/>
                  </a:moveTo>
                  <a:lnTo>
                    <a:pt x="3334512" y="205740"/>
                  </a:lnTo>
                  <a:lnTo>
                    <a:pt x="3334512" y="1572768"/>
                  </a:lnTo>
                  <a:lnTo>
                    <a:pt x="3477768" y="1572768"/>
                  </a:lnTo>
                  <a:lnTo>
                    <a:pt x="3477768" y="205740"/>
                  </a:lnTo>
                  <a:close/>
                </a:path>
                <a:path w="3733800" h="1572895">
                  <a:moveTo>
                    <a:pt x="3733800" y="327660"/>
                  </a:moveTo>
                  <a:lnTo>
                    <a:pt x="3592068" y="327660"/>
                  </a:lnTo>
                  <a:lnTo>
                    <a:pt x="3592068" y="1572768"/>
                  </a:lnTo>
                  <a:lnTo>
                    <a:pt x="3733800" y="1572768"/>
                  </a:lnTo>
                  <a:lnTo>
                    <a:pt x="3733800" y="327660"/>
                  </a:lnTo>
                  <a:close/>
                </a:path>
              </a:pathLst>
            </a:custGeom>
            <a:solidFill>
              <a:srgbClr val="A80000"/>
            </a:solidFill>
          </p:spPr>
          <p:txBody>
            <a:bodyPr wrap="square" lIns="0" tIns="0" rIns="0" bIns="0" rtlCol="0"/>
            <a:lstStyle/>
            <a:p>
              <a:endParaRPr smtClean="0">
                <a:solidFill>
                  <a:prstClr val="black"/>
                </a:solidFill>
              </a:endParaRPr>
            </a:p>
          </p:txBody>
        </p:sp>
        <p:sp>
          <p:nvSpPr>
            <p:cNvPr id="24" name="object 24"/>
            <p:cNvSpPr/>
            <p:nvPr/>
          </p:nvSpPr>
          <p:spPr>
            <a:xfrm>
              <a:off x="463295" y="2670048"/>
              <a:ext cx="3900170" cy="2578735"/>
            </a:xfrm>
            <a:custGeom>
              <a:avLst/>
              <a:gdLst/>
              <a:ahLst/>
              <a:cxnLst/>
              <a:rect l="l" t="t" r="r" b="b"/>
              <a:pathLst>
                <a:path w="3900170" h="2578735">
                  <a:moveTo>
                    <a:pt x="51816" y="2578608"/>
                  </a:moveTo>
                  <a:lnTo>
                    <a:pt x="51816" y="0"/>
                  </a:lnTo>
                </a:path>
                <a:path w="3900170" h="2578735">
                  <a:moveTo>
                    <a:pt x="0" y="2578608"/>
                  </a:moveTo>
                  <a:lnTo>
                    <a:pt x="51816" y="2578608"/>
                  </a:lnTo>
                </a:path>
                <a:path w="3900170" h="2578735">
                  <a:moveTo>
                    <a:pt x="0" y="2209800"/>
                  </a:moveTo>
                  <a:lnTo>
                    <a:pt x="51816" y="2209800"/>
                  </a:lnTo>
                </a:path>
                <a:path w="3900170" h="2578735">
                  <a:moveTo>
                    <a:pt x="0" y="1840991"/>
                  </a:moveTo>
                  <a:lnTo>
                    <a:pt x="51816" y="1840991"/>
                  </a:lnTo>
                </a:path>
                <a:path w="3900170" h="2578735">
                  <a:moveTo>
                    <a:pt x="0" y="1473708"/>
                  </a:moveTo>
                  <a:lnTo>
                    <a:pt x="51816" y="1473708"/>
                  </a:lnTo>
                </a:path>
                <a:path w="3900170" h="2578735">
                  <a:moveTo>
                    <a:pt x="0" y="1104900"/>
                  </a:moveTo>
                  <a:lnTo>
                    <a:pt x="51816" y="1104900"/>
                  </a:lnTo>
                </a:path>
                <a:path w="3900170" h="2578735">
                  <a:moveTo>
                    <a:pt x="0" y="736091"/>
                  </a:moveTo>
                  <a:lnTo>
                    <a:pt x="51816" y="736091"/>
                  </a:lnTo>
                </a:path>
                <a:path w="3900170" h="2578735">
                  <a:moveTo>
                    <a:pt x="0" y="368807"/>
                  </a:moveTo>
                  <a:lnTo>
                    <a:pt x="51816" y="368807"/>
                  </a:lnTo>
                </a:path>
                <a:path w="3900170" h="2578735">
                  <a:moveTo>
                    <a:pt x="0" y="0"/>
                  </a:moveTo>
                  <a:lnTo>
                    <a:pt x="51816" y="0"/>
                  </a:lnTo>
                </a:path>
                <a:path w="3900170" h="2578735">
                  <a:moveTo>
                    <a:pt x="51816" y="2578608"/>
                  </a:moveTo>
                  <a:lnTo>
                    <a:pt x="3899916" y="2578608"/>
                  </a:lnTo>
                </a:path>
              </a:pathLst>
            </a:custGeom>
            <a:ln w="9144">
              <a:solidFill>
                <a:srgbClr val="000000"/>
              </a:solidFill>
            </a:ln>
          </p:spPr>
          <p:txBody>
            <a:bodyPr wrap="square" lIns="0" tIns="0" rIns="0" bIns="0" rtlCol="0"/>
            <a:lstStyle/>
            <a:p>
              <a:endParaRPr smtClean="0">
                <a:solidFill>
                  <a:prstClr val="black"/>
                </a:solidFill>
              </a:endParaRPr>
            </a:p>
          </p:txBody>
        </p:sp>
        <p:sp>
          <p:nvSpPr>
            <p:cNvPr id="25" name="object 25"/>
            <p:cNvSpPr/>
            <p:nvPr/>
          </p:nvSpPr>
          <p:spPr>
            <a:xfrm>
              <a:off x="4107180" y="4535424"/>
              <a:ext cx="256540" cy="182880"/>
            </a:xfrm>
            <a:custGeom>
              <a:avLst/>
              <a:gdLst/>
              <a:ahLst/>
              <a:cxnLst/>
              <a:rect l="l" t="t" r="r" b="b"/>
              <a:pathLst>
                <a:path w="256539" h="182879">
                  <a:moveTo>
                    <a:pt x="256032" y="0"/>
                  </a:moveTo>
                  <a:lnTo>
                    <a:pt x="0" y="0"/>
                  </a:lnTo>
                  <a:lnTo>
                    <a:pt x="0" y="182880"/>
                  </a:lnTo>
                  <a:lnTo>
                    <a:pt x="256032" y="182880"/>
                  </a:lnTo>
                  <a:lnTo>
                    <a:pt x="256032" y="0"/>
                  </a:lnTo>
                  <a:close/>
                </a:path>
              </a:pathLst>
            </a:custGeom>
            <a:solidFill>
              <a:srgbClr val="A80000"/>
            </a:solidFill>
          </p:spPr>
          <p:txBody>
            <a:bodyPr wrap="square" lIns="0" tIns="0" rIns="0" bIns="0" rtlCol="0"/>
            <a:lstStyle/>
            <a:p>
              <a:endParaRPr smtClean="0">
                <a:solidFill>
                  <a:prstClr val="black"/>
                </a:solidFill>
              </a:endParaRPr>
            </a:p>
          </p:txBody>
        </p:sp>
      </p:grpSp>
      <p:sp>
        <p:nvSpPr>
          <p:cNvPr id="26" name="object 26"/>
          <p:cNvSpPr txBox="1"/>
          <p:nvPr/>
        </p:nvSpPr>
        <p:spPr>
          <a:xfrm>
            <a:off x="275640" y="5136896"/>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0</a:t>
            </a:r>
            <a:endParaRPr sz="1200">
              <a:solidFill>
                <a:prstClr val="black"/>
              </a:solidFill>
              <a:latin typeface="Tahoma"/>
              <a:cs typeface="Tahoma"/>
            </a:endParaRPr>
          </a:p>
        </p:txBody>
      </p:sp>
      <p:sp>
        <p:nvSpPr>
          <p:cNvPr id="37" name="object 37"/>
          <p:cNvSpPr txBox="1"/>
          <p:nvPr/>
        </p:nvSpPr>
        <p:spPr>
          <a:xfrm>
            <a:off x="66852" y="6635828"/>
            <a:ext cx="4453890" cy="209550"/>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Kaynak: TCMB Piyasa Katılımcıları </a:t>
            </a:r>
            <a:r>
              <a:rPr sz="1200" spc="-5" dirty="0">
                <a:solidFill>
                  <a:prstClr val="black"/>
                </a:solidFill>
                <a:latin typeface="Tahoma"/>
                <a:cs typeface="Tahoma"/>
              </a:rPr>
              <a:t>Anketi, </a:t>
            </a:r>
            <a:r>
              <a:rPr sz="1200" spc="-20" dirty="0">
                <a:solidFill>
                  <a:prstClr val="black"/>
                </a:solidFill>
                <a:latin typeface="Tahoma"/>
                <a:cs typeface="Tahoma"/>
              </a:rPr>
              <a:t>TEPAV</a:t>
            </a:r>
            <a:r>
              <a:rPr sz="1200" spc="160" dirty="0">
                <a:solidFill>
                  <a:prstClr val="black"/>
                </a:solidFill>
                <a:latin typeface="Tahoma"/>
                <a:cs typeface="Tahoma"/>
              </a:rPr>
              <a:t> </a:t>
            </a:r>
            <a:r>
              <a:rPr sz="1200" spc="-5" dirty="0">
                <a:solidFill>
                  <a:prstClr val="black"/>
                </a:solidFill>
                <a:latin typeface="Tahoma"/>
                <a:cs typeface="Tahoma"/>
              </a:rPr>
              <a:t>görselleştirmeleri</a:t>
            </a:r>
            <a:endParaRPr sz="1200">
              <a:solidFill>
                <a:prstClr val="black"/>
              </a:solidFill>
              <a:latin typeface="Tahoma"/>
              <a:cs typeface="Tahoma"/>
            </a:endParaRPr>
          </a:p>
        </p:txBody>
      </p:sp>
      <p:sp>
        <p:nvSpPr>
          <p:cNvPr id="27" name="object 27"/>
          <p:cNvSpPr txBox="1"/>
          <p:nvPr/>
        </p:nvSpPr>
        <p:spPr>
          <a:xfrm>
            <a:off x="275640" y="4768037"/>
            <a:ext cx="10922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endParaRPr sz="1200">
              <a:solidFill>
                <a:prstClr val="black"/>
              </a:solidFill>
              <a:latin typeface="Tahoma"/>
              <a:cs typeface="Tahoma"/>
            </a:endParaRPr>
          </a:p>
        </p:txBody>
      </p:sp>
      <p:sp>
        <p:nvSpPr>
          <p:cNvPr id="28" name="object 28"/>
          <p:cNvSpPr txBox="1"/>
          <p:nvPr/>
        </p:nvSpPr>
        <p:spPr>
          <a:xfrm>
            <a:off x="275640" y="4400169"/>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endParaRPr sz="1200">
              <a:solidFill>
                <a:prstClr val="black"/>
              </a:solidFill>
              <a:latin typeface="Tahoma"/>
              <a:cs typeface="Tahoma"/>
            </a:endParaRPr>
          </a:p>
        </p:txBody>
      </p:sp>
      <p:sp>
        <p:nvSpPr>
          <p:cNvPr id="29" name="object 29"/>
          <p:cNvSpPr txBox="1"/>
          <p:nvPr/>
        </p:nvSpPr>
        <p:spPr>
          <a:xfrm>
            <a:off x="275640" y="4031742"/>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3</a:t>
            </a:r>
            <a:endParaRPr sz="1200">
              <a:solidFill>
                <a:prstClr val="black"/>
              </a:solidFill>
              <a:latin typeface="Tahoma"/>
              <a:cs typeface="Tahoma"/>
            </a:endParaRPr>
          </a:p>
        </p:txBody>
      </p:sp>
      <p:sp>
        <p:nvSpPr>
          <p:cNvPr id="30" name="object 30"/>
          <p:cNvSpPr txBox="1"/>
          <p:nvPr/>
        </p:nvSpPr>
        <p:spPr>
          <a:xfrm>
            <a:off x="275640" y="3663442"/>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endParaRPr sz="1200">
              <a:solidFill>
                <a:prstClr val="black"/>
              </a:solidFill>
              <a:latin typeface="Tahoma"/>
              <a:cs typeface="Tahoma"/>
            </a:endParaRPr>
          </a:p>
        </p:txBody>
      </p:sp>
      <p:sp>
        <p:nvSpPr>
          <p:cNvPr id="31" name="object 31"/>
          <p:cNvSpPr txBox="1"/>
          <p:nvPr/>
        </p:nvSpPr>
        <p:spPr>
          <a:xfrm>
            <a:off x="275640" y="3295015"/>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a:t>
            </a:r>
            <a:endParaRPr sz="1200">
              <a:solidFill>
                <a:prstClr val="black"/>
              </a:solidFill>
              <a:latin typeface="Tahoma"/>
              <a:cs typeface="Tahoma"/>
            </a:endParaRPr>
          </a:p>
        </p:txBody>
      </p:sp>
      <p:sp>
        <p:nvSpPr>
          <p:cNvPr id="32" name="object 32"/>
          <p:cNvSpPr txBox="1"/>
          <p:nvPr/>
        </p:nvSpPr>
        <p:spPr>
          <a:xfrm>
            <a:off x="275640" y="2926156"/>
            <a:ext cx="10922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a:t>
            </a:r>
            <a:endParaRPr sz="1200">
              <a:solidFill>
                <a:prstClr val="black"/>
              </a:solidFill>
              <a:latin typeface="Tahoma"/>
              <a:cs typeface="Tahoma"/>
            </a:endParaRPr>
          </a:p>
        </p:txBody>
      </p:sp>
      <p:sp>
        <p:nvSpPr>
          <p:cNvPr id="33" name="object 33"/>
          <p:cNvSpPr txBox="1"/>
          <p:nvPr/>
        </p:nvSpPr>
        <p:spPr>
          <a:xfrm>
            <a:off x="275640" y="2558288"/>
            <a:ext cx="10922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7</a:t>
            </a:r>
            <a:endParaRPr sz="1200">
              <a:solidFill>
                <a:prstClr val="black"/>
              </a:solidFill>
              <a:latin typeface="Tahoma"/>
              <a:cs typeface="Tahoma"/>
            </a:endParaRPr>
          </a:p>
        </p:txBody>
      </p:sp>
      <p:sp>
        <p:nvSpPr>
          <p:cNvPr id="34" name="object 34"/>
          <p:cNvSpPr txBox="1"/>
          <p:nvPr/>
        </p:nvSpPr>
        <p:spPr>
          <a:xfrm>
            <a:off x="537999" y="5288407"/>
            <a:ext cx="3801110" cy="580390"/>
          </a:xfrm>
          <a:prstGeom prst="rect">
            <a:avLst/>
          </a:prstGeom>
        </p:spPr>
        <p:txBody>
          <a:bodyPr vert="vert270" wrap="square" lIns="0" tIns="12700" rIns="0" bIns="0" rtlCol="0">
            <a:spAutoFit/>
          </a:bodyPr>
          <a:lstStyle/>
          <a:p>
            <a:pPr marL="12700">
              <a:spcBef>
                <a:spcPts val="10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5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a:p>
            <a:pPr marL="12700">
              <a:spcBef>
                <a:spcPts val="57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04</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05</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06</a:t>
            </a:r>
            <a:endParaRPr sz="1200">
              <a:solidFill>
                <a:prstClr val="black"/>
              </a:solidFill>
              <a:latin typeface="Tahoma"/>
              <a:cs typeface="Tahoma"/>
            </a:endParaRPr>
          </a:p>
          <a:p>
            <a:pPr marL="12700">
              <a:spcBef>
                <a:spcPts val="5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07</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08</a:t>
            </a:r>
            <a:endParaRPr sz="1200">
              <a:solidFill>
                <a:prstClr val="black"/>
              </a:solidFill>
              <a:latin typeface="Tahoma"/>
              <a:cs typeface="Tahoma"/>
            </a:endParaRPr>
          </a:p>
          <a:p>
            <a:pPr marL="12700">
              <a:spcBef>
                <a:spcPts val="5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09</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10</a:t>
            </a:r>
            <a:endParaRPr sz="1200">
              <a:solidFill>
                <a:prstClr val="black"/>
              </a:solidFill>
              <a:latin typeface="Tahoma"/>
              <a:cs typeface="Tahoma"/>
            </a:endParaRPr>
          </a:p>
          <a:p>
            <a:pPr marL="12700">
              <a:spcBef>
                <a:spcPts val="580"/>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11</a:t>
            </a:r>
            <a:endParaRPr sz="1200">
              <a:solidFill>
                <a:prstClr val="black"/>
              </a:solidFill>
              <a:latin typeface="Tahoma"/>
              <a:cs typeface="Tahoma"/>
            </a:endParaRPr>
          </a:p>
          <a:p>
            <a:pPr marL="12700">
              <a:spcBef>
                <a:spcPts val="575"/>
              </a:spcBef>
            </a:pPr>
            <a:r>
              <a:rPr sz="1200" dirty="0">
                <a:solidFill>
                  <a:prstClr val="black"/>
                </a:solidFill>
                <a:latin typeface="Tahoma"/>
                <a:cs typeface="Tahoma"/>
              </a:rPr>
              <a:t>2021</a:t>
            </a:r>
            <a:r>
              <a:rPr sz="1200" spc="-5" dirty="0">
                <a:solidFill>
                  <a:prstClr val="black"/>
                </a:solidFill>
                <a:latin typeface="Tahoma"/>
                <a:cs typeface="Tahoma"/>
              </a:rPr>
              <a:t>-</a:t>
            </a:r>
            <a:r>
              <a:rPr sz="1200" spc="-10" dirty="0">
                <a:solidFill>
                  <a:prstClr val="black"/>
                </a:solidFill>
                <a:latin typeface="Tahoma"/>
                <a:cs typeface="Tahoma"/>
              </a:rPr>
              <a:t>12</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01</a:t>
            </a:r>
            <a:endParaRPr sz="1200">
              <a:solidFill>
                <a:prstClr val="black"/>
              </a:solidFill>
              <a:latin typeface="Tahoma"/>
              <a:cs typeface="Tahoma"/>
            </a:endParaRPr>
          </a:p>
          <a:p>
            <a:pPr marL="12700">
              <a:spcBef>
                <a:spcPts val="57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02</a:t>
            </a:r>
            <a:endParaRPr sz="1200">
              <a:solidFill>
                <a:prstClr val="black"/>
              </a:solidFill>
              <a:latin typeface="Tahoma"/>
              <a:cs typeface="Tahoma"/>
            </a:endParaRPr>
          </a:p>
          <a:p>
            <a:pPr marL="12700">
              <a:spcBef>
                <a:spcPts val="585"/>
              </a:spcBef>
            </a:pPr>
            <a:r>
              <a:rPr sz="1200" dirty="0">
                <a:solidFill>
                  <a:prstClr val="black"/>
                </a:solidFill>
                <a:latin typeface="Tahoma"/>
                <a:cs typeface="Tahoma"/>
              </a:rPr>
              <a:t>2022</a:t>
            </a:r>
            <a:r>
              <a:rPr sz="1200" spc="-5" dirty="0">
                <a:solidFill>
                  <a:prstClr val="black"/>
                </a:solidFill>
                <a:latin typeface="Tahoma"/>
                <a:cs typeface="Tahoma"/>
              </a:rPr>
              <a:t>-</a:t>
            </a:r>
            <a:r>
              <a:rPr sz="1200" spc="-10" dirty="0">
                <a:solidFill>
                  <a:prstClr val="black"/>
                </a:solidFill>
                <a:latin typeface="Tahoma"/>
                <a:cs typeface="Tahoma"/>
              </a:rPr>
              <a:t>03</a:t>
            </a:r>
            <a:endParaRPr sz="1200">
              <a:solidFill>
                <a:prstClr val="black"/>
              </a:solidFill>
              <a:latin typeface="Tahoma"/>
              <a:cs typeface="Tahoma"/>
            </a:endParaRPr>
          </a:p>
        </p:txBody>
      </p:sp>
      <p:sp>
        <p:nvSpPr>
          <p:cNvPr id="35" name="object 35"/>
          <p:cNvSpPr txBox="1"/>
          <p:nvPr/>
        </p:nvSpPr>
        <p:spPr>
          <a:xfrm>
            <a:off x="4117085" y="4522089"/>
            <a:ext cx="23876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3</a:t>
            </a:r>
            <a:r>
              <a:rPr sz="1200" spc="-5" dirty="0">
                <a:solidFill>
                  <a:srgbClr val="FFFFFF"/>
                </a:solidFill>
                <a:latin typeface="Tahoma"/>
                <a:cs typeface="Tahoma"/>
              </a:rPr>
              <a:t>,4</a:t>
            </a:r>
            <a:endParaRPr sz="1200">
              <a:solidFill>
                <a:prstClr val="black"/>
              </a:solidFill>
              <a:latin typeface="Tahoma"/>
              <a:cs typeface="Tahoma"/>
            </a:endParaRPr>
          </a:p>
        </p:txBody>
      </p:sp>
      <p:sp>
        <p:nvSpPr>
          <p:cNvPr id="36" name="object 36"/>
          <p:cNvSpPr txBox="1"/>
          <p:nvPr/>
        </p:nvSpPr>
        <p:spPr>
          <a:xfrm>
            <a:off x="8385809" y="147015"/>
            <a:ext cx="656590"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75" dirty="0">
                <a:solidFill>
                  <a:srgbClr val="CADDEB"/>
                </a:solidFill>
                <a:latin typeface="Tahoma"/>
                <a:cs typeface="Tahoma"/>
              </a:rPr>
              <a:t> </a:t>
            </a:r>
            <a:r>
              <a:rPr sz="1400" dirty="0">
                <a:solidFill>
                  <a:srgbClr val="CADDEB"/>
                </a:solidFill>
                <a:latin typeface="Tahoma"/>
                <a:cs typeface="Tahoma"/>
              </a:rPr>
              <a:t>59</a:t>
            </a:r>
            <a:endParaRPr sz="1400">
              <a:solidFill>
                <a:prstClr val="black"/>
              </a:solidFill>
              <a:latin typeface="Tahoma"/>
              <a:cs typeface="Tahoma"/>
            </a:endParaRPr>
          </a:p>
        </p:txBody>
      </p:sp>
    </p:spTree>
    <p:extLst>
      <p:ext uri="{BB962C8B-B14F-4D97-AF65-F5344CB8AC3E}">
        <p14:creationId xmlns:p14="http://schemas.microsoft.com/office/powerpoint/2010/main" val="363822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98320"/>
            <a:ext cx="9144000" cy="323215"/>
          </a:xfrm>
          <a:custGeom>
            <a:avLst/>
            <a:gdLst/>
            <a:ahLst/>
            <a:cxnLst/>
            <a:rect l="l" t="t" r="r" b="b"/>
            <a:pathLst>
              <a:path w="9144000" h="323214">
                <a:moveTo>
                  <a:pt x="0" y="0"/>
                </a:moveTo>
                <a:lnTo>
                  <a:pt x="0" y="323088"/>
                </a:lnTo>
                <a:lnTo>
                  <a:pt x="9143999" y="323088"/>
                </a:lnTo>
                <a:lnTo>
                  <a:pt x="9143999" y="0"/>
                </a:lnTo>
                <a:lnTo>
                  <a:pt x="0" y="0"/>
                </a:lnTo>
                <a:close/>
              </a:path>
            </a:pathLst>
          </a:custGeom>
          <a:solidFill>
            <a:srgbClr val="001F5F"/>
          </a:solidFill>
        </p:spPr>
        <p:txBody>
          <a:bodyPr wrap="square" lIns="0" tIns="0" rIns="0" bIns="0" rtlCol="0"/>
          <a:lstStyle/>
          <a:p>
            <a:endParaRPr smtClean="0">
              <a:solidFill>
                <a:prstClr val="black"/>
              </a:solidFill>
            </a:endParaRPr>
          </a:p>
        </p:txBody>
      </p:sp>
      <p:sp>
        <p:nvSpPr>
          <p:cNvPr id="3" name="object 3"/>
          <p:cNvSpPr txBox="1"/>
          <p:nvPr/>
        </p:nvSpPr>
        <p:spPr>
          <a:xfrm>
            <a:off x="67767" y="1828876"/>
            <a:ext cx="8974455" cy="254635"/>
          </a:xfrm>
          <a:prstGeom prst="rect">
            <a:avLst/>
          </a:prstGeom>
        </p:spPr>
        <p:txBody>
          <a:bodyPr vert="horz" wrap="square" lIns="0" tIns="12700" rIns="0" bIns="0" rtlCol="0">
            <a:spAutoFit/>
          </a:bodyPr>
          <a:lstStyle/>
          <a:p>
            <a:pPr marL="12700">
              <a:spcBef>
                <a:spcPts val="100"/>
              </a:spcBef>
            </a:pPr>
            <a:r>
              <a:rPr sz="1500" spc="-5" dirty="0">
                <a:solidFill>
                  <a:srgbClr val="FFFFFF"/>
                </a:solidFill>
                <a:latin typeface="Tahoma"/>
                <a:cs typeface="Tahoma"/>
              </a:rPr>
              <a:t>GSYİH harcama yöntemiyle bileşenler </a:t>
            </a:r>
            <a:r>
              <a:rPr sz="1500" dirty="0">
                <a:solidFill>
                  <a:srgbClr val="FFFFFF"/>
                </a:solidFill>
                <a:latin typeface="Tahoma"/>
                <a:cs typeface="Tahoma"/>
              </a:rPr>
              <a:t>(bir </a:t>
            </a:r>
            <a:r>
              <a:rPr sz="1500" spc="-5" dirty="0">
                <a:solidFill>
                  <a:srgbClr val="FFFFFF"/>
                </a:solidFill>
                <a:latin typeface="Tahoma"/>
                <a:cs typeface="Tahoma"/>
              </a:rPr>
              <a:t>önceki yılın aynı çeyreğine göre </a:t>
            </a:r>
            <a:r>
              <a:rPr sz="1500" dirty="0">
                <a:solidFill>
                  <a:srgbClr val="FFFFFF"/>
                </a:solidFill>
                <a:latin typeface="Tahoma"/>
                <a:cs typeface="Tahoma"/>
              </a:rPr>
              <a:t>değişim, %) </a:t>
            </a:r>
            <a:r>
              <a:rPr sz="1500" spc="-5" dirty="0">
                <a:solidFill>
                  <a:srgbClr val="FFFFFF"/>
                </a:solidFill>
                <a:latin typeface="Tahoma"/>
                <a:cs typeface="Tahoma"/>
              </a:rPr>
              <a:t>2020 </a:t>
            </a:r>
            <a:r>
              <a:rPr sz="1500" dirty="0">
                <a:solidFill>
                  <a:srgbClr val="FFFFFF"/>
                </a:solidFill>
                <a:latin typeface="Tahoma"/>
                <a:cs typeface="Tahoma"/>
              </a:rPr>
              <a:t>Ç1 – </a:t>
            </a:r>
            <a:r>
              <a:rPr sz="1500" spc="-5" dirty="0">
                <a:solidFill>
                  <a:srgbClr val="FFFFFF"/>
                </a:solidFill>
                <a:latin typeface="Tahoma"/>
                <a:cs typeface="Tahoma"/>
              </a:rPr>
              <a:t>2021</a:t>
            </a:r>
            <a:r>
              <a:rPr sz="1500" spc="85" dirty="0">
                <a:solidFill>
                  <a:srgbClr val="FFFFFF"/>
                </a:solidFill>
                <a:latin typeface="Tahoma"/>
                <a:cs typeface="Tahoma"/>
              </a:rPr>
              <a:t> </a:t>
            </a:r>
            <a:r>
              <a:rPr sz="1500" spc="-5" dirty="0">
                <a:solidFill>
                  <a:srgbClr val="FFFFFF"/>
                </a:solidFill>
                <a:latin typeface="Tahoma"/>
                <a:cs typeface="Tahoma"/>
              </a:rPr>
              <a:t>Ç4</a:t>
            </a:r>
            <a:endParaRPr sz="1500">
              <a:solidFill>
                <a:prstClr val="black"/>
              </a:solidFill>
              <a:latin typeface="Tahoma"/>
              <a:cs typeface="Tahoma"/>
            </a:endParaRPr>
          </a:p>
        </p:txBody>
      </p:sp>
      <p:grpSp>
        <p:nvGrpSpPr>
          <p:cNvPr id="4" name="object 4"/>
          <p:cNvGrpSpPr/>
          <p:nvPr/>
        </p:nvGrpSpPr>
        <p:grpSpPr>
          <a:xfrm>
            <a:off x="739140" y="2558795"/>
            <a:ext cx="7893050" cy="2613660"/>
            <a:chOff x="739140" y="2558795"/>
            <a:chExt cx="7893050" cy="2613660"/>
          </a:xfrm>
        </p:grpSpPr>
        <p:sp>
          <p:nvSpPr>
            <p:cNvPr id="5" name="object 5"/>
            <p:cNvSpPr/>
            <p:nvPr/>
          </p:nvSpPr>
          <p:spPr>
            <a:xfrm>
              <a:off x="858012" y="4104131"/>
              <a:ext cx="169545" cy="116205"/>
            </a:xfrm>
            <a:custGeom>
              <a:avLst/>
              <a:gdLst/>
              <a:ahLst/>
              <a:cxnLst/>
              <a:rect l="l" t="t" r="r" b="b"/>
              <a:pathLst>
                <a:path w="169544" h="116204">
                  <a:moveTo>
                    <a:pt x="169163" y="0"/>
                  </a:moveTo>
                  <a:lnTo>
                    <a:pt x="0" y="0"/>
                  </a:lnTo>
                  <a:lnTo>
                    <a:pt x="0" y="115824"/>
                  </a:lnTo>
                  <a:lnTo>
                    <a:pt x="169163" y="115824"/>
                  </a:lnTo>
                  <a:lnTo>
                    <a:pt x="169163" y="0"/>
                  </a:lnTo>
                  <a:close/>
                </a:path>
              </a:pathLst>
            </a:custGeom>
            <a:solidFill>
              <a:srgbClr val="A80000"/>
            </a:solidFill>
          </p:spPr>
          <p:txBody>
            <a:bodyPr wrap="square" lIns="0" tIns="0" rIns="0" bIns="0" rtlCol="0"/>
            <a:lstStyle/>
            <a:p>
              <a:endParaRPr smtClean="0">
                <a:solidFill>
                  <a:prstClr val="black"/>
                </a:solidFill>
              </a:endParaRPr>
            </a:p>
          </p:txBody>
        </p:sp>
        <p:sp>
          <p:nvSpPr>
            <p:cNvPr id="6" name="object 6"/>
            <p:cNvSpPr/>
            <p:nvPr/>
          </p:nvSpPr>
          <p:spPr>
            <a:xfrm>
              <a:off x="1027176" y="4151375"/>
              <a:ext cx="169545" cy="68580"/>
            </a:xfrm>
            <a:custGeom>
              <a:avLst/>
              <a:gdLst/>
              <a:ahLst/>
              <a:cxnLst/>
              <a:rect l="l" t="t" r="r" b="b"/>
              <a:pathLst>
                <a:path w="169544" h="68579">
                  <a:moveTo>
                    <a:pt x="169163" y="0"/>
                  </a:moveTo>
                  <a:lnTo>
                    <a:pt x="0" y="0"/>
                  </a:lnTo>
                  <a:lnTo>
                    <a:pt x="0" y="68580"/>
                  </a:lnTo>
                  <a:lnTo>
                    <a:pt x="169163" y="68580"/>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1027176" y="4151375"/>
              <a:ext cx="169545" cy="68580"/>
            </a:xfrm>
            <a:custGeom>
              <a:avLst/>
              <a:gdLst/>
              <a:ahLst/>
              <a:cxnLst/>
              <a:rect l="l" t="t" r="r" b="b"/>
              <a:pathLst>
                <a:path w="169544" h="68579">
                  <a:moveTo>
                    <a:pt x="0" y="68580"/>
                  </a:moveTo>
                  <a:lnTo>
                    <a:pt x="169163" y="68580"/>
                  </a:lnTo>
                  <a:lnTo>
                    <a:pt x="169163" y="0"/>
                  </a:lnTo>
                  <a:lnTo>
                    <a:pt x="0" y="0"/>
                  </a:lnTo>
                  <a:lnTo>
                    <a:pt x="0" y="6858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8" name="object 8"/>
            <p:cNvSpPr/>
            <p:nvPr/>
          </p:nvSpPr>
          <p:spPr>
            <a:xfrm>
              <a:off x="1196340" y="4219955"/>
              <a:ext cx="169545" cy="15240"/>
            </a:xfrm>
            <a:custGeom>
              <a:avLst/>
              <a:gdLst/>
              <a:ahLst/>
              <a:cxnLst/>
              <a:rect l="l" t="t" r="r" b="b"/>
              <a:pathLst>
                <a:path w="169544" h="15239">
                  <a:moveTo>
                    <a:pt x="169164" y="0"/>
                  </a:moveTo>
                  <a:lnTo>
                    <a:pt x="0" y="0"/>
                  </a:lnTo>
                  <a:lnTo>
                    <a:pt x="0" y="15240"/>
                  </a:lnTo>
                  <a:lnTo>
                    <a:pt x="169164" y="15240"/>
                  </a:lnTo>
                  <a:lnTo>
                    <a:pt x="169164" y="0"/>
                  </a:lnTo>
                  <a:close/>
                </a:path>
              </a:pathLst>
            </a:custGeom>
            <a:solidFill>
              <a:srgbClr val="808080"/>
            </a:solidFill>
          </p:spPr>
          <p:txBody>
            <a:bodyPr wrap="square" lIns="0" tIns="0" rIns="0" bIns="0" rtlCol="0"/>
            <a:lstStyle/>
            <a:p>
              <a:endParaRPr smtClean="0">
                <a:solidFill>
                  <a:prstClr val="black"/>
                </a:solidFill>
              </a:endParaRPr>
            </a:p>
          </p:txBody>
        </p:sp>
        <p:sp>
          <p:nvSpPr>
            <p:cNvPr id="9" name="object 9"/>
            <p:cNvSpPr/>
            <p:nvPr/>
          </p:nvSpPr>
          <p:spPr>
            <a:xfrm>
              <a:off x="1196340" y="4219955"/>
              <a:ext cx="169545" cy="15240"/>
            </a:xfrm>
            <a:custGeom>
              <a:avLst/>
              <a:gdLst/>
              <a:ahLst/>
              <a:cxnLst/>
              <a:rect l="l" t="t" r="r" b="b"/>
              <a:pathLst>
                <a:path w="169544" h="15239">
                  <a:moveTo>
                    <a:pt x="0" y="15240"/>
                  </a:moveTo>
                  <a:lnTo>
                    <a:pt x="169164" y="15240"/>
                  </a:lnTo>
                  <a:lnTo>
                    <a:pt x="169164" y="0"/>
                  </a:lnTo>
                  <a:lnTo>
                    <a:pt x="0" y="0"/>
                  </a:lnTo>
                  <a:lnTo>
                    <a:pt x="0" y="1524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0" name="object 10"/>
            <p:cNvSpPr/>
            <p:nvPr/>
          </p:nvSpPr>
          <p:spPr>
            <a:xfrm>
              <a:off x="1365504" y="4219955"/>
              <a:ext cx="169545" cy="26034"/>
            </a:xfrm>
            <a:custGeom>
              <a:avLst/>
              <a:gdLst/>
              <a:ahLst/>
              <a:cxnLst/>
              <a:rect l="l" t="t" r="r" b="b"/>
              <a:pathLst>
                <a:path w="169544" h="26035">
                  <a:moveTo>
                    <a:pt x="169164" y="0"/>
                  </a:moveTo>
                  <a:lnTo>
                    <a:pt x="0" y="0"/>
                  </a:lnTo>
                  <a:lnTo>
                    <a:pt x="0" y="25908"/>
                  </a:lnTo>
                  <a:lnTo>
                    <a:pt x="169164" y="25908"/>
                  </a:lnTo>
                  <a:lnTo>
                    <a:pt x="169164" y="0"/>
                  </a:lnTo>
                  <a:close/>
                </a:path>
              </a:pathLst>
            </a:custGeom>
            <a:solidFill>
              <a:srgbClr val="00776F"/>
            </a:solidFill>
          </p:spPr>
          <p:txBody>
            <a:bodyPr wrap="square" lIns="0" tIns="0" rIns="0" bIns="0" rtlCol="0"/>
            <a:lstStyle/>
            <a:p>
              <a:endParaRPr smtClean="0">
                <a:solidFill>
                  <a:prstClr val="black"/>
                </a:solidFill>
              </a:endParaRPr>
            </a:p>
          </p:txBody>
        </p:sp>
        <p:sp>
          <p:nvSpPr>
            <p:cNvPr id="11" name="object 11"/>
            <p:cNvSpPr/>
            <p:nvPr/>
          </p:nvSpPr>
          <p:spPr>
            <a:xfrm>
              <a:off x="1365504" y="4219955"/>
              <a:ext cx="169545" cy="26034"/>
            </a:xfrm>
            <a:custGeom>
              <a:avLst/>
              <a:gdLst/>
              <a:ahLst/>
              <a:cxnLst/>
              <a:rect l="l" t="t" r="r" b="b"/>
              <a:pathLst>
                <a:path w="169544" h="26035">
                  <a:moveTo>
                    <a:pt x="0" y="25908"/>
                  </a:moveTo>
                  <a:lnTo>
                    <a:pt x="169164" y="25908"/>
                  </a:lnTo>
                  <a:lnTo>
                    <a:pt x="169164" y="0"/>
                  </a:lnTo>
                  <a:lnTo>
                    <a:pt x="0" y="0"/>
                  </a:lnTo>
                  <a:lnTo>
                    <a:pt x="0" y="2590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2" name="object 12"/>
            <p:cNvSpPr/>
            <p:nvPr/>
          </p:nvSpPr>
          <p:spPr>
            <a:xfrm>
              <a:off x="1534668" y="3709415"/>
              <a:ext cx="167640" cy="510540"/>
            </a:xfrm>
            <a:custGeom>
              <a:avLst/>
              <a:gdLst/>
              <a:ahLst/>
              <a:cxnLst/>
              <a:rect l="l" t="t" r="r" b="b"/>
              <a:pathLst>
                <a:path w="167639" h="510539">
                  <a:moveTo>
                    <a:pt x="167639" y="0"/>
                  </a:moveTo>
                  <a:lnTo>
                    <a:pt x="0" y="0"/>
                  </a:lnTo>
                  <a:lnTo>
                    <a:pt x="0" y="510540"/>
                  </a:lnTo>
                  <a:lnTo>
                    <a:pt x="167639" y="510540"/>
                  </a:lnTo>
                  <a:lnTo>
                    <a:pt x="167639" y="0"/>
                  </a:lnTo>
                  <a:close/>
                </a:path>
              </a:pathLst>
            </a:custGeom>
            <a:solidFill>
              <a:srgbClr val="D5580D"/>
            </a:solidFill>
          </p:spPr>
          <p:txBody>
            <a:bodyPr wrap="square" lIns="0" tIns="0" rIns="0" bIns="0" rtlCol="0"/>
            <a:lstStyle/>
            <a:p>
              <a:endParaRPr smtClean="0">
                <a:solidFill>
                  <a:prstClr val="black"/>
                </a:solidFill>
              </a:endParaRPr>
            </a:p>
          </p:txBody>
        </p:sp>
        <p:sp>
          <p:nvSpPr>
            <p:cNvPr id="13" name="object 13"/>
            <p:cNvSpPr/>
            <p:nvPr/>
          </p:nvSpPr>
          <p:spPr>
            <a:xfrm>
              <a:off x="1534668" y="3709415"/>
              <a:ext cx="167640" cy="510540"/>
            </a:xfrm>
            <a:custGeom>
              <a:avLst/>
              <a:gdLst/>
              <a:ahLst/>
              <a:cxnLst/>
              <a:rect l="l" t="t" r="r" b="b"/>
              <a:pathLst>
                <a:path w="167639" h="510539">
                  <a:moveTo>
                    <a:pt x="0" y="510540"/>
                  </a:moveTo>
                  <a:lnTo>
                    <a:pt x="167639" y="510540"/>
                  </a:lnTo>
                  <a:lnTo>
                    <a:pt x="167639" y="0"/>
                  </a:lnTo>
                  <a:lnTo>
                    <a:pt x="0" y="0"/>
                  </a:lnTo>
                  <a:lnTo>
                    <a:pt x="0" y="51054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4" name="object 14"/>
            <p:cNvSpPr/>
            <p:nvPr/>
          </p:nvSpPr>
          <p:spPr>
            <a:xfrm>
              <a:off x="1837943" y="4219955"/>
              <a:ext cx="169545" cy="218440"/>
            </a:xfrm>
            <a:custGeom>
              <a:avLst/>
              <a:gdLst/>
              <a:ahLst/>
              <a:cxnLst/>
              <a:rect l="l" t="t" r="r" b="b"/>
              <a:pathLst>
                <a:path w="169544" h="218439">
                  <a:moveTo>
                    <a:pt x="169163" y="0"/>
                  </a:moveTo>
                  <a:lnTo>
                    <a:pt x="0" y="0"/>
                  </a:lnTo>
                  <a:lnTo>
                    <a:pt x="0" y="217932"/>
                  </a:lnTo>
                  <a:lnTo>
                    <a:pt x="169163" y="217932"/>
                  </a:lnTo>
                  <a:lnTo>
                    <a:pt x="169163" y="0"/>
                  </a:lnTo>
                  <a:close/>
                </a:path>
              </a:pathLst>
            </a:custGeom>
            <a:solidFill>
              <a:srgbClr val="A80000"/>
            </a:solidFill>
          </p:spPr>
          <p:txBody>
            <a:bodyPr wrap="square" lIns="0" tIns="0" rIns="0" bIns="0" rtlCol="0"/>
            <a:lstStyle/>
            <a:p>
              <a:endParaRPr smtClean="0">
                <a:solidFill>
                  <a:prstClr val="black"/>
                </a:solidFill>
              </a:endParaRPr>
            </a:p>
          </p:txBody>
        </p:sp>
        <p:sp>
          <p:nvSpPr>
            <p:cNvPr id="15" name="object 15"/>
            <p:cNvSpPr/>
            <p:nvPr/>
          </p:nvSpPr>
          <p:spPr>
            <a:xfrm>
              <a:off x="2007107" y="4219955"/>
              <a:ext cx="169545" cy="7620"/>
            </a:xfrm>
            <a:custGeom>
              <a:avLst/>
              <a:gdLst/>
              <a:ahLst/>
              <a:cxnLst/>
              <a:rect l="l" t="t" r="r" b="b"/>
              <a:pathLst>
                <a:path w="169544" h="7620">
                  <a:moveTo>
                    <a:pt x="169163" y="0"/>
                  </a:moveTo>
                  <a:lnTo>
                    <a:pt x="0" y="0"/>
                  </a:lnTo>
                  <a:lnTo>
                    <a:pt x="0" y="7620"/>
                  </a:lnTo>
                  <a:lnTo>
                    <a:pt x="169163" y="7620"/>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16" name="object 16"/>
            <p:cNvSpPr/>
            <p:nvPr/>
          </p:nvSpPr>
          <p:spPr>
            <a:xfrm>
              <a:off x="2004059" y="4218431"/>
              <a:ext cx="175260" cy="6985"/>
            </a:xfrm>
            <a:custGeom>
              <a:avLst/>
              <a:gdLst/>
              <a:ahLst/>
              <a:cxnLst/>
              <a:rect l="l" t="t" r="r" b="b"/>
              <a:pathLst>
                <a:path w="175260" h="6985">
                  <a:moveTo>
                    <a:pt x="0" y="6858"/>
                  </a:moveTo>
                  <a:lnTo>
                    <a:pt x="175260" y="6858"/>
                  </a:lnTo>
                </a:path>
                <a:path w="175260" h="6985">
                  <a:moveTo>
                    <a:pt x="0" y="0"/>
                  </a:moveTo>
                  <a:lnTo>
                    <a:pt x="175260" y="0"/>
                  </a:lnTo>
                </a:path>
              </a:pathLst>
            </a:custGeom>
            <a:ln w="10668">
              <a:solidFill>
                <a:srgbClr val="FFFFFF"/>
              </a:solidFill>
            </a:ln>
          </p:spPr>
          <p:txBody>
            <a:bodyPr wrap="square" lIns="0" tIns="0" rIns="0" bIns="0" rtlCol="0"/>
            <a:lstStyle/>
            <a:p>
              <a:endParaRPr smtClean="0">
                <a:solidFill>
                  <a:prstClr val="black"/>
                </a:solidFill>
              </a:endParaRPr>
            </a:p>
          </p:txBody>
        </p:sp>
        <p:sp>
          <p:nvSpPr>
            <p:cNvPr id="17" name="object 17"/>
            <p:cNvSpPr/>
            <p:nvPr/>
          </p:nvSpPr>
          <p:spPr>
            <a:xfrm>
              <a:off x="2176272" y="4219955"/>
              <a:ext cx="169545" cy="140335"/>
            </a:xfrm>
            <a:custGeom>
              <a:avLst/>
              <a:gdLst/>
              <a:ahLst/>
              <a:cxnLst/>
              <a:rect l="l" t="t" r="r" b="b"/>
              <a:pathLst>
                <a:path w="169544" h="140335">
                  <a:moveTo>
                    <a:pt x="169163" y="0"/>
                  </a:moveTo>
                  <a:lnTo>
                    <a:pt x="0" y="0"/>
                  </a:lnTo>
                  <a:lnTo>
                    <a:pt x="0" y="140208"/>
                  </a:lnTo>
                  <a:lnTo>
                    <a:pt x="169163" y="140208"/>
                  </a:lnTo>
                  <a:lnTo>
                    <a:pt x="169163" y="0"/>
                  </a:lnTo>
                  <a:close/>
                </a:path>
              </a:pathLst>
            </a:custGeom>
            <a:solidFill>
              <a:srgbClr val="808080"/>
            </a:solidFill>
          </p:spPr>
          <p:txBody>
            <a:bodyPr wrap="square" lIns="0" tIns="0" rIns="0" bIns="0" rtlCol="0"/>
            <a:lstStyle/>
            <a:p>
              <a:endParaRPr smtClean="0">
                <a:solidFill>
                  <a:prstClr val="black"/>
                </a:solidFill>
              </a:endParaRPr>
            </a:p>
          </p:txBody>
        </p:sp>
        <p:sp>
          <p:nvSpPr>
            <p:cNvPr id="18" name="object 18"/>
            <p:cNvSpPr/>
            <p:nvPr/>
          </p:nvSpPr>
          <p:spPr>
            <a:xfrm>
              <a:off x="2176272" y="4219955"/>
              <a:ext cx="169545" cy="140335"/>
            </a:xfrm>
            <a:custGeom>
              <a:avLst/>
              <a:gdLst/>
              <a:ahLst/>
              <a:cxnLst/>
              <a:rect l="l" t="t" r="r" b="b"/>
              <a:pathLst>
                <a:path w="169544" h="140335">
                  <a:moveTo>
                    <a:pt x="0" y="140208"/>
                  </a:moveTo>
                  <a:lnTo>
                    <a:pt x="169163" y="140208"/>
                  </a:lnTo>
                  <a:lnTo>
                    <a:pt x="169163" y="0"/>
                  </a:lnTo>
                  <a:lnTo>
                    <a:pt x="0" y="0"/>
                  </a:lnTo>
                  <a:lnTo>
                    <a:pt x="0" y="14020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9" name="object 19"/>
            <p:cNvSpPr/>
            <p:nvPr/>
          </p:nvSpPr>
          <p:spPr>
            <a:xfrm>
              <a:off x="2345436" y="4219955"/>
              <a:ext cx="169545" cy="862965"/>
            </a:xfrm>
            <a:custGeom>
              <a:avLst/>
              <a:gdLst/>
              <a:ahLst/>
              <a:cxnLst/>
              <a:rect l="l" t="t" r="r" b="b"/>
              <a:pathLst>
                <a:path w="169544" h="862964">
                  <a:moveTo>
                    <a:pt x="169163" y="0"/>
                  </a:moveTo>
                  <a:lnTo>
                    <a:pt x="0" y="0"/>
                  </a:lnTo>
                  <a:lnTo>
                    <a:pt x="0" y="862584"/>
                  </a:lnTo>
                  <a:lnTo>
                    <a:pt x="169163" y="862584"/>
                  </a:lnTo>
                  <a:lnTo>
                    <a:pt x="169163" y="0"/>
                  </a:lnTo>
                  <a:close/>
                </a:path>
              </a:pathLst>
            </a:custGeom>
            <a:solidFill>
              <a:srgbClr val="00776F"/>
            </a:solidFill>
          </p:spPr>
          <p:txBody>
            <a:bodyPr wrap="square" lIns="0" tIns="0" rIns="0" bIns="0" rtlCol="0"/>
            <a:lstStyle/>
            <a:p>
              <a:endParaRPr smtClean="0">
                <a:solidFill>
                  <a:prstClr val="black"/>
                </a:solidFill>
              </a:endParaRPr>
            </a:p>
          </p:txBody>
        </p:sp>
        <p:sp>
          <p:nvSpPr>
            <p:cNvPr id="20" name="object 20"/>
            <p:cNvSpPr/>
            <p:nvPr/>
          </p:nvSpPr>
          <p:spPr>
            <a:xfrm>
              <a:off x="2345436" y="4219955"/>
              <a:ext cx="169545" cy="862965"/>
            </a:xfrm>
            <a:custGeom>
              <a:avLst/>
              <a:gdLst/>
              <a:ahLst/>
              <a:cxnLst/>
              <a:rect l="l" t="t" r="r" b="b"/>
              <a:pathLst>
                <a:path w="169544" h="862964">
                  <a:moveTo>
                    <a:pt x="0" y="862584"/>
                  </a:moveTo>
                  <a:lnTo>
                    <a:pt x="169163" y="862584"/>
                  </a:lnTo>
                  <a:lnTo>
                    <a:pt x="169163" y="0"/>
                  </a:lnTo>
                  <a:lnTo>
                    <a:pt x="0" y="0"/>
                  </a:lnTo>
                  <a:lnTo>
                    <a:pt x="0" y="86258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1" name="object 21"/>
            <p:cNvSpPr/>
            <p:nvPr/>
          </p:nvSpPr>
          <p:spPr>
            <a:xfrm>
              <a:off x="2514600" y="4219955"/>
              <a:ext cx="169545" cy="190500"/>
            </a:xfrm>
            <a:custGeom>
              <a:avLst/>
              <a:gdLst/>
              <a:ahLst/>
              <a:cxnLst/>
              <a:rect l="l" t="t" r="r" b="b"/>
              <a:pathLst>
                <a:path w="169544" h="190500">
                  <a:moveTo>
                    <a:pt x="169163" y="0"/>
                  </a:moveTo>
                  <a:lnTo>
                    <a:pt x="0" y="0"/>
                  </a:lnTo>
                  <a:lnTo>
                    <a:pt x="0" y="190500"/>
                  </a:lnTo>
                  <a:lnTo>
                    <a:pt x="169163" y="190500"/>
                  </a:lnTo>
                  <a:lnTo>
                    <a:pt x="169163" y="0"/>
                  </a:lnTo>
                  <a:close/>
                </a:path>
              </a:pathLst>
            </a:custGeom>
            <a:solidFill>
              <a:srgbClr val="D5580D"/>
            </a:solidFill>
          </p:spPr>
          <p:txBody>
            <a:bodyPr wrap="square" lIns="0" tIns="0" rIns="0" bIns="0" rtlCol="0"/>
            <a:lstStyle/>
            <a:p>
              <a:endParaRPr smtClean="0">
                <a:solidFill>
                  <a:prstClr val="black"/>
                </a:solidFill>
              </a:endParaRPr>
            </a:p>
          </p:txBody>
        </p:sp>
        <p:sp>
          <p:nvSpPr>
            <p:cNvPr id="22" name="object 22"/>
            <p:cNvSpPr/>
            <p:nvPr/>
          </p:nvSpPr>
          <p:spPr>
            <a:xfrm>
              <a:off x="2514600" y="4219955"/>
              <a:ext cx="169545" cy="190500"/>
            </a:xfrm>
            <a:custGeom>
              <a:avLst/>
              <a:gdLst/>
              <a:ahLst/>
              <a:cxnLst/>
              <a:rect l="l" t="t" r="r" b="b"/>
              <a:pathLst>
                <a:path w="169544" h="190500">
                  <a:moveTo>
                    <a:pt x="0" y="190500"/>
                  </a:moveTo>
                  <a:lnTo>
                    <a:pt x="169163" y="190500"/>
                  </a:lnTo>
                  <a:lnTo>
                    <a:pt x="169163" y="0"/>
                  </a:lnTo>
                  <a:lnTo>
                    <a:pt x="0" y="0"/>
                  </a:lnTo>
                  <a:lnTo>
                    <a:pt x="0" y="19050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3" name="object 23"/>
            <p:cNvSpPr/>
            <p:nvPr/>
          </p:nvSpPr>
          <p:spPr>
            <a:xfrm>
              <a:off x="2817875" y="4021835"/>
              <a:ext cx="169545" cy="198120"/>
            </a:xfrm>
            <a:custGeom>
              <a:avLst/>
              <a:gdLst/>
              <a:ahLst/>
              <a:cxnLst/>
              <a:rect l="l" t="t" r="r" b="b"/>
              <a:pathLst>
                <a:path w="169544" h="198120">
                  <a:moveTo>
                    <a:pt x="169163" y="0"/>
                  </a:moveTo>
                  <a:lnTo>
                    <a:pt x="0" y="0"/>
                  </a:lnTo>
                  <a:lnTo>
                    <a:pt x="0" y="198119"/>
                  </a:lnTo>
                  <a:lnTo>
                    <a:pt x="169163" y="198119"/>
                  </a:lnTo>
                  <a:lnTo>
                    <a:pt x="169163" y="0"/>
                  </a:lnTo>
                  <a:close/>
                </a:path>
              </a:pathLst>
            </a:custGeom>
            <a:solidFill>
              <a:srgbClr val="A80000"/>
            </a:solidFill>
          </p:spPr>
          <p:txBody>
            <a:bodyPr wrap="square" lIns="0" tIns="0" rIns="0" bIns="0" rtlCol="0"/>
            <a:lstStyle/>
            <a:p>
              <a:endParaRPr smtClean="0">
                <a:solidFill>
                  <a:prstClr val="black"/>
                </a:solidFill>
              </a:endParaRPr>
            </a:p>
          </p:txBody>
        </p:sp>
        <p:sp>
          <p:nvSpPr>
            <p:cNvPr id="24" name="object 24"/>
            <p:cNvSpPr/>
            <p:nvPr/>
          </p:nvSpPr>
          <p:spPr>
            <a:xfrm>
              <a:off x="2987040" y="4172711"/>
              <a:ext cx="169545" cy="47625"/>
            </a:xfrm>
            <a:custGeom>
              <a:avLst/>
              <a:gdLst/>
              <a:ahLst/>
              <a:cxnLst/>
              <a:rect l="l" t="t" r="r" b="b"/>
              <a:pathLst>
                <a:path w="169544" h="47625">
                  <a:moveTo>
                    <a:pt x="169163" y="0"/>
                  </a:moveTo>
                  <a:lnTo>
                    <a:pt x="0" y="0"/>
                  </a:lnTo>
                  <a:lnTo>
                    <a:pt x="0" y="47243"/>
                  </a:lnTo>
                  <a:lnTo>
                    <a:pt x="169163" y="47243"/>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25" name="object 25"/>
            <p:cNvSpPr/>
            <p:nvPr/>
          </p:nvSpPr>
          <p:spPr>
            <a:xfrm>
              <a:off x="2987040" y="4172711"/>
              <a:ext cx="169545" cy="47625"/>
            </a:xfrm>
            <a:custGeom>
              <a:avLst/>
              <a:gdLst/>
              <a:ahLst/>
              <a:cxnLst/>
              <a:rect l="l" t="t" r="r" b="b"/>
              <a:pathLst>
                <a:path w="169544" h="47625">
                  <a:moveTo>
                    <a:pt x="0" y="47243"/>
                  </a:moveTo>
                  <a:lnTo>
                    <a:pt x="169163" y="47243"/>
                  </a:lnTo>
                  <a:lnTo>
                    <a:pt x="169163" y="0"/>
                  </a:lnTo>
                  <a:lnTo>
                    <a:pt x="0" y="0"/>
                  </a:lnTo>
                  <a:lnTo>
                    <a:pt x="0" y="4724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6" name="object 26"/>
            <p:cNvSpPr/>
            <p:nvPr/>
          </p:nvSpPr>
          <p:spPr>
            <a:xfrm>
              <a:off x="3156204" y="3685031"/>
              <a:ext cx="169545" cy="535305"/>
            </a:xfrm>
            <a:custGeom>
              <a:avLst/>
              <a:gdLst/>
              <a:ahLst/>
              <a:cxnLst/>
              <a:rect l="l" t="t" r="r" b="b"/>
              <a:pathLst>
                <a:path w="169545" h="535304">
                  <a:moveTo>
                    <a:pt x="169164" y="0"/>
                  </a:moveTo>
                  <a:lnTo>
                    <a:pt x="0" y="0"/>
                  </a:lnTo>
                  <a:lnTo>
                    <a:pt x="0" y="534924"/>
                  </a:lnTo>
                  <a:lnTo>
                    <a:pt x="169164" y="534924"/>
                  </a:lnTo>
                  <a:lnTo>
                    <a:pt x="169164" y="0"/>
                  </a:lnTo>
                  <a:close/>
                </a:path>
              </a:pathLst>
            </a:custGeom>
            <a:solidFill>
              <a:srgbClr val="808080"/>
            </a:solidFill>
          </p:spPr>
          <p:txBody>
            <a:bodyPr wrap="square" lIns="0" tIns="0" rIns="0" bIns="0" rtlCol="0"/>
            <a:lstStyle/>
            <a:p>
              <a:endParaRPr smtClean="0">
                <a:solidFill>
                  <a:prstClr val="black"/>
                </a:solidFill>
              </a:endParaRPr>
            </a:p>
          </p:txBody>
        </p:sp>
        <p:sp>
          <p:nvSpPr>
            <p:cNvPr id="27" name="object 27"/>
            <p:cNvSpPr/>
            <p:nvPr/>
          </p:nvSpPr>
          <p:spPr>
            <a:xfrm>
              <a:off x="3156204" y="3685031"/>
              <a:ext cx="169545" cy="535305"/>
            </a:xfrm>
            <a:custGeom>
              <a:avLst/>
              <a:gdLst/>
              <a:ahLst/>
              <a:cxnLst/>
              <a:rect l="l" t="t" r="r" b="b"/>
              <a:pathLst>
                <a:path w="169545" h="535304">
                  <a:moveTo>
                    <a:pt x="0" y="534924"/>
                  </a:moveTo>
                  <a:lnTo>
                    <a:pt x="169164" y="534924"/>
                  </a:lnTo>
                  <a:lnTo>
                    <a:pt x="169164" y="0"/>
                  </a:lnTo>
                  <a:lnTo>
                    <a:pt x="0" y="0"/>
                  </a:lnTo>
                  <a:lnTo>
                    <a:pt x="0" y="534924"/>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28" name="object 28"/>
            <p:cNvSpPr/>
            <p:nvPr/>
          </p:nvSpPr>
          <p:spPr>
            <a:xfrm>
              <a:off x="3325368" y="4219955"/>
              <a:ext cx="169545" cy="508000"/>
            </a:xfrm>
            <a:custGeom>
              <a:avLst/>
              <a:gdLst/>
              <a:ahLst/>
              <a:cxnLst/>
              <a:rect l="l" t="t" r="r" b="b"/>
              <a:pathLst>
                <a:path w="169545" h="508000">
                  <a:moveTo>
                    <a:pt x="169163" y="0"/>
                  </a:moveTo>
                  <a:lnTo>
                    <a:pt x="0" y="0"/>
                  </a:lnTo>
                  <a:lnTo>
                    <a:pt x="0" y="507492"/>
                  </a:lnTo>
                  <a:lnTo>
                    <a:pt x="169163" y="507492"/>
                  </a:lnTo>
                  <a:lnTo>
                    <a:pt x="169163" y="0"/>
                  </a:lnTo>
                  <a:close/>
                </a:path>
              </a:pathLst>
            </a:custGeom>
            <a:solidFill>
              <a:srgbClr val="00776F"/>
            </a:solidFill>
          </p:spPr>
          <p:txBody>
            <a:bodyPr wrap="square" lIns="0" tIns="0" rIns="0" bIns="0" rtlCol="0"/>
            <a:lstStyle/>
            <a:p>
              <a:endParaRPr smtClean="0">
                <a:solidFill>
                  <a:prstClr val="black"/>
                </a:solidFill>
              </a:endParaRPr>
            </a:p>
          </p:txBody>
        </p:sp>
        <p:sp>
          <p:nvSpPr>
            <p:cNvPr id="29" name="object 29"/>
            <p:cNvSpPr/>
            <p:nvPr/>
          </p:nvSpPr>
          <p:spPr>
            <a:xfrm>
              <a:off x="3325368" y="4219955"/>
              <a:ext cx="169545" cy="508000"/>
            </a:xfrm>
            <a:custGeom>
              <a:avLst/>
              <a:gdLst/>
              <a:ahLst/>
              <a:cxnLst/>
              <a:rect l="l" t="t" r="r" b="b"/>
              <a:pathLst>
                <a:path w="169545" h="508000">
                  <a:moveTo>
                    <a:pt x="0" y="507492"/>
                  </a:moveTo>
                  <a:lnTo>
                    <a:pt x="169163" y="507492"/>
                  </a:lnTo>
                  <a:lnTo>
                    <a:pt x="169163" y="0"/>
                  </a:lnTo>
                  <a:lnTo>
                    <a:pt x="0" y="0"/>
                  </a:lnTo>
                  <a:lnTo>
                    <a:pt x="0" y="507492"/>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30" name="object 30"/>
            <p:cNvSpPr/>
            <p:nvPr/>
          </p:nvSpPr>
          <p:spPr>
            <a:xfrm>
              <a:off x="3494532" y="3832859"/>
              <a:ext cx="169545" cy="387350"/>
            </a:xfrm>
            <a:custGeom>
              <a:avLst/>
              <a:gdLst/>
              <a:ahLst/>
              <a:cxnLst/>
              <a:rect l="l" t="t" r="r" b="b"/>
              <a:pathLst>
                <a:path w="169545" h="387350">
                  <a:moveTo>
                    <a:pt x="169163" y="0"/>
                  </a:moveTo>
                  <a:lnTo>
                    <a:pt x="0" y="0"/>
                  </a:lnTo>
                  <a:lnTo>
                    <a:pt x="0" y="387095"/>
                  </a:lnTo>
                  <a:lnTo>
                    <a:pt x="169163" y="387095"/>
                  </a:lnTo>
                  <a:lnTo>
                    <a:pt x="169163" y="0"/>
                  </a:lnTo>
                  <a:close/>
                </a:path>
              </a:pathLst>
            </a:custGeom>
            <a:solidFill>
              <a:srgbClr val="D5580D"/>
            </a:solidFill>
          </p:spPr>
          <p:txBody>
            <a:bodyPr wrap="square" lIns="0" tIns="0" rIns="0" bIns="0" rtlCol="0"/>
            <a:lstStyle/>
            <a:p>
              <a:endParaRPr smtClean="0">
                <a:solidFill>
                  <a:prstClr val="black"/>
                </a:solidFill>
              </a:endParaRPr>
            </a:p>
          </p:txBody>
        </p:sp>
        <p:sp>
          <p:nvSpPr>
            <p:cNvPr id="31" name="object 31"/>
            <p:cNvSpPr/>
            <p:nvPr/>
          </p:nvSpPr>
          <p:spPr>
            <a:xfrm>
              <a:off x="3494532" y="3832859"/>
              <a:ext cx="169545" cy="387350"/>
            </a:xfrm>
            <a:custGeom>
              <a:avLst/>
              <a:gdLst/>
              <a:ahLst/>
              <a:cxnLst/>
              <a:rect l="l" t="t" r="r" b="b"/>
              <a:pathLst>
                <a:path w="169545" h="387350">
                  <a:moveTo>
                    <a:pt x="0" y="387095"/>
                  </a:moveTo>
                  <a:lnTo>
                    <a:pt x="169163" y="387095"/>
                  </a:lnTo>
                  <a:lnTo>
                    <a:pt x="169163" y="0"/>
                  </a:lnTo>
                  <a:lnTo>
                    <a:pt x="0" y="0"/>
                  </a:lnTo>
                  <a:lnTo>
                    <a:pt x="0" y="387095"/>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32" name="object 32"/>
            <p:cNvSpPr/>
            <p:nvPr/>
          </p:nvSpPr>
          <p:spPr>
            <a:xfrm>
              <a:off x="3797807" y="4035551"/>
              <a:ext cx="169545" cy="184785"/>
            </a:xfrm>
            <a:custGeom>
              <a:avLst/>
              <a:gdLst/>
              <a:ahLst/>
              <a:cxnLst/>
              <a:rect l="l" t="t" r="r" b="b"/>
              <a:pathLst>
                <a:path w="169545" h="184785">
                  <a:moveTo>
                    <a:pt x="169163" y="0"/>
                  </a:moveTo>
                  <a:lnTo>
                    <a:pt x="0" y="0"/>
                  </a:lnTo>
                  <a:lnTo>
                    <a:pt x="0" y="184404"/>
                  </a:lnTo>
                  <a:lnTo>
                    <a:pt x="169163" y="184404"/>
                  </a:lnTo>
                  <a:lnTo>
                    <a:pt x="169163" y="0"/>
                  </a:lnTo>
                  <a:close/>
                </a:path>
              </a:pathLst>
            </a:custGeom>
            <a:solidFill>
              <a:srgbClr val="A80000"/>
            </a:solidFill>
          </p:spPr>
          <p:txBody>
            <a:bodyPr wrap="square" lIns="0" tIns="0" rIns="0" bIns="0" rtlCol="0"/>
            <a:lstStyle/>
            <a:p>
              <a:endParaRPr smtClean="0">
                <a:solidFill>
                  <a:prstClr val="black"/>
                </a:solidFill>
              </a:endParaRPr>
            </a:p>
          </p:txBody>
        </p:sp>
        <p:sp>
          <p:nvSpPr>
            <p:cNvPr id="33" name="object 33"/>
            <p:cNvSpPr/>
            <p:nvPr/>
          </p:nvSpPr>
          <p:spPr>
            <a:xfrm>
              <a:off x="3966972" y="4133087"/>
              <a:ext cx="169545" cy="86995"/>
            </a:xfrm>
            <a:custGeom>
              <a:avLst/>
              <a:gdLst/>
              <a:ahLst/>
              <a:cxnLst/>
              <a:rect l="l" t="t" r="r" b="b"/>
              <a:pathLst>
                <a:path w="169545" h="86995">
                  <a:moveTo>
                    <a:pt x="169163" y="0"/>
                  </a:moveTo>
                  <a:lnTo>
                    <a:pt x="0" y="0"/>
                  </a:lnTo>
                  <a:lnTo>
                    <a:pt x="0" y="86868"/>
                  </a:lnTo>
                  <a:lnTo>
                    <a:pt x="169163" y="86868"/>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34" name="object 34"/>
            <p:cNvSpPr/>
            <p:nvPr/>
          </p:nvSpPr>
          <p:spPr>
            <a:xfrm>
              <a:off x="3966972" y="4133087"/>
              <a:ext cx="169545" cy="86995"/>
            </a:xfrm>
            <a:custGeom>
              <a:avLst/>
              <a:gdLst/>
              <a:ahLst/>
              <a:cxnLst/>
              <a:rect l="l" t="t" r="r" b="b"/>
              <a:pathLst>
                <a:path w="169545" h="86995">
                  <a:moveTo>
                    <a:pt x="0" y="86868"/>
                  </a:moveTo>
                  <a:lnTo>
                    <a:pt x="169163" y="86868"/>
                  </a:lnTo>
                  <a:lnTo>
                    <a:pt x="169163" y="0"/>
                  </a:lnTo>
                  <a:lnTo>
                    <a:pt x="0" y="0"/>
                  </a:lnTo>
                  <a:lnTo>
                    <a:pt x="0" y="8686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35" name="object 35"/>
            <p:cNvSpPr/>
            <p:nvPr/>
          </p:nvSpPr>
          <p:spPr>
            <a:xfrm>
              <a:off x="4136136" y="3944111"/>
              <a:ext cx="169545" cy="276225"/>
            </a:xfrm>
            <a:custGeom>
              <a:avLst/>
              <a:gdLst/>
              <a:ahLst/>
              <a:cxnLst/>
              <a:rect l="l" t="t" r="r" b="b"/>
              <a:pathLst>
                <a:path w="169545" h="276225">
                  <a:moveTo>
                    <a:pt x="169163" y="0"/>
                  </a:moveTo>
                  <a:lnTo>
                    <a:pt x="0" y="0"/>
                  </a:lnTo>
                  <a:lnTo>
                    <a:pt x="0" y="275844"/>
                  </a:lnTo>
                  <a:lnTo>
                    <a:pt x="169163" y="275844"/>
                  </a:lnTo>
                  <a:lnTo>
                    <a:pt x="169163" y="0"/>
                  </a:lnTo>
                  <a:close/>
                </a:path>
              </a:pathLst>
            </a:custGeom>
            <a:solidFill>
              <a:srgbClr val="808080"/>
            </a:solidFill>
          </p:spPr>
          <p:txBody>
            <a:bodyPr wrap="square" lIns="0" tIns="0" rIns="0" bIns="0" rtlCol="0"/>
            <a:lstStyle/>
            <a:p>
              <a:endParaRPr smtClean="0">
                <a:solidFill>
                  <a:prstClr val="black"/>
                </a:solidFill>
              </a:endParaRPr>
            </a:p>
          </p:txBody>
        </p:sp>
        <p:sp>
          <p:nvSpPr>
            <p:cNvPr id="36" name="object 36"/>
            <p:cNvSpPr/>
            <p:nvPr/>
          </p:nvSpPr>
          <p:spPr>
            <a:xfrm>
              <a:off x="4136136" y="3944111"/>
              <a:ext cx="169545" cy="276225"/>
            </a:xfrm>
            <a:custGeom>
              <a:avLst/>
              <a:gdLst/>
              <a:ahLst/>
              <a:cxnLst/>
              <a:rect l="l" t="t" r="r" b="b"/>
              <a:pathLst>
                <a:path w="169545" h="276225">
                  <a:moveTo>
                    <a:pt x="0" y="275844"/>
                  </a:moveTo>
                  <a:lnTo>
                    <a:pt x="169163" y="275844"/>
                  </a:lnTo>
                  <a:lnTo>
                    <a:pt x="169163" y="0"/>
                  </a:lnTo>
                  <a:lnTo>
                    <a:pt x="0" y="0"/>
                  </a:lnTo>
                  <a:lnTo>
                    <a:pt x="0" y="27584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37" name="object 37"/>
            <p:cNvSpPr/>
            <p:nvPr/>
          </p:nvSpPr>
          <p:spPr>
            <a:xfrm>
              <a:off x="4305299" y="4209288"/>
              <a:ext cx="169545" cy="10795"/>
            </a:xfrm>
            <a:custGeom>
              <a:avLst/>
              <a:gdLst/>
              <a:ahLst/>
              <a:cxnLst/>
              <a:rect l="l" t="t" r="r" b="b"/>
              <a:pathLst>
                <a:path w="169545" h="10795">
                  <a:moveTo>
                    <a:pt x="169163" y="0"/>
                  </a:moveTo>
                  <a:lnTo>
                    <a:pt x="0" y="0"/>
                  </a:lnTo>
                  <a:lnTo>
                    <a:pt x="0" y="10668"/>
                  </a:lnTo>
                  <a:lnTo>
                    <a:pt x="169163" y="10668"/>
                  </a:lnTo>
                  <a:lnTo>
                    <a:pt x="169163" y="0"/>
                  </a:lnTo>
                  <a:close/>
                </a:path>
              </a:pathLst>
            </a:custGeom>
            <a:solidFill>
              <a:srgbClr val="00776F"/>
            </a:solidFill>
          </p:spPr>
          <p:txBody>
            <a:bodyPr wrap="square" lIns="0" tIns="0" rIns="0" bIns="0" rtlCol="0"/>
            <a:lstStyle/>
            <a:p>
              <a:endParaRPr smtClean="0">
                <a:solidFill>
                  <a:prstClr val="black"/>
                </a:solidFill>
              </a:endParaRPr>
            </a:p>
          </p:txBody>
        </p:sp>
        <p:sp>
          <p:nvSpPr>
            <p:cNvPr id="38" name="object 38"/>
            <p:cNvSpPr/>
            <p:nvPr/>
          </p:nvSpPr>
          <p:spPr>
            <a:xfrm>
              <a:off x="4302252" y="4206239"/>
              <a:ext cx="175260" cy="22225"/>
            </a:xfrm>
            <a:custGeom>
              <a:avLst/>
              <a:gdLst/>
              <a:ahLst/>
              <a:cxnLst/>
              <a:rect l="l" t="t" r="r" b="b"/>
              <a:pathLst>
                <a:path w="175260" h="22225">
                  <a:moveTo>
                    <a:pt x="175260" y="0"/>
                  </a:moveTo>
                  <a:lnTo>
                    <a:pt x="0" y="0"/>
                  </a:lnTo>
                  <a:lnTo>
                    <a:pt x="0" y="8382"/>
                  </a:lnTo>
                  <a:lnTo>
                    <a:pt x="0" y="13728"/>
                  </a:lnTo>
                  <a:lnTo>
                    <a:pt x="0" y="22098"/>
                  </a:lnTo>
                  <a:lnTo>
                    <a:pt x="175260" y="22098"/>
                  </a:lnTo>
                  <a:lnTo>
                    <a:pt x="175260" y="13728"/>
                  </a:lnTo>
                  <a:lnTo>
                    <a:pt x="175260" y="8382"/>
                  </a:lnTo>
                  <a:lnTo>
                    <a:pt x="175260" y="0"/>
                  </a:lnTo>
                  <a:close/>
                </a:path>
              </a:pathLst>
            </a:custGeom>
            <a:solidFill>
              <a:srgbClr val="FFFFFF"/>
            </a:solidFill>
          </p:spPr>
          <p:txBody>
            <a:bodyPr wrap="square" lIns="0" tIns="0" rIns="0" bIns="0" rtlCol="0"/>
            <a:lstStyle/>
            <a:p>
              <a:endParaRPr smtClean="0">
                <a:solidFill>
                  <a:prstClr val="black"/>
                </a:solidFill>
              </a:endParaRPr>
            </a:p>
          </p:txBody>
        </p:sp>
        <p:sp>
          <p:nvSpPr>
            <p:cNvPr id="39" name="object 39"/>
            <p:cNvSpPr/>
            <p:nvPr/>
          </p:nvSpPr>
          <p:spPr>
            <a:xfrm>
              <a:off x="4474463" y="4149851"/>
              <a:ext cx="169545" cy="70485"/>
            </a:xfrm>
            <a:custGeom>
              <a:avLst/>
              <a:gdLst/>
              <a:ahLst/>
              <a:cxnLst/>
              <a:rect l="l" t="t" r="r" b="b"/>
              <a:pathLst>
                <a:path w="169545" h="70485">
                  <a:moveTo>
                    <a:pt x="169163" y="0"/>
                  </a:moveTo>
                  <a:lnTo>
                    <a:pt x="0" y="0"/>
                  </a:lnTo>
                  <a:lnTo>
                    <a:pt x="0" y="70104"/>
                  </a:lnTo>
                  <a:lnTo>
                    <a:pt x="169163" y="70104"/>
                  </a:lnTo>
                  <a:lnTo>
                    <a:pt x="169163" y="0"/>
                  </a:lnTo>
                  <a:close/>
                </a:path>
              </a:pathLst>
            </a:custGeom>
            <a:solidFill>
              <a:srgbClr val="D5580D"/>
            </a:solidFill>
          </p:spPr>
          <p:txBody>
            <a:bodyPr wrap="square" lIns="0" tIns="0" rIns="0" bIns="0" rtlCol="0"/>
            <a:lstStyle/>
            <a:p>
              <a:endParaRPr smtClean="0">
                <a:solidFill>
                  <a:prstClr val="black"/>
                </a:solidFill>
              </a:endParaRPr>
            </a:p>
          </p:txBody>
        </p:sp>
        <p:sp>
          <p:nvSpPr>
            <p:cNvPr id="40" name="object 40"/>
            <p:cNvSpPr/>
            <p:nvPr/>
          </p:nvSpPr>
          <p:spPr>
            <a:xfrm>
              <a:off x="4474463" y="4149851"/>
              <a:ext cx="169545" cy="70485"/>
            </a:xfrm>
            <a:custGeom>
              <a:avLst/>
              <a:gdLst/>
              <a:ahLst/>
              <a:cxnLst/>
              <a:rect l="l" t="t" r="r" b="b"/>
              <a:pathLst>
                <a:path w="169545" h="70485">
                  <a:moveTo>
                    <a:pt x="0" y="70104"/>
                  </a:moveTo>
                  <a:lnTo>
                    <a:pt x="169163" y="70104"/>
                  </a:lnTo>
                  <a:lnTo>
                    <a:pt x="169163" y="0"/>
                  </a:lnTo>
                  <a:lnTo>
                    <a:pt x="0" y="0"/>
                  </a:lnTo>
                  <a:lnTo>
                    <a:pt x="0" y="7010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41" name="object 41"/>
            <p:cNvSpPr/>
            <p:nvPr/>
          </p:nvSpPr>
          <p:spPr>
            <a:xfrm>
              <a:off x="4777740" y="4056887"/>
              <a:ext cx="169545" cy="163195"/>
            </a:xfrm>
            <a:custGeom>
              <a:avLst/>
              <a:gdLst/>
              <a:ahLst/>
              <a:cxnLst/>
              <a:rect l="l" t="t" r="r" b="b"/>
              <a:pathLst>
                <a:path w="169545" h="163195">
                  <a:moveTo>
                    <a:pt x="169163" y="0"/>
                  </a:moveTo>
                  <a:lnTo>
                    <a:pt x="0" y="0"/>
                  </a:lnTo>
                  <a:lnTo>
                    <a:pt x="0" y="163068"/>
                  </a:lnTo>
                  <a:lnTo>
                    <a:pt x="169163" y="163068"/>
                  </a:lnTo>
                  <a:lnTo>
                    <a:pt x="169163" y="0"/>
                  </a:lnTo>
                  <a:close/>
                </a:path>
              </a:pathLst>
            </a:custGeom>
            <a:solidFill>
              <a:srgbClr val="A80000"/>
            </a:solidFill>
          </p:spPr>
          <p:txBody>
            <a:bodyPr wrap="square" lIns="0" tIns="0" rIns="0" bIns="0" rtlCol="0"/>
            <a:lstStyle/>
            <a:p>
              <a:endParaRPr smtClean="0">
                <a:solidFill>
                  <a:prstClr val="black"/>
                </a:solidFill>
              </a:endParaRPr>
            </a:p>
          </p:txBody>
        </p:sp>
        <p:sp>
          <p:nvSpPr>
            <p:cNvPr id="42" name="object 42"/>
            <p:cNvSpPr/>
            <p:nvPr/>
          </p:nvSpPr>
          <p:spPr>
            <a:xfrm>
              <a:off x="4946904" y="4219955"/>
              <a:ext cx="169545" cy="3175"/>
            </a:xfrm>
            <a:custGeom>
              <a:avLst/>
              <a:gdLst/>
              <a:ahLst/>
              <a:cxnLst/>
              <a:rect l="l" t="t" r="r" b="b"/>
              <a:pathLst>
                <a:path w="169545" h="3175">
                  <a:moveTo>
                    <a:pt x="169163" y="0"/>
                  </a:moveTo>
                  <a:lnTo>
                    <a:pt x="0" y="0"/>
                  </a:lnTo>
                  <a:lnTo>
                    <a:pt x="0" y="3047"/>
                  </a:lnTo>
                  <a:lnTo>
                    <a:pt x="169163" y="3047"/>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43" name="object 43"/>
            <p:cNvSpPr/>
            <p:nvPr/>
          </p:nvSpPr>
          <p:spPr>
            <a:xfrm>
              <a:off x="4943855" y="4218432"/>
              <a:ext cx="175260" cy="5080"/>
            </a:xfrm>
            <a:custGeom>
              <a:avLst/>
              <a:gdLst/>
              <a:ahLst/>
              <a:cxnLst/>
              <a:rect l="l" t="t" r="r" b="b"/>
              <a:pathLst>
                <a:path w="175260" h="5079">
                  <a:moveTo>
                    <a:pt x="0" y="0"/>
                  </a:moveTo>
                  <a:lnTo>
                    <a:pt x="175260" y="0"/>
                  </a:lnTo>
                </a:path>
                <a:path w="175260" h="5079">
                  <a:moveTo>
                    <a:pt x="0" y="4571"/>
                  </a:moveTo>
                  <a:lnTo>
                    <a:pt x="175260" y="4571"/>
                  </a:lnTo>
                </a:path>
              </a:pathLst>
            </a:custGeom>
            <a:ln w="3175">
              <a:solidFill>
                <a:srgbClr val="FFFFFF"/>
              </a:solidFill>
            </a:ln>
          </p:spPr>
          <p:txBody>
            <a:bodyPr wrap="square" lIns="0" tIns="0" rIns="0" bIns="0" rtlCol="0"/>
            <a:lstStyle/>
            <a:p>
              <a:endParaRPr smtClean="0">
                <a:solidFill>
                  <a:prstClr val="black"/>
                </a:solidFill>
              </a:endParaRPr>
            </a:p>
          </p:txBody>
        </p:sp>
        <p:sp>
          <p:nvSpPr>
            <p:cNvPr id="44" name="object 44"/>
            <p:cNvSpPr/>
            <p:nvPr/>
          </p:nvSpPr>
          <p:spPr>
            <a:xfrm>
              <a:off x="5116068" y="3927347"/>
              <a:ext cx="169545" cy="292735"/>
            </a:xfrm>
            <a:custGeom>
              <a:avLst/>
              <a:gdLst/>
              <a:ahLst/>
              <a:cxnLst/>
              <a:rect l="l" t="t" r="r" b="b"/>
              <a:pathLst>
                <a:path w="169545" h="292735">
                  <a:moveTo>
                    <a:pt x="169163" y="0"/>
                  </a:moveTo>
                  <a:lnTo>
                    <a:pt x="0" y="0"/>
                  </a:lnTo>
                  <a:lnTo>
                    <a:pt x="0" y="292607"/>
                  </a:lnTo>
                  <a:lnTo>
                    <a:pt x="169163" y="292607"/>
                  </a:lnTo>
                  <a:lnTo>
                    <a:pt x="169163" y="0"/>
                  </a:lnTo>
                  <a:close/>
                </a:path>
              </a:pathLst>
            </a:custGeom>
            <a:solidFill>
              <a:srgbClr val="808080"/>
            </a:solidFill>
          </p:spPr>
          <p:txBody>
            <a:bodyPr wrap="square" lIns="0" tIns="0" rIns="0" bIns="0" rtlCol="0"/>
            <a:lstStyle/>
            <a:p>
              <a:endParaRPr smtClean="0">
                <a:solidFill>
                  <a:prstClr val="black"/>
                </a:solidFill>
              </a:endParaRPr>
            </a:p>
          </p:txBody>
        </p:sp>
        <p:sp>
          <p:nvSpPr>
            <p:cNvPr id="45" name="object 45"/>
            <p:cNvSpPr/>
            <p:nvPr/>
          </p:nvSpPr>
          <p:spPr>
            <a:xfrm>
              <a:off x="5116068" y="3927347"/>
              <a:ext cx="169545" cy="292735"/>
            </a:xfrm>
            <a:custGeom>
              <a:avLst/>
              <a:gdLst/>
              <a:ahLst/>
              <a:cxnLst/>
              <a:rect l="l" t="t" r="r" b="b"/>
              <a:pathLst>
                <a:path w="169545" h="292735">
                  <a:moveTo>
                    <a:pt x="0" y="292607"/>
                  </a:moveTo>
                  <a:lnTo>
                    <a:pt x="169163" y="292607"/>
                  </a:lnTo>
                  <a:lnTo>
                    <a:pt x="169163" y="0"/>
                  </a:lnTo>
                  <a:lnTo>
                    <a:pt x="0" y="0"/>
                  </a:lnTo>
                  <a:lnTo>
                    <a:pt x="0" y="292607"/>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46" name="object 46"/>
            <p:cNvSpPr/>
            <p:nvPr/>
          </p:nvSpPr>
          <p:spPr>
            <a:xfrm>
              <a:off x="5285231" y="4128515"/>
              <a:ext cx="169545" cy="91440"/>
            </a:xfrm>
            <a:custGeom>
              <a:avLst/>
              <a:gdLst/>
              <a:ahLst/>
              <a:cxnLst/>
              <a:rect l="l" t="t" r="r" b="b"/>
              <a:pathLst>
                <a:path w="169545" h="91439">
                  <a:moveTo>
                    <a:pt x="169163" y="0"/>
                  </a:moveTo>
                  <a:lnTo>
                    <a:pt x="0" y="0"/>
                  </a:lnTo>
                  <a:lnTo>
                    <a:pt x="0" y="91439"/>
                  </a:lnTo>
                  <a:lnTo>
                    <a:pt x="169163" y="91439"/>
                  </a:lnTo>
                  <a:lnTo>
                    <a:pt x="169163" y="0"/>
                  </a:lnTo>
                  <a:close/>
                </a:path>
              </a:pathLst>
            </a:custGeom>
            <a:solidFill>
              <a:srgbClr val="00776F"/>
            </a:solidFill>
          </p:spPr>
          <p:txBody>
            <a:bodyPr wrap="square" lIns="0" tIns="0" rIns="0" bIns="0" rtlCol="0"/>
            <a:lstStyle/>
            <a:p>
              <a:endParaRPr smtClean="0">
                <a:solidFill>
                  <a:prstClr val="black"/>
                </a:solidFill>
              </a:endParaRPr>
            </a:p>
          </p:txBody>
        </p:sp>
        <p:sp>
          <p:nvSpPr>
            <p:cNvPr id="47" name="object 47"/>
            <p:cNvSpPr/>
            <p:nvPr/>
          </p:nvSpPr>
          <p:spPr>
            <a:xfrm>
              <a:off x="5285231" y="4128515"/>
              <a:ext cx="169545" cy="91440"/>
            </a:xfrm>
            <a:custGeom>
              <a:avLst/>
              <a:gdLst/>
              <a:ahLst/>
              <a:cxnLst/>
              <a:rect l="l" t="t" r="r" b="b"/>
              <a:pathLst>
                <a:path w="169545" h="91439">
                  <a:moveTo>
                    <a:pt x="0" y="91439"/>
                  </a:moveTo>
                  <a:lnTo>
                    <a:pt x="169163" y="91439"/>
                  </a:lnTo>
                  <a:lnTo>
                    <a:pt x="169163" y="0"/>
                  </a:lnTo>
                  <a:lnTo>
                    <a:pt x="0" y="0"/>
                  </a:lnTo>
                  <a:lnTo>
                    <a:pt x="0" y="9143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48" name="object 48"/>
            <p:cNvSpPr/>
            <p:nvPr/>
          </p:nvSpPr>
          <p:spPr>
            <a:xfrm>
              <a:off x="5454395" y="4219955"/>
              <a:ext cx="169545" cy="24765"/>
            </a:xfrm>
            <a:custGeom>
              <a:avLst/>
              <a:gdLst/>
              <a:ahLst/>
              <a:cxnLst/>
              <a:rect l="l" t="t" r="r" b="b"/>
              <a:pathLst>
                <a:path w="169545" h="24764">
                  <a:moveTo>
                    <a:pt x="169163" y="0"/>
                  </a:moveTo>
                  <a:lnTo>
                    <a:pt x="0" y="0"/>
                  </a:lnTo>
                  <a:lnTo>
                    <a:pt x="0" y="24384"/>
                  </a:lnTo>
                  <a:lnTo>
                    <a:pt x="169163" y="24384"/>
                  </a:lnTo>
                  <a:lnTo>
                    <a:pt x="169163" y="0"/>
                  </a:lnTo>
                  <a:close/>
                </a:path>
              </a:pathLst>
            </a:custGeom>
            <a:solidFill>
              <a:srgbClr val="D5580D"/>
            </a:solidFill>
          </p:spPr>
          <p:txBody>
            <a:bodyPr wrap="square" lIns="0" tIns="0" rIns="0" bIns="0" rtlCol="0"/>
            <a:lstStyle/>
            <a:p>
              <a:endParaRPr smtClean="0">
                <a:solidFill>
                  <a:prstClr val="black"/>
                </a:solidFill>
              </a:endParaRPr>
            </a:p>
          </p:txBody>
        </p:sp>
        <p:sp>
          <p:nvSpPr>
            <p:cNvPr id="49" name="object 49"/>
            <p:cNvSpPr/>
            <p:nvPr/>
          </p:nvSpPr>
          <p:spPr>
            <a:xfrm>
              <a:off x="5454395" y="4219955"/>
              <a:ext cx="169545" cy="24765"/>
            </a:xfrm>
            <a:custGeom>
              <a:avLst/>
              <a:gdLst/>
              <a:ahLst/>
              <a:cxnLst/>
              <a:rect l="l" t="t" r="r" b="b"/>
              <a:pathLst>
                <a:path w="169545" h="24764">
                  <a:moveTo>
                    <a:pt x="0" y="24384"/>
                  </a:moveTo>
                  <a:lnTo>
                    <a:pt x="169163" y="24384"/>
                  </a:lnTo>
                  <a:lnTo>
                    <a:pt x="169163" y="0"/>
                  </a:lnTo>
                  <a:lnTo>
                    <a:pt x="0" y="0"/>
                  </a:lnTo>
                  <a:lnTo>
                    <a:pt x="0" y="24384"/>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50" name="object 50"/>
            <p:cNvSpPr/>
            <p:nvPr/>
          </p:nvSpPr>
          <p:spPr>
            <a:xfrm>
              <a:off x="5759195" y="3669791"/>
              <a:ext cx="167640" cy="550545"/>
            </a:xfrm>
            <a:custGeom>
              <a:avLst/>
              <a:gdLst/>
              <a:ahLst/>
              <a:cxnLst/>
              <a:rect l="l" t="t" r="r" b="b"/>
              <a:pathLst>
                <a:path w="167639" h="550545">
                  <a:moveTo>
                    <a:pt x="167639" y="0"/>
                  </a:moveTo>
                  <a:lnTo>
                    <a:pt x="0" y="0"/>
                  </a:lnTo>
                  <a:lnTo>
                    <a:pt x="0" y="550163"/>
                  </a:lnTo>
                  <a:lnTo>
                    <a:pt x="167639" y="550163"/>
                  </a:lnTo>
                  <a:lnTo>
                    <a:pt x="167639" y="0"/>
                  </a:lnTo>
                  <a:close/>
                </a:path>
              </a:pathLst>
            </a:custGeom>
            <a:solidFill>
              <a:srgbClr val="A80000"/>
            </a:solidFill>
          </p:spPr>
          <p:txBody>
            <a:bodyPr wrap="square" lIns="0" tIns="0" rIns="0" bIns="0" rtlCol="0"/>
            <a:lstStyle/>
            <a:p>
              <a:endParaRPr smtClean="0">
                <a:solidFill>
                  <a:prstClr val="black"/>
                </a:solidFill>
              </a:endParaRPr>
            </a:p>
          </p:txBody>
        </p:sp>
        <p:sp>
          <p:nvSpPr>
            <p:cNvPr id="51" name="object 51"/>
            <p:cNvSpPr/>
            <p:nvPr/>
          </p:nvSpPr>
          <p:spPr>
            <a:xfrm>
              <a:off x="5926836" y="4145279"/>
              <a:ext cx="169545" cy="74930"/>
            </a:xfrm>
            <a:custGeom>
              <a:avLst/>
              <a:gdLst/>
              <a:ahLst/>
              <a:cxnLst/>
              <a:rect l="l" t="t" r="r" b="b"/>
              <a:pathLst>
                <a:path w="169545" h="74929">
                  <a:moveTo>
                    <a:pt x="169163" y="0"/>
                  </a:moveTo>
                  <a:lnTo>
                    <a:pt x="0" y="0"/>
                  </a:lnTo>
                  <a:lnTo>
                    <a:pt x="0" y="74676"/>
                  </a:lnTo>
                  <a:lnTo>
                    <a:pt x="169163" y="74676"/>
                  </a:lnTo>
                  <a:lnTo>
                    <a:pt x="169163" y="0"/>
                  </a:lnTo>
                  <a:close/>
                </a:path>
              </a:pathLst>
            </a:custGeom>
            <a:solidFill>
              <a:srgbClr val="001F5F"/>
            </a:solidFill>
          </p:spPr>
          <p:txBody>
            <a:bodyPr wrap="square" lIns="0" tIns="0" rIns="0" bIns="0" rtlCol="0"/>
            <a:lstStyle/>
            <a:p>
              <a:endParaRPr smtClean="0">
                <a:solidFill>
                  <a:prstClr val="black"/>
                </a:solidFill>
              </a:endParaRPr>
            </a:p>
          </p:txBody>
        </p:sp>
        <p:sp>
          <p:nvSpPr>
            <p:cNvPr id="52" name="object 52"/>
            <p:cNvSpPr/>
            <p:nvPr/>
          </p:nvSpPr>
          <p:spPr>
            <a:xfrm>
              <a:off x="5926836" y="4145279"/>
              <a:ext cx="169545" cy="74930"/>
            </a:xfrm>
            <a:custGeom>
              <a:avLst/>
              <a:gdLst/>
              <a:ahLst/>
              <a:cxnLst/>
              <a:rect l="l" t="t" r="r" b="b"/>
              <a:pathLst>
                <a:path w="169545" h="74929">
                  <a:moveTo>
                    <a:pt x="0" y="74676"/>
                  </a:moveTo>
                  <a:lnTo>
                    <a:pt x="169163" y="74676"/>
                  </a:lnTo>
                  <a:lnTo>
                    <a:pt x="169163" y="0"/>
                  </a:lnTo>
                  <a:lnTo>
                    <a:pt x="0" y="0"/>
                  </a:lnTo>
                  <a:lnTo>
                    <a:pt x="0" y="7467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3" name="object 53"/>
            <p:cNvSpPr/>
            <p:nvPr/>
          </p:nvSpPr>
          <p:spPr>
            <a:xfrm>
              <a:off x="6095999" y="3727703"/>
              <a:ext cx="169545" cy="492759"/>
            </a:xfrm>
            <a:custGeom>
              <a:avLst/>
              <a:gdLst/>
              <a:ahLst/>
              <a:cxnLst/>
              <a:rect l="l" t="t" r="r" b="b"/>
              <a:pathLst>
                <a:path w="169545" h="492760">
                  <a:moveTo>
                    <a:pt x="169163" y="0"/>
                  </a:moveTo>
                  <a:lnTo>
                    <a:pt x="0" y="0"/>
                  </a:lnTo>
                  <a:lnTo>
                    <a:pt x="0" y="492252"/>
                  </a:lnTo>
                  <a:lnTo>
                    <a:pt x="169163" y="492252"/>
                  </a:lnTo>
                  <a:lnTo>
                    <a:pt x="169163" y="0"/>
                  </a:lnTo>
                  <a:close/>
                </a:path>
              </a:pathLst>
            </a:custGeom>
            <a:solidFill>
              <a:srgbClr val="808080"/>
            </a:solidFill>
          </p:spPr>
          <p:txBody>
            <a:bodyPr wrap="square" lIns="0" tIns="0" rIns="0" bIns="0" rtlCol="0"/>
            <a:lstStyle/>
            <a:p>
              <a:endParaRPr smtClean="0">
                <a:solidFill>
                  <a:prstClr val="black"/>
                </a:solidFill>
              </a:endParaRPr>
            </a:p>
          </p:txBody>
        </p:sp>
        <p:sp>
          <p:nvSpPr>
            <p:cNvPr id="54" name="object 54"/>
            <p:cNvSpPr/>
            <p:nvPr/>
          </p:nvSpPr>
          <p:spPr>
            <a:xfrm>
              <a:off x="6095999" y="3727703"/>
              <a:ext cx="169545" cy="492759"/>
            </a:xfrm>
            <a:custGeom>
              <a:avLst/>
              <a:gdLst/>
              <a:ahLst/>
              <a:cxnLst/>
              <a:rect l="l" t="t" r="r" b="b"/>
              <a:pathLst>
                <a:path w="169545" h="492760">
                  <a:moveTo>
                    <a:pt x="0" y="492252"/>
                  </a:moveTo>
                  <a:lnTo>
                    <a:pt x="169163" y="492252"/>
                  </a:lnTo>
                  <a:lnTo>
                    <a:pt x="169163" y="0"/>
                  </a:lnTo>
                  <a:lnTo>
                    <a:pt x="0" y="0"/>
                  </a:lnTo>
                  <a:lnTo>
                    <a:pt x="0" y="492252"/>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5" name="object 55"/>
            <p:cNvSpPr/>
            <p:nvPr/>
          </p:nvSpPr>
          <p:spPr>
            <a:xfrm>
              <a:off x="6265163" y="2779775"/>
              <a:ext cx="169545" cy="1440180"/>
            </a:xfrm>
            <a:custGeom>
              <a:avLst/>
              <a:gdLst/>
              <a:ahLst/>
              <a:cxnLst/>
              <a:rect l="l" t="t" r="r" b="b"/>
              <a:pathLst>
                <a:path w="169545" h="1440179">
                  <a:moveTo>
                    <a:pt x="169163" y="0"/>
                  </a:moveTo>
                  <a:lnTo>
                    <a:pt x="0" y="0"/>
                  </a:lnTo>
                  <a:lnTo>
                    <a:pt x="0" y="1440180"/>
                  </a:lnTo>
                  <a:lnTo>
                    <a:pt x="169163" y="1440180"/>
                  </a:lnTo>
                  <a:lnTo>
                    <a:pt x="169163" y="0"/>
                  </a:lnTo>
                  <a:close/>
                </a:path>
              </a:pathLst>
            </a:custGeom>
            <a:solidFill>
              <a:srgbClr val="00776F"/>
            </a:solidFill>
          </p:spPr>
          <p:txBody>
            <a:bodyPr wrap="square" lIns="0" tIns="0" rIns="0" bIns="0" rtlCol="0"/>
            <a:lstStyle/>
            <a:p>
              <a:endParaRPr smtClean="0">
                <a:solidFill>
                  <a:prstClr val="black"/>
                </a:solidFill>
              </a:endParaRPr>
            </a:p>
          </p:txBody>
        </p:sp>
        <p:sp>
          <p:nvSpPr>
            <p:cNvPr id="56" name="object 56"/>
            <p:cNvSpPr/>
            <p:nvPr/>
          </p:nvSpPr>
          <p:spPr>
            <a:xfrm>
              <a:off x="6265163" y="2779775"/>
              <a:ext cx="169545" cy="1440180"/>
            </a:xfrm>
            <a:custGeom>
              <a:avLst/>
              <a:gdLst/>
              <a:ahLst/>
              <a:cxnLst/>
              <a:rect l="l" t="t" r="r" b="b"/>
              <a:pathLst>
                <a:path w="169545" h="1440179">
                  <a:moveTo>
                    <a:pt x="0" y="1440180"/>
                  </a:moveTo>
                  <a:lnTo>
                    <a:pt x="169163" y="1440180"/>
                  </a:lnTo>
                  <a:lnTo>
                    <a:pt x="169163" y="0"/>
                  </a:lnTo>
                  <a:lnTo>
                    <a:pt x="0" y="0"/>
                  </a:lnTo>
                  <a:lnTo>
                    <a:pt x="0" y="144018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7" name="object 57"/>
            <p:cNvSpPr/>
            <p:nvPr/>
          </p:nvSpPr>
          <p:spPr>
            <a:xfrm>
              <a:off x="6434328" y="3749039"/>
              <a:ext cx="169545" cy="471170"/>
            </a:xfrm>
            <a:custGeom>
              <a:avLst/>
              <a:gdLst/>
              <a:ahLst/>
              <a:cxnLst/>
              <a:rect l="l" t="t" r="r" b="b"/>
              <a:pathLst>
                <a:path w="169545" h="471170">
                  <a:moveTo>
                    <a:pt x="169164" y="0"/>
                  </a:moveTo>
                  <a:lnTo>
                    <a:pt x="0" y="0"/>
                  </a:lnTo>
                  <a:lnTo>
                    <a:pt x="0" y="470916"/>
                  </a:lnTo>
                  <a:lnTo>
                    <a:pt x="169164" y="470916"/>
                  </a:lnTo>
                  <a:lnTo>
                    <a:pt x="169164" y="0"/>
                  </a:lnTo>
                  <a:close/>
                </a:path>
              </a:pathLst>
            </a:custGeom>
            <a:solidFill>
              <a:srgbClr val="D5580D"/>
            </a:solidFill>
          </p:spPr>
          <p:txBody>
            <a:bodyPr wrap="square" lIns="0" tIns="0" rIns="0" bIns="0" rtlCol="0"/>
            <a:lstStyle/>
            <a:p>
              <a:endParaRPr smtClean="0">
                <a:solidFill>
                  <a:prstClr val="black"/>
                </a:solidFill>
              </a:endParaRPr>
            </a:p>
          </p:txBody>
        </p:sp>
        <p:sp>
          <p:nvSpPr>
            <p:cNvPr id="58" name="object 58"/>
            <p:cNvSpPr/>
            <p:nvPr/>
          </p:nvSpPr>
          <p:spPr>
            <a:xfrm>
              <a:off x="6434328" y="3749039"/>
              <a:ext cx="169545" cy="471170"/>
            </a:xfrm>
            <a:custGeom>
              <a:avLst/>
              <a:gdLst/>
              <a:ahLst/>
              <a:cxnLst/>
              <a:rect l="l" t="t" r="r" b="b"/>
              <a:pathLst>
                <a:path w="169545" h="471170">
                  <a:moveTo>
                    <a:pt x="0" y="470916"/>
                  </a:moveTo>
                  <a:lnTo>
                    <a:pt x="169164" y="470916"/>
                  </a:lnTo>
                  <a:lnTo>
                    <a:pt x="169164" y="0"/>
                  </a:lnTo>
                  <a:lnTo>
                    <a:pt x="0" y="0"/>
                  </a:lnTo>
                  <a:lnTo>
                    <a:pt x="0" y="47091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9" name="object 59"/>
            <p:cNvSpPr/>
            <p:nvPr/>
          </p:nvSpPr>
          <p:spPr>
            <a:xfrm>
              <a:off x="6739128" y="4005071"/>
              <a:ext cx="169545" cy="215265"/>
            </a:xfrm>
            <a:custGeom>
              <a:avLst/>
              <a:gdLst/>
              <a:ahLst/>
              <a:cxnLst/>
              <a:rect l="l" t="t" r="r" b="b"/>
              <a:pathLst>
                <a:path w="169545" h="215264">
                  <a:moveTo>
                    <a:pt x="169164" y="0"/>
                  </a:moveTo>
                  <a:lnTo>
                    <a:pt x="0" y="0"/>
                  </a:lnTo>
                  <a:lnTo>
                    <a:pt x="0" y="214883"/>
                  </a:lnTo>
                  <a:lnTo>
                    <a:pt x="169164" y="214883"/>
                  </a:lnTo>
                  <a:lnTo>
                    <a:pt x="169164" y="0"/>
                  </a:lnTo>
                  <a:close/>
                </a:path>
              </a:pathLst>
            </a:custGeom>
            <a:solidFill>
              <a:srgbClr val="A80000"/>
            </a:solidFill>
          </p:spPr>
          <p:txBody>
            <a:bodyPr wrap="square" lIns="0" tIns="0" rIns="0" bIns="0" rtlCol="0"/>
            <a:lstStyle/>
            <a:p>
              <a:endParaRPr smtClean="0">
                <a:solidFill>
                  <a:prstClr val="black"/>
                </a:solidFill>
              </a:endParaRPr>
            </a:p>
          </p:txBody>
        </p:sp>
        <p:sp>
          <p:nvSpPr>
            <p:cNvPr id="60" name="object 60"/>
            <p:cNvSpPr/>
            <p:nvPr/>
          </p:nvSpPr>
          <p:spPr>
            <a:xfrm>
              <a:off x="6908292" y="4034027"/>
              <a:ext cx="167640" cy="186055"/>
            </a:xfrm>
            <a:custGeom>
              <a:avLst/>
              <a:gdLst/>
              <a:ahLst/>
              <a:cxnLst/>
              <a:rect l="l" t="t" r="r" b="b"/>
              <a:pathLst>
                <a:path w="167640" h="186054">
                  <a:moveTo>
                    <a:pt x="167640" y="0"/>
                  </a:moveTo>
                  <a:lnTo>
                    <a:pt x="0" y="0"/>
                  </a:lnTo>
                  <a:lnTo>
                    <a:pt x="0" y="185928"/>
                  </a:lnTo>
                  <a:lnTo>
                    <a:pt x="167640" y="185928"/>
                  </a:lnTo>
                  <a:lnTo>
                    <a:pt x="167640" y="0"/>
                  </a:lnTo>
                  <a:close/>
                </a:path>
              </a:pathLst>
            </a:custGeom>
            <a:solidFill>
              <a:srgbClr val="001F5F"/>
            </a:solidFill>
          </p:spPr>
          <p:txBody>
            <a:bodyPr wrap="square" lIns="0" tIns="0" rIns="0" bIns="0" rtlCol="0"/>
            <a:lstStyle/>
            <a:p>
              <a:endParaRPr smtClean="0">
                <a:solidFill>
                  <a:prstClr val="black"/>
                </a:solidFill>
              </a:endParaRPr>
            </a:p>
          </p:txBody>
        </p:sp>
        <p:sp>
          <p:nvSpPr>
            <p:cNvPr id="61" name="object 61"/>
            <p:cNvSpPr/>
            <p:nvPr/>
          </p:nvSpPr>
          <p:spPr>
            <a:xfrm>
              <a:off x="6908292" y="4034027"/>
              <a:ext cx="167640" cy="186055"/>
            </a:xfrm>
            <a:custGeom>
              <a:avLst/>
              <a:gdLst/>
              <a:ahLst/>
              <a:cxnLst/>
              <a:rect l="l" t="t" r="r" b="b"/>
              <a:pathLst>
                <a:path w="167640" h="186054">
                  <a:moveTo>
                    <a:pt x="0" y="185928"/>
                  </a:moveTo>
                  <a:lnTo>
                    <a:pt x="167640" y="185928"/>
                  </a:lnTo>
                  <a:lnTo>
                    <a:pt x="167640" y="0"/>
                  </a:lnTo>
                  <a:lnTo>
                    <a:pt x="0" y="0"/>
                  </a:lnTo>
                  <a:lnTo>
                    <a:pt x="0" y="18592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2" name="object 62"/>
            <p:cNvSpPr/>
            <p:nvPr/>
          </p:nvSpPr>
          <p:spPr>
            <a:xfrm>
              <a:off x="7075931" y="4219955"/>
              <a:ext cx="169545" cy="45720"/>
            </a:xfrm>
            <a:custGeom>
              <a:avLst/>
              <a:gdLst/>
              <a:ahLst/>
              <a:cxnLst/>
              <a:rect l="l" t="t" r="r" b="b"/>
              <a:pathLst>
                <a:path w="169545" h="45720">
                  <a:moveTo>
                    <a:pt x="169164" y="0"/>
                  </a:moveTo>
                  <a:lnTo>
                    <a:pt x="0" y="0"/>
                  </a:lnTo>
                  <a:lnTo>
                    <a:pt x="0" y="45720"/>
                  </a:lnTo>
                  <a:lnTo>
                    <a:pt x="169164" y="45720"/>
                  </a:lnTo>
                  <a:lnTo>
                    <a:pt x="169164" y="0"/>
                  </a:lnTo>
                  <a:close/>
                </a:path>
              </a:pathLst>
            </a:custGeom>
            <a:solidFill>
              <a:srgbClr val="808080"/>
            </a:solidFill>
          </p:spPr>
          <p:txBody>
            <a:bodyPr wrap="square" lIns="0" tIns="0" rIns="0" bIns="0" rtlCol="0"/>
            <a:lstStyle/>
            <a:p>
              <a:endParaRPr smtClean="0">
                <a:solidFill>
                  <a:prstClr val="black"/>
                </a:solidFill>
              </a:endParaRPr>
            </a:p>
          </p:txBody>
        </p:sp>
        <p:sp>
          <p:nvSpPr>
            <p:cNvPr id="63" name="object 63"/>
            <p:cNvSpPr/>
            <p:nvPr/>
          </p:nvSpPr>
          <p:spPr>
            <a:xfrm>
              <a:off x="7075931" y="4219955"/>
              <a:ext cx="169545" cy="45720"/>
            </a:xfrm>
            <a:custGeom>
              <a:avLst/>
              <a:gdLst/>
              <a:ahLst/>
              <a:cxnLst/>
              <a:rect l="l" t="t" r="r" b="b"/>
              <a:pathLst>
                <a:path w="169545" h="45720">
                  <a:moveTo>
                    <a:pt x="0" y="45720"/>
                  </a:moveTo>
                  <a:lnTo>
                    <a:pt x="169164" y="45720"/>
                  </a:lnTo>
                  <a:lnTo>
                    <a:pt x="169164" y="0"/>
                  </a:lnTo>
                  <a:lnTo>
                    <a:pt x="0" y="0"/>
                  </a:lnTo>
                  <a:lnTo>
                    <a:pt x="0" y="4572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4" name="object 64"/>
            <p:cNvSpPr/>
            <p:nvPr/>
          </p:nvSpPr>
          <p:spPr>
            <a:xfrm>
              <a:off x="7245096" y="3616451"/>
              <a:ext cx="169545" cy="603885"/>
            </a:xfrm>
            <a:custGeom>
              <a:avLst/>
              <a:gdLst/>
              <a:ahLst/>
              <a:cxnLst/>
              <a:rect l="l" t="t" r="r" b="b"/>
              <a:pathLst>
                <a:path w="169545" h="603885">
                  <a:moveTo>
                    <a:pt x="169164" y="0"/>
                  </a:moveTo>
                  <a:lnTo>
                    <a:pt x="0" y="0"/>
                  </a:lnTo>
                  <a:lnTo>
                    <a:pt x="0" y="603504"/>
                  </a:lnTo>
                  <a:lnTo>
                    <a:pt x="169164" y="603504"/>
                  </a:lnTo>
                  <a:lnTo>
                    <a:pt x="169164" y="0"/>
                  </a:lnTo>
                  <a:close/>
                </a:path>
              </a:pathLst>
            </a:custGeom>
            <a:solidFill>
              <a:srgbClr val="00776F"/>
            </a:solidFill>
          </p:spPr>
          <p:txBody>
            <a:bodyPr wrap="square" lIns="0" tIns="0" rIns="0" bIns="0" rtlCol="0"/>
            <a:lstStyle/>
            <a:p>
              <a:endParaRPr smtClean="0">
                <a:solidFill>
                  <a:prstClr val="black"/>
                </a:solidFill>
              </a:endParaRPr>
            </a:p>
          </p:txBody>
        </p:sp>
        <p:sp>
          <p:nvSpPr>
            <p:cNvPr id="65" name="object 65"/>
            <p:cNvSpPr/>
            <p:nvPr/>
          </p:nvSpPr>
          <p:spPr>
            <a:xfrm>
              <a:off x="7245096" y="3616451"/>
              <a:ext cx="169545" cy="603885"/>
            </a:xfrm>
            <a:custGeom>
              <a:avLst/>
              <a:gdLst/>
              <a:ahLst/>
              <a:cxnLst/>
              <a:rect l="l" t="t" r="r" b="b"/>
              <a:pathLst>
                <a:path w="169545" h="603885">
                  <a:moveTo>
                    <a:pt x="0" y="603504"/>
                  </a:moveTo>
                  <a:lnTo>
                    <a:pt x="169164" y="603504"/>
                  </a:lnTo>
                  <a:lnTo>
                    <a:pt x="169164" y="0"/>
                  </a:lnTo>
                  <a:lnTo>
                    <a:pt x="0" y="0"/>
                  </a:lnTo>
                  <a:lnTo>
                    <a:pt x="0" y="60350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6" name="object 66"/>
            <p:cNvSpPr/>
            <p:nvPr/>
          </p:nvSpPr>
          <p:spPr>
            <a:xfrm>
              <a:off x="7414259" y="4219955"/>
              <a:ext cx="169545" cy="212090"/>
            </a:xfrm>
            <a:custGeom>
              <a:avLst/>
              <a:gdLst/>
              <a:ahLst/>
              <a:cxnLst/>
              <a:rect l="l" t="t" r="r" b="b"/>
              <a:pathLst>
                <a:path w="169545" h="212089">
                  <a:moveTo>
                    <a:pt x="169164" y="0"/>
                  </a:moveTo>
                  <a:lnTo>
                    <a:pt x="0" y="0"/>
                  </a:lnTo>
                  <a:lnTo>
                    <a:pt x="0" y="211836"/>
                  </a:lnTo>
                  <a:lnTo>
                    <a:pt x="169164" y="211836"/>
                  </a:lnTo>
                  <a:lnTo>
                    <a:pt x="169164" y="0"/>
                  </a:lnTo>
                  <a:close/>
                </a:path>
              </a:pathLst>
            </a:custGeom>
            <a:solidFill>
              <a:srgbClr val="D5580D"/>
            </a:solidFill>
          </p:spPr>
          <p:txBody>
            <a:bodyPr wrap="square" lIns="0" tIns="0" rIns="0" bIns="0" rtlCol="0"/>
            <a:lstStyle/>
            <a:p>
              <a:endParaRPr smtClean="0">
                <a:solidFill>
                  <a:prstClr val="black"/>
                </a:solidFill>
              </a:endParaRPr>
            </a:p>
          </p:txBody>
        </p:sp>
        <p:sp>
          <p:nvSpPr>
            <p:cNvPr id="67" name="object 67"/>
            <p:cNvSpPr/>
            <p:nvPr/>
          </p:nvSpPr>
          <p:spPr>
            <a:xfrm>
              <a:off x="7414259" y="4219955"/>
              <a:ext cx="169545" cy="212090"/>
            </a:xfrm>
            <a:custGeom>
              <a:avLst/>
              <a:gdLst/>
              <a:ahLst/>
              <a:cxnLst/>
              <a:rect l="l" t="t" r="r" b="b"/>
              <a:pathLst>
                <a:path w="169545" h="212089">
                  <a:moveTo>
                    <a:pt x="0" y="211836"/>
                  </a:moveTo>
                  <a:lnTo>
                    <a:pt x="169164" y="211836"/>
                  </a:lnTo>
                  <a:lnTo>
                    <a:pt x="169164" y="0"/>
                  </a:lnTo>
                  <a:lnTo>
                    <a:pt x="0" y="0"/>
                  </a:lnTo>
                  <a:lnTo>
                    <a:pt x="0" y="21183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68" name="object 68"/>
            <p:cNvSpPr/>
            <p:nvPr/>
          </p:nvSpPr>
          <p:spPr>
            <a:xfrm>
              <a:off x="7719059" y="3713987"/>
              <a:ext cx="169545" cy="506095"/>
            </a:xfrm>
            <a:custGeom>
              <a:avLst/>
              <a:gdLst/>
              <a:ahLst/>
              <a:cxnLst/>
              <a:rect l="l" t="t" r="r" b="b"/>
              <a:pathLst>
                <a:path w="169545" h="506095">
                  <a:moveTo>
                    <a:pt x="169164" y="0"/>
                  </a:moveTo>
                  <a:lnTo>
                    <a:pt x="0" y="0"/>
                  </a:lnTo>
                  <a:lnTo>
                    <a:pt x="0" y="505968"/>
                  </a:lnTo>
                  <a:lnTo>
                    <a:pt x="169164" y="505968"/>
                  </a:lnTo>
                  <a:lnTo>
                    <a:pt x="169164" y="0"/>
                  </a:lnTo>
                  <a:close/>
                </a:path>
              </a:pathLst>
            </a:custGeom>
            <a:solidFill>
              <a:srgbClr val="A80000"/>
            </a:solidFill>
          </p:spPr>
          <p:txBody>
            <a:bodyPr wrap="square" lIns="0" tIns="0" rIns="0" bIns="0" rtlCol="0"/>
            <a:lstStyle/>
            <a:p>
              <a:endParaRPr smtClean="0">
                <a:solidFill>
                  <a:prstClr val="black"/>
                </a:solidFill>
              </a:endParaRPr>
            </a:p>
          </p:txBody>
        </p:sp>
        <p:sp>
          <p:nvSpPr>
            <p:cNvPr id="69" name="object 69"/>
            <p:cNvSpPr/>
            <p:nvPr/>
          </p:nvSpPr>
          <p:spPr>
            <a:xfrm>
              <a:off x="7888223" y="4219955"/>
              <a:ext cx="169545" cy="45720"/>
            </a:xfrm>
            <a:custGeom>
              <a:avLst/>
              <a:gdLst/>
              <a:ahLst/>
              <a:cxnLst/>
              <a:rect l="l" t="t" r="r" b="b"/>
              <a:pathLst>
                <a:path w="169545" h="45720">
                  <a:moveTo>
                    <a:pt x="169164" y="0"/>
                  </a:moveTo>
                  <a:lnTo>
                    <a:pt x="0" y="0"/>
                  </a:lnTo>
                  <a:lnTo>
                    <a:pt x="0" y="45720"/>
                  </a:lnTo>
                  <a:lnTo>
                    <a:pt x="169164" y="45720"/>
                  </a:lnTo>
                  <a:lnTo>
                    <a:pt x="169164" y="0"/>
                  </a:lnTo>
                  <a:close/>
                </a:path>
              </a:pathLst>
            </a:custGeom>
            <a:solidFill>
              <a:srgbClr val="001F5F"/>
            </a:solidFill>
          </p:spPr>
          <p:txBody>
            <a:bodyPr wrap="square" lIns="0" tIns="0" rIns="0" bIns="0" rtlCol="0"/>
            <a:lstStyle/>
            <a:p>
              <a:endParaRPr smtClean="0">
                <a:solidFill>
                  <a:prstClr val="black"/>
                </a:solidFill>
              </a:endParaRPr>
            </a:p>
          </p:txBody>
        </p:sp>
        <p:sp>
          <p:nvSpPr>
            <p:cNvPr id="70" name="object 70"/>
            <p:cNvSpPr/>
            <p:nvPr/>
          </p:nvSpPr>
          <p:spPr>
            <a:xfrm>
              <a:off x="7888223" y="4219955"/>
              <a:ext cx="169545" cy="45720"/>
            </a:xfrm>
            <a:custGeom>
              <a:avLst/>
              <a:gdLst/>
              <a:ahLst/>
              <a:cxnLst/>
              <a:rect l="l" t="t" r="r" b="b"/>
              <a:pathLst>
                <a:path w="169545" h="45720">
                  <a:moveTo>
                    <a:pt x="0" y="45720"/>
                  </a:moveTo>
                  <a:lnTo>
                    <a:pt x="169164" y="45720"/>
                  </a:lnTo>
                  <a:lnTo>
                    <a:pt x="169164" y="0"/>
                  </a:lnTo>
                  <a:lnTo>
                    <a:pt x="0" y="0"/>
                  </a:lnTo>
                  <a:lnTo>
                    <a:pt x="0" y="4572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71" name="object 71"/>
            <p:cNvSpPr/>
            <p:nvPr/>
          </p:nvSpPr>
          <p:spPr>
            <a:xfrm>
              <a:off x="8057387" y="4219955"/>
              <a:ext cx="167640" cy="20320"/>
            </a:xfrm>
            <a:custGeom>
              <a:avLst/>
              <a:gdLst/>
              <a:ahLst/>
              <a:cxnLst/>
              <a:rect l="l" t="t" r="r" b="b"/>
              <a:pathLst>
                <a:path w="167640" h="20320">
                  <a:moveTo>
                    <a:pt x="167640" y="0"/>
                  </a:moveTo>
                  <a:lnTo>
                    <a:pt x="0" y="0"/>
                  </a:lnTo>
                  <a:lnTo>
                    <a:pt x="0" y="19812"/>
                  </a:lnTo>
                  <a:lnTo>
                    <a:pt x="167640" y="19812"/>
                  </a:lnTo>
                  <a:lnTo>
                    <a:pt x="167640" y="0"/>
                  </a:lnTo>
                  <a:close/>
                </a:path>
              </a:pathLst>
            </a:custGeom>
            <a:solidFill>
              <a:srgbClr val="808080"/>
            </a:solidFill>
          </p:spPr>
          <p:txBody>
            <a:bodyPr wrap="square" lIns="0" tIns="0" rIns="0" bIns="0" rtlCol="0"/>
            <a:lstStyle/>
            <a:p>
              <a:endParaRPr smtClean="0">
                <a:solidFill>
                  <a:prstClr val="black"/>
                </a:solidFill>
              </a:endParaRPr>
            </a:p>
          </p:txBody>
        </p:sp>
        <p:sp>
          <p:nvSpPr>
            <p:cNvPr id="72" name="object 72"/>
            <p:cNvSpPr/>
            <p:nvPr/>
          </p:nvSpPr>
          <p:spPr>
            <a:xfrm>
              <a:off x="8057387" y="4219955"/>
              <a:ext cx="167640" cy="20320"/>
            </a:xfrm>
            <a:custGeom>
              <a:avLst/>
              <a:gdLst/>
              <a:ahLst/>
              <a:cxnLst/>
              <a:rect l="l" t="t" r="r" b="b"/>
              <a:pathLst>
                <a:path w="167640" h="20320">
                  <a:moveTo>
                    <a:pt x="0" y="19812"/>
                  </a:moveTo>
                  <a:lnTo>
                    <a:pt x="167640" y="19812"/>
                  </a:lnTo>
                  <a:lnTo>
                    <a:pt x="167640" y="0"/>
                  </a:lnTo>
                  <a:lnTo>
                    <a:pt x="0" y="0"/>
                  </a:lnTo>
                  <a:lnTo>
                    <a:pt x="0" y="19812"/>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73" name="object 73"/>
            <p:cNvSpPr/>
            <p:nvPr/>
          </p:nvSpPr>
          <p:spPr>
            <a:xfrm>
              <a:off x="8225028" y="3730751"/>
              <a:ext cx="169545" cy="489584"/>
            </a:xfrm>
            <a:custGeom>
              <a:avLst/>
              <a:gdLst/>
              <a:ahLst/>
              <a:cxnLst/>
              <a:rect l="l" t="t" r="r" b="b"/>
              <a:pathLst>
                <a:path w="169545" h="489585">
                  <a:moveTo>
                    <a:pt x="169164" y="0"/>
                  </a:moveTo>
                  <a:lnTo>
                    <a:pt x="0" y="0"/>
                  </a:lnTo>
                  <a:lnTo>
                    <a:pt x="0" y="489204"/>
                  </a:lnTo>
                  <a:lnTo>
                    <a:pt x="169164" y="489204"/>
                  </a:lnTo>
                  <a:lnTo>
                    <a:pt x="169164" y="0"/>
                  </a:lnTo>
                  <a:close/>
                </a:path>
              </a:pathLst>
            </a:custGeom>
            <a:solidFill>
              <a:srgbClr val="00776F"/>
            </a:solidFill>
          </p:spPr>
          <p:txBody>
            <a:bodyPr wrap="square" lIns="0" tIns="0" rIns="0" bIns="0" rtlCol="0"/>
            <a:lstStyle/>
            <a:p>
              <a:endParaRPr smtClean="0">
                <a:solidFill>
                  <a:prstClr val="black"/>
                </a:solidFill>
              </a:endParaRPr>
            </a:p>
          </p:txBody>
        </p:sp>
        <p:sp>
          <p:nvSpPr>
            <p:cNvPr id="74" name="object 74"/>
            <p:cNvSpPr/>
            <p:nvPr/>
          </p:nvSpPr>
          <p:spPr>
            <a:xfrm>
              <a:off x="8225028" y="3730751"/>
              <a:ext cx="169545" cy="489584"/>
            </a:xfrm>
            <a:custGeom>
              <a:avLst/>
              <a:gdLst/>
              <a:ahLst/>
              <a:cxnLst/>
              <a:rect l="l" t="t" r="r" b="b"/>
              <a:pathLst>
                <a:path w="169545" h="489585">
                  <a:moveTo>
                    <a:pt x="0" y="489204"/>
                  </a:moveTo>
                  <a:lnTo>
                    <a:pt x="169164" y="489204"/>
                  </a:lnTo>
                  <a:lnTo>
                    <a:pt x="169164" y="0"/>
                  </a:lnTo>
                  <a:lnTo>
                    <a:pt x="0" y="0"/>
                  </a:lnTo>
                  <a:lnTo>
                    <a:pt x="0" y="48920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75" name="object 75"/>
            <p:cNvSpPr/>
            <p:nvPr/>
          </p:nvSpPr>
          <p:spPr>
            <a:xfrm>
              <a:off x="8394192" y="4158995"/>
              <a:ext cx="169545" cy="60960"/>
            </a:xfrm>
            <a:custGeom>
              <a:avLst/>
              <a:gdLst/>
              <a:ahLst/>
              <a:cxnLst/>
              <a:rect l="l" t="t" r="r" b="b"/>
              <a:pathLst>
                <a:path w="169545" h="60960">
                  <a:moveTo>
                    <a:pt x="169164" y="0"/>
                  </a:moveTo>
                  <a:lnTo>
                    <a:pt x="0" y="0"/>
                  </a:lnTo>
                  <a:lnTo>
                    <a:pt x="0" y="60959"/>
                  </a:lnTo>
                  <a:lnTo>
                    <a:pt x="169164" y="60959"/>
                  </a:lnTo>
                  <a:lnTo>
                    <a:pt x="169164" y="0"/>
                  </a:lnTo>
                  <a:close/>
                </a:path>
              </a:pathLst>
            </a:custGeom>
            <a:solidFill>
              <a:srgbClr val="D5580D"/>
            </a:solidFill>
          </p:spPr>
          <p:txBody>
            <a:bodyPr wrap="square" lIns="0" tIns="0" rIns="0" bIns="0" rtlCol="0"/>
            <a:lstStyle/>
            <a:p>
              <a:endParaRPr smtClean="0">
                <a:solidFill>
                  <a:prstClr val="black"/>
                </a:solidFill>
              </a:endParaRPr>
            </a:p>
          </p:txBody>
        </p:sp>
        <p:sp>
          <p:nvSpPr>
            <p:cNvPr id="76" name="object 76"/>
            <p:cNvSpPr/>
            <p:nvPr/>
          </p:nvSpPr>
          <p:spPr>
            <a:xfrm>
              <a:off x="8394192" y="4158995"/>
              <a:ext cx="169545" cy="60960"/>
            </a:xfrm>
            <a:custGeom>
              <a:avLst/>
              <a:gdLst/>
              <a:ahLst/>
              <a:cxnLst/>
              <a:rect l="l" t="t" r="r" b="b"/>
              <a:pathLst>
                <a:path w="169545" h="60960">
                  <a:moveTo>
                    <a:pt x="0" y="60959"/>
                  </a:moveTo>
                  <a:lnTo>
                    <a:pt x="169164" y="60959"/>
                  </a:lnTo>
                  <a:lnTo>
                    <a:pt x="169164" y="0"/>
                  </a:lnTo>
                  <a:lnTo>
                    <a:pt x="0" y="0"/>
                  </a:lnTo>
                  <a:lnTo>
                    <a:pt x="0" y="60959"/>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77" name="object 77"/>
            <p:cNvSpPr/>
            <p:nvPr/>
          </p:nvSpPr>
          <p:spPr>
            <a:xfrm>
              <a:off x="739140" y="2563367"/>
              <a:ext cx="7893050" cy="2604770"/>
            </a:xfrm>
            <a:custGeom>
              <a:avLst/>
              <a:gdLst/>
              <a:ahLst/>
              <a:cxnLst/>
              <a:rect l="l" t="t" r="r" b="b"/>
              <a:pathLst>
                <a:path w="7893050" h="2604770">
                  <a:moveTo>
                    <a:pt x="51815" y="2604516"/>
                  </a:moveTo>
                  <a:lnTo>
                    <a:pt x="51815" y="0"/>
                  </a:lnTo>
                </a:path>
                <a:path w="7893050" h="2604770">
                  <a:moveTo>
                    <a:pt x="0" y="2604516"/>
                  </a:moveTo>
                  <a:lnTo>
                    <a:pt x="51815" y="2604516"/>
                  </a:lnTo>
                </a:path>
                <a:path w="7893050" h="2604770">
                  <a:moveTo>
                    <a:pt x="0" y="2366772"/>
                  </a:moveTo>
                  <a:lnTo>
                    <a:pt x="51815" y="2366772"/>
                  </a:lnTo>
                </a:path>
                <a:path w="7893050" h="2604770">
                  <a:moveTo>
                    <a:pt x="0" y="2130552"/>
                  </a:moveTo>
                  <a:lnTo>
                    <a:pt x="51815" y="2130552"/>
                  </a:lnTo>
                </a:path>
                <a:path w="7893050" h="2604770">
                  <a:moveTo>
                    <a:pt x="0" y="1894332"/>
                  </a:moveTo>
                  <a:lnTo>
                    <a:pt x="51815" y="1894332"/>
                  </a:lnTo>
                </a:path>
                <a:path w="7893050" h="2604770">
                  <a:moveTo>
                    <a:pt x="0" y="1656588"/>
                  </a:moveTo>
                  <a:lnTo>
                    <a:pt x="51815" y="1656588"/>
                  </a:lnTo>
                </a:path>
                <a:path w="7893050" h="2604770">
                  <a:moveTo>
                    <a:pt x="0" y="1420368"/>
                  </a:moveTo>
                  <a:lnTo>
                    <a:pt x="51815" y="1420368"/>
                  </a:lnTo>
                </a:path>
                <a:path w="7893050" h="2604770">
                  <a:moveTo>
                    <a:pt x="0" y="1184148"/>
                  </a:moveTo>
                  <a:lnTo>
                    <a:pt x="51815" y="1184148"/>
                  </a:lnTo>
                </a:path>
                <a:path w="7893050" h="2604770">
                  <a:moveTo>
                    <a:pt x="0" y="947928"/>
                  </a:moveTo>
                  <a:lnTo>
                    <a:pt x="51815" y="947928"/>
                  </a:lnTo>
                </a:path>
                <a:path w="7893050" h="2604770">
                  <a:moveTo>
                    <a:pt x="0" y="710184"/>
                  </a:moveTo>
                  <a:lnTo>
                    <a:pt x="51815" y="710184"/>
                  </a:lnTo>
                </a:path>
                <a:path w="7893050" h="2604770">
                  <a:moveTo>
                    <a:pt x="0" y="473964"/>
                  </a:moveTo>
                  <a:lnTo>
                    <a:pt x="51815" y="473964"/>
                  </a:lnTo>
                </a:path>
                <a:path w="7893050" h="2604770">
                  <a:moveTo>
                    <a:pt x="0" y="237744"/>
                  </a:moveTo>
                  <a:lnTo>
                    <a:pt x="51815" y="237744"/>
                  </a:lnTo>
                </a:path>
                <a:path w="7893050" h="2604770">
                  <a:moveTo>
                    <a:pt x="0" y="0"/>
                  </a:moveTo>
                  <a:lnTo>
                    <a:pt x="51815" y="0"/>
                  </a:lnTo>
                </a:path>
                <a:path w="7893050" h="2604770">
                  <a:moveTo>
                    <a:pt x="51815" y="1656588"/>
                  </a:moveTo>
                  <a:lnTo>
                    <a:pt x="7892795" y="1656588"/>
                  </a:lnTo>
                </a:path>
              </a:pathLst>
            </a:custGeom>
            <a:ln w="9144">
              <a:solidFill>
                <a:srgbClr val="000000"/>
              </a:solidFill>
            </a:ln>
          </p:spPr>
          <p:txBody>
            <a:bodyPr wrap="square" lIns="0" tIns="0" rIns="0" bIns="0" rtlCol="0"/>
            <a:lstStyle/>
            <a:p>
              <a:endParaRPr smtClean="0">
                <a:solidFill>
                  <a:prstClr val="black"/>
                </a:solidFill>
              </a:endParaRPr>
            </a:p>
          </p:txBody>
        </p:sp>
        <p:sp>
          <p:nvSpPr>
            <p:cNvPr id="78" name="object 78"/>
            <p:cNvSpPr/>
            <p:nvPr/>
          </p:nvSpPr>
          <p:spPr>
            <a:xfrm>
              <a:off x="1280159" y="3701795"/>
              <a:ext cx="6861175" cy="765175"/>
            </a:xfrm>
            <a:custGeom>
              <a:avLst/>
              <a:gdLst/>
              <a:ahLst/>
              <a:cxnLst/>
              <a:rect l="l" t="t" r="r" b="b"/>
              <a:pathLst>
                <a:path w="6861175" h="765175">
                  <a:moveTo>
                    <a:pt x="0" y="414527"/>
                  </a:moveTo>
                  <a:lnTo>
                    <a:pt x="979932" y="765047"/>
                  </a:lnTo>
                  <a:lnTo>
                    <a:pt x="1959864" y="370331"/>
                  </a:lnTo>
                  <a:lnTo>
                    <a:pt x="2941319" y="371855"/>
                  </a:lnTo>
                  <a:lnTo>
                    <a:pt x="3921252" y="345947"/>
                  </a:lnTo>
                  <a:lnTo>
                    <a:pt x="4901184" y="0"/>
                  </a:lnTo>
                  <a:lnTo>
                    <a:pt x="5881116" y="341375"/>
                  </a:lnTo>
                  <a:lnTo>
                    <a:pt x="6861048" y="303275"/>
                  </a:lnTo>
                </a:path>
              </a:pathLst>
            </a:custGeom>
            <a:ln w="27432">
              <a:solidFill>
                <a:srgbClr val="000000"/>
              </a:solidFill>
            </a:ln>
          </p:spPr>
          <p:txBody>
            <a:bodyPr wrap="square" lIns="0" tIns="0" rIns="0" bIns="0" rtlCol="0"/>
            <a:lstStyle/>
            <a:p>
              <a:endParaRPr smtClean="0">
                <a:solidFill>
                  <a:prstClr val="black"/>
                </a:solidFill>
              </a:endParaRPr>
            </a:p>
          </p:txBody>
        </p:sp>
        <p:sp>
          <p:nvSpPr>
            <p:cNvPr id="79" name="object 79"/>
            <p:cNvSpPr/>
            <p:nvPr/>
          </p:nvSpPr>
          <p:spPr>
            <a:xfrm>
              <a:off x="1773936" y="2604515"/>
              <a:ext cx="5876925" cy="2458720"/>
            </a:xfrm>
            <a:custGeom>
              <a:avLst/>
              <a:gdLst/>
              <a:ahLst/>
              <a:cxnLst/>
              <a:rect l="l" t="t" r="r" b="b"/>
              <a:pathLst>
                <a:path w="5876925" h="2458720">
                  <a:moveTo>
                    <a:pt x="1961388" y="0"/>
                  </a:moveTo>
                  <a:lnTo>
                    <a:pt x="1961388" y="2458466"/>
                  </a:lnTo>
                </a:path>
                <a:path w="5876925" h="2458720">
                  <a:moveTo>
                    <a:pt x="987551" y="0"/>
                  </a:moveTo>
                  <a:lnTo>
                    <a:pt x="987551" y="2458466"/>
                  </a:lnTo>
                </a:path>
                <a:path w="5876925" h="2458720">
                  <a:moveTo>
                    <a:pt x="0" y="0"/>
                  </a:moveTo>
                  <a:lnTo>
                    <a:pt x="0" y="2458466"/>
                  </a:lnTo>
                </a:path>
                <a:path w="5876925" h="2458720">
                  <a:moveTo>
                    <a:pt x="2938272" y="0"/>
                  </a:moveTo>
                  <a:lnTo>
                    <a:pt x="2938272" y="2458466"/>
                  </a:lnTo>
                </a:path>
                <a:path w="5876925" h="2458720">
                  <a:moveTo>
                    <a:pt x="3890772" y="0"/>
                  </a:moveTo>
                  <a:lnTo>
                    <a:pt x="3890772" y="2458466"/>
                  </a:lnTo>
                </a:path>
                <a:path w="5876925" h="2458720">
                  <a:moveTo>
                    <a:pt x="4910328" y="0"/>
                  </a:moveTo>
                  <a:lnTo>
                    <a:pt x="4910328" y="2458466"/>
                  </a:lnTo>
                </a:path>
                <a:path w="5876925" h="2458720">
                  <a:moveTo>
                    <a:pt x="5876544" y="0"/>
                  </a:moveTo>
                  <a:lnTo>
                    <a:pt x="5876544" y="2458466"/>
                  </a:lnTo>
                </a:path>
              </a:pathLst>
            </a:custGeom>
            <a:ln w="9144">
              <a:solidFill>
                <a:srgbClr val="000000"/>
              </a:solidFill>
              <a:prstDash val="sysDash"/>
            </a:ln>
          </p:spPr>
          <p:txBody>
            <a:bodyPr wrap="square" lIns="0" tIns="0" rIns="0" bIns="0" rtlCol="0"/>
            <a:lstStyle/>
            <a:p>
              <a:endParaRPr smtClean="0">
                <a:solidFill>
                  <a:prstClr val="black"/>
                </a:solidFill>
              </a:endParaRPr>
            </a:p>
          </p:txBody>
        </p:sp>
      </p:grpSp>
      <p:sp>
        <p:nvSpPr>
          <p:cNvPr id="80" name="object 80"/>
          <p:cNvSpPr txBox="1"/>
          <p:nvPr/>
        </p:nvSpPr>
        <p:spPr>
          <a:xfrm>
            <a:off x="413410" y="2398552"/>
            <a:ext cx="248920" cy="2865755"/>
          </a:xfrm>
          <a:prstGeom prst="rect">
            <a:avLst/>
          </a:prstGeom>
        </p:spPr>
        <p:txBody>
          <a:bodyPr vert="horz" wrap="square" lIns="0" tIns="66040" rIns="0" bIns="0" rtlCol="0">
            <a:spAutoFit/>
          </a:bodyPr>
          <a:lstStyle/>
          <a:p>
            <a:pPr marL="67945">
              <a:spcBef>
                <a:spcPts val="520"/>
              </a:spcBef>
            </a:pPr>
            <a:r>
              <a:rPr sz="1200" dirty="0">
                <a:solidFill>
                  <a:prstClr val="black"/>
                </a:solidFill>
                <a:latin typeface="Tahoma"/>
                <a:cs typeface="Tahoma"/>
              </a:rPr>
              <a:t>70</a:t>
            </a:r>
            <a:endParaRPr sz="1200">
              <a:solidFill>
                <a:prstClr val="black"/>
              </a:solidFill>
              <a:latin typeface="Tahoma"/>
              <a:cs typeface="Tahoma"/>
            </a:endParaRPr>
          </a:p>
          <a:p>
            <a:pPr marL="67945">
              <a:spcBef>
                <a:spcPts val="420"/>
              </a:spcBef>
            </a:pPr>
            <a:r>
              <a:rPr sz="1200" dirty="0">
                <a:solidFill>
                  <a:prstClr val="black"/>
                </a:solidFill>
                <a:latin typeface="Tahoma"/>
                <a:cs typeface="Tahoma"/>
              </a:rPr>
              <a:t>60</a:t>
            </a:r>
            <a:endParaRPr sz="1200">
              <a:solidFill>
                <a:prstClr val="black"/>
              </a:solidFill>
              <a:latin typeface="Tahoma"/>
              <a:cs typeface="Tahoma"/>
            </a:endParaRPr>
          </a:p>
          <a:p>
            <a:pPr marL="67945">
              <a:spcBef>
                <a:spcPts val="425"/>
              </a:spcBef>
            </a:pPr>
            <a:r>
              <a:rPr sz="1200" dirty="0">
                <a:solidFill>
                  <a:prstClr val="black"/>
                </a:solidFill>
                <a:latin typeface="Tahoma"/>
                <a:cs typeface="Tahoma"/>
              </a:rPr>
              <a:t>50</a:t>
            </a:r>
            <a:endParaRPr sz="1200">
              <a:solidFill>
                <a:prstClr val="black"/>
              </a:solidFill>
              <a:latin typeface="Tahoma"/>
              <a:cs typeface="Tahoma"/>
            </a:endParaRPr>
          </a:p>
          <a:p>
            <a:pPr marL="67945">
              <a:spcBef>
                <a:spcPts val="425"/>
              </a:spcBef>
            </a:pPr>
            <a:r>
              <a:rPr sz="1200" dirty="0">
                <a:solidFill>
                  <a:prstClr val="black"/>
                </a:solidFill>
                <a:latin typeface="Tahoma"/>
                <a:cs typeface="Tahoma"/>
              </a:rPr>
              <a:t>40</a:t>
            </a:r>
            <a:endParaRPr sz="1200">
              <a:solidFill>
                <a:prstClr val="black"/>
              </a:solidFill>
              <a:latin typeface="Tahoma"/>
              <a:cs typeface="Tahoma"/>
            </a:endParaRPr>
          </a:p>
          <a:p>
            <a:pPr marL="67945">
              <a:spcBef>
                <a:spcPts val="425"/>
              </a:spcBef>
            </a:pPr>
            <a:r>
              <a:rPr sz="1200" dirty="0">
                <a:solidFill>
                  <a:prstClr val="black"/>
                </a:solidFill>
                <a:latin typeface="Tahoma"/>
                <a:cs typeface="Tahoma"/>
              </a:rPr>
              <a:t>30</a:t>
            </a:r>
            <a:endParaRPr sz="1200">
              <a:solidFill>
                <a:prstClr val="black"/>
              </a:solidFill>
              <a:latin typeface="Tahoma"/>
              <a:cs typeface="Tahoma"/>
            </a:endParaRPr>
          </a:p>
          <a:p>
            <a:pPr marL="67945">
              <a:spcBef>
                <a:spcPts val="425"/>
              </a:spcBef>
            </a:pPr>
            <a:r>
              <a:rPr sz="1200" dirty="0">
                <a:solidFill>
                  <a:prstClr val="black"/>
                </a:solidFill>
                <a:latin typeface="Tahoma"/>
                <a:cs typeface="Tahoma"/>
              </a:rPr>
              <a:t>20</a:t>
            </a:r>
            <a:endParaRPr sz="1200">
              <a:solidFill>
                <a:prstClr val="black"/>
              </a:solidFill>
              <a:latin typeface="Tahoma"/>
              <a:cs typeface="Tahoma"/>
            </a:endParaRPr>
          </a:p>
          <a:p>
            <a:pPr marL="67945">
              <a:spcBef>
                <a:spcPts val="420"/>
              </a:spcBef>
            </a:pPr>
            <a:r>
              <a:rPr sz="1200" dirty="0">
                <a:solidFill>
                  <a:prstClr val="black"/>
                </a:solidFill>
                <a:latin typeface="Tahoma"/>
                <a:cs typeface="Tahoma"/>
              </a:rPr>
              <a:t>10</a:t>
            </a:r>
            <a:endParaRPr sz="1200">
              <a:solidFill>
                <a:prstClr val="black"/>
              </a:solidFill>
              <a:latin typeface="Tahoma"/>
              <a:cs typeface="Tahoma"/>
            </a:endParaRPr>
          </a:p>
          <a:p>
            <a:pPr marL="151130">
              <a:spcBef>
                <a:spcPts val="425"/>
              </a:spcBef>
            </a:pPr>
            <a:r>
              <a:rPr sz="1200" dirty="0">
                <a:solidFill>
                  <a:prstClr val="black"/>
                </a:solidFill>
                <a:latin typeface="Tahoma"/>
                <a:cs typeface="Tahoma"/>
              </a:rPr>
              <a:t>0</a:t>
            </a:r>
            <a:endParaRPr sz="1200">
              <a:solidFill>
                <a:prstClr val="black"/>
              </a:solidFill>
              <a:latin typeface="Tahoma"/>
              <a:cs typeface="Tahoma"/>
            </a:endParaRPr>
          </a:p>
          <a:p>
            <a:pPr marL="12700">
              <a:spcBef>
                <a:spcPts val="425"/>
              </a:spcBef>
            </a:pPr>
            <a:r>
              <a:rPr sz="1200" spc="-5" dirty="0">
                <a:solidFill>
                  <a:prstClr val="black"/>
                </a:solidFill>
                <a:latin typeface="Tahoma"/>
                <a:cs typeface="Tahoma"/>
              </a:rPr>
              <a:t>-</a:t>
            </a:r>
            <a:r>
              <a:rPr sz="1200" dirty="0">
                <a:solidFill>
                  <a:prstClr val="black"/>
                </a:solidFill>
                <a:latin typeface="Tahoma"/>
                <a:cs typeface="Tahoma"/>
              </a:rPr>
              <a:t>10</a:t>
            </a:r>
            <a:endParaRPr sz="1200">
              <a:solidFill>
                <a:prstClr val="black"/>
              </a:solidFill>
              <a:latin typeface="Tahoma"/>
              <a:cs typeface="Tahoma"/>
            </a:endParaRPr>
          </a:p>
          <a:p>
            <a:pPr marL="12700">
              <a:spcBef>
                <a:spcPts val="425"/>
              </a:spcBef>
            </a:pPr>
            <a:r>
              <a:rPr sz="1200" spc="-5" dirty="0">
                <a:solidFill>
                  <a:prstClr val="black"/>
                </a:solidFill>
                <a:latin typeface="Tahoma"/>
                <a:cs typeface="Tahoma"/>
              </a:rPr>
              <a:t>-</a:t>
            </a:r>
            <a:r>
              <a:rPr sz="1200" dirty="0">
                <a:solidFill>
                  <a:prstClr val="black"/>
                </a:solidFill>
                <a:latin typeface="Tahoma"/>
                <a:cs typeface="Tahoma"/>
              </a:rPr>
              <a:t>20</a:t>
            </a:r>
            <a:endParaRPr sz="1200">
              <a:solidFill>
                <a:prstClr val="black"/>
              </a:solidFill>
              <a:latin typeface="Tahoma"/>
              <a:cs typeface="Tahoma"/>
            </a:endParaRPr>
          </a:p>
          <a:p>
            <a:pPr marL="12700">
              <a:spcBef>
                <a:spcPts val="425"/>
              </a:spcBef>
            </a:pPr>
            <a:r>
              <a:rPr sz="1200" spc="-5" dirty="0">
                <a:solidFill>
                  <a:prstClr val="black"/>
                </a:solidFill>
                <a:latin typeface="Tahoma"/>
                <a:cs typeface="Tahoma"/>
              </a:rPr>
              <a:t>-</a:t>
            </a:r>
            <a:r>
              <a:rPr sz="1200" dirty="0">
                <a:solidFill>
                  <a:prstClr val="black"/>
                </a:solidFill>
                <a:latin typeface="Tahoma"/>
                <a:cs typeface="Tahoma"/>
              </a:rPr>
              <a:t>30</a:t>
            </a:r>
            <a:endParaRPr sz="1200">
              <a:solidFill>
                <a:prstClr val="black"/>
              </a:solidFill>
              <a:latin typeface="Tahoma"/>
              <a:cs typeface="Tahoma"/>
            </a:endParaRPr>
          </a:p>
          <a:p>
            <a:pPr marL="12700">
              <a:spcBef>
                <a:spcPts val="420"/>
              </a:spcBef>
            </a:pPr>
            <a:r>
              <a:rPr sz="1200" spc="-10" dirty="0">
                <a:solidFill>
                  <a:prstClr val="black"/>
                </a:solidFill>
                <a:latin typeface="Tahoma"/>
                <a:cs typeface="Tahoma"/>
              </a:rPr>
              <a:t>-</a:t>
            </a:r>
            <a:r>
              <a:rPr sz="1200" dirty="0">
                <a:solidFill>
                  <a:prstClr val="black"/>
                </a:solidFill>
                <a:latin typeface="Tahoma"/>
                <a:cs typeface="Tahoma"/>
              </a:rPr>
              <a:t>40</a:t>
            </a:r>
            <a:endParaRPr sz="1200">
              <a:solidFill>
                <a:prstClr val="black"/>
              </a:solidFill>
              <a:latin typeface="Tahoma"/>
              <a:cs typeface="Tahoma"/>
            </a:endParaRPr>
          </a:p>
        </p:txBody>
      </p:sp>
      <p:sp>
        <p:nvSpPr>
          <p:cNvPr id="81" name="object 81"/>
          <p:cNvSpPr txBox="1"/>
          <p:nvPr/>
        </p:nvSpPr>
        <p:spPr>
          <a:xfrm>
            <a:off x="984300"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2020-Ç1</a:t>
            </a:r>
            <a:endParaRPr sz="1200">
              <a:solidFill>
                <a:prstClr val="black"/>
              </a:solidFill>
              <a:latin typeface="Tahoma"/>
              <a:cs typeface="Tahoma"/>
            </a:endParaRPr>
          </a:p>
        </p:txBody>
      </p:sp>
      <p:sp>
        <p:nvSpPr>
          <p:cNvPr id="82" name="object 82"/>
          <p:cNvSpPr txBox="1"/>
          <p:nvPr/>
        </p:nvSpPr>
        <p:spPr>
          <a:xfrm>
            <a:off x="1963927" y="5205221"/>
            <a:ext cx="1571625" cy="208279"/>
          </a:xfrm>
          <a:prstGeom prst="rect">
            <a:avLst/>
          </a:prstGeom>
        </p:spPr>
        <p:txBody>
          <a:bodyPr vert="horz" wrap="square" lIns="0" tIns="12700" rIns="0" bIns="0" rtlCol="0">
            <a:spAutoFit/>
          </a:bodyPr>
          <a:lstStyle/>
          <a:p>
            <a:pPr marL="12700">
              <a:spcBef>
                <a:spcPts val="100"/>
              </a:spcBef>
              <a:tabLst>
                <a:tab pos="993775" algn="l"/>
              </a:tabLst>
            </a:pPr>
            <a:r>
              <a:rPr sz="1200" spc="-5" dirty="0">
                <a:solidFill>
                  <a:prstClr val="black"/>
                </a:solidFill>
                <a:latin typeface="Tahoma"/>
                <a:cs typeface="Tahoma"/>
              </a:rPr>
              <a:t>2020-Ç2	2020-Ç3</a:t>
            </a:r>
            <a:endParaRPr sz="1200">
              <a:solidFill>
                <a:prstClr val="black"/>
              </a:solidFill>
              <a:latin typeface="Tahoma"/>
              <a:cs typeface="Tahoma"/>
            </a:endParaRPr>
          </a:p>
        </p:txBody>
      </p:sp>
      <p:sp>
        <p:nvSpPr>
          <p:cNvPr id="83" name="object 83"/>
          <p:cNvSpPr txBox="1"/>
          <p:nvPr/>
        </p:nvSpPr>
        <p:spPr>
          <a:xfrm>
            <a:off x="3924680" y="5205221"/>
            <a:ext cx="2551430" cy="208279"/>
          </a:xfrm>
          <a:prstGeom prst="rect">
            <a:avLst/>
          </a:prstGeom>
        </p:spPr>
        <p:txBody>
          <a:bodyPr vert="horz" wrap="square" lIns="0" tIns="12700" rIns="0" bIns="0" rtlCol="0">
            <a:spAutoFit/>
          </a:bodyPr>
          <a:lstStyle/>
          <a:p>
            <a:pPr marL="12700">
              <a:spcBef>
                <a:spcPts val="100"/>
              </a:spcBef>
              <a:tabLst>
                <a:tab pos="993775" algn="l"/>
                <a:tab pos="1973580" algn="l"/>
              </a:tabLst>
            </a:pPr>
            <a:r>
              <a:rPr sz="1200" spc="-5" dirty="0">
                <a:solidFill>
                  <a:prstClr val="black"/>
                </a:solidFill>
                <a:latin typeface="Tahoma"/>
                <a:cs typeface="Tahoma"/>
              </a:rPr>
              <a:t>2020-Ç4	2021-Ç1	2021-Ç2</a:t>
            </a:r>
            <a:endParaRPr sz="1200">
              <a:solidFill>
                <a:prstClr val="black"/>
              </a:solidFill>
              <a:latin typeface="Tahoma"/>
              <a:cs typeface="Tahoma"/>
            </a:endParaRPr>
          </a:p>
        </p:txBody>
      </p:sp>
      <p:sp>
        <p:nvSpPr>
          <p:cNvPr id="84" name="object 84"/>
          <p:cNvSpPr txBox="1"/>
          <p:nvPr/>
        </p:nvSpPr>
        <p:spPr>
          <a:xfrm>
            <a:off x="7846568"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2021-Ç4</a:t>
            </a:r>
            <a:endParaRPr sz="1200">
              <a:solidFill>
                <a:prstClr val="black"/>
              </a:solidFill>
              <a:latin typeface="Tahoma"/>
              <a:cs typeface="Tahoma"/>
            </a:endParaRPr>
          </a:p>
        </p:txBody>
      </p:sp>
      <p:sp>
        <p:nvSpPr>
          <p:cNvPr id="85" name="object 85"/>
          <p:cNvSpPr txBox="1"/>
          <p:nvPr/>
        </p:nvSpPr>
        <p:spPr>
          <a:xfrm>
            <a:off x="6865366"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2021-Ç3</a:t>
            </a:r>
            <a:endParaRPr sz="1200">
              <a:solidFill>
                <a:prstClr val="black"/>
              </a:solidFill>
              <a:latin typeface="Tahoma"/>
              <a:cs typeface="Tahoma"/>
            </a:endParaRPr>
          </a:p>
        </p:txBody>
      </p:sp>
      <p:sp>
        <p:nvSpPr>
          <p:cNvPr id="86" name="object 86"/>
          <p:cNvSpPr/>
          <p:nvPr/>
        </p:nvSpPr>
        <p:spPr>
          <a:xfrm>
            <a:off x="1415796" y="6099047"/>
            <a:ext cx="215265" cy="160020"/>
          </a:xfrm>
          <a:custGeom>
            <a:avLst/>
            <a:gdLst/>
            <a:ahLst/>
            <a:cxnLst/>
            <a:rect l="l" t="t" r="r" b="b"/>
            <a:pathLst>
              <a:path w="215264" h="160020">
                <a:moveTo>
                  <a:pt x="214884" y="0"/>
                </a:moveTo>
                <a:lnTo>
                  <a:pt x="0" y="0"/>
                </a:lnTo>
                <a:lnTo>
                  <a:pt x="0" y="160019"/>
                </a:lnTo>
                <a:lnTo>
                  <a:pt x="214884" y="160019"/>
                </a:lnTo>
                <a:lnTo>
                  <a:pt x="214884" y="0"/>
                </a:lnTo>
                <a:close/>
              </a:path>
            </a:pathLst>
          </a:custGeom>
          <a:solidFill>
            <a:srgbClr val="001F5F"/>
          </a:solidFill>
        </p:spPr>
        <p:txBody>
          <a:bodyPr wrap="square" lIns="0" tIns="0" rIns="0" bIns="0" rtlCol="0"/>
          <a:lstStyle/>
          <a:p>
            <a:endParaRPr smtClean="0">
              <a:solidFill>
                <a:prstClr val="black"/>
              </a:solidFill>
            </a:endParaRPr>
          </a:p>
        </p:txBody>
      </p:sp>
      <p:sp>
        <p:nvSpPr>
          <p:cNvPr id="87" name="object 87"/>
          <p:cNvSpPr/>
          <p:nvPr/>
        </p:nvSpPr>
        <p:spPr>
          <a:xfrm>
            <a:off x="1431797" y="5712714"/>
            <a:ext cx="186055" cy="0"/>
          </a:xfrm>
          <a:custGeom>
            <a:avLst/>
            <a:gdLst/>
            <a:ahLst/>
            <a:cxnLst/>
            <a:rect l="l" t="t" r="r" b="b"/>
            <a:pathLst>
              <a:path w="186055">
                <a:moveTo>
                  <a:pt x="0" y="0"/>
                </a:moveTo>
                <a:lnTo>
                  <a:pt x="185801" y="0"/>
                </a:lnTo>
              </a:path>
            </a:pathLst>
          </a:custGeom>
          <a:ln w="28956">
            <a:solidFill>
              <a:srgbClr val="000000"/>
            </a:solidFill>
          </a:ln>
        </p:spPr>
        <p:txBody>
          <a:bodyPr wrap="square" lIns="0" tIns="0" rIns="0" bIns="0" rtlCol="0"/>
          <a:lstStyle/>
          <a:p>
            <a:endParaRPr smtClean="0">
              <a:solidFill>
                <a:prstClr val="black"/>
              </a:solidFill>
            </a:endParaRPr>
          </a:p>
        </p:txBody>
      </p:sp>
      <p:sp>
        <p:nvSpPr>
          <p:cNvPr id="88" name="object 88"/>
          <p:cNvSpPr/>
          <p:nvPr/>
        </p:nvSpPr>
        <p:spPr>
          <a:xfrm>
            <a:off x="1415796" y="5865876"/>
            <a:ext cx="215265" cy="160020"/>
          </a:xfrm>
          <a:custGeom>
            <a:avLst/>
            <a:gdLst/>
            <a:ahLst/>
            <a:cxnLst/>
            <a:rect l="l" t="t" r="r" b="b"/>
            <a:pathLst>
              <a:path w="215264" h="160020">
                <a:moveTo>
                  <a:pt x="214884" y="0"/>
                </a:moveTo>
                <a:lnTo>
                  <a:pt x="0" y="0"/>
                </a:lnTo>
                <a:lnTo>
                  <a:pt x="0" y="160020"/>
                </a:lnTo>
                <a:lnTo>
                  <a:pt x="214884" y="160020"/>
                </a:lnTo>
                <a:lnTo>
                  <a:pt x="214884" y="0"/>
                </a:lnTo>
                <a:close/>
              </a:path>
            </a:pathLst>
          </a:custGeom>
          <a:solidFill>
            <a:srgbClr val="A80000"/>
          </a:solidFill>
        </p:spPr>
        <p:txBody>
          <a:bodyPr wrap="square" lIns="0" tIns="0" rIns="0" bIns="0" rtlCol="0"/>
          <a:lstStyle/>
          <a:p>
            <a:endParaRPr smtClean="0">
              <a:solidFill>
                <a:prstClr val="black"/>
              </a:solidFill>
            </a:endParaRPr>
          </a:p>
        </p:txBody>
      </p:sp>
      <p:sp>
        <p:nvSpPr>
          <p:cNvPr id="89" name="object 89"/>
          <p:cNvSpPr/>
          <p:nvPr/>
        </p:nvSpPr>
        <p:spPr>
          <a:xfrm>
            <a:off x="4102608" y="6099047"/>
            <a:ext cx="213360" cy="160020"/>
          </a:xfrm>
          <a:custGeom>
            <a:avLst/>
            <a:gdLst/>
            <a:ahLst/>
            <a:cxnLst/>
            <a:rect l="l" t="t" r="r" b="b"/>
            <a:pathLst>
              <a:path w="213360" h="160020">
                <a:moveTo>
                  <a:pt x="213360" y="0"/>
                </a:moveTo>
                <a:lnTo>
                  <a:pt x="0" y="0"/>
                </a:lnTo>
                <a:lnTo>
                  <a:pt x="0" y="160019"/>
                </a:lnTo>
                <a:lnTo>
                  <a:pt x="213360" y="160019"/>
                </a:lnTo>
                <a:lnTo>
                  <a:pt x="213360" y="0"/>
                </a:lnTo>
                <a:close/>
              </a:path>
            </a:pathLst>
          </a:custGeom>
          <a:solidFill>
            <a:srgbClr val="D5580D"/>
          </a:solidFill>
        </p:spPr>
        <p:txBody>
          <a:bodyPr wrap="square" lIns="0" tIns="0" rIns="0" bIns="0" rtlCol="0"/>
          <a:lstStyle/>
          <a:p>
            <a:endParaRPr smtClean="0">
              <a:solidFill>
                <a:prstClr val="black"/>
              </a:solidFill>
            </a:endParaRPr>
          </a:p>
        </p:txBody>
      </p:sp>
      <p:sp>
        <p:nvSpPr>
          <p:cNvPr id="90" name="object 90"/>
          <p:cNvSpPr/>
          <p:nvPr/>
        </p:nvSpPr>
        <p:spPr>
          <a:xfrm>
            <a:off x="4102608" y="5632703"/>
            <a:ext cx="213360" cy="160020"/>
          </a:xfrm>
          <a:custGeom>
            <a:avLst/>
            <a:gdLst/>
            <a:ahLst/>
            <a:cxnLst/>
            <a:rect l="l" t="t" r="r" b="b"/>
            <a:pathLst>
              <a:path w="213360" h="160020">
                <a:moveTo>
                  <a:pt x="213360" y="0"/>
                </a:moveTo>
                <a:lnTo>
                  <a:pt x="0" y="0"/>
                </a:lnTo>
                <a:lnTo>
                  <a:pt x="0" y="160020"/>
                </a:lnTo>
                <a:lnTo>
                  <a:pt x="213360" y="160020"/>
                </a:lnTo>
                <a:lnTo>
                  <a:pt x="213360" y="0"/>
                </a:lnTo>
                <a:close/>
              </a:path>
            </a:pathLst>
          </a:custGeom>
          <a:solidFill>
            <a:srgbClr val="808080"/>
          </a:solidFill>
        </p:spPr>
        <p:txBody>
          <a:bodyPr wrap="square" lIns="0" tIns="0" rIns="0" bIns="0" rtlCol="0"/>
          <a:lstStyle/>
          <a:p>
            <a:endParaRPr smtClean="0">
              <a:solidFill>
                <a:prstClr val="black"/>
              </a:solidFill>
            </a:endParaRPr>
          </a:p>
        </p:txBody>
      </p:sp>
      <p:sp>
        <p:nvSpPr>
          <p:cNvPr id="91" name="object 91"/>
          <p:cNvSpPr/>
          <p:nvPr/>
        </p:nvSpPr>
        <p:spPr>
          <a:xfrm>
            <a:off x="4102608" y="5865876"/>
            <a:ext cx="213360" cy="160020"/>
          </a:xfrm>
          <a:custGeom>
            <a:avLst/>
            <a:gdLst/>
            <a:ahLst/>
            <a:cxnLst/>
            <a:rect l="l" t="t" r="r" b="b"/>
            <a:pathLst>
              <a:path w="213360" h="160020">
                <a:moveTo>
                  <a:pt x="213360" y="0"/>
                </a:moveTo>
                <a:lnTo>
                  <a:pt x="0" y="0"/>
                </a:lnTo>
                <a:lnTo>
                  <a:pt x="0" y="160020"/>
                </a:lnTo>
                <a:lnTo>
                  <a:pt x="213360" y="160020"/>
                </a:lnTo>
                <a:lnTo>
                  <a:pt x="213360" y="0"/>
                </a:lnTo>
                <a:close/>
              </a:path>
            </a:pathLst>
          </a:custGeom>
          <a:solidFill>
            <a:srgbClr val="00776F"/>
          </a:solidFill>
        </p:spPr>
        <p:txBody>
          <a:bodyPr wrap="square" lIns="0" tIns="0" rIns="0" bIns="0" rtlCol="0"/>
          <a:lstStyle/>
          <a:p>
            <a:endParaRPr smtClean="0">
              <a:solidFill>
                <a:prstClr val="black"/>
              </a:solidFill>
            </a:endParaRPr>
          </a:p>
        </p:txBody>
      </p:sp>
      <p:sp>
        <p:nvSpPr>
          <p:cNvPr id="92" name="object 92"/>
          <p:cNvSpPr txBox="1"/>
          <p:nvPr/>
        </p:nvSpPr>
        <p:spPr>
          <a:xfrm>
            <a:off x="1668907" y="5563920"/>
            <a:ext cx="2324100" cy="726440"/>
          </a:xfrm>
          <a:prstGeom prst="rect">
            <a:avLst/>
          </a:prstGeom>
        </p:spPr>
        <p:txBody>
          <a:bodyPr vert="horz" wrap="square" lIns="0" tIns="62865" rIns="0" bIns="0" rtlCol="0">
            <a:spAutoFit/>
          </a:bodyPr>
          <a:lstStyle/>
          <a:p>
            <a:pPr marL="12700">
              <a:spcBef>
                <a:spcPts val="495"/>
              </a:spcBef>
            </a:pPr>
            <a:r>
              <a:rPr sz="1200" spc="-5" dirty="0">
                <a:solidFill>
                  <a:prstClr val="black"/>
                </a:solidFill>
                <a:latin typeface="Tahoma"/>
                <a:cs typeface="Tahoma"/>
              </a:rPr>
              <a:t>GSYİH</a:t>
            </a:r>
            <a:endParaRPr sz="1200">
              <a:solidFill>
                <a:prstClr val="black"/>
              </a:solidFill>
              <a:latin typeface="Tahoma"/>
              <a:cs typeface="Tahoma"/>
            </a:endParaRPr>
          </a:p>
          <a:p>
            <a:pPr marL="12700" marR="5080">
              <a:lnSpc>
                <a:spcPct val="127699"/>
              </a:lnSpc>
            </a:pPr>
            <a:r>
              <a:rPr sz="1200" spc="-5" dirty="0">
                <a:solidFill>
                  <a:prstClr val="black"/>
                </a:solidFill>
                <a:latin typeface="Tahoma"/>
                <a:cs typeface="Tahoma"/>
              </a:rPr>
              <a:t>Yerleşik hanehalklarının tüketimi  Devletin nihai tüketim</a:t>
            </a:r>
            <a:r>
              <a:rPr sz="1200" spc="5" dirty="0">
                <a:solidFill>
                  <a:prstClr val="black"/>
                </a:solidFill>
                <a:latin typeface="Tahoma"/>
                <a:cs typeface="Tahoma"/>
              </a:rPr>
              <a:t> </a:t>
            </a:r>
            <a:r>
              <a:rPr sz="1200" spc="-5" dirty="0">
                <a:solidFill>
                  <a:prstClr val="black"/>
                </a:solidFill>
                <a:latin typeface="Tahoma"/>
                <a:cs typeface="Tahoma"/>
              </a:rPr>
              <a:t>harcamaları</a:t>
            </a:r>
            <a:endParaRPr sz="1200">
              <a:solidFill>
                <a:prstClr val="black"/>
              </a:solidFill>
              <a:latin typeface="Tahoma"/>
              <a:cs typeface="Tahoma"/>
            </a:endParaRPr>
          </a:p>
        </p:txBody>
      </p:sp>
      <p:sp>
        <p:nvSpPr>
          <p:cNvPr id="96" name="object 96"/>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93" name="object 93"/>
          <p:cNvSpPr txBox="1"/>
          <p:nvPr/>
        </p:nvSpPr>
        <p:spPr>
          <a:xfrm>
            <a:off x="4355084" y="5563920"/>
            <a:ext cx="2208530" cy="726440"/>
          </a:xfrm>
          <a:prstGeom prst="rect">
            <a:avLst/>
          </a:prstGeom>
        </p:spPr>
        <p:txBody>
          <a:bodyPr vert="horz" wrap="square" lIns="0" tIns="12700" rIns="0" bIns="0" rtlCol="0">
            <a:spAutoFit/>
          </a:bodyPr>
          <a:lstStyle/>
          <a:p>
            <a:pPr marL="12700" marR="5080">
              <a:lnSpc>
                <a:spcPct val="127699"/>
              </a:lnSpc>
              <a:spcBef>
                <a:spcPts val="100"/>
              </a:spcBef>
            </a:pPr>
            <a:r>
              <a:rPr sz="1200" dirty="0">
                <a:solidFill>
                  <a:prstClr val="black"/>
                </a:solidFill>
                <a:latin typeface="Tahoma"/>
                <a:cs typeface="Tahoma"/>
              </a:rPr>
              <a:t>Gayrisafi </a:t>
            </a:r>
            <a:r>
              <a:rPr sz="1200" spc="-5" dirty="0">
                <a:solidFill>
                  <a:prstClr val="black"/>
                </a:solidFill>
                <a:latin typeface="Tahoma"/>
                <a:cs typeface="Tahoma"/>
              </a:rPr>
              <a:t>sabit sermaye </a:t>
            </a:r>
            <a:r>
              <a:rPr sz="1200" dirty="0">
                <a:solidFill>
                  <a:prstClr val="black"/>
                </a:solidFill>
                <a:latin typeface="Tahoma"/>
                <a:cs typeface="Tahoma"/>
              </a:rPr>
              <a:t>oluşumu  </a:t>
            </a:r>
            <a:r>
              <a:rPr sz="1200" spc="-5" dirty="0">
                <a:solidFill>
                  <a:prstClr val="black"/>
                </a:solidFill>
                <a:latin typeface="Tahoma"/>
                <a:cs typeface="Tahoma"/>
              </a:rPr>
              <a:t>Mal </a:t>
            </a:r>
            <a:r>
              <a:rPr sz="1200" dirty="0">
                <a:solidFill>
                  <a:prstClr val="black"/>
                </a:solidFill>
                <a:latin typeface="Tahoma"/>
                <a:cs typeface="Tahoma"/>
              </a:rPr>
              <a:t>ve hizmet</a:t>
            </a:r>
            <a:r>
              <a:rPr sz="1200" spc="10" dirty="0">
                <a:solidFill>
                  <a:prstClr val="black"/>
                </a:solidFill>
                <a:latin typeface="Tahoma"/>
                <a:cs typeface="Tahoma"/>
              </a:rPr>
              <a:t> </a:t>
            </a:r>
            <a:r>
              <a:rPr sz="1200" spc="-5" dirty="0">
                <a:solidFill>
                  <a:prstClr val="black"/>
                </a:solidFill>
                <a:latin typeface="Tahoma"/>
                <a:cs typeface="Tahoma"/>
              </a:rPr>
              <a:t>ihracatı</a:t>
            </a:r>
            <a:endParaRPr sz="1200">
              <a:solidFill>
                <a:prstClr val="black"/>
              </a:solidFill>
              <a:latin typeface="Tahoma"/>
              <a:cs typeface="Tahoma"/>
            </a:endParaRPr>
          </a:p>
          <a:p>
            <a:pPr marL="12700">
              <a:spcBef>
                <a:spcPts val="395"/>
              </a:spcBef>
            </a:pPr>
            <a:r>
              <a:rPr sz="1200" dirty="0">
                <a:solidFill>
                  <a:prstClr val="black"/>
                </a:solidFill>
                <a:latin typeface="Tahoma"/>
                <a:cs typeface="Tahoma"/>
              </a:rPr>
              <a:t>(Eksi) </a:t>
            </a:r>
            <a:r>
              <a:rPr sz="1200" spc="-5" dirty="0">
                <a:solidFill>
                  <a:prstClr val="black"/>
                </a:solidFill>
                <a:latin typeface="Tahoma"/>
                <a:cs typeface="Tahoma"/>
              </a:rPr>
              <a:t>Mal </a:t>
            </a:r>
            <a:r>
              <a:rPr sz="1200" dirty="0">
                <a:solidFill>
                  <a:prstClr val="black"/>
                </a:solidFill>
                <a:latin typeface="Tahoma"/>
                <a:cs typeface="Tahoma"/>
              </a:rPr>
              <a:t>ve hizmet</a:t>
            </a:r>
            <a:r>
              <a:rPr sz="1200" spc="15" dirty="0">
                <a:solidFill>
                  <a:prstClr val="black"/>
                </a:solidFill>
                <a:latin typeface="Tahoma"/>
                <a:cs typeface="Tahoma"/>
              </a:rPr>
              <a:t> </a:t>
            </a:r>
            <a:r>
              <a:rPr sz="1200" spc="-5" dirty="0">
                <a:solidFill>
                  <a:prstClr val="black"/>
                </a:solidFill>
                <a:latin typeface="Tahoma"/>
                <a:cs typeface="Tahoma"/>
              </a:rPr>
              <a:t>ithalatı</a:t>
            </a:r>
            <a:endParaRPr sz="1200">
              <a:solidFill>
                <a:prstClr val="black"/>
              </a:solidFill>
              <a:latin typeface="Tahoma"/>
              <a:cs typeface="Tahoma"/>
            </a:endParaRPr>
          </a:p>
        </p:txBody>
      </p:sp>
      <p:sp>
        <p:nvSpPr>
          <p:cNvPr id="94" name="object 94"/>
          <p:cNvSpPr txBox="1">
            <a:spLocks noGrp="1"/>
          </p:cNvSpPr>
          <p:nvPr>
            <p:ph type="title"/>
          </p:nvPr>
        </p:nvSpPr>
        <p:spPr>
          <a:xfrm>
            <a:off x="78739" y="881634"/>
            <a:ext cx="8479790" cy="574040"/>
          </a:xfrm>
          <a:prstGeom prst="rect">
            <a:avLst/>
          </a:prstGeom>
        </p:spPr>
        <p:txBody>
          <a:bodyPr vert="horz" wrap="square" lIns="0" tIns="12700" rIns="0" bIns="0" rtlCol="0">
            <a:spAutoFit/>
          </a:bodyPr>
          <a:lstStyle/>
          <a:p>
            <a:pPr marL="12700">
              <a:lnSpc>
                <a:spcPct val="100000"/>
              </a:lnSpc>
              <a:spcBef>
                <a:spcPts val="100"/>
              </a:spcBef>
            </a:pPr>
            <a:r>
              <a:rPr spc="-5" dirty="0"/>
              <a:t>İhracat </a:t>
            </a:r>
            <a:r>
              <a:rPr dirty="0"/>
              <a:t>ve </a:t>
            </a:r>
            <a:r>
              <a:rPr spc="10" dirty="0"/>
              <a:t>özel </a:t>
            </a:r>
            <a:r>
              <a:rPr spc="-5" dirty="0"/>
              <a:t>tüketim büyümeyi destekleyen temel harcama</a:t>
            </a:r>
            <a:r>
              <a:rPr spc="50" dirty="0"/>
              <a:t> </a:t>
            </a:r>
            <a:r>
              <a:rPr spc="-5" dirty="0"/>
              <a:t>gruplarıdır.</a:t>
            </a:r>
          </a:p>
          <a:p>
            <a:pPr marL="12700">
              <a:lnSpc>
                <a:spcPct val="100000"/>
              </a:lnSpc>
            </a:pPr>
            <a:r>
              <a:rPr b="0" spc="-5" dirty="0">
                <a:latin typeface="Tahoma"/>
                <a:cs typeface="Tahoma"/>
              </a:rPr>
              <a:t>Yatırım </a:t>
            </a:r>
            <a:r>
              <a:rPr b="0" dirty="0">
                <a:latin typeface="Tahoma"/>
                <a:cs typeface="Tahoma"/>
              </a:rPr>
              <a:t>ve </a:t>
            </a:r>
            <a:r>
              <a:rPr b="0" spc="-5" dirty="0">
                <a:latin typeface="Tahoma"/>
                <a:cs typeface="Tahoma"/>
              </a:rPr>
              <a:t>devletin tüketim harcamaları daralmış, </a:t>
            </a:r>
            <a:r>
              <a:rPr b="0" dirty="0">
                <a:latin typeface="Tahoma"/>
                <a:cs typeface="Tahoma"/>
              </a:rPr>
              <a:t>net </a:t>
            </a:r>
            <a:r>
              <a:rPr b="0" spc="-5" dirty="0">
                <a:latin typeface="Tahoma"/>
                <a:cs typeface="Tahoma"/>
              </a:rPr>
              <a:t>ihracatın katkısı </a:t>
            </a:r>
            <a:r>
              <a:rPr b="0" dirty="0">
                <a:latin typeface="Tahoma"/>
                <a:cs typeface="Tahoma"/>
              </a:rPr>
              <a:t>ise</a:t>
            </a:r>
            <a:r>
              <a:rPr b="0" spc="190" dirty="0">
                <a:latin typeface="Tahoma"/>
                <a:cs typeface="Tahoma"/>
              </a:rPr>
              <a:t> </a:t>
            </a:r>
            <a:r>
              <a:rPr b="0" spc="-5" dirty="0">
                <a:latin typeface="Tahoma"/>
                <a:cs typeface="Tahoma"/>
              </a:rPr>
              <a:t>azalmıştır.</a:t>
            </a:r>
          </a:p>
        </p:txBody>
      </p:sp>
      <p:sp>
        <p:nvSpPr>
          <p:cNvPr id="95" name="object 95"/>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6</a:t>
            </a:r>
            <a:endParaRPr sz="1400">
              <a:solidFill>
                <a:prstClr val="black"/>
              </a:solidFill>
              <a:latin typeface="Tahoma"/>
              <a:cs typeface="Tahoma"/>
            </a:endParaRPr>
          </a:p>
        </p:txBody>
      </p:sp>
    </p:spTree>
    <p:extLst>
      <p:ext uri="{BB962C8B-B14F-4D97-AF65-F5344CB8AC3E}">
        <p14:creationId xmlns:p14="http://schemas.microsoft.com/office/powerpoint/2010/main" val="867684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 y="533401"/>
            <a:ext cx="8915400" cy="6722353"/>
          </a:xfrm>
          <a:prstGeom prst="rect">
            <a:avLst/>
          </a:prstGeom>
        </p:spPr>
        <p:txBody>
          <a:bodyPr vert="horz" wrap="square" lIns="0" tIns="12700" rIns="0" bIns="0" rtlCol="0">
            <a:spAutoFit/>
          </a:bodyPr>
          <a:lstStyle/>
          <a:p>
            <a:r>
              <a:rPr lang="tr-TR" sz="3200" b="1" dirty="0">
                <a:solidFill>
                  <a:srgbClr val="1F308D"/>
                </a:solidFill>
                <a:latin typeface="Tahoma" panose="020B0604030504040204" pitchFamily="34" charset="0"/>
              </a:rPr>
              <a:t>Genel Değerlendirme</a:t>
            </a:r>
            <a:endParaRPr lang="tr-TR" sz="3200" dirty="0">
              <a:solidFill>
                <a:srgbClr val="1F308D"/>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2021 yılında ihracat ve iç talep ile desteklenen iktisadi büyüme %11 ile son 10 yılın en yüksek düzeyinde gerçekleşmiştir. Söz konusu yüksek büyümenin yanı sıra, işgücüne </a:t>
            </a:r>
            <a:r>
              <a:rPr lang="tr-TR" sz="1500" dirty="0" smtClean="0">
                <a:solidFill>
                  <a:srgbClr val="000000"/>
                </a:solidFill>
                <a:latin typeface="Tahoma" panose="020B0604030504040204" pitchFamily="34" charset="0"/>
              </a:rPr>
              <a:t>ödemelerin payı </a:t>
            </a:r>
            <a:r>
              <a:rPr lang="tr-TR" sz="1500" dirty="0">
                <a:solidFill>
                  <a:srgbClr val="000000"/>
                </a:solidFill>
                <a:latin typeface="Tahoma" panose="020B0604030504040204" pitchFamily="34" charset="0"/>
              </a:rPr>
              <a:t>önemli oranda gerilemiştir. 2022 yılına ait büyüme öngörüleri de geçen aya göre aşağı yönlü güncellenmiştir. </a:t>
            </a:r>
            <a:endParaRPr lang="tr-TR" sz="1500" dirty="0" smtClean="0">
              <a:solidFill>
                <a:srgbClr val="000000"/>
              </a:solidFill>
              <a:latin typeface="Tahoma" panose="020B0604030504040204" pitchFamily="34" charset="0"/>
            </a:endParaRP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Güçlü ihracat performansına bağlı olarak cari işlemler açığı 2021 yılında gerilerken, bu eğilim 2022 yılının ilk iki ayında tersine dönmüştür. Yıllık verilerde altın ve enerji hariç cari işlemler fazlası korunmaktadır. </a:t>
            </a:r>
            <a:endParaRPr lang="tr-TR" sz="1500" dirty="0" smtClean="0">
              <a:solidFill>
                <a:srgbClr val="000000"/>
              </a:solidFill>
              <a:latin typeface="Tahoma" panose="020B0604030504040204" pitchFamily="34" charset="0"/>
            </a:endParaRP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Turizm gelirleri 2019 yılı düzeyini yakalamış olsa da, Rusya -Ukrayna kaynaklı jeopolitik gelişmeler önemli risk unsuru oluşturmaktadır. </a:t>
            </a:r>
            <a:endParaRPr lang="tr-TR" sz="1500" dirty="0" smtClean="0">
              <a:solidFill>
                <a:srgbClr val="000000"/>
              </a:solidFill>
              <a:latin typeface="Tahoma" panose="020B0604030504040204" pitchFamily="34" charset="0"/>
            </a:endParaRP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Merkez Bankası rezervleri son dönemde artış kaydetmekle beraber, geniş tanımlı net rezervler eksi bakiyededir. </a:t>
            </a:r>
            <a:endParaRPr lang="tr-TR" sz="1500" dirty="0" smtClean="0">
              <a:solidFill>
                <a:srgbClr val="000000"/>
              </a:solidFill>
              <a:latin typeface="Tahoma" panose="020B0604030504040204" pitchFamily="34" charset="0"/>
            </a:endParaRP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İstihdam salgın öncesi seviyelerin üzerindedir ve işsizlik oranları gerilemektedir. Ancak, geniş tanımlı ve genç işsizlik oranları yüksek seviyelerini korumaktadır</a:t>
            </a:r>
            <a:r>
              <a:rPr lang="tr-TR" sz="1500" dirty="0" smtClean="0">
                <a:solidFill>
                  <a:srgbClr val="000000"/>
                </a:solidFill>
                <a:latin typeface="Tahoma" panose="020B0604030504040204" pitchFamily="34" charset="0"/>
              </a:rPr>
              <a:t>.</a:t>
            </a: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Merkezi Yönetim bütçe dengesi yılın ilk iki ayında fazla vermiştir. Borç stoku ise döviz cinsi borçlanmalar ağırlıklı olmak üzere artmaktadır</a:t>
            </a:r>
            <a:r>
              <a:rPr lang="tr-TR" sz="1500" dirty="0" smtClean="0">
                <a:solidFill>
                  <a:srgbClr val="000000"/>
                </a:solidFill>
                <a:latin typeface="Tahoma" panose="020B0604030504040204" pitchFamily="34" charset="0"/>
              </a:rPr>
              <a:t>.</a:t>
            </a: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Tüketici enflasyonu son 20 yılın, üretici enflasyonu ise son 27 yılın zirvesine çıkmıştır. Enflasyon beklentileri de bozulmuştur. </a:t>
            </a:r>
            <a:endParaRPr lang="tr-TR" sz="1500" dirty="0" smtClean="0">
              <a:solidFill>
                <a:srgbClr val="000000"/>
              </a:solidFill>
              <a:latin typeface="Tahoma" panose="020B0604030504040204" pitchFamily="34" charset="0"/>
            </a:endParaRPr>
          </a:p>
          <a:p>
            <a:pPr algn="just"/>
            <a:endParaRPr lang="tr-TR" sz="1500" dirty="0">
              <a:solidFill>
                <a:srgbClr val="000000"/>
              </a:solidFill>
              <a:latin typeface="Tahoma" panose="020B0604030504040204" pitchFamily="34" charset="0"/>
            </a:endParaRPr>
          </a:p>
          <a:p>
            <a:pPr algn="just"/>
            <a:r>
              <a:rPr lang="tr-TR" sz="1200" dirty="0">
                <a:solidFill>
                  <a:srgbClr val="C00000"/>
                </a:solidFill>
                <a:latin typeface="Wingdings" panose="05000000000000000000" pitchFamily="2" charset="2"/>
              </a:rPr>
              <a:t></a:t>
            </a:r>
            <a:r>
              <a:rPr lang="tr-TR" sz="1500" dirty="0">
                <a:solidFill>
                  <a:srgbClr val="000000"/>
                </a:solidFill>
                <a:latin typeface="Tahoma" panose="020B0604030504040204" pitchFamily="34" charset="0"/>
              </a:rPr>
              <a:t>Gelişmiş ülke merkez bankalarının sıkı para politikası adımlarına bağlı olarak, uluslararası likidite koşularının sıkılaşması beklenmektedir. Rusya-Ukrayna kaynaklı jeopolitik gelişmeler uluslararası ekonomik koşullara ilişkin belirsizliği artırmıştır. </a:t>
            </a:r>
          </a:p>
          <a:p>
            <a:endParaRPr lang="tr-TR" sz="1500" dirty="0">
              <a:solidFill>
                <a:srgbClr val="000000"/>
              </a:solidFill>
              <a:latin typeface="Tahoma" panose="020B0604030504040204" pitchFamily="34" charset="0"/>
            </a:endParaRPr>
          </a:p>
          <a:p>
            <a:r>
              <a:rPr lang="tr-TR" sz="1400" dirty="0">
                <a:solidFill>
                  <a:srgbClr val="CADDEB"/>
                </a:solidFill>
                <a:latin typeface="Tahoma" panose="020B0604030504040204" pitchFamily="34" charset="0"/>
              </a:rPr>
              <a:t>Slayt 60 </a:t>
            </a:r>
            <a:endParaRPr sz="1500" dirty="0">
              <a:solidFill>
                <a:prstClr val="black"/>
              </a:solidFill>
              <a:latin typeface="Tahoma"/>
              <a:cs typeface="Tahoma"/>
            </a:endParaRPr>
          </a:p>
        </p:txBody>
      </p:sp>
      <p:sp>
        <p:nvSpPr>
          <p:cNvPr id="4" name="object 4"/>
          <p:cNvSpPr txBox="1"/>
          <p:nvPr/>
        </p:nvSpPr>
        <p:spPr>
          <a:xfrm>
            <a:off x="8385809" y="147015"/>
            <a:ext cx="656590" cy="228909"/>
          </a:xfrm>
          <a:prstGeom prst="rect">
            <a:avLst/>
          </a:prstGeom>
        </p:spPr>
        <p:txBody>
          <a:bodyPr vert="horz" wrap="square" lIns="0" tIns="13335" rIns="0" bIns="0" rtlCol="0">
            <a:spAutoFit/>
          </a:bodyPr>
          <a:lstStyle/>
          <a:p>
            <a:pPr marL="12700">
              <a:spcBef>
                <a:spcPts val="105"/>
              </a:spcBef>
            </a:pPr>
            <a:r>
              <a:rPr sz="1400" spc="-5" dirty="0" err="1">
                <a:solidFill>
                  <a:srgbClr val="CADDEB"/>
                </a:solidFill>
                <a:latin typeface="Tahoma"/>
                <a:cs typeface="Tahoma"/>
              </a:rPr>
              <a:t>Slayt</a:t>
            </a:r>
            <a:r>
              <a:rPr sz="1400" spc="-75" dirty="0">
                <a:solidFill>
                  <a:srgbClr val="CADDEB"/>
                </a:solidFill>
                <a:latin typeface="Tahoma"/>
                <a:cs typeface="Tahoma"/>
              </a:rPr>
              <a:t> </a:t>
            </a:r>
            <a:r>
              <a:rPr lang="tr-TR" sz="1400" dirty="0" smtClean="0">
                <a:solidFill>
                  <a:srgbClr val="CADDEB"/>
                </a:solidFill>
                <a:latin typeface="Tahoma"/>
                <a:cs typeface="Tahoma"/>
              </a:rPr>
              <a:t>60</a:t>
            </a:r>
            <a:endParaRPr sz="1400" dirty="0">
              <a:solidFill>
                <a:prstClr val="black"/>
              </a:solidFill>
              <a:latin typeface="Tahoma"/>
              <a:cs typeface="Tahoma"/>
            </a:endParaRPr>
          </a:p>
        </p:txBody>
      </p:sp>
    </p:spTree>
    <p:extLst>
      <p:ext uri="{BB962C8B-B14F-4D97-AF65-F5344CB8AC3E}">
        <p14:creationId xmlns:p14="http://schemas.microsoft.com/office/powerpoint/2010/main" val="195401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 name="think-cell Slide" r:id="rId4" imgW="444" imgH="446" progId="TCLayout.ActiveDocument.1">
                  <p:embed/>
                </p:oleObj>
              </mc:Choice>
              <mc:Fallback>
                <p:oleObj name="think-cell Slide" r:id="rId4" imgW="444" imgH="44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Dikdörtgen 9"/>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sp>
        <p:nvSpPr>
          <p:cNvPr id="9" name="Unvan 1"/>
          <p:cNvSpPr txBox="1">
            <a:spLocks/>
          </p:cNvSpPr>
          <p:nvPr/>
        </p:nvSpPr>
        <p:spPr bwMode="auto">
          <a:xfrm>
            <a:off x="1122219" y="1526959"/>
            <a:ext cx="6896366" cy="1147496"/>
          </a:xfrm>
          <a:prstGeom prst="rect">
            <a:avLst/>
          </a:prstGeom>
          <a:solidFill>
            <a:schemeClr val="bg1">
              <a:lumMod val="9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pPr algn="ctr">
              <a:defRPr/>
            </a:pPr>
            <a:r>
              <a:rPr lang="tr-TR" sz="4000" kern="0" dirty="0"/>
              <a:t>Gaziantep İli</a:t>
            </a:r>
          </a:p>
          <a:p>
            <a:pPr>
              <a:defRPr/>
            </a:pPr>
            <a:r>
              <a:rPr lang="tr-TR" sz="4000" kern="0" dirty="0" smtClean="0"/>
              <a:t>Sosyal ve ekonomik yapı</a:t>
            </a:r>
            <a:endParaRPr lang="tr-TR" sz="4000" kern="0" dirty="0"/>
          </a:p>
        </p:txBody>
      </p:sp>
      <p:sp>
        <p:nvSpPr>
          <p:cNvPr id="12" name="Dikdörtgen 11"/>
          <p:cNvSpPr/>
          <p:nvPr/>
        </p:nvSpPr>
        <p:spPr>
          <a:xfrm>
            <a:off x="6247396" y="318658"/>
            <a:ext cx="2632364" cy="13438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prstClr val="white"/>
              </a:solidFill>
              <a:latin typeface="Calibri" panose="020F0502020204030204"/>
            </a:endParaRPr>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prstClr val="white"/>
              </a:solidFill>
              <a:latin typeface="Calibri" panose="020F0502020204030204"/>
            </a:endParaRP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prstClr val="white"/>
              </a:solidFill>
              <a:latin typeface="Calibri" panose="020F0502020204030204"/>
            </a:endParaRPr>
          </a:p>
        </p:txBody>
      </p:sp>
      <p:sp>
        <p:nvSpPr>
          <p:cNvPr id="19" name="İçerik Yer Tutucusu 2"/>
          <p:cNvSpPr txBox="1">
            <a:spLocks/>
          </p:cNvSpPr>
          <p:nvPr/>
        </p:nvSpPr>
        <p:spPr bwMode="auto">
          <a:xfrm>
            <a:off x="1123700" y="2674455"/>
            <a:ext cx="7715499" cy="2563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 typeface="Wingdings" pitchFamily="2" charset="2"/>
              <a:buNone/>
              <a:defRPr/>
            </a:pPr>
            <a:endParaRPr lang="tr-TR" sz="2800" kern="0" dirty="0" smtClean="0">
              <a:solidFill>
                <a:srgbClr val="000000"/>
              </a:solidFill>
            </a:endParaRPr>
          </a:p>
          <a:p>
            <a:pPr marL="857250" lvl="1" indent="-457200">
              <a:buClr>
                <a:srgbClr val="E60000"/>
              </a:buClr>
              <a:buSzPct val="85000"/>
              <a:buFont typeface="Arial" panose="020B0604020202020204" pitchFamily="34" charset="0"/>
              <a:buChar char="•"/>
              <a:defRPr/>
            </a:pPr>
            <a:endParaRPr lang="tr-TR" sz="2400" kern="0" dirty="0" smtClean="0">
              <a:solidFill>
                <a:srgbClr val="000000"/>
              </a:solidFill>
            </a:endParaRPr>
          </a:p>
          <a:p>
            <a:pPr lvl="1">
              <a:defRPr/>
            </a:pPr>
            <a:endParaRPr lang="tr-TR" sz="2400" kern="0" dirty="0">
              <a:solidFill>
                <a:srgbClr val="000000"/>
              </a:solidFill>
            </a:endParaRPr>
          </a:p>
        </p:txBody>
      </p:sp>
      <p:sp>
        <p:nvSpPr>
          <p:cNvPr id="15" name="Dikdörtgen 14"/>
          <p:cNvSpPr/>
          <p:nvPr/>
        </p:nvSpPr>
        <p:spPr>
          <a:xfrm>
            <a:off x="6247396" y="318658"/>
            <a:ext cx="2632364" cy="13438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6" name="Resim 15"/>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7" name="Resim 16"/>
          <p:cNvPicPr>
            <a:picLocks noChangeAspect="1"/>
          </p:cNvPicPr>
          <p:nvPr/>
        </p:nvPicPr>
        <p:blipFill rotWithShape="1">
          <a:blip r:embed="rId8"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18" name="Resi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20" name="Dikdörtgen 19"/>
          <p:cNvSpPr/>
          <p:nvPr/>
        </p:nvSpPr>
        <p:spPr>
          <a:xfrm>
            <a:off x="3643086" y="317160"/>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1" name="İçerik Yer Tutucusu 2"/>
          <p:cNvSpPr txBox="1">
            <a:spLocks/>
          </p:cNvSpPr>
          <p:nvPr/>
        </p:nvSpPr>
        <p:spPr bwMode="auto">
          <a:xfrm>
            <a:off x="1123700" y="2635525"/>
            <a:ext cx="7715499" cy="3126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tr-TR" kern="0" dirty="0" smtClean="0">
                <a:solidFill>
                  <a:srgbClr val="000000"/>
                </a:solidFill>
              </a:rPr>
              <a:t>Nüfus ve göç </a:t>
            </a:r>
          </a:p>
          <a:p>
            <a:pPr>
              <a:defRPr/>
            </a:pPr>
            <a:r>
              <a:rPr lang="tr-TR" kern="0" dirty="0" smtClean="0">
                <a:solidFill>
                  <a:srgbClr val="000000"/>
                </a:solidFill>
              </a:rPr>
              <a:t>Büyüme</a:t>
            </a:r>
          </a:p>
          <a:p>
            <a:pPr>
              <a:defRPr/>
            </a:pPr>
            <a:r>
              <a:rPr lang="tr-TR" kern="0" dirty="0">
                <a:solidFill>
                  <a:srgbClr val="000000"/>
                </a:solidFill>
              </a:rPr>
              <a:t>Dış </a:t>
            </a:r>
            <a:r>
              <a:rPr lang="tr-TR" kern="0" dirty="0" smtClean="0">
                <a:solidFill>
                  <a:srgbClr val="000000"/>
                </a:solidFill>
              </a:rPr>
              <a:t>ticaret</a:t>
            </a:r>
            <a:endParaRPr lang="tr-TR" kern="0" dirty="0">
              <a:solidFill>
                <a:srgbClr val="000000"/>
              </a:solidFill>
            </a:endParaRPr>
          </a:p>
          <a:p>
            <a:pPr>
              <a:defRPr/>
            </a:pPr>
            <a:r>
              <a:rPr lang="tr-TR" kern="0" dirty="0" smtClean="0">
                <a:solidFill>
                  <a:srgbClr val="000000"/>
                </a:solidFill>
              </a:rPr>
              <a:t>İstihdam</a:t>
            </a:r>
            <a:endParaRPr lang="tr-TR" kern="0" dirty="0">
              <a:solidFill>
                <a:srgbClr val="000000"/>
              </a:solidFill>
            </a:endParaRPr>
          </a:p>
        </p:txBody>
      </p:sp>
    </p:spTree>
    <p:extLst>
      <p:ext uri="{BB962C8B-B14F-4D97-AF65-F5344CB8AC3E}">
        <p14:creationId xmlns:p14="http://schemas.microsoft.com/office/powerpoint/2010/main" val="32109358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6" name="think-cell Slide" r:id="rId43" imgW="444" imgH="446" progId="TCLayout.ActiveDocument.1">
                  <p:embed/>
                </p:oleObj>
              </mc:Choice>
              <mc:Fallback>
                <p:oleObj name="think-cell Slide" r:id="rId43" imgW="444" imgH="446" progId="TCLayout.ActiveDocument.1">
                  <p:embed/>
                  <p:pic>
                    <p:nvPicPr>
                      <p:cNvPr id="0" name=""/>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80" name="Dikdörtgen 279"/>
          <p:cNvSpPr/>
          <p:nvPr/>
        </p:nvSpPr>
        <p:spPr bwMode="auto">
          <a:xfrm>
            <a:off x="6194421" y="2894013"/>
            <a:ext cx="2699762" cy="1492250"/>
          </a:xfrm>
          <a:prstGeom prst="rect">
            <a:avLst/>
          </a:prstGeom>
          <a:solidFill>
            <a:srgbClr val="A50404">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sp>
        <p:nvSpPr>
          <p:cNvPr id="2" name="Unvan 1"/>
          <p:cNvSpPr>
            <a:spLocks noGrp="1"/>
          </p:cNvSpPr>
          <p:nvPr>
            <p:ph type="title"/>
          </p:nvPr>
        </p:nvSpPr>
        <p:spPr>
          <a:xfrm>
            <a:off x="296571" y="963250"/>
            <a:ext cx="8597612" cy="592508"/>
          </a:xfrm>
        </p:spPr>
        <p:txBody>
          <a:bodyPr vert="horz"/>
          <a:lstStyle/>
          <a:p>
            <a:r>
              <a:rPr lang="tr-TR" sz="2400" dirty="0" smtClean="0"/>
              <a:t>Gaziantep ili toplam nüfus sayısı 2020 yılında 2,1 milyon</a:t>
            </a:r>
            <a:r>
              <a:rPr lang="en-US" dirty="0" smtClean="0"/>
              <a:t/>
            </a:r>
            <a:br>
              <a:rPr lang="en-US" dirty="0" smtClean="0"/>
            </a:br>
            <a:r>
              <a:rPr lang="tr-TR" sz="2000" b="0" dirty="0" smtClean="0"/>
              <a:t>Toplam nüfus 10 yılda Türkiye ortalamasının üzerinde arttı</a:t>
            </a:r>
            <a:endParaRPr lang="tr-TR" sz="2000" b="0" dirty="0"/>
          </a:p>
        </p:txBody>
      </p:sp>
      <p:sp>
        <p:nvSpPr>
          <p:cNvPr id="4" name="Slayt Numarası Yer Tutucusu 3"/>
          <p:cNvSpPr>
            <a:spLocks noGrp="1"/>
          </p:cNvSpPr>
          <p:nvPr>
            <p:ph type="sldNum" sz="quarter" idx="11"/>
          </p:nvPr>
        </p:nvSpPr>
        <p:spPr/>
        <p:txBody>
          <a:bodyPr/>
          <a:lstStyle/>
          <a:p>
            <a:pPr algn="ctr">
              <a:defRPr/>
            </a:pPr>
            <a:fld id="{4671AB6C-D4B8-4F11-8867-B5C2B23781FF}" type="slidenum">
              <a:rPr lang="tr-TR" smtClean="0"/>
              <a:pPr algn="ctr">
                <a:defRPr/>
              </a:pPr>
              <a:t>62</a:t>
            </a:fld>
            <a:endParaRPr lang="tr-TR" dirty="0"/>
          </a:p>
        </p:txBody>
      </p:sp>
      <p:sp>
        <p:nvSpPr>
          <p:cNvPr id="6" name="Metin kutusu 5"/>
          <p:cNvSpPr txBox="1"/>
          <p:nvPr/>
        </p:nvSpPr>
        <p:spPr>
          <a:xfrm>
            <a:off x="4394" y="1863646"/>
            <a:ext cx="9139606" cy="338554"/>
          </a:xfrm>
          <a:prstGeom prst="rect">
            <a:avLst/>
          </a:prstGeom>
          <a:solidFill>
            <a:srgbClr val="002060"/>
          </a:solidFill>
        </p:spPr>
        <p:txBody>
          <a:bodyPr wrap="square" rtlCol="0">
            <a:spAutoFit/>
          </a:bodyPr>
          <a:lstStyle/>
          <a:p>
            <a:pPr algn="ctr">
              <a:defRPr/>
            </a:pPr>
            <a:r>
              <a:rPr lang="tr-TR" sz="1600" b="1" dirty="0">
                <a:solidFill>
                  <a:srgbClr val="FFFFFF"/>
                </a:solidFill>
                <a:ea typeface="Tahoma" panose="020B0604030504040204" pitchFamily="34" charset="0"/>
                <a:cs typeface="Tahoma" panose="020B0604030504040204" pitchFamily="34" charset="0"/>
              </a:rPr>
              <a:t>Nüfus, milyon, 2007-2020</a:t>
            </a:r>
          </a:p>
        </p:txBody>
      </p:sp>
      <p:sp>
        <p:nvSpPr>
          <p:cNvPr id="7" name="Metin kutusu 6"/>
          <p:cNvSpPr txBox="1"/>
          <p:nvPr/>
        </p:nvSpPr>
        <p:spPr>
          <a:xfrm>
            <a:off x="9717" y="655469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Nüfus İstatistikleri, </a:t>
            </a:r>
            <a:r>
              <a:rPr lang="tr-TR" altLang="tr-TR" sz="1200" dirty="0">
                <a:solidFill>
                  <a:srgbClr val="000000"/>
                </a:solidFill>
              </a:rPr>
              <a:t>TEPAV görselleştirmesi</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258" name="Dikdörtgen 25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sp>
        <p:nvSpPr>
          <p:cNvPr id="23" name="Dikdörtgen 2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graphicFrame>
        <p:nvGraphicFramePr>
          <p:cNvPr id="265" name="Chart 3"/>
          <p:cNvGraphicFramePr/>
          <p:nvPr>
            <p:custDataLst>
              <p:tags r:id="rId3"/>
            </p:custDataLst>
            <p:extLst/>
          </p:nvPr>
        </p:nvGraphicFramePr>
        <p:xfrm>
          <a:off x="7192169" y="3448051"/>
          <a:ext cx="1798635" cy="766854"/>
        </p:xfrm>
        <a:graphic>
          <a:graphicData uri="http://schemas.openxmlformats.org/drawingml/2006/chart">
            <c:chart xmlns:c="http://schemas.openxmlformats.org/drawingml/2006/chart" xmlns:r="http://schemas.openxmlformats.org/officeDocument/2006/relationships" r:id="rId45"/>
          </a:graphicData>
        </a:graphic>
      </p:graphicFrame>
      <p:cxnSp>
        <p:nvCxnSpPr>
          <p:cNvPr id="216" name="Düz Bağlayıcı 215"/>
          <p:cNvCxnSpPr/>
          <p:nvPr>
            <p:custDataLst>
              <p:tags r:id="rId4"/>
            </p:custDataLst>
          </p:nvPr>
        </p:nvCxnSpPr>
        <p:spPr bwMode="auto">
          <a:xfrm>
            <a:off x="8404944" y="3227387"/>
            <a:ext cx="0" cy="180000"/>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14" name="Düz Bağlayıcı 213"/>
          <p:cNvCxnSpPr/>
          <p:nvPr>
            <p:custDataLst>
              <p:tags r:id="rId5"/>
            </p:custDataLst>
          </p:nvPr>
        </p:nvCxnSpPr>
        <p:spPr bwMode="auto">
          <a:xfrm flipV="1">
            <a:off x="7726363" y="3250358"/>
            <a:ext cx="0" cy="21600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5" name="Düz Bağlayıcı 214"/>
          <p:cNvCxnSpPr/>
          <p:nvPr>
            <p:custDataLst>
              <p:tags r:id="rId6"/>
            </p:custDataLst>
          </p:nvPr>
        </p:nvCxnSpPr>
        <p:spPr bwMode="auto">
          <a:xfrm>
            <a:off x="7726363" y="3227387"/>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3" name="Rectangle 3"/>
          <p:cNvSpPr>
            <a:spLocks noGrp="1" noChangeArrowheads="1"/>
          </p:cNvSpPr>
          <p:nvPr>
            <p:custDataLst>
              <p:tags r:id="rId7"/>
            </p:custDataLst>
          </p:nvPr>
        </p:nvSpPr>
        <p:spPr bwMode="auto">
          <a:xfrm>
            <a:off x="7554913"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E629E19C-DBF1-429E-AB44-74ED3D21BF31}"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125" name="Rectangle 3"/>
          <p:cNvSpPr>
            <a:spLocks noGrp="1" noChangeArrowheads="1"/>
          </p:cNvSpPr>
          <p:nvPr>
            <p:custDataLst>
              <p:tags r:id="rId8"/>
            </p:custDataLst>
          </p:nvPr>
        </p:nvSpPr>
        <p:spPr bwMode="auto">
          <a:xfrm>
            <a:off x="8232775"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2021</a:t>
            </a:r>
            <a:endParaRPr lang="tr-TR" sz="1200" dirty="0">
              <a:solidFill>
                <a:srgbClr val="000000"/>
              </a:solidFill>
            </a:endParaRPr>
          </a:p>
        </p:txBody>
      </p:sp>
      <p:sp>
        <p:nvSpPr>
          <p:cNvPr id="213" name="Rectangle 3"/>
          <p:cNvSpPr>
            <a:spLocks noGrp="1" noChangeArrowheads="1"/>
          </p:cNvSpPr>
          <p:nvPr>
            <p:custDataLst>
              <p:tags r:id="rId9"/>
            </p:custDataLst>
          </p:nvPr>
        </p:nvSpPr>
        <p:spPr bwMode="auto">
          <a:xfrm>
            <a:off x="7696732" y="3086101"/>
            <a:ext cx="694794" cy="282574"/>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b="1" dirty="0" smtClean="0">
                <a:solidFill>
                  <a:srgbClr val="000000"/>
                </a:solidFill>
              </a:rPr>
              <a:t>+35%</a:t>
            </a:r>
            <a:endParaRPr lang="tr-TR" sz="1200" b="1" dirty="0">
              <a:solidFill>
                <a:srgbClr val="000000"/>
              </a:solidFill>
            </a:endParaRPr>
          </a:p>
        </p:txBody>
      </p:sp>
      <p:sp>
        <p:nvSpPr>
          <p:cNvPr id="162" name="Dikdörtgen 16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30" name="Metin kutusu 29"/>
          <p:cNvSpPr txBox="1"/>
          <p:nvPr/>
        </p:nvSpPr>
        <p:spPr>
          <a:xfrm>
            <a:off x="6194421" y="3490117"/>
            <a:ext cx="1166817" cy="307777"/>
          </a:xfrm>
          <a:prstGeom prst="rect">
            <a:avLst/>
          </a:prstGeom>
          <a:noFill/>
        </p:spPr>
        <p:txBody>
          <a:bodyPr wrap="square" rtlCol="0">
            <a:spAutoFit/>
          </a:bodyPr>
          <a:lstStyle/>
          <a:p>
            <a:r>
              <a:rPr lang="tr-TR" sz="1400" b="1" dirty="0">
                <a:solidFill>
                  <a:srgbClr val="000000"/>
                </a:solidFill>
              </a:rPr>
              <a:t>Gaziantep</a:t>
            </a:r>
          </a:p>
        </p:txBody>
      </p:sp>
      <p:graphicFrame>
        <p:nvGraphicFramePr>
          <p:cNvPr id="266" name="Chart 3"/>
          <p:cNvGraphicFramePr/>
          <p:nvPr>
            <p:custDataLst>
              <p:tags r:id="rId10"/>
            </p:custDataLst>
            <p:extLst>
              <p:ext uri="{D42A27DB-BD31-4B8C-83A1-F6EECF244321}">
                <p14:modId xmlns:p14="http://schemas.microsoft.com/office/powerpoint/2010/main" val="1605163439"/>
              </p:ext>
            </p:extLst>
          </p:nvPr>
        </p:nvGraphicFramePr>
        <p:xfrm>
          <a:off x="4102100" y="3384550"/>
          <a:ext cx="2206625" cy="741363"/>
        </p:xfrm>
        <a:graphic>
          <a:graphicData uri="http://schemas.openxmlformats.org/drawingml/2006/chart">
            <c:chart xmlns:c="http://schemas.openxmlformats.org/drawingml/2006/chart" xmlns:r="http://schemas.openxmlformats.org/officeDocument/2006/relationships" r:id="rId46"/>
          </a:graphicData>
        </a:graphic>
      </p:graphicFrame>
      <p:cxnSp>
        <p:nvCxnSpPr>
          <p:cNvPr id="210" name="Düz Bağlayıcı 209"/>
          <p:cNvCxnSpPr/>
          <p:nvPr>
            <p:custDataLst>
              <p:tags r:id="rId11"/>
            </p:custDataLst>
          </p:nvPr>
        </p:nvCxnSpPr>
        <p:spPr bwMode="auto">
          <a:xfrm>
            <a:off x="5543550" y="3086100"/>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8" name="Düz Bağlayıcı 207"/>
          <p:cNvCxnSpPr/>
          <p:nvPr>
            <p:custDataLst>
              <p:tags r:id="rId12"/>
            </p:custDataLst>
          </p:nvPr>
        </p:nvCxnSpPr>
        <p:spPr bwMode="auto">
          <a:xfrm flipV="1">
            <a:off x="4865688" y="3086100"/>
            <a:ext cx="0" cy="36195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9" name="Düz Bağlayıcı 208"/>
          <p:cNvCxnSpPr/>
          <p:nvPr>
            <p:custDataLst>
              <p:tags r:id="rId13"/>
            </p:custDataLst>
          </p:nvPr>
        </p:nvCxnSpPr>
        <p:spPr bwMode="auto">
          <a:xfrm>
            <a:off x="4865688" y="3086100"/>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9" name="Rectangle 3"/>
          <p:cNvSpPr>
            <a:spLocks noGrp="1" noChangeArrowheads="1"/>
          </p:cNvSpPr>
          <p:nvPr>
            <p:custDataLst>
              <p:tags r:id="rId14"/>
            </p:custDataLst>
          </p:nvPr>
        </p:nvSpPr>
        <p:spPr bwMode="auto">
          <a:xfrm>
            <a:off x="4694238"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2FA6963D-EA52-4DDC-973D-49BF0BE693C0}"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121" name="Rectangle 3"/>
          <p:cNvSpPr>
            <a:spLocks noGrp="1" noChangeArrowheads="1"/>
          </p:cNvSpPr>
          <p:nvPr>
            <p:custDataLst>
              <p:tags r:id="rId15"/>
            </p:custDataLst>
          </p:nvPr>
        </p:nvSpPr>
        <p:spPr bwMode="auto">
          <a:xfrm>
            <a:off x="5372100"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2021</a:t>
            </a:r>
            <a:endParaRPr lang="tr-TR" sz="1200" dirty="0">
              <a:solidFill>
                <a:srgbClr val="000000"/>
              </a:solidFill>
            </a:endParaRPr>
          </a:p>
        </p:txBody>
      </p:sp>
      <p:sp>
        <p:nvSpPr>
          <p:cNvPr id="207" name="Rectangle 3"/>
          <p:cNvSpPr>
            <a:spLocks noGrp="1" noChangeArrowheads="1"/>
          </p:cNvSpPr>
          <p:nvPr>
            <p:custDataLst>
              <p:tags r:id="rId16"/>
            </p:custDataLst>
          </p:nvPr>
        </p:nvSpPr>
        <p:spPr bwMode="auto">
          <a:xfrm>
            <a:off x="4849814" y="2957513"/>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9A41E6BD-1940-4A9D-9068-CE7FFB39B0E4}" type="datetime'''+''''2''3''''''''''''''%'''''''''''''''''''''''''''''">
              <a:rPr lang="tr-TR" altLang="en-US" sz="1200" b="1" smtClean="0">
                <a:solidFill>
                  <a:srgbClr val="000000"/>
                </a:solidFill>
              </a:rPr>
              <a:pPr marL="0" indent="0" algn="ctr">
                <a:spcBef>
                  <a:spcPct val="0"/>
                </a:spcBef>
                <a:buFont typeface="Wingdings" pitchFamily="2" charset="2"/>
                <a:buNone/>
              </a:pPr>
              <a:t>+23%</a:t>
            </a:fld>
            <a:endParaRPr lang="tr-TR" sz="1200" b="1" dirty="0">
              <a:solidFill>
                <a:srgbClr val="000000"/>
              </a:solidFill>
            </a:endParaRPr>
          </a:p>
        </p:txBody>
      </p:sp>
      <p:sp>
        <p:nvSpPr>
          <p:cNvPr id="73" name="Metin kutusu 72"/>
          <p:cNvSpPr txBox="1"/>
          <p:nvPr/>
        </p:nvSpPr>
        <p:spPr>
          <a:xfrm>
            <a:off x="3265488" y="3517900"/>
            <a:ext cx="1287459" cy="338138"/>
          </a:xfrm>
          <a:prstGeom prst="rect">
            <a:avLst/>
          </a:prstGeom>
          <a:noFill/>
        </p:spPr>
        <p:txBody>
          <a:bodyPr wrap="square" rtlCol="0">
            <a:spAutoFit/>
          </a:bodyPr>
          <a:lstStyle/>
          <a:p>
            <a:r>
              <a:rPr lang="tr-TR" sz="1600" b="1" dirty="0">
                <a:solidFill>
                  <a:srgbClr val="000000"/>
                </a:solidFill>
              </a:rPr>
              <a:t>İstanbul</a:t>
            </a:r>
          </a:p>
        </p:txBody>
      </p:sp>
      <p:graphicFrame>
        <p:nvGraphicFramePr>
          <p:cNvPr id="267" name="Chart 3"/>
          <p:cNvGraphicFramePr/>
          <p:nvPr>
            <p:custDataLst>
              <p:tags r:id="rId17"/>
            </p:custDataLst>
            <p:extLst>
              <p:ext uri="{D42A27DB-BD31-4B8C-83A1-F6EECF244321}">
                <p14:modId xmlns:p14="http://schemas.microsoft.com/office/powerpoint/2010/main" val="939123922"/>
              </p:ext>
            </p:extLst>
          </p:nvPr>
        </p:nvGraphicFramePr>
        <p:xfrm>
          <a:off x="1058863" y="2909888"/>
          <a:ext cx="2206625" cy="1216025"/>
        </p:xfrm>
        <a:graphic>
          <a:graphicData uri="http://schemas.openxmlformats.org/drawingml/2006/chart">
            <c:chart xmlns:c="http://schemas.openxmlformats.org/drawingml/2006/chart" xmlns:r="http://schemas.openxmlformats.org/officeDocument/2006/relationships" r:id="rId47"/>
          </a:graphicData>
        </a:graphic>
      </p:graphicFrame>
      <p:cxnSp>
        <p:nvCxnSpPr>
          <p:cNvPr id="201" name="Düz Bağlayıcı 200"/>
          <p:cNvCxnSpPr/>
          <p:nvPr>
            <p:custDataLst>
              <p:tags r:id="rId18"/>
            </p:custDataLst>
          </p:nvPr>
        </p:nvCxnSpPr>
        <p:spPr bwMode="auto">
          <a:xfrm flipV="1">
            <a:off x="1822450" y="2611438"/>
            <a:ext cx="0" cy="422275"/>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3" name="Düz Bağlayıcı 202"/>
          <p:cNvCxnSpPr/>
          <p:nvPr>
            <p:custDataLst>
              <p:tags r:id="rId19"/>
            </p:custDataLst>
          </p:nvPr>
        </p:nvCxnSpPr>
        <p:spPr bwMode="auto">
          <a:xfrm>
            <a:off x="1822450" y="2611438"/>
            <a:ext cx="677863"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4" name="Düz Bağlayıcı 203"/>
          <p:cNvCxnSpPr/>
          <p:nvPr>
            <p:custDataLst>
              <p:tags r:id="rId20"/>
            </p:custDataLst>
          </p:nvPr>
        </p:nvCxnSpPr>
        <p:spPr bwMode="auto">
          <a:xfrm>
            <a:off x="2500313" y="2611438"/>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2" name="Rectangle 3"/>
          <p:cNvSpPr>
            <a:spLocks noGrp="1" noChangeArrowheads="1"/>
          </p:cNvSpPr>
          <p:nvPr>
            <p:custDataLst>
              <p:tags r:id="rId21"/>
            </p:custDataLst>
          </p:nvPr>
        </p:nvSpPr>
        <p:spPr bwMode="auto">
          <a:xfrm>
            <a:off x="2328863"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2021</a:t>
            </a:r>
            <a:endParaRPr lang="tr-TR" sz="1200" dirty="0">
              <a:solidFill>
                <a:srgbClr val="000000"/>
              </a:solidFill>
            </a:endParaRPr>
          </a:p>
        </p:txBody>
      </p:sp>
      <p:sp>
        <p:nvSpPr>
          <p:cNvPr id="141" name="Rectangle 3"/>
          <p:cNvSpPr>
            <a:spLocks noGrp="1" noChangeArrowheads="1"/>
          </p:cNvSpPr>
          <p:nvPr>
            <p:custDataLst>
              <p:tags r:id="rId22"/>
            </p:custDataLst>
          </p:nvPr>
        </p:nvSpPr>
        <p:spPr bwMode="auto">
          <a:xfrm>
            <a:off x="1651000" y="40941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7DEB7F90-58EF-4DD4-9DEE-F8414B96079E}"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202" name="Rectangle 3"/>
          <p:cNvSpPr>
            <a:spLocks noGrp="1" noChangeArrowheads="1"/>
          </p:cNvSpPr>
          <p:nvPr>
            <p:custDataLst>
              <p:tags r:id="rId23"/>
            </p:custDataLst>
          </p:nvPr>
        </p:nvSpPr>
        <p:spPr bwMode="auto">
          <a:xfrm>
            <a:off x="1806576" y="2482850"/>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461AC0FA-3272-452A-BABD-F143C167D51A}" type="datetime'''+''''1''''''8''''''''''''%'''''''''''''''''''''''''">
              <a:rPr lang="tr-TR" altLang="en-US" sz="1200" b="1" smtClean="0">
                <a:solidFill>
                  <a:srgbClr val="000000"/>
                </a:solidFill>
              </a:rPr>
              <a:pPr marL="0" indent="0" algn="ctr">
                <a:spcBef>
                  <a:spcPct val="0"/>
                </a:spcBef>
                <a:buFont typeface="Wingdings" pitchFamily="2" charset="2"/>
                <a:buNone/>
              </a:pPr>
              <a:t>+18%</a:t>
            </a:fld>
            <a:endParaRPr lang="tr-TR" sz="1200" b="1" dirty="0">
              <a:solidFill>
                <a:srgbClr val="000000"/>
              </a:solidFill>
            </a:endParaRPr>
          </a:p>
        </p:txBody>
      </p:sp>
      <p:sp>
        <p:nvSpPr>
          <p:cNvPr id="144" name="Metin kutusu 143"/>
          <p:cNvSpPr txBox="1"/>
          <p:nvPr/>
        </p:nvSpPr>
        <p:spPr>
          <a:xfrm>
            <a:off x="200023" y="3459163"/>
            <a:ext cx="1287463" cy="338138"/>
          </a:xfrm>
          <a:prstGeom prst="rect">
            <a:avLst/>
          </a:prstGeom>
          <a:noFill/>
        </p:spPr>
        <p:txBody>
          <a:bodyPr wrap="square" rtlCol="0">
            <a:spAutoFit/>
          </a:bodyPr>
          <a:lstStyle/>
          <a:p>
            <a:r>
              <a:rPr lang="tr-TR" sz="1600" b="1" dirty="0">
                <a:solidFill>
                  <a:srgbClr val="000000"/>
                </a:solidFill>
              </a:rPr>
              <a:t>Türkiye</a:t>
            </a:r>
          </a:p>
        </p:txBody>
      </p:sp>
      <p:sp>
        <p:nvSpPr>
          <p:cNvPr id="163" name="Rectangle 3"/>
          <p:cNvSpPr>
            <a:spLocks noGrp="1" noChangeArrowheads="1"/>
          </p:cNvSpPr>
          <p:nvPr>
            <p:custDataLst>
              <p:tags r:id="rId24"/>
            </p:custDataLst>
          </p:nvPr>
        </p:nvSpPr>
        <p:spPr bwMode="auto">
          <a:xfrm>
            <a:off x="7554913"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B940B797-C549-4165-9257-E87ABB9E8768}"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164" name="Rectangle 3"/>
          <p:cNvSpPr>
            <a:spLocks noGrp="1" noChangeArrowheads="1"/>
          </p:cNvSpPr>
          <p:nvPr>
            <p:custDataLst>
              <p:tags r:id="rId25"/>
            </p:custDataLst>
          </p:nvPr>
        </p:nvSpPr>
        <p:spPr bwMode="auto">
          <a:xfrm>
            <a:off x="8232775"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3A6FFA32-6226-4423-8864-A71FE8814FAA}" type="datetime'''2''0''''''''''2''''''''''''''''0'''''''''''''">
              <a:rPr lang="tr-TR" altLang="en-US" sz="1200" smtClean="0">
                <a:solidFill>
                  <a:srgbClr val="000000"/>
                </a:solidFill>
              </a:rPr>
              <a:pPr marL="0" indent="0" algn="ctr">
                <a:spcBef>
                  <a:spcPct val="0"/>
                </a:spcBef>
                <a:buFont typeface="Wingdings" pitchFamily="2" charset="2"/>
                <a:buNone/>
              </a:pPr>
              <a:t>2020</a:t>
            </a:fld>
            <a:endParaRPr lang="tr-TR" sz="1200" dirty="0">
              <a:solidFill>
                <a:srgbClr val="000000"/>
              </a:solidFill>
            </a:endParaRPr>
          </a:p>
        </p:txBody>
      </p:sp>
      <p:sp>
        <p:nvSpPr>
          <p:cNvPr id="165" name="Metin kutusu 164"/>
          <p:cNvSpPr txBox="1"/>
          <p:nvPr/>
        </p:nvSpPr>
        <p:spPr>
          <a:xfrm>
            <a:off x="6194421" y="5262563"/>
            <a:ext cx="1308105" cy="338138"/>
          </a:xfrm>
          <a:prstGeom prst="rect">
            <a:avLst/>
          </a:prstGeom>
          <a:noFill/>
        </p:spPr>
        <p:txBody>
          <a:bodyPr wrap="square" rtlCol="0">
            <a:spAutoFit/>
          </a:bodyPr>
          <a:lstStyle/>
          <a:p>
            <a:r>
              <a:rPr lang="tr-TR" sz="1600" b="1" dirty="0">
                <a:solidFill>
                  <a:srgbClr val="000000"/>
                </a:solidFill>
              </a:rPr>
              <a:t>Şanlıurfa</a:t>
            </a:r>
          </a:p>
        </p:txBody>
      </p:sp>
      <p:graphicFrame>
        <p:nvGraphicFramePr>
          <p:cNvPr id="269" name="Chart 3"/>
          <p:cNvGraphicFramePr/>
          <p:nvPr>
            <p:custDataLst>
              <p:tags r:id="rId26"/>
            </p:custDataLst>
            <p:extLst/>
          </p:nvPr>
        </p:nvGraphicFramePr>
        <p:xfrm>
          <a:off x="4308475" y="5414963"/>
          <a:ext cx="1793875" cy="514350"/>
        </p:xfrm>
        <a:graphic>
          <a:graphicData uri="http://schemas.openxmlformats.org/drawingml/2006/chart">
            <c:chart xmlns:c="http://schemas.openxmlformats.org/drawingml/2006/chart" xmlns:r="http://schemas.openxmlformats.org/officeDocument/2006/relationships" r:id="rId48"/>
          </a:graphicData>
        </a:graphic>
      </p:graphicFrame>
      <p:cxnSp>
        <p:nvCxnSpPr>
          <p:cNvPr id="227" name="Düz Bağlayıcı 226"/>
          <p:cNvCxnSpPr/>
          <p:nvPr>
            <p:custDataLst>
              <p:tags r:id="rId27"/>
            </p:custDataLst>
          </p:nvPr>
        </p:nvCxnSpPr>
        <p:spPr bwMode="auto">
          <a:xfrm>
            <a:off x="4865688" y="5230813"/>
            <a:ext cx="677862"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6" name="Düz Bağlayıcı 225"/>
          <p:cNvCxnSpPr/>
          <p:nvPr>
            <p:custDataLst>
              <p:tags r:id="rId28"/>
            </p:custDataLst>
          </p:nvPr>
        </p:nvCxnSpPr>
        <p:spPr bwMode="auto">
          <a:xfrm flipV="1">
            <a:off x="4865688" y="5230813"/>
            <a:ext cx="0" cy="185738"/>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8" name="Düz Bağlayıcı 227"/>
          <p:cNvCxnSpPr/>
          <p:nvPr>
            <p:custDataLst>
              <p:tags r:id="rId29"/>
            </p:custDataLst>
          </p:nvPr>
        </p:nvCxnSpPr>
        <p:spPr bwMode="auto">
          <a:xfrm>
            <a:off x="5543550" y="5230813"/>
            <a:ext cx="0" cy="1682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7" name="Rectangle 3"/>
          <p:cNvSpPr>
            <a:spLocks noGrp="1" noChangeArrowheads="1"/>
          </p:cNvSpPr>
          <p:nvPr>
            <p:custDataLst>
              <p:tags r:id="rId30"/>
            </p:custDataLst>
          </p:nvPr>
        </p:nvSpPr>
        <p:spPr bwMode="auto">
          <a:xfrm>
            <a:off x="4694238"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DDF73EAE-8C6B-447B-9933-3237C6D442EA}"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168" name="Rectangle 3"/>
          <p:cNvSpPr>
            <a:spLocks noGrp="1" noChangeArrowheads="1"/>
          </p:cNvSpPr>
          <p:nvPr>
            <p:custDataLst>
              <p:tags r:id="rId31"/>
            </p:custDataLst>
          </p:nvPr>
        </p:nvSpPr>
        <p:spPr bwMode="auto">
          <a:xfrm>
            <a:off x="5372100"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225" name="Rectangle 3"/>
          <p:cNvSpPr>
            <a:spLocks noGrp="1" noChangeArrowheads="1"/>
          </p:cNvSpPr>
          <p:nvPr>
            <p:custDataLst>
              <p:tags r:id="rId32"/>
            </p:custDataLst>
          </p:nvPr>
        </p:nvSpPr>
        <p:spPr bwMode="auto">
          <a:xfrm>
            <a:off x="4918075" y="5102225"/>
            <a:ext cx="573088"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b="1" dirty="0" smtClean="0">
                <a:solidFill>
                  <a:srgbClr val="000000"/>
                </a:solidFill>
              </a:rPr>
              <a:t>+16%</a:t>
            </a:r>
            <a:endParaRPr lang="tr-TR" sz="1200" b="1" dirty="0">
              <a:solidFill>
                <a:srgbClr val="000000"/>
              </a:solidFill>
            </a:endParaRPr>
          </a:p>
        </p:txBody>
      </p:sp>
      <p:sp>
        <p:nvSpPr>
          <p:cNvPr id="169" name="Metin kutusu 168"/>
          <p:cNvSpPr txBox="1"/>
          <p:nvPr/>
        </p:nvSpPr>
        <p:spPr>
          <a:xfrm>
            <a:off x="3300403" y="5260975"/>
            <a:ext cx="1457325" cy="338138"/>
          </a:xfrm>
          <a:prstGeom prst="rect">
            <a:avLst/>
          </a:prstGeom>
          <a:noFill/>
        </p:spPr>
        <p:txBody>
          <a:bodyPr wrap="square" rtlCol="0">
            <a:spAutoFit/>
          </a:bodyPr>
          <a:lstStyle/>
          <a:p>
            <a:r>
              <a:rPr lang="tr-TR" sz="1600" b="1" dirty="0">
                <a:solidFill>
                  <a:srgbClr val="000000"/>
                </a:solidFill>
              </a:rPr>
              <a:t>Adana</a:t>
            </a:r>
          </a:p>
        </p:txBody>
      </p:sp>
      <p:graphicFrame>
        <p:nvGraphicFramePr>
          <p:cNvPr id="270" name="Chart 3"/>
          <p:cNvGraphicFramePr/>
          <p:nvPr>
            <p:custDataLst>
              <p:tags r:id="rId33"/>
            </p:custDataLst>
            <p:extLst/>
          </p:nvPr>
        </p:nvGraphicFramePr>
        <p:xfrm>
          <a:off x="1265238" y="5400675"/>
          <a:ext cx="1793875" cy="528638"/>
        </p:xfrm>
        <a:graphic>
          <a:graphicData uri="http://schemas.openxmlformats.org/drawingml/2006/chart">
            <c:chart xmlns:c="http://schemas.openxmlformats.org/drawingml/2006/chart" xmlns:r="http://schemas.openxmlformats.org/officeDocument/2006/relationships" r:id="rId49"/>
          </a:graphicData>
        </a:graphic>
      </p:graphicFrame>
      <p:cxnSp>
        <p:nvCxnSpPr>
          <p:cNvPr id="221" name="Düz Bağlayıcı 220"/>
          <p:cNvCxnSpPr/>
          <p:nvPr>
            <p:custDataLst>
              <p:tags r:id="rId34"/>
            </p:custDataLst>
          </p:nvPr>
        </p:nvCxnSpPr>
        <p:spPr bwMode="auto">
          <a:xfrm>
            <a:off x="1822450" y="5102225"/>
            <a:ext cx="677863"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0" name="Düz Bağlayıcı 219"/>
          <p:cNvCxnSpPr/>
          <p:nvPr>
            <p:custDataLst>
              <p:tags r:id="rId35"/>
            </p:custDataLst>
          </p:nvPr>
        </p:nvCxnSpPr>
        <p:spPr bwMode="auto">
          <a:xfrm flipV="1">
            <a:off x="1822450" y="5102225"/>
            <a:ext cx="0" cy="347663"/>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2" name="Düz Bağlayıcı 221"/>
          <p:cNvCxnSpPr/>
          <p:nvPr>
            <p:custDataLst>
              <p:tags r:id="rId36"/>
            </p:custDataLst>
          </p:nvPr>
        </p:nvCxnSpPr>
        <p:spPr bwMode="auto">
          <a:xfrm>
            <a:off x="2500313" y="5102225"/>
            <a:ext cx="0" cy="282575"/>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72" name="Rectangle 3"/>
          <p:cNvSpPr>
            <a:spLocks noGrp="1" noChangeArrowheads="1"/>
          </p:cNvSpPr>
          <p:nvPr>
            <p:custDataLst>
              <p:tags r:id="rId37"/>
            </p:custDataLst>
          </p:nvPr>
        </p:nvSpPr>
        <p:spPr bwMode="auto">
          <a:xfrm>
            <a:off x="1651000"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BD632356-59A8-4275-BD7B-492D824550C5}" type="datetime'2''''''''''00''''7'''''''''''''''''''''''''''''''''''''''''''">
              <a:rPr lang="tr-TR" altLang="en-US" sz="1200" smtClean="0">
                <a:solidFill>
                  <a:srgbClr val="000000"/>
                </a:solidFill>
              </a:rPr>
              <a:pPr marL="0" indent="0" algn="ctr">
                <a:spcBef>
                  <a:spcPct val="0"/>
                </a:spcBef>
                <a:buFont typeface="Wingdings" pitchFamily="2" charset="2"/>
                <a:buNone/>
              </a:pPr>
              <a:t>2007</a:t>
            </a:fld>
            <a:endParaRPr lang="tr-TR" sz="1200" dirty="0">
              <a:solidFill>
                <a:srgbClr val="000000"/>
              </a:solidFill>
            </a:endParaRPr>
          </a:p>
        </p:txBody>
      </p:sp>
      <p:sp>
        <p:nvSpPr>
          <p:cNvPr id="171" name="Rectangle 3"/>
          <p:cNvSpPr>
            <a:spLocks noGrp="1" noChangeArrowheads="1"/>
          </p:cNvSpPr>
          <p:nvPr>
            <p:custDataLst>
              <p:tags r:id="rId38"/>
            </p:custDataLst>
          </p:nvPr>
        </p:nvSpPr>
        <p:spPr bwMode="auto">
          <a:xfrm>
            <a:off x="2328863" y="5897563"/>
            <a:ext cx="34290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2021</a:t>
            </a:r>
            <a:endParaRPr lang="tr-TR" sz="1200" dirty="0">
              <a:solidFill>
                <a:srgbClr val="000000"/>
              </a:solidFill>
            </a:endParaRPr>
          </a:p>
        </p:txBody>
      </p:sp>
      <p:sp>
        <p:nvSpPr>
          <p:cNvPr id="219" name="Rectangle 3"/>
          <p:cNvSpPr>
            <a:spLocks noGrp="1" noChangeArrowheads="1"/>
          </p:cNvSpPr>
          <p:nvPr>
            <p:custDataLst>
              <p:tags r:id="rId39"/>
            </p:custDataLst>
          </p:nvPr>
        </p:nvSpPr>
        <p:spPr bwMode="auto">
          <a:xfrm>
            <a:off x="1806576" y="4973638"/>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altLang="en-US" sz="1200" b="1" dirty="0" smtClean="0">
                <a:solidFill>
                  <a:srgbClr val="000000"/>
                </a:solidFill>
              </a:rPr>
              <a:t> +16%</a:t>
            </a:r>
            <a:endParaRPr lang="tr-TR" sz="1200" b="1" dirty="0">
              <a:solidFill>
                <a:srgbClr val="000000"/>
              </a:solidFill>
            </a:endParaRPr>
          </a:p>
        </p:txBody>
      </p:sp>
      <p:sp>
        <p:nvSpPr>
          <p:cNvPr id="173" name="Metin kutusu 172"/>
          <p:cNvSpPr txBox="1"/>
          <p:nvPr/>
        </p:nvSpPr>
        <p:spPr>
          <a:xfrm>
            <a:off x="108768" y="5260975"/>
            <a:ext cx="1315221" cy="261610"/>
          </a:xfrm>
          <a:prstGeom prst="rect">
            <a:avLst/>
          </a:prstGeom>
          <a:noFill/>
        </p:spPr>
        <p:txBody>
          <a:bodyPr wrap="square" rtlCol="0">
            <a:spAutoFit/>
          </a:bodyPr>
          <a:lstStyle/>
          <a:p>
            <a:r>
              <a:rPr lang="tr-TR" sz="1100" b="1" dirty="0" err="1">
                <a:solidFill>
                  <a:srgbClr val="000000"/>
                </a:solidFill>
              </a:rPr>
              <a:t>Kahramamaraş</a:t>
            </a:r>
            <a:endParaRPr lang="tr-TR" sz="1100" b="1" dirty="0">
              <a:solidFill>
                <a:srgbClr val="000000"/>
              </a:solidFill>
            </a:endParaRPr>
          </a:p>
        </p:txBody>
      </p:sp>
      <p:cxnSp>
        <p:nvCxnSpPr>
          <p:cNvPr id="275" name="Düz Bağlayıcı 274"/>
          <p:cNvCxnSpPr/>
          <p:nvPr/>
        </p:nvCxnSpPr>
        <p:spPr bwMode="auto">
          <a:xfrm>
            <a:off x="3059113" y="2822575"/>
            <a:ext cx="0" cy="340677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6" name="Düz Bağlayıcı 275"/>
          <p:cNvCxnSpPr/>
          <p:nvPr/>
        </p:nvCxnSpPr>
        <p:spPr bwMode="auto">
          <a:xfrm>
            <a:off x="6113463" y="2822575"/>
            <a:ext cx="0" cy="340677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7" name="Düz Bağlayıcı 276"/>
          <p:cNvCxnSpPr/>
          <p:nvPr/>
        </p:nvCxnSpPr>
        <p:spPr bwMode="auto">
          <a:xfrm flipH="1" flipV="1">
            <a:off x="315914" y="4559536"/>
            <a:ext cx="840898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9" name="Dikdörtgen 8"/>
          <p:cNvSpPr/>
          <p:nvPr/>
        </p:nvSpPr>
        <p:spPr>
          <a:xfrm>
            <a:off x="7678801" y="4876482"/>
            <a:ext cx="762003" cy="276999"/>
          </a:xfrm>
          <a:prstGeom prst="rect">
            <a:avLst/>
          </a:prstGeom>
        </p:spPr>
        <p:txBody>
          <a:bodyPr wrap="square">
            <a:spAutoFit/>
          </a:bodyPr>
          <a:lstStyle/>
          <a:p>
            <a:r>
              <a:rPr lang="tr-TR" altLang="en-US" sz="1200" b="1" dirty="0">
                <a:solidFill>
                  <a:srgbClr val="000000"/>
                </a:solidFill>
              </a:rPr>
              <a:t> +39%</a:t>
            </a:r>
            <a:endParaRPr lang="tr-TR" dirty="0">
              <a:solidFill>
                <a:srgbClr val="000000"/>
              </a:solidFill>
            </a:endParaRPr>
          </a:p>
        </p:txBody>
      </p:sp>
      <p:graphicFrame>
        <p:nvGraphicFramePr>
          <p:cNvPr id="64" name="Chart 3"/>
          <p:cNvGraphicFramePr/>
          <p:nvPr>
            <p:custDataLst>
              <p:tags r:id="rId40"/>
            </p:custDataLst>
            <p:extLst/>
          </p:nvPr>
        </p:nvGraphicFramePr>
        <p:xfrm>
          <a:off x="7144678" y="5153481"/>
          <a:ext cx="1798635" cy="829059"/>
        </p:xfrm>
        <a:graphic>
          <a:graphicData uri="http://schemas.openxmlformats.org/drawingml/2006/chart">
            <c:chart xmlns:c="http://schemas.openxmlformats.org/drawingml/2006/chart" xmlns:r="http://schemas.openxmlformats.org/officeDocument/2006/relationships" r:id="rId50"/>
          </a:graphicData>
        </a:graphic>
      </p:graphicFrame>
    </p:spTree>
    <p:extLst>
      <p:ext uri="{BB962C8B-B14F-4D97-AF65-F5344CB8AC3E}">
        <p14:creationId xmlns:p14="http://schemas.microsoft.com/office/powerpoint/2010/main" val="1346731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 name="think-cell Slide" r:id="rId5" imgW="444" imgH="446" progId="TCLayout.ActiveDocument.1">
                  <p:embed/>
                </p:oleObj>
              </mc:Choice>
              <mc:Fallback>
                <p:oleObj name="think-cell Slide" r:id="rId5" imgW="444" imgH="4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310859" y="1006112"/>
            <a:ext cx="8597612" cy="737573"/>
          </a:xfrm>
        </p:spPr>
        <p:txBody>
          <a:bodyPr vert="horz"/>
          <a:lstStyle/>
          <a:p>
            <a:r>
              <a:rPr lang="tr-TR" sz="2000" dirty="0" smtClean="0"/>
              <a:t>Gaziantep ili en fazla göçü Şanlıurfa’dan alırken  en fazla göçü  İstanbul’a verdi.</a:t>
            </a:r>
            <a:br>
              <a:rPr lang="tr-TR" sz="2000" dirty="0" smtClean="0"/>
            </a:br>
            <a:r>
              <a:rPr lang="tr-TR" sz="1800" b="0" dirty="0" smtClean="0"/>
              <a:t>2020 yılında Gaziantep’in verdiği toplam göç 41179 kişi</a:t>
            </a:r>
            <a:br>
              <a:rPr lang="tr-TR" sz="1800" b="0" dirty="0" smtClean="0"/>
            </a:br>
            <a:r>
              <a:rPr lang="tr-TR" sz="1800" b="0" dirty="0" smtClean="0"/>
              <a:t>2020 yılında Gaziantep’in aldığı toplam göç 42040 kişi</a:t>
            </a:r>
            <a:r>
              <a:rPr lang="en-US" sz="2800" dirty="0" smtClean="0"/>
              <a:t/>
            </a:r>
            <a:br>
              <a:rPr lang="en-US" sz="2800" dirty="0" smtClean="0"/>
            </a:br>
            <a:endParaRPr lang="tr-TR" sz="1800" b="0" dirty="0"/>
          </a:p>
        </p:txBody>
      </p:sp>
      <p:sp>
        <p:nvSpPr>
          <p:cNvPr id="4" name="Slayt Numarası Yer Tutucusu 3"/>
          <p:cNvSpPr>
            <a:spLocks noGrp="1"/>
          </p:cNvSpPr>
          <p:nvPr>
            <p:ph type="sldNum" sz="quarter" idx="11"/>
          </p:nvPr>
        </p:nvSpPr>
        <p:spPr/>
        <p:txBody>
          <a:bodyPr/>
          <a:lstStyle/>
          <a:p>
            <a:pPr algn="ctr">
              <a:defRPr/>
            </a:pPr>
            <a:fld id="{4671AB6C-D4B8-4F11-8867-B5C2B23781FF}" type="slidenum">
              <a:rPr lang="tr-TR" smtClean="0"/>
              <a:pPr algn="ctr">
                <a:defRPr/>
              </a:pPr>
              <a:t>63</a:t>
            </a:fld>
            <a:endParaRPr lang="tr-TR" dirty="0"/>
          </a:p>
        </p:txBody>
      </p:sp>
      <p:sp>
        <p:nvSpPr>
          <p:cNvPr id="6" name="Metin kutusu 5"/>
          <p:cNvSpPr txBox="1"/>
          <p:nvPr/>
        </p:nvSpPr>
        <p:spPr>
          <a:xfrm>
            <a:off x="4394" y="1877935"/>
            <a:ext cx="9139606" cy="338554"/>
          </a:xfrm>
          <a:prstGeom prst="rect">
            <a:avLst/>
          </a:prstGeom>
          <a:solidFill>
            <a:srgbClr val="002060"/>
          </a:solidFill>
        </p:spPr>
        <p:txBody>
          <a:bodyPr wrap="square" rtlCol="0">
            <a:spAutoFit/>
          </a:bodyPr>
          <a:lstStyle/>
          <a:p>
            <a:pPr algn="ctr">
              <a:defRPr/>
            </a:pPr>
            <a:r>
              <a:rPr lang="tr-TR" sz="1600" b="1" dirty="0">
                <a:solidFill>
                  <a:srgbClr val="FFFFFF"/>
                </a:solidFill>
                <a:ea typeface="Tahoma" panose="020B0604030504040204" pitchFamily="34" charset="0"/>
                <a:cs typeface="Tahoma" panose="020B0604030504040204" pitchFamily="34" charset="0"/>
              </a:rPr>
              <a:t>Gaziantep ilinin diğer illere verdiği-aldığı göç, kişi, </a:t>
            </a:r>
            <a:r>
              <a:rPr lang="tr-TR" sz="1600" b="1" dirty="0" smtClean="0">
                <a:solidFill>
                  <a:srgbClr val="FFFFFF"/>
                </a:solidFill>
                <a:ea typeface="Tahoma" panose="020B0604030504040204" pitchFamily="34" charset="0"/>
                <a:cs typeface="Tahoma" panose="020B0604030504040204" pitchFamily="34" charset="0"/>
              </a:rPr>
              <a:t>2020</a:t>
            </a:r>
            <a:endParaRPr lang="tr-TR" sz="1600" b="1" dirty="0">
              <a:solidFill>
                <a:srgbClr val="FFFFFF"/>
              </a:solidFill>
              <a:ea typeface="Tahoma" panose="020B0604030504040204" pitchFamily="34" charset="0"/>
              <a:cs typeface="Tahoma" panose="020B0604030504040204" pitchFamily="34" charset="0"/>
            </a:endParaRPr>
          </a:p>
        </p:txBody>
      </p:sp>
      <p:sp>
        <p:nvSpPr>
          <p:cNvPr id="7" name="Metin kutusu 6"/>
          <p:cNvSpPr txBox="1"/>
          <p:nvPr/>
        </p:nvSpPr>
        <p:spPr>
          <a:xfrm>
            <a:off x="9717" y="655469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Göç İstatistikleri, </a:t>
            </a:r>
            <a:r>
              <a:rPr lang="tr-TR" altLang="tr-TR" sz="1200" dirty="0">
                <a:solidFill>
                  <a:srgbClr val="000000"/>
                </a:solidFill>
              </a:rPr>
              <a:t>TEPAV görselleştirmesi</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258" name="Dikdörtgen 25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sp>
        <p:nvSpPr>
          <p:cNvPr id="23" name="Dikdörtgen 2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1745961896"/>
              </p:ext>
            </p:extLst>
          </p:nvPr>
        </p:nvGraphicFramePr>
        <p:xfrm>
          <a:off x="1203875" y="2988198"/>
          <a:ext cx="3347843" cy="3080530"/>
        </p:xfrm>
        <a:graphic>
          <a:graphicData uri="http://schemas.openxmlformats.org/drawingml/2006/table">
            <a:tbl>
              <a:tblPr/>
              <a:tblGrid>
                <a:gridCol w="1946420">
                  <a:extLst>
                    <a:ext uri="{9D8B030D-6E8A-4147-A177-3AD203B41FA5}">
                      <a16:colId xmlns="" xmlns:a16="http://schemas.microsoft.com/office/drawing/2014/main" val="20004"/>
                    </a:ext>
                  </a:extLst>
                </a:gridCol>
                <a:gridCol w="1401423">
                  <a:extLst>
                    <a:ext uri="{9D8B030D-6E8A-4147-A177-3AD203B41FA5}">
                      <a16:colId xmlns="" xmlns:a16="http://schemas.microsoft.com/office/drawing/2014/main" val="20005"/>
                    </a:ext>
                  </a:extLst>
                </a:gridCol>
              </a:tblGrid>
              <a:tr h="308053">
                <a:tc>
                  <a:txBody>
                    <a:bodyPr/>
                    <a:lstStyle/>
                    <a:p>
                      <a:pPr algn="l" fontAlgn="ctr"/>
                      <a:r>
                        <a:rPr lang="tr-TR" sz="1400" b="1" i="0" u="none" strike="noStrike" dirty="0" smtClean="0">
                          <a:solidFill>
                            <a:srgbClr val="FFFFFF"/>
                          </a:solidFill>
                          <a:effectLst/>
                          <a:latin typeface="Tahoma" panose="020B0604030504040204" pitchFamily="34" charset="0"/>
                        </a:rPr>
                        <a:t>Şanlıurfa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5918</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İstanbul</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4257</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Kilis</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2318</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Kahramanmaraş</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2355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Adıyaman</a:t>
                      </a:r>
                      <a:r>
                        <a:rPr lang="tr-TR" sz="1400" b="1" i="0" u="none" strike="noStrike" baseline="0" dirty="0" smtClean="0">
                          <a:solidFill>
                            <a:srgbClr val="FFFFFF"/>
                          </a:solidFill>
                          <a:effectLst/>
                          <a:latin typeface="Tahoma" panose="020B0604030504040204" pitchFamily="34" charset="0"/>
                        </a:rPr>
                        <a:t> </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1492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Hatay</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1668</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Adana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1801</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Mersin</a:t>
                      </a:r>
                      <a:r>
                        <a:rPr lang="tr-TR" sz="1400" b="1" i="0" u="none" strike="noStrike" baseline="0" dirty="0" smtClean="0">
                          <a:solidFill>
                            <a:srgbClr val="FFFFFF"/>
                          </a:solidFill>
                          <a:effectLst/>
                          <a:latin typeface="Tahoma" panose="020B0604030504040204" pitchFamily="34" charset="0"/>
                        </a:rPr>
                        <a:t> </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1567</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8"/>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Ankara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2012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9"/>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Antalya</a:t>
                      </a:r>
                      <a:r>
                        <a:rPr lang="tr-TR" sz="1400" b="1" i="0" u="none" strike="noStrike" baseline="0" dirty="0" smtClean="0">
                          <a:solidFill>
                            <a:srgbClr val="FFFFFF"/>
                          </a:solidFill>
                          <a:effectLst/>
                          <a:latin typeface="Tahoma" panose="020B0604030504040204" pitchFamily="34" charset="0"/>
                        </a:rPr>
                        <a:t> </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1580</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0"/>
                  </a:ext>
                </a:extLst>
              </a:tr>
            </a:tbl>
          </a:graphicData>
        </a:graphic>
      </p:graphicFrame>
      <p:sp>
        <p:nvSpPr>
          <p:cNvPr id="24" name="Dikdörtgen 23"/>
          <p:cNvSpPr/>
          <p:nvPr/>
        </p:nvSpPr>
        <p:spPr>
          <a:xfrm>
            <a:off x="1152249" y="2472422"/>
            <a:ext cx="4098681" cy="307777"/>
          </a:xfrm>
          <a:prstGeom prst="rect">
            <a:avLst/>
          </a:prstGeom>
        </p:spPr>
        <p:txBody>
          <a:bodyPr wrap="square">
            <a:spAutoFit/>
          </a:bodyPr>
          <a:lstStyle/>
          <a:p>
            <a:r>
              <a:rPr lang="tr-TR" sz="1400" b="1" dirty="0">
                <a:solidFill>
                  <a:srgbClr val="14316C"/>
                </a:solidFill>
              </a:rPr>
              <a:t>Gaziantep’in diğer illerden aldığı göç, kişi</a:t>
            </a:r>
          </a:p>
        </p:txBody>
      </p:sp>
      <p:sp>
        <p:nvSpPr>
          <p:cNvPr id="25" name="Dikdörtgen 24"/>
          <p:cNvSpPr/>
          <p:nvPr/>
        </p:nvSpPr>
        <p:spPr>
          <a:xfrm>
            <a:off x="5297694" y="2473717"/>
            <a:ext cx="4150562" cy="307777"/>
          </a:xfrm>
          <a:prstGeom prst="rect">
            <a:avLst/>
          </a:prstGeom>
        </p:spPr>
        <p:txBody>
          <a:bodyPr wrap="square">
            <a:spAutoFit/>
          </a:bodyPr>
          <a:lstStyle/>
          <a:p>
            <a:pPr>
              <a:spcBef>
                <a:spcPct val="0"/>
              </a:spcBef>
            </a:pPr>
            <a:r>
              <a:rPr lang="tr-TR" altLang="en-US" sz="1400" b="1" dirty="0">
                <a:solidFill>
                  <a:srgbClr val="C00000"/>
                </a:solidFill>
              </a:rPr>
              <a:t>Gaziantep‘in diğer illere verdiği göç, kişi</a:t>
            </a:r>
          </a:p>
        </p:txBody>
      </p:sp>
      <p:graphicFrame>
        <p:nvGraphicFramePr>
          <p:cNvPr id="19" name="Tablo 18"/>
          <p:cNvGraphicFramePr>
            <a:graphicFrameLocks noGrp="1"/>
          </p:cNvGraphicFramePr>
          <p:nvPr>
            <p:extLst>
              <p:ext uri="{D42A27DB-BD31-4B8C-83A1-F6EECF244321}">
                <p14:modId xmlns:p14="http://schemas.microsoft.com/office/powerpoint/2010/main" val="3430629206"/>
              </p:ext>
            </p:extLst>
          </p:nvPr>
        </p:nvGraphicFramePr>
        <p:xfrm>
          <a:off x="5297694" y="2988198"/>
          <a:ext cx="3561716" cy="3080530"/>
        </p:xfrm>
        <a:graphic>
          <a:graphicData uri="http://schemas.openxmlformats.org/drawingml/2006/table">
            <a:tbl>
              <a:tblPr/>
              <a:tblGrid>
                <a:gridCol w="1860598">
                  <a:extLst>
                    <a:ext uri="{9D8B030D-6E8A-4147-A177-3AD203B41FA5}">
                      <a16:colId xmlns="" xmlns:a16="http://schemas.microsoft.com/office/drawing/2014/main" val="20004"/>
                    </a:ext>
                  </a:extLst>
                </a:gridCol>
                <a:gridCol w="1701118">
                  <a:extLst>
                    <a:ext uri="{9D8B030D-6E8A-4147-A177-3AD203B41FA5}">
                      <a16:colId xmlns="" xmlns:a16="http://schemas.microsoft.com/office/drawing/2014/main" val="20005"/>
                    </a:ext>
                  </a:extLst>
                </a:gridCol>
              </a:tblGrid>
              <a:tr h="308053">
                <a:tc>
                  <a:txBody>
                    <a:bodyPr/>
                    <a:lstStyle/>
                    <a:p>
                      <a:pPr algn="l" fontAlgn="ctr"/>
                      <a:r>
                        <a:rPr lang="tr-TR" sz="1400" b="1" i="0" u="none" strike="noStrike" dirty="0">
                          <a:solidFill>
                            <a:srgbClr val="FFFFFF"/>
                          </a:solidFill>
                          <a:effectLst/>
                          <a:latin typeface="Tahoma" panose="020B0604030504040204" pitchFamily="34" charset="0"/>
                        </a:rPr>
                        <a:t>İstanbul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4492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Şanlıurfa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3984</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Kahramanmaraş</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2435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Antalya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2052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Hatay</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2143</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Ankara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2195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Mersin</a:t>
                      </a:r>
                      <a:r>
                        <a:rPr lang="tr-TR" sz="1400" b="1" i="0" u="none" strike="noStrike" baseline="0" dirty="0" smtClean="0">
                          <a:solidFill>
                            <a:srgbClr val="FFFFFF"/>
                          </a:solidFill>
                          <a:effectLst/>
                          <a:latin typeface="Tahoma" panose="020B0604030504040204" pitchFamily="34" charset="0"/>
                        </a:rPr>
                        <a:t> </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2210</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7"/>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İzmir</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1545</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8"/>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Adana</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1922</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9"/>
                  </a:ext>
                </a:extLst>
              </a:tr>
              <a:tr h="308053">
                <a:tc>
                  <a:txBody>
                    <a:bodyPr/>
                    <a:lstStyle/>
                    <a:p>
                      <a:pPr algn="l" fontAlgn="ctr"/>
                      <a:r>
                        <a:rPr lang="tr-TR" sz="1400" b="1" i="0" u="none" strike="noStrike" dirty="0" smtClean="0">
                          <a:solidFill>
                            <a:srgbClr val="FFFFFF"/>
                          </a:solidFill>
                          <a:effectLst/>
                          <a:latin typeface="Tahoma" panose="020B0604030504040204" pitchFamily="34" charset="0"/>
                        </a:rPr>
                        <a:t>Adıyaman</a:t>
                      </a:r>
                      <a:r>
                        <a:rPr lang="tr-TR" sz="1400" b="1" i="0" u="none" strike="noStrike" baseline="0" dirty="0" smtClean="0">
                          <a:solidFill>
                            <a:srgbClr val="FFFFFF"/>
                          </a:solidFill>
                          <a:effectLst/>
                          <a:latin typeface="Tahoma" panose="020B0604030504040204" pitchFamily="34" charset="0"/>
                        </a:rPr>
                        <a:t> </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400" b="1" i="0" u="none" strike="noStrike" dirty="0" smtClean="0">
                          <a:solidFill>
                            <a:srgbClr val="000000"/>
                          </a:solidFill>
                          <a:effectLst/>
                          <a:latin typeface="Tahoma" panose="020B0604030504040204" pitchFamily="34" charset="0"/>
                        </a:rPr>
                        <a:t>1469</a:t>
                      </a:r>
                      <a:endParaRPr lang="tr-TR" sz="1400" b="1" i="0" u="none" strike="noStrike" dirty="0">
                        <a:solidFill>
                          <a:srgbClr val="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10"/>
                  </a:ext>
                </a:extLst>
              </a:tr>
            </a:tbl>
          </a:graphicData>
        </a:graphic>
      </p:graphicFrame>
      <p:cxnSp>
        <p:nvCxnSpPr>
          <p:cNvPr id="20" name="Düz Bağlayıcı 19"/>
          <p:cNvCxnSpPr/>
          <p:nvPr/>
        </p:nvCxnSpPr>
        <p:spPr bwMode="auto">
          <a:xfrm>
            <a:off x="4934301" y="2988198"/>
            <a:ext cx="0" cy="3060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21" name="Tablo 20"/>
          <p:cNvGraphicFramePr>
            <a:graphicFrameLocks noGrp="1"/>
          </p:cNvGraphicFramePr>
          <p:nvPr>
            <p:extLst/>
          </p:nvPr>
        </p:nvGraphicFramePr>
        <p:xfrm>
          <a:off x="716350" y="2977933"/>
          <a:ext cx="324465" cy="3080530"/>
        </p:xfrm>
        <a:graphic>
          <a:graphicData uri="http://schemas.openxmlformats.org/drawingml/2006/table">
            <a:tbl>
              <a:tblPr/>
              <a:tblGrid>
                <a:gridCol w="324465">
                  <a:extLst>
                    <a:ext uri="{9D8B030D-6E8A-4147-A177-3AD203B41FA5}">
                      <a16:colId xmlns="" xmlns:a16="http://schemas.microsoft.com/office/drawing/2014/main" val="20004"/>
                    </a:ext>
                  </a:extLst>
                </a:gridCol>
              </a:tblGrid>
              <a:tr h="308053">
                <a:tc>
                  <a:txBody>
                    <a:bodyPr/>
                    <a:lstStyle/>
                    <a:p>
                      <a:pPr algn="r" fontAlgn="ctr"/>
                      <a:r>
                        <a:rPr lang="tr-TR" sz="1400" b="1" i="0" u="none" strike="noStrike" dirty="0" smtClean="0">
                          <a:solidFill>
                            <a:srgbClr val="FFFFFF"/>
                          </a:solidFill>
                          <a:effectLst/>
                          <a:latin typeface="Tahoma" panose="020B0604030504040204" pitchFamily="34" charset="0"/>
                        </a:rPr>
                        <a:t>1</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1"/>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2</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2"/>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3</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3"/>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4</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4"/>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5</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5"/>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6</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6"/>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7</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7"/>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8</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8"/>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9</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09"/>
                  </a:ext>
                </a:extLst>
              </a:tr>
              <a:tr h="308053">
                <a:tc>
                  <a:txBody>
                    <a:bodyPr/>
                    <a:lstStyle/>
                    <a:p>
                      <a:pPr algn="r" fontAlgn="ctr"/>
                      <a:r>
                        <a:rPr lang="tr-TR" sz="1400" b="1" i="0" u="none" strike="noStrike" dirty="0" smtClean="0">
                          <a:solidFill>
                            <a:srgbClr val="FFFFFF"/>
                          </a:solidFill>
                          <a:effectLst/>
                          <a:latin typeface="Tahoma" panose="020B0604030504040204" pitchFamily="34" charset="0"/>
                        </a:rPr>
                        <a:t>10</a:t>
                      </a:r>
                      <a:endParaRPr lang="tr-TR" sz="1400" b="1" i="0" u="none" strike="noStrike" dirty="0">
                        <a:solidFill>
                          <a:srgbClr val="FFFFFF"/>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372383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 name="think-cell Slide" r:id="rId32" imgW="444" imgH="446" progId="TCLayout.ActiveDocument.1">
                  <p:embed/>
                </p:oleObj>
              </mc:Choice>
              <mc:Fallback>
                <p:oleObj name="think-cell Slide" r:id="rId32" imgW="444" imgH="446" progId="TCLayout.ActiveDocument.1">
                  <p:embed/>
                  <p:pic>
                    <p:nvPicPr>
                      <p:cNvPr id="0" name=""/>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64</a:t>
            </a:fld>
            <a:endParaRPr lang="tr-TR" dirty="0"/>
          </a:p>
        </p:txBody>
      </p:sp>
      <p:sp>
        <p:nvSpPr>
          <p:cNvPr id="6" name="Metin kutusu 5"/>
          <p:cNvSpPr txBox="1"/>
          <p:nvPr/>
        </p:nvSpPr>
        <p:spPr>
          <a:xfrm>
            <a:off x="4394" y="1865530"/>
            <a:ext cx="9139606" cy="338554"/>
          </a:xfrm>
          <a:prstGeom prst="rect">
            <a:avLst/>
          </a:prstGeom>
          <a:solidFill>
            <a:srgbClr val="002060"/>
          </a:solidFill>
        </p:spPr>
        <p:txBody>
          <a:bodyPr wrap="square" rtlCol="0">
            <a:spAutoFit/>
          </a:bodyPr>
          <a:lstStyle/>
          <a:p>
            <a:pPr algn="ctr">
              <a:defRPr/>
            </a:pPr>
            <a:r>
              <a:rPr lang="tr-TR" sz="1600" b="1" dirty="0">
                <a:solidFill>
                  <a:srgbClr val="FFFFFF"/>
                </a:solidFill>
                <a:ea typeface="Tahoma" panose="020B0604030504040204" pitchFamily="34" charset="0"/>
                <a:cs typeface="Tahoma" panose="020B0604030504040204" pitchFamily="34" charset="0"/>
              </a:rPr>
              <a:t>Gaziantep ve seçili illerin yıllık GSYH ve kişi başı GSYH değerleri, </a:t>
            </a:r>
            <a:r>
              <a:rPr lang="tr-TR" sz="1600" b="1" dirty="0" smtClean="0">
                <a:solidFill>
                  <a:srgbClr val="FFFFFF"/>
                </a:solidFill>
                <a:ea typeface="Tahoma" panose="020B0604030504040204" pitchFamily="34" charset="0"/>
                <a:cs typeface="Tahoma" panose="020B0604030504040204" pitchFamily="34" charset="0"/>
              </a:rPr>
              <a:t>2004-2020</a:t>
            </a:r>
            <a:endParaRPr lang="tr-TR" sz="1600" b="1" dirty="0">
              <a:solidFill>
                <a:srgbClr val="FFFFFF"/>
              </a:solidFill>
              <a:ea typeface="Tahoma" panose="020B0604030504040204" pitchFamily="34" charset="0"/>
              <a:cs typeface="Tahoma" panose="020B0604030504040204" pitchFamily="34" charset="0"/>
            </a:endParaRP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3" name="Dikdörtgen 1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0" name="Dikdörtgen 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9" name="Dikdörtgen 1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271" name="Dikdörtgen 270"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83" name="Dikdörtgen 8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85" name="Dikdörtgen 8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64" name="Dikdörtgen 16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20" name="Dikdörtgen 31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365" name="Dikdörtgen 36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58" name="Rectangle 3"/>
          <p:cNvSpPr>
            <a:spLocks noGrp="1" noChangeArrowheads="1"/>
          </p:cNvSpPr>
          <p:nvPr>
            <p:custDataLst>
              <p:tags r:id="rId3"/>
            </p:custDataLst>
          </p:nvPr>
        </p:nvSpPr>
        <p:spPr bwMode="auto">
          <a:xfrm>
            <a:off x="180340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9" name="Rectangle 3"/>
          <p:cNvSpPr>
            <a:spLocks noGrp="1" noChangeArrowheads="1"/>
          </p:cNvSpPr>
          <p:nvPr>
            <p:custDataLst>
              <p:tags r:id="rId4"/>
            </p:custDataLst>
          </p:nvPr>
        </p:nvSpPr>
        <p:spPr bwMode="auto">
          <a:xfrm>
            <a:off x="2128838"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3" name="Rectangle 3"/>
          <p:cNvSpPr>
            <a:spLocks noGrp="1" noChangeArrowheads="1"/>
          </p:cNvSpPr>
          <p:nvPr>
            <p:custDataLst>
              <p:tags r:id="rId5"/>
            </p:custDataLst>
          </p:nvPr>
        </p:nvSpPr>
        <p:spPr bwMode="auto">
          <a:xfrm>
            <a:off x="66040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0" name="Rectangle 3"/>
          <p:cNvSpPr>
            <a:spLocks noGrp="1" noChangeArrowheads="1"/>
          </p:cNvSpPr>
          <p:nvPr>
            <p:custDataLst>
              <p:tags r:id="rId6"/>
            </p:custDataLst>
          </p:nvPr>
        </p:nvSpPr>
        <p:spPr bwMode="auto">
          <a:xfrm>
            <a:off x="294481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3" name="Rectangle 3"/>
          <p:cNvSpPr>
            <a:spLocks noGrp="1" noChangeArrowheads="1"/>
          </p:cNvSpPr>
          <p:nvPr>
            <p:custDataLst>
              <p:tags r:id="rId7"/>
            </p:custDataLst>
          </p:nvPr>
        </p:nvSpPr>
        <p:spPr bwMode="auto">
          <a:xfrm>
            <a:off x="82391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2" name="Rectangle 3"/>
          <p:cNvSpPr>
            <a:spLocks noGrp="1" noChangeArrowheads="1"/>
          </p:cNvSpPr>
          <p:nvPr>
            <p:custDataLst>
              <p:tags r:id="rId8"/>
            </p:custDataLst>
          </p:nvPr>
        </p:nvSpPr>
        <p:spPr bwMode="auto">
          <a:xfrm>
            <a:off x="114935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7" name="Rectangle 3"/>
          <p:cNvSpPr>
            <a:spLocks noGrp="1" noChangeArrowheads="1"/>
          </p:cNvSpPr>
          <p:nvPr>
            <p:custDataLst>
              <p:tags r:id="rId9"/>
            </p:custDataLst>
          </p:nvPr>
        </p:nvSpPr>
        <p:spPr bwMode="auto">
          <a:xfrm>
            <a:off x="1639888"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5" name="Rectangle 3"/>
          <p:cNvSpPr>
            <a:spLocks noGrp="1" noChangeArrowheads="1"/>
          </p:cNvSpPr>
          <p:nvPr>
            <p:custDataLst>
              <p:tags r:id="rId10"/>
            </p:custDataLst>
          </p:nvPr>
        </p:nvSpPr>
        <p:spPr bwMode="auto">
          <a:xfrm>
            <a:off x="147637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4" name="Rectangle 3"/>
          <p:cNvSpPr>
            <a:spLocks noGrp="1" noChangeArrowheads="1"/>
          </p:cNvSpPr>
          <p:nvPr>
            <p:custDataLst>
              <p:tags r:id="rId11"/>
            </p:custDataLst>
          </p:nvPr>
        </p:nvSpPr>
        <p:spPr bwMode="auto">
          <a:xfrm>
            <a:off x="196532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1" name="Rectangle 3"/>
          <p:cNvSpPr>
            <a:spLocks noGrp="1" noChangeArrowheads="1"/>
          </p:cNvSpPr>
          <p:nvPr>
            <p:custDataLst>
              <p:tags r:id="rId12"/>
            </p:custDataLst>
          </p:nvPr>
        </p:nvSpPr>
        <p:spPr bwMode="auto">
          <a:xfrm>
            <a:off x="131286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0" name="Rectangle 3"/>
          <p:cNvSpPr>
            <a:spLocks noGrp="1" noChangeArrowheads="1"/>
          </p:cNvSpPr>
          <p:nvPr>
            <p:custDataLst>
              <p:tags r:id="rId13"/>
            </p:custDataLst>
          </p:nvPr>
        </p:nvSpPr>
        <p:spPr bwMode="auto">
          <a:xfrm>
            <a:off x="229235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1" name="Rectangle 3"/>
          <p:cNvSpPr>
            <a:spLocks noGrp="1" noChangeArrowheads="1"/>
          </p:cNvSpPr>
          <p:nvPr>
            <p:custDataLst>
              <p:tags r:id="rId14"/>
            </p:custDataLst>
          </p:nvPr>
        </p:nvSpPr>
        <p:spPr bwMode="auto">
          <a:xfrm>
            <a:off x="245586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2" name="Rectangle 3"/>
          <p:cNvSpPr>
            <a:spLocks noGrp="1" noChangeArrowheads="1"/>
          </p:cNvSpPr>
          <p:nvPr>
            <p:custDataLst>
              <p:tags r:id="rId15"/>
            </p:custDataLst>
          </p:nvPr>
        </p:nvSpPr>
        <p:spPr bwMode="auto">
          <a:xfrm>
            <a:off x="261937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9" name="Rectangle 3"/>
          <p:cNvSpPr>
            <a:spLocks noGrp="1" noChangeArrowheads="1"/>
          </p:cNvSpPr>
          <p:nvPr>
            <p:custDataLst>
              <p:tags r:id="rId16"/>
            </p:custDataLst>
          </p:nvPr>
        </p:nvSpPr>
        <p:spPr bwMode="auto">
          <a:xfrm>
            <a:off x="278130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1" name="Rectangle 3"/>
          <p:cNvSpPr>
            <a:spLocks noGrp="1" noChangeArrowheads="1"/>
          </p:cNvSpPr>
          <p:nvPr>
            <p:custDataLst>
              <p:tags r:id="rId17"/>
            </p:custDataLst>
          </p:nvPr>
        </p:nvSpPr>
        <p:spPr bwMode="auto">
          <a:xfrm>
            <a:off x="310832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106" name="Dikdörtgen 105"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178" name="Dikdörtgen 17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298" name="Dikdörtgen 29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428" name="Dikdörtgen 42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14" name="Dikdörtgen 1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15" name="Dikdörtgen 1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28" name="Dikdörtgen 2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34" name="Dikdörtgen 33"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195" name="Unvan 1"/>
          <p:cNvSpPr txBox="1">
            <a:spLocks/>
          </p:cNvSpPr>
          <p:nvPr/>
        </p:nvSpPr>
        <p:spPr bwMode="auto">
          <a:xfrm>
            <a:off x="352424" y="1041056"/>
            <a:ext cx="8597612" cy="3562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r>
              <a:rPr lang="tr-TR" sz="2000" kern="0" dirty="0" smtClean="0"/>
              <a:t>2004 yılında Gaziantep’in GSYH’si </a:t>
            </a:r>
            <a:r>
              <a:rPr lang="tr-TR" sz="2000" kern="0" dirty="0"/>
              <a:t>8</a:t>
            </a:r>
            <a:r>
              <a:rPr lang="tr-TR" sz="2000" kern="0" dirty="0" smtClean="0"/>
              <a:t> milyon TL iken bu rakam 2020 yılında 99 milyar 273 milyon TL</a:t>
            </a:r>
            <a:r>
              <a:rPr lang="en-US" sz="2800" kern="0" dirty="0" smtClean="0"/>
              <a:t/>
            </a:r>
            <a:br>
              <a:rPr lang="en-US" sz="2800" kern="0" dirty="0" smtClean="0"/>
            </a:br>
            <a:r>
              <a:rPr lang="tr-TR" sz="1800" b="0" kern="0" dirty="0"/>
              <a:t>K</a:t>
            </a:r>
            <a:r>
              <a:rPr lang="tr-TR" sz="1800" b="0" kern="0" dirty="0" smtClean="0"/>
              <a:t>işi başı milli gelirde Gaziantep, Şanlıurfa, Kahramanmaraş’tan daha iyi konumda</a:t>
            </a:r>
            <a:endParaRPr lang="tr-TR" sz="1800" b="0" kern="0" dirty="0"/>
          </a:p>
        </p:txBody>
      </p:sp>
      <p:sp>
        <p:nvSpPr>
          <p:cNvPr id="196" name="Metin kutusu 195"/>
          <p:cNvSpPr txBox="1"/>
          <p:nvPr/>
        </p:nvSpPr>
        <p:spPr>
          <a:xfrm>
            <a:off x="181070" y="645380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Bölgesel Hesaplar, </a:t>
            </a:r>
            <a:r>
              <a:rPr lang="tr-TR" altLang="tr-TR" sz="1200" dirty="0">
                <a:solidFill>
                  <a:srgbClr val="000000"/>
                </a:solidFill>
              </a:rPr>
              <a:t>TEPAV görselleştirmesi</a:t>
            </a:r>
          </a:p>
        </p:txBody>
      </p:sp>
      <p:sp>
        <p:nvSpPr>
          <p:cNvPr id="21" name="Dikdörtgen 20"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400" dirty="0">
              <a:solidFill>
                <a:srgbClr val="000000"/>
              </a:solidFill>
            </a:endParaRPr>
          </a:p>
        </p:txBody>
      </p:sp>
      <p:sp>
        <p:nvSpPr>
          <p:cNvPr id="7" name="Metin kutusu 6"/>
          <p:cNvSpPr txBox="1"/>
          <p:nvPr/>
        </p:nvSpPr>
        <p:spPr>
          <a:xfrm>
            <a:off x="990600" y="2503017"/>
            <a:ext cx="2844801" cy="338554"/>
          </a:xfrm>
          <a:prstGeom prst="rect">
            <a:avLst/>
          </a:prstGeom>
          <a:noFill/>
        </p:spPr>
        <p:txBody>
          <a:bodyPr wrap="square" rtlCol="0">
            <a:spAutoFit/>
          </a:bodyPr>
          <a:lstStyle/>
          <a:p>
            <a:r>
              <a:rPr lang="tr-TR" sz="1600" b="1" i="1" dirty="0">
                <a:solidFill>
                  <a:srgbClr val="808080">
                    <a:lumMod val="75000"/>
                  </a:srgbClr>
                </a:solidFill>
              </a:rPr>
              <a:t>GSYH, milyar TL</a:t>
            </a:r>
          </a:p>
        </p:txBody>
      </p:sp>
      <p:sp>
        <p:nvSpPr>
          <p:cNvPr id="67" name="Rectangle 3"/>
          <p:cNvSpPr>
            <a:spLocks noGrp="1" noChangeArrowheads="1"/>
          </p:cNvSpPr>
          <p:nvPr>
            <p:custDataLst>
              <p:tags r:id="rId18"/>
            </p:custDataLst>
          </p:nvPr>
        </p:nvSpPr>
        <p:spPr bwMode="auto">
          <a:xfrm>
            <a:off x="5227638"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3" name="Rectangle 3"/>
          <p:cNvSpPr>
            <a:spLocks noGrp="1" noChangeArrowheads="1"/>
          </p:cNvSpPr>
          <p:nvPr>
            <p:custDataLst>
              <p:tags r:id="rId19"/>
            </p:custDataLst>
          </p:nvPr>
        </p:nvSpPr>
        <p:spPr bwMode="auto">
          <a:xfrm>
            <a:off x="571817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6" name="Rectangle 3"/>
          <p:cNvSpPr>
            <a:spLocks noGrp="1" noChangeArrowheads="1"/>
          </p:cNvSpPr>
          <p:nvPr>
            <p:custDataLst>
              <p:tags r:id="rId20"/>
            </p:custDataLst>
          </p:nvPr>
        </p:nvSpPr>
        <p:spPr bwMode="auto">
          <a:xfrm>
            <a:off x="6535738"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2" name="Rectangle 3"/>
          <p:cNvSpPr>
            <a:spLocks noGrp="1" noChangeArrowheads="1"/>
          </p:cNvSpPr>
          <p:nvPr>
            <p:custDataLst>
              <p:tags r:id="rId21"/>
            </p:custDataLst>
          </p:nvPr>
        </p:nvSpPr>
        <p:spPr bwMode="auto">
          <a:xfrm>
            <a:off x="539115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6" name="Rectangle 3"/>
          <p:cNvSpPr>
            <a:spLocks noGrp="1" noChangeArrowheads="1"/>
          </p:cNvSpPr>
          <p:nvPr>
            <p:custDataLst>
              <p:tags r:id="rId22"/>
            </p:custDataLst>
          </p:nvPr>
        </p:nvSpPr>
        <p:spPr bwMode="auto">
          <a:xfrm>
            <a:off x="555466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4" name="Rectangle 3"/>
          <p:cNvSpPr>
            <a:spLocks noGrp="1" noChangeArrowheads="1"/>
          </p:cNvSpPr>
          <p:nvPr>
            <p:custDataLst>
              <p:tags r:id="rId23"/>
            </p:custDataLst>
          </p:nvPr>
        </p:nvSpPr>
        <p:spPr bwMode="auto">
          <a:xfrm>
            <a:off x="620871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5" name="Rectangle 3"/>
          <p:cNvSpPr>
            <a:spLocks noGrp="1" noChangeArrowheads="1"/>
          </p:cNvSpPr>
          <p:nvPr>
            <p:custDataLst>
              <p:tags r:id="rId24"/>
            </p:custDataLst>
          </p:nvPr>
        </p:nvSpPr>
        <p:spPr bwMode="auto">
          <a:xfrm>
            <a:off x="604520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4" name="Rectangle 3"/>
          <p:cNvSpPr>
            <a:spLocks noGrp="1" noChangeArrowheads="1"/>
          </p:cNvSpPr>
          <p:nvPr>
            <p:custDataLst>
              <p:tags r:id="rId25"/>
            </p:custDataLst>
          </p:nvPr>
        </p:nvSpPr>
        <p:spPr bwMode="auto">
          <a:xfrm>
            <a:off x="637222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5" name="Rectangle 3"/>
          <p:cNvSpPr>
            <a:spLocks noGrp="1" noChangeArrowheads="1"/>
          </p:cNvSpPr>
          <p:nvPr>
            <p:custDataLst>
              <p:tags r:id="rId26"/>
            </p:custDataLst>
          </p:nvPr>
        </p:nvSpPr>
        <p:spPr bwMode="auto">
          <a:xfrm>
            <a:off x="6699250"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8" name="Rectangle 3"/>
          <p:cNvSpPr>
            <a:spLocks noGrp="1" noChangeArrowheads="1"/>
          </p:cNvSpPr>
          <p:nvPr>
            <p:custDataLst>
              <p:tags r:id="rId27"/>
            </p:custDataLst>
          </p:nvPr>
        </p:nvSpPr>
        <p:spPr bwMode="auto">
          <a:xfrm>
            <a:off x="686276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8" name="Rectangle 3"/>
          <p:cNvSpPr>
            <a:spLocks noGrp="1" noChangeArrowheads="1"/>
          </p:cNvSpPr>
          <p:nvPr>
            <p:custDataLst>
              <p:tags r:id="rId28"/>
            </p:custDataLst>
          </p:nvPr>
        </p:nvSpPr>
        <p:spPr bwMode="auto">
          <a:xfrm>
            <a:off x="7516813"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82" name="Rectangle 3"/>
          <p:cNvSpPr>
            <a:spLocks noGrp="1" noChangeArrowheads="1"/>
          </p:cNvSpPr>
          <p:nvPr>
            <p:custDataLst>
              <p:tags r:id="rId29"/>
            </p:custDataLst>
          </p:nvPr>
        </p:nvSpPr>
        <p:spPr bwMode="auto">
          <a:xfrm>
            <a:off x="7680325" y="5730875"/>
            <a:ext cx="212725" cy="3873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89" name="Metin kutusu 88"/>
          <p:cNvSpPr txBox="1"/>
          <p:nvPr/>
        </p:nvSpPr>
        <p:spPr>
          <a:xfrm>
            <a:off x="5338763" y="2503488"/>
            <a:ext cx="2844800" cy="338138"/>
          </a:xfrm>
          <a:prstGeom prst="rect">
            <a:avLst/>
          </a:prstGeom>
          <a:noFill/>
        </p:spPr>
        <p:txBody>
          <a:bodyPr wrap="square" rtlCol="0">
            <a:spAutoFit/>
          </a:bodyPr>
          <a:lstStyle/>
          <a:p>
            <a:r>
              <a:rPr lang="tr-TR" sz="1600" b="1" i="1" dirty="0">
                <a:solidFill>
                  <a:srgbClr val="808080">
                    <a:lumMod val="75000"/>
                  </a:srgbClr>
                </a:solidFill>
              </a:rPr>
              <a:t>Kişi başı GSYH, bin TL</a:t>
            </a:r>
          </a:p>
        </p:txBody>
      </p:sp>
      <p:cxnSp>
        <p:nvCxnSpPr>
          <p:cNvPr id="95" name="Düz Bağlayıcı 94"/>
          <p:cNvCxnSpPr/>
          <p:nvPr/>
        </p:nvCxnSpPr>
        <p:spPr bwMode="auto">
          <a:xfrm>
            <a:off x="4543771" y="2745302"/>
            <a:ext cx="0" cy="3600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80" name="Grafik 79"/>
          <p:cNvGraphicFramePr>
            <a:graphicFrameLocks/>
          </p:cNvGraphicFramePr>
          <p:nvPr>
            <p:extLst>
              <p:ext uri="{D42A27DB-BD31-4B8C-83A1-F6EECF244321}">
                <p14:modId xmlns:p14="http://schemas.microsoft.com/office/powerpoint/2010/main" val="3247365203"/>
              </p:ext>
            </p:extLst>
          </p:nvPr>
        </p:nvGraphicFramePr>
        <p:xfrm>
          <a:off x="-76200" y="2839448"/>
          <a:ext cx="4800600" cy="2976866"/>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84" name="Grafik 83"/>
          <p:cNvGraphicFramePr>
            <a:graphicFrameLocks/>
          </p:cNvGraphicFramePr>
          <p:nvPr>
            <p:extLst>
              <p:ext uri="{D42A27DB-BD31-4B8C-83A1-F6EECF244321}">
                <p14:modId xmlns:p14="http://schemas.microsoft.com/office/powerpoint/2010/main" val="2248904939"/>
              </p:ext>
            </p:extLst>
          </p:nvPr>
        </p:nvGraphicFramePr>
        <p:xfrm>
          <a:off x="4648200" y="2839448"/>
          <a:ext cx="4419600" cy="2807589"/>
        </p:xfrm>
        <a:graphic>
          <a:graphicData uri="http://schemas.openxmlformats.org/drawingml/2006/chart">
            <c:chart xmlns:c="http://schemas.openxmlformats.org/drawingml/2006/chart" xmlns:r="http://schemas.openxmlformats.org/officeDocument/2006/relationships" r:id="rId35"/>
          </a:graphicData>
        </a:graphic>
      </p:graphicFrame>
    </p:spTree>
    <p:extLst>
      <p:ext uri="{BB962C8B-B14F-4D97-AF65-F5344CB8AC3E}">
        <p14:creationId xmlns:p14="http://schemas.microsoft.com/office/powerpoint/2010/main" val="41393639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9" name="think-cell Slide" r:id="rId18" imgW="444" imgH="446" progId="TCLayout.ActiveDocument.1">
                  <p:embed/>
                </p:oleObj>
              </mc:Choice>
              <mc:Fallback>
                <p:oleObj name="think-cell Slide" r:id="rId18" imgW="444" imgH="446"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65</a:t>
            </a:fld>
            <a:endParaRPr lang="tr-TR" dirty="0"/>
          </a:p>
        </p:txBody>
      </p:sp>
      <p:sp>
        <p:nvSpPr>
          <p:cNvPr id="6" name="Metin kutusu 5"/>
          <p:cNvSpPr txBox="1"/>
          <p:nvPr/>
        </p:nvSpPr>
        <p:spPr>
          <a:xfrm>
            <a:off x="12333" y="1187843"/>
            <a:ext cx="9139606" cy="276999"/>
          </a:xfrm>
          <a:prstGeom prst="rect">
            <a:avLst/>
          </a:prstGeom>
          <a:solidFill>
            <a:srgbClr val="002060"/>
          </a:solidFill>
        </p:spPr>
        <p:txBody>
          <a:bodyPr wrap="square" rtlCol="0">
            <a:spAutoFit/>
          </a:bodyPr>
          <a:lstStyle/>
          <a:p>
            <a:pPr algn="ctr">
              <a:defRPr/>
            </a:pPr>
            <a:r>
              <a:rPr lang="tr-TR" sz="1200" b="1" dirty="0">
                <a:solidFill>
                  <a:srgbClr val="FFFFFF"/>
                </a:solidFill>
                <a:ea typeface="Tahoma" panose="020B0604030504040204" pitchFamily="34" charset="0"/>
                <a:cs typeface="Tahoma" panose="020B0604030504040204" pitchFamily="34" charset="0"/>
              </a:rPr>
              <a:t>İhracat-İthalat, milyon dolar, aylık, 2018-2021</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93" name="Metin kutusu 92"/>
          <p:cNvSpPr txBox="1"/>
          <p:nvPr/>
        </p:nvSpPr>
        <p:spPr>
          <a:xfrm>
            <a:off x="-31368" y="6581774"/>
            <a:ext cx="7898635" cy="276225"/>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TEPAV hesaplamaları</a:t>
            </a:r>
            <a:endParaRPr lang="tr-TR" altLang="tr-TR" sz="1200" dirty="0">
              <a:solidFill>
                <a:srgbClr val="000000"/>
              </a:solidFill>
            </a:endParaRP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3" name="Unvan 1"/>
          <p:cNvSpPr txBox="1">
            <a:spLocks/>
          </p:cNvSpPr>
          <p:nvPr/>
        </p:nvSpPr>
        <p:spPr bwMode="auto">
          <a:xfrm>
            <a:off x="217873" y="862045"/>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sp>
        <p:nvSpPr>
          <p:cNvPr id="177" name="Unvan 1"/>
          <p:cNvSpPr>
            <a:spLocks noGrp="1"/>
          </p:cNvSpPr>
          <p:nvPr>
            <p:ph type="title"/>
          </p:nvPr>
        </p:nvSpPr>
        <p:spPr>
          <a:xfrm>
            <a:off x="217873" y="786282"/>
            <a:ext cx="8597612" cy="305759"/>
          </a:xfrm>
        </p:spPr>
        <p:txBody>
          <a:bodyPr vert="horz"/>
          <a:lstStyle/>
          <a:p>
            <a:r>
              <a:rPr lang="tr-TR" sz="2000" dirty="0" smtClean="0"/>
              <a:t>Gaziantep, dış ticarette rekabet gücünü artırabilir</a:t>
            </a:r>
            <a:endParaRPr lang="tr-TR" sz="1800" b="0" dirty="0"/>
          </a:p>
        </p:txBody>
      </p:sp>
      <p:sp>
        <p:nvSpPr>
          <p:cNvPr id="230" name="Rectangle 3"/>
          <p:cNvSpPr>
            <a:spLocks noGrp="1" noChangeArrowheads="1"/>
          </p:cNvSpPr>
          <p:nvPr>
            <p:custDataLst>
              <p:tags r:id="rId3"/>
            </p:custDataLst>
          </p:nvPr>
        </p:nvSpPr>
        <p:spPr bwMode="auto">
          <a:xfrm>
            <a:off x="3559175" y="2193925"/>
            <a:ext cx="3667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endParaRPr lang="tr-TR" sz="1000" dirty="0">
              <a:solidFill>
                <a:srgbClr val="000000"/>
              </a:solidFill>
            </a:endParaRPr>
          </a:p>
        </p:txBody>
      </p:sp>
      <p:sp>
        <p:nvSpPr>
          <p:cNvPr id="231" name="Rectangle 3"/>
          <p:cNvSpPr>
            <a:spLocks noGrp="1" noChangeArrowheads="1"/>
          </p:cNvSpPr>
          <p:nvPr>
            <p:custDataLst>
              <p:tags r:id="rId4"/>
            </p:custDataLst>
          </p:nvPr>
        </p:nvSpPr>
        <p:spPr bwMode="auto">
          <a:xfrm>
            <a:off x="3559175" y="1990725"/>
            <a:ext cx="4000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endParaRPr lang="tr-TR" sz="1000" dirty="0">
              <a:solidFill>
                <a:srgbClr val="000000"/>
              </a:solidFill>
            </a:endParaRPr>
          </a:p>
        </p:txBody>
      </p:sp>
      <p:sp>
        <p:nvSpPr>
          <p:cNvPr id="353" name="Rectangle 3"/>
          <p:cNvSpPr>
            <a:spLocks noGrp="1" noChangeArrowheads="1"/>
          </p:cNvSpPr>
          <p:nvPr>
            <p:custDataLst>
              <p:tags r:id="rId5"/>
            </p:custDataLst>
          </p:nvPr>
        </p:nvSpPr>
        <p:spPr bwMode="auto">
          <a:xfrm>
            <a:off x="2530475" y="5711825"/>
            <a:ext cx="152400" cy="6286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000" dirty="0">
              <a:solidFill>
                <a:srgbClr val="000000"/>
              </a:solidFill>
            </a:endParaRPr>
          </a:p>
        </p:txBody>
      </p:sp>
      <p:sp>
        <p:nvSpPr>
          <p:cNvPr id="280" name="Rectangle 3"/>
          <p:cNvSpPr>
            <a:spLocks noGrp="1" noChangeArrowheads="1"/>
          </p:cNvSpPr>
          <p:nvPr>
            <p:custDataLst>
              <p:tags r:id="rId6"/>
            </p:custDataLst>
          </p:nvPr>
        </p:nvSpPr>
        <p:spPr bwMode="auto">
          <a:xfrm>
            <a:off x="3552825" y="5280025"/>
            <a:ext cx="3667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endParaRPr lang="tr-TR" sz="1000" dirty="0">
              <a:solidFill>
                <a:srgbClr val="000000"/>
              </a:solidFill>
            </a:endParaRPr>
          </a:p>
        </p:txBody>
      </p:sp>
      <p:sp>
        <p:nvSpPr>
          <p:cNvPr id="281" name="Rectangle 3"/>
          <p:cNvSpPr>
            <a:spLocks noGrp="1" noChangeArrowheads="1"/>
          </p:cNvSpPr>
          <p:nvPr>
            <p:custDataLst>
              <p:tags r:id="rId7"/>
            </p:custDataLst>
          </p:nvPr>
        </p:nvSpPr>
        <p:spPr bwMode="auto">
          <a:xfrm>
            <a:off x="3552825" y="4878388"/>
            <a:ext cx="4000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endParaRPr lang="tr-TR" sz="1000" dirty="0">
              <a:solidFill>
                <a:srgbClr val="000000"/>
              </a:solidFill>
            </a:endParaRPr>
          </a:p>
        </p:txBody>
      </p:sp>
      <p:sp>
        <p:nvSpPr>
          <p:cNvPr id="329" name="Rectangle 3"/>
          <p:cNvSpPr>
            <a:spLocks noGrp="1" noChangeArrowheads="1"/>
          </p:cNvSpPr>
          <p:nvPr>
            <p:custDataLst>
              <p:tags r:id="rId8"/>
            </p:custDataLst>
          </p:nvPr>
        </p:nvSpPr>
        <p:spPr bwMode="auto">
          <a:xfrm>
            <a:off x="842963" y="5711825"/>
            <a:ext cx="152400" cy="6286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000" dirty="0">
              <a:solidFill>
                <a:srgbClr val="000000"/>
              </a:solidFill>
            </a:endParaRPr>
          </a:p>
        </p:txBody>
      </p:sp>
      <p:sp>
        <p:nvSpPr>
          <p:cNvPr id="365" name="Rectangle 3"/>
          <p:cNvSpPr>
            <a:spLocks noGrp="1" noChangeArrowheads="1"/>
          </p:cNvSpPr>
          <p:nvPr>
            <p:custDataLst>
              <p:tags r:id="rId9"/>
            </p:custDataLst>
          </p:nvPr>
        </p:nvSpPr>
        <p:spPr bwMode="auto">
          <a:xfrm>
            <a:off x="3375025" y="5711825"/>
            <a:ext cx="152400" cy="6286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000" dirty="0">
              <a:solidFill>
                <a:srgbClr val="000000"/>
              </a:solidFill>
            </a:endParaRPr>
          </a:p>
        </p:txBody>
      </p:sp>
      <p:sp>
        <p:nvSpPr>
          <p:cNvPr id="341" name="Rectangle 3"/>
          <p:cNvSpPr>
            <a:spLocks noGrp="1" noChangeArrowheads="1"/>
          </p:cNvSpPr>
          <p:nvPr>
            <p:custDataLst>
              <p:tags r:id="rId10"/>
            </p:custDataLst>
          </p:nvPr>
        </p:nvSpPr>
        <p:spPr bwMode="auto">
          <a:xfrm>
            <a:off x="1687513" y="5711825"/>
            <a:ext cx="152400" cy="6286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000" dirty="0">
              <a:solidFill>
                <a:srgbClr val="000000"/>
              </a:solidFill>
            </a:endParaRPr>
          </a:p>
        </p:txBody>
      </p:sp>
      <p:graphicFrame>
        <p:nvGraphicFramePr>
          <p:cNvPr id="512" name="Chart 3"/>
          <p:cNvGraphicFramePr/>
          <p:nvPr>
            <p:custDataLst>
              <p:tags r:id="rId11"/>
            </p:custDataLst>
            <p:extLst>
              <p:ext uri="{D42A27DB-BD31-4B8C-83A1-F6EECF244321}">
                <p14:modId xmlns:p14="http://schemas.microsoft.com/office/powerpoint/2010/main" val="2829118524"/>
              </p:ext>
            </p:extLst>
          </p:nvPr>
        </p:nvGraphicFramePr>
        <p:xfrm>
          <a:off x="4470400" y="2360613"/>
          <a:ext cx="3222625" cy="1366837"/>
        </p:xfrm>
        <a:graphic>
          <a:graphicData uri="http://schemas.openxmlformats.org/drawingml/2006/chart">
            <c:chart xmlns:c="http://schemas.openxmlformats.org/drawingml/2006/chart" xmlns:r="http://schemas.openxmlformats.org/officeDocument/2006/relationships" r:id="rId20"/>
          </a:graphicData>
        </a:graphic>
      </p:graphicFrame>
      <p:sp>
        <p:nvSpPr>
          <p:cNvPr id="390" name="Rectangle 3"/>
          <p:cNvSpPr>
            <a:spLocks noGrp="1" noChangeArrowheads="1"/>
          </p:cNvSpPr>
          <p:nvPr>
            <p:custDataLst>
              <p:tags r:id="rId12"/>
            </p:custDataLst>
          </p:nvPr>
        </p:nvSpPr>
        <p:spPr bwMode="auto">
          <a:xfrm>
            <a:off x="7712075" y="2828925"/>
            <a:ext cx="3667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fld id="{A1C616D0-CD74-4142-BA60-E5A7E292A1F4}" type="datetime'''''İ''t''''''''''h''a''l''''''a''''t'''''''''''''''">
              <a:rPr lang="tr-TR" altLang="en-US" sz="1000" smtClean="0">
                <a:solidFill>
                  <a:srgbClr val="000000"/>
                </a:solidFill>
              </a:rPr>
              <a:pPr marL="0" indent="0">
                <a:spcBef>
                  <a:spcPct val="0"/>
                </a:spcBef>
                <a:buFont typeface="Wingdings" pitchFamily="2" charset="2"/>
                <a:buNone/>
              </a:pPr>
              <a:t>İthalat</a:t>
            </a:fld>
            <a:endParaRPr lang="tr-TR" sz="1000" dirty="0">
              <a:solidFill>
                <a:srgbClr val="000000"/>
              </a:solidFill>
            </a:endParaRPr>
          </a:p>
        </p:txBody>
      </p:sp>
      <p:sp>
        <p:nvSpPr>
          <p:cNvPr id="391" name="Rectangle 3"/>
          <p:cNvSpPr>
            <a:spLocks noGrp="1" noChangeArrowheads="1"/>
          </p:cNvSpPr>
          <p:nvPr>
            <p:custDataLst>
              <p:tags r:id="rId13"/>
            </p:custDataLst>
          </p:nvPr>
        </p:nvSpPr>
        <p:spPr bwMode="auto">
          <a:xfrm>
            <a:off x="7712074" y="3032125"/>
            <a:ext cx="4000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fld id="{DE5B7E0C-10B6-42F2-B519-8302950DD2E0}" type="datetime'''''''''''''''İh''''''r''''ac''''''''''''''''a''t'">
              <a:rPr lang="tr-TR" altLang="en-US" sz="1000" smtClean="0">
                <a:solidFill>
                  <a:srgbClr val="000000"/>
                </a:solidFill>
              </a:rPr>
              <a:pPr marL="0" indent="0">
                <a:spcBef>
                  <a:spcPct val="0"/>
                </a:spcBef>
                <a:buFont typeface="Wingdings" pitchFamily="2" charset="2"/>
                <a:buNone/>
              </a:pPr>
              <a:t>İhracat</a:t>
            </a:fld>
            <a:endParaRPr lang="tr-TR" sz="1000" dirty="0">
              <a:solidFill>
                <a:srgbClr val="000000"/>
              </a:solidFill>
            </a:endParaRPr>
          </a:p>
        </p:txBody>
      </p:sp>
      <p:sp>
        <p:nvSpPr>
          <p:cNvPr id="392" name="Metin kutusu 391"/>
          <p:cNvSpPr txBox="1"/>
          <p:nvPr/>
        </p:nvSpPr>
        <p:spPr>
          <a:xfrm>
            <a:off x="5072063" y="3340100"/>
            <a:ext cx="1800225" cy="276225"/>
          </a:xfrm>
          <a:prstGeom prst="rect">
            <a:avLst/>
          </a:prstGeom>
          <a:noFill/>
        </p:spPr>
        <p:txBody>
          <a:bodyPr wrap="square" rtlCol="0">
            <a:spAutoFit/>
          </a:bodyPr>
          <a:lstStyle/>
          <a:p>
            <a:r>
              <a:rPr lang="tr-TR" sz="1200" b="1" dirty="0">
                <a:solidFill>
                  <a:srgbClr val="808080">
                    <a:lumMod val="75000"/>
                  </a:srgbClr>
                </a:solidFill>
              </a:rPr>
              <a:t>İstanbul</a:t>
            </a:r>
          </a:p>
        </p:txBody>
      </p:sp>
      <p:sp>
        <p:nvSpPr>
          <p:cNvPr id="395" name="Rectangle 3"/>
          <p:cNvSpPr>
            <a:spLocks noGrp="1" noChangeArrowheads="1"/>
          </p:cNvSpPr>
          <p:nvPr>
            <p:custDataLst>
              <p:tags r:id="rId14"/>
            </p:custDataLst>
          </p:nvPr>
        </p:nvSpPr>
        <p:spPr bwMode="auto">
          <a:xfrm>
            <a:off x="7712074" y="4722813"/>
            <a:ext cx="4000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endParaRPr lang="tr-TR" sz="1000" dirty="0">
              <a:solidFill>
                <a:srgbClr val="000000"/>
              </a:solidFill>
            </a:endParaRPr>
          </a:p>
        </p:txBody>
      </p:sp>
      <p:sp>
        <p:nvSpPr>
          <p:cNvPr id="473" name="Rectangle 3"/>
          <p:cNvSpPr>
            <a:spLocks noGrp="1" noChangeArrowheads="1"/>
          </p:cNvSpPr>
          <p:nvPr>
            <p:custDataLst>
              <p:tags r:id="rId15"/>
            </p:custDataLst>
          </p:nvPr>
        </p:nvSpPr>
        <p:spPr bwMode="auto">
          <a:xfrm>
            <a:off x="7534275" y="5241925"/>
            <a:ext cx="152400" cy="6286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000" dirty="0">
              <a:solidFill>
                <a:srgbClr val="000000"/>
              </a:solidFill>
            </a:endParaRPr>
          </a:p>
        </p:txBody>
      </p:sp>
      <p:cxnSp>
        <p:nvCxnSpPr>
          <p:cNvPr id="514" name="Düz Bağlayıcı 513"/>
          <p:cNvCxnSpPr/>
          <p:nvPr/>
        </p:nvCxnSpPr>
        <p:spPr bwMode="auto">
          <a:xfrm>
            <a:off x="4286599" y="1720100"/>
            <a:ext cx="0" cy="4716000"/>
          </a:xfrm>
          <a:prstGeom prst="line">
            <a:avLst/>
          </a:prstGeom>
          <a:solidFill>
            <a:schemeClr val="accent1"/>
          </a:solidFill>
          <a:ln w="9525" cap="flat" cmpd="sng" algn="ctr">
            <a:solidFill>
              <a:schemeClr val="tx1"/>
            </a:solidFill>
            <a:prstDash val="dash"/>
            <a:round/>
            <a:headEnd type="none" w="med" len="med"/>
            <a:tailEnd type="none" w="med" len="med"/>
          </a:ln>
          <a:effectLst/>
        </p:spPr>
      </p:cxnSp>
      <p:graphicFrame>
        <p:nvGraphicFramePr>
          <p:cNvPr id="44" name="Grafik 43"/>
          <p:cNvGraphicFramePr>
            <a:graphicFrameLocks/>
          </p:cNvGraphicFramePr>
          <p:nvPr>
            <p:extLst>
              <p:ext uri="{D42A27DB-BD31-4B8C-83A1-F6EECF244321}">
                <p14:modId xmlns:p14="http://schemas.microsoft.com/office/powerpoint/2010/main" val="4082376185"/>
              </p:ext>
            </p:extLst>
          </p:nvPr>
        </p:nvGraphicFramePr>
        <p:xfrm>
          <a:off x="478203" y="3184525"/>
          <a:ext cx="3504971" cy="1846374"/>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5" name="Grafik 44"/>
          <p:cNvGraphicFramePr>
            <a:graphicFrameLocks/>
          </p:cNvGraphicFramePr>
          <p:nvPr>
            <p:extLst>
              <p:ext uri="{D42A27DB-BD31-4B8C-83A1-F6EECF244321}">
                <p14:modId xmlns:p14="http://schemas.microsoft.com/office/powerpoint/2010/main" val="992861844"/>
              </p:ext>
            </p:extLst>
          </p:nvPr>
        </p:nvGraphicFramePr>
        <p:xfrm>
          <a:off x="609600" y="4884191"/>
          <a:ext cx="3511320" cy="167798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35" name="Grafik 34"/>
          <p:cNvGraphicFramePr>
            <a:graphicFrameLocks/>
          </p:cNvGraphicFramePr>
          <p:nvPr>
            <p:extLst>
              <p:ext uri="{D42A27DB-BD31-4B8C-83A1-F6EECF244321}">
                <p14:modId xmlns:p14="http://schemas.microsoft.com/office/powerpoint/2010/main" val="1536828929"/>
              </p:ext>
            </p:extLst>
          </p:nvPr>
        </p:nvGraphicFramePr>
        <p:xfrm>
          <a:off x="4590026" y="4119895"/>
          <a:ext cx="3875430" cy="2089078"/>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37" name="Grafik 36"/>
          <p:cNvGraphicFramePr>
            <a:graphicFrameLocks/>
          </p:cNvGraphicFramePr>
          <p:nvPr>
            <p:extLst>
              <p:ext uri="{D42A27DB-BD31-4B8C-83A1-F6EECF244321}">
                <p14:modId xmlns:p14="http://schemas.microsoft.com/office/powerpoint/2010/main" val="459187172"/>
              </p:ext>
            </p:extLst>
          </p:nvPr>
        </p:nvGraphicFramePr>
        <p:xfrm>
          <a:off x="217873" y="1187843"/>
          <a:ext cx="4068726" cy="2088757"/>
        </p:xfrm>
        <a:graphic>
          <a:graphicData uri="http://schemas.openxmlformats.org/drawingml/2006/chart">
            <c:chart xmlns:c="http://schemas.openxmlformats.org/drawingml/2006/chart" xmlns:r="http://schemas.openxmlformats.org/officeDocument/2006/relationships" r:id="rId24"/>
          </a:graphicData>
        </a:graphic>
      </p:graphicFrame>
    </p:spTree>
    <p:extLst>
      <p:ext uri="{BB962C8B-B14F-4D97-AF65-F5344CB8AC3E}">
        <p14:creationId xmlns:p14="http://schemas.microsoft.com/office/powerpoint/2010/main" val="5760573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Nesne 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1" name="think-cell Slide" r:id="rId4" imgW="520" imgH="523" progId="TCLayout.ActiveDocument.1">
                  <p:embed/>
                </p:oleObj>
              </mc:Choice>
              <mc:Fallback>
                <p:oleObj name="think-cell Slide" r:id="rId4" imgW="520" imgH="5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aşlık 1"/>
          <p:cNvSpPr>
            <a:spLocks noGrp="1"/>
          </p:cNvSpPr>
          <p:nvPr>
            <p:ph type="title"/>
          </p:nvPr>
        </p:nvSpPr>
        <p:spPr>
          <a:xfrm>
            <a:off x="304800" y="762000"/>
            <a:ext cx="8534400" cy="838200"/>
          </a:xfrm>
        </p:spPr>
        <p:txBody>
          <a:bodyPr vert="horz"/>
          <a:lstStyle/>
          <a:p>
            <a:r>
              <a:rPr lang="tr-TR" sz="2000" dirty="0" err="1" smtClean="0"/>
              <a:t>Gaziantep’de</a:t>
            </a:r>
            <a:r>
              <a:rPr lang="tr-TR" sz="2000" dirty="0" smtClean="0"/>
              <a:t> </a:t>
            </a:r>
            <a:r>
              <a:rPr lang="tr-TR" sz="2000" dirty="0" err="1" smtClean="0"/>
              <a:t>sektörel</a:t>
            </a:r>
            <a:r>
              <a:rPr lang="tr-TR" sz="2000" dirty="0" smtClean="0"/>
              <a:t> krediler içerisinde en büyük payı tekstil sektörü aldı</a:t>
            </a:r>
            <a:r>
              <a:rPr lang="tr-TR" sz="2000" dirty="0"/>
              <a:t/>
            </a:r>
            <a:br>
              <a:rPr lang="tr-TR" sz="2000" dirty="0"/>
            </a:br>
            <a:r>
              <a:rPr lang="tr-TR" sz="1800" b="0" dirty="0" smtClean="0"/>
              <a:t>Kredi </a:t>
            </a:r>
            <a:r>
              <a:rPr lang="tr-TR" sz="1800" b="0" dirty="0"/>
              <a:t>performans oranı en yüksek olan </a:t>
            </a:r>
            <a:r>
              <a:rPr lang="tr-TR" sz="1800" b="0" dirty="0" smtClean="0"/>
              <a:t>sektörler: İnşaat ve Toptan Ticaret ve Komisyonculuk alanlarıdır.</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720326056"/>
              </p:ext>
            </p:extLst>
          </p:nvPr>
        </p:nvGraphicFramePr>
        <p:xfrm>
          <a:off x="304800" y="2304320"/>
          <a:ext cx="8382000" cy="3949134"/>
        </p:xfrm>
        <a:graphic>
          <a:graphicData uri="http://schemas.openxmlformats.org/drawingml/2006/table">
            <a:tbl>
              <a:tblPr/>
              <a:tblGrid>
                <a:gridCol w="2809018">
                  <a:extLst>
                    <a:ext uri="{9D8B030D-6E8A-4147-A177-3AD203B41FA5}">
                      <a16:colId xmlns="" xmlns:a16="http://schemas.microsoft.com/office/drawing/2014/main" val="20000"/>
                    </a:ext>
                  </a:extLst>
                </a:gridCol>
                <a:gridCol w="1896251">
                  <a:extLst>
                    <a:ext uri="{9D8B030D-6E8A-4147-A177-3AD203B41FA5}">
                      <a16:colId xmlns="" xmlns:a16="http://schemas.microsoft.com/office/drawing/2014/main" val="20001"/>
                    </a:ext>
                  </a:extLst>
                </a:gridCol>
                <a:gridCol w="1906058">
                  <a:extLst>
                    <a:ext uri="{9D8B030D-6E8A-4147-A177-3AD203B41FA5}">
                      <a16:colId xmlns="" xmlns:a16="http://schemas.microsoft.com/office/drawing/2014/main" val="20002"/>
                    </a:ext>
                  </a:extLst>
                </a:gridCol>
                <a:gridCol w="1770673">
                  <a:extLst>
                    <a:ext uri="{9D8B030D-6E8A-4147-A177-3AD203B41FA5}">
                      <a16:colId xmlns="" xmlns:a16="http://schemas.microsoft.com/office/drawing/2014/main" val="20003"/>
                    </a:ext>
                  </a:extLst>
                </a:gridCol>
              </a:tblGrid>
              <a:tr h="514034">
                <a:tc>
                  <a:txBody>
                    <a:bodyPr/>
                    <a:lstStyle/>
                    <a:p>
                      <a:pPr algn="l" fontAlgn="ctr"/>
                      <a:endParaRPr lang="tr-TR" sz="1200" b="1" i="0" u="none" strike="noStrike" dirty="0">
                        <a:solidFill>
                          <a:srgbClr val="FFFFFF"/>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r>
                        <a:rPr lang="tr-TR" sz="1200" b="1" i="0" u="none" strike="noStrike" dirty="0" smtClean="0">
                          <a:solidFill>
                            <a:schemeClr val="bg1"/>
                          </a:solidFill>
                          <a:effectLst/>
                          <a:latin typeface="+mn-lt"/>
                        </a:rPr>
                        <a:t>Kredi</a:t>
                      </a:r>
                      <a:r>
                        <a:rPr lang="tr-TR" sz="1200" b="1" i="0" u="none" strike="noStrike" baseline="0" dirty="0" smtClean="0">
                          <a:solidFill>
                            <a:schemeClr val="bg1"/>
                          </a:solidFill>
                          <a:effectLst/>
                          <a:latin typeface="+mn-lt"/>
                        </a:rPr>
                        <a:t> Tutarı, </a:t>
                      </a:r>
                      <a:br>
                        <a:rPr lang="tr-TR" sz="1200" b="1" i="0" u="none" strike="noStrike" baseline="0" dirty="0" smtClean="0">
                          <a:solidFill>
                            <a:schemeClr val="bg1"/>
                          </a:solidFill>
                          <a:effectLst/>
                          <a:latin typeface="+mn-lt"/>
                        </a:rPr>
                      </a:br>
                      <a:r>
                        <a:rPr lang="tr-TR" sz="1200" b="1" i="0" u="none" strike="noStrike" baseline="0" dirty="0" smtClean="0">
                          <a:solidFill>
                            <a:schemeClr val="bg1"/>
                          </a:solidFill>
                          <a:effectLst/>
                          <a:latin typeface="+mn-lt"/>
                        </a:rPr>
                        <a:t>bin TL</a:t>
                      </a:r>
                      <a:endParaRPr lang="tr-TR" sz="1200" b="1" i="0" u="none" strike="noStrike" dirty="0">
                        <a:solidFill>
                          <a:schemeClr val="bg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1" i="0" u="none" strike="noStrike" dirty="0" smtClean="0">
                          <a:solidFill>
                            <a:schemeClr val="bg1"/>
                          </a:solidFill>
                          <a:effectLst/>
                          <a:latin typeface="+mn-lt"/>
                        </a:rPr>
                        <a:t>Takipteki kredi tutarı,</a:t>
                      </a:r>
                      <a:r>
                        <a:rPr lang="tr-TR" sz="1200" b="1" i="0" u="none" strike="noStrike" baseline="0" dirty="0" smtClean="0">
                          <a:solidFill>
                            <a:schemeClr val="bg1"/>
                          </a:solidFill>
                          <a:effectLst/>
                          <a:latin typeface="+mn-lt"/>
                        </a:rPr>
                        <a:t> </a:t>
                      </a:r>
                      <a:br>
                        <a:rPr lang="tr-TR" sz="1200" b="1" i="0" u="none" strike="noStrike" baseline="0" dirty="0" smtClean="0">
                          <a:solidFill>
                            <a:schemeClr val="bg1"/>
                          </a:solidFill>
                          <a:effectLst/>
                          <a:latin typeface="+mn-lt"/>
                        </a:rPr>
                      </a:br>
                      <a:r>
                        <a:rPr lang="tr-TR" sz="1200" b="1" i="0" u="none" strike="noStrike" baseline="0" dirty="0" smtClean="0">
                          <a:solidFill>
                            <a:schemeClr val="bg1"/>
                          </a:solidFill>
                          <a:effectLst/>
                          <a:latin typeface="+mn-lt"/>
                        </a:rPr>
                        <a:t>bin TL</a:t>
                      </a:r>
                      <a:endParaRPr lang="tr-TR" sz="1200" b="1" i="0" u="none" strike="noStrike" dirty="0">
                        <a:solidFill>
                          <a:schemeClr val="bg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1" i="0" u="none" strike="noStrike" dirty="0" smtClean="0">
                          <a:solidFill>
                            <a:schemeClr val="bg1"/>
                          </a:solidFill>
                          <a:effectLst/>
                          <a:latin typeface="+mn-lt"/>
                        </a:rPr>
                        <a:t>Kredi Performans </a:t>
                      </a:r>
                    </a:p>
                    <a:p>
                      <a:pPr algn="ctr" fontAlgn="b"/>
                      <a:r>
                        <a:rPr lang="tr-TR" sz="1200" b="1" i="0" u="none" strike="noStrike" dirty="0" smtClean="0">
                          <a:solidFill>
                            <a:schemeClr val="bg1"/>
                          </a:solidFill>
                          <a:effectLst/>
                          <a:latin typeface="+mn-lt"/>
                        </a:rPr>
                        <a:t>Oranı, %</a:t>
                      </a:r>
                      <a:endParaRPr lang="tr-TR" sz="1200" b="1" i="0" u="none" strike="noStrike" dirty="0">
                        <a:solidFill>
                          <a:schemeClr val="bg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343510">
                <a:tc>
                  <a:txBody>
                    <a:bodyPr/>
                    <a:lstStyle/>
                    <a:p>
                      <a:pPr algn="l" fontAlgn="ctr"/>
                      <a:r>
                        <a:rPr lang="tr-TR" sz="1200" b="1" i="0" u="none" strike="noStrike" dirty="0">
                          <a:solidFill>
                            <a:srgbClr val="FFFFFF"/>
                          </a:solidFill>
                          <a:effectLst/>
                          <a:latin typeface="+mn-lt"/>
                        </a:rPr>
                        <a:t>Gıda Meşrubat ve Tütün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11.988.447</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463.436</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3,72</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1"/>
                  </a:ext>
                </a:extLst>
              </a:tr>
              <a:tr h="343510">
                <a:tc>
                  <a:txBody>
                    <a:bodyPr/>
                    <a:lstStyle/>
                    <a:p>
                      <a:pPr algn="l" fontAlgn="ctr"/>
                      <a:r>
                        <a:rPr lang="tr-TR" sz="1200" b="1" i="0" u="none" strike="noStrike" dirty="0">
                          <a:solidFill>
                            <a:srgbClr val="FFFFFF"/>
                          </a:solidFill>
                          <a:effectLst/>
                          <a:latin typeface="+mn-lt"/>
                        </a:rPr>
                        <a:t>İnşaat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1.857.226</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737.043</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28,41</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2"/>
                  </a:ext>
                </a:extLst>
              </a:tr>
              <a:tr h="343510">
                <a:tc>
                  <a:txBody>
                    <a:bodyPr/>
                    <a:lstStyle/>
                    <a:p>
                      <a:pPr algn="l" fontAlgn="ctr"/>
                      <a:r>
                        <a:rPr lang="tr-TR" sz="1200" b="1" i="0" u="none" strike="noStrike" dirty="0">
                          <a:solidFill>
                            <a:srgbClr val="FFFFFF"/>
                          </a:solidFill>
                          <a:effectLst/>
                          <a:latin typeface="+mn-lt"/>
                        </a:rPr>
                        <a:t>Metal ve İşlenmiş Maden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426.209</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12.486</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2,85</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3"/>
                  </a:ext>
                </a:extLst>
              </a:tr>
              <a:tr h="343510">
                <a:tc>
                  <a:txBody>
                    <a:bodyPr/>
                    <a:lstStyle/>
                    <a:p>
                      <a:pPr algn="l" fontAlgn="ctr"/>
                      <a:r>
                        <a:rPr lang="tr-TR" sz="1200" b="1" i="0" u="none" strike="noStrike" dirty="0">
                          <a:solidFill>
                            <a:srgbClr val="FFFFFF"/>
                          </a:solidFill>
                          <a:effectLst/>
                          <a:latin typeface="+mn-lt"/>
                        </a:rPr>
                        <a:t>Finansal Kuruluşlar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316.199</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5.867</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1,82</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4"/>
                  </a:ext>
                </a:extLst>
              </a:tr>
              <a:tr h="343510">
                <a:tc>
                  <a:txBody>
                    <a:bodyPr/>
                    <a:lstStyle/>
                    <a:p>
                      <a:pPr algn="l" fontAlgn="ctr"/>
                      <a:r>
                        <a:rPr lang="tr-TR" sz="1200" b="1" i="0" u="none" strike="noStrike" dirty="0">
                          <a:solidFill>
                            <a:srgbClr val="FFFFFF"/>
                          </a:solidFill>
                          <a:effectLst/>
                          <a:latin typeface="+mn-lt"/>
                        </a:rPr>
                        <a:t>Tekstil ve Tekstil Ürünleri</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b"/>
                      <a:r>
                        <a:rPr lang="tr-TR" sz="1200" b="0" i="0" u="none" strike="noStrike" dirty="0" smtClean="0">
                          <a:solidFill>
                            <a:srgbClr val="000000"/>
                          </a:solidFill>
                          <a:effectLst/>
                          <a:latin typeface="+mn-lt"/>
                        </a:rPr>
                        <a:t>43.050.441</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tr-TR" sz="1200" b="0" i="0" u="none" strike="noStrike" dirty="0" smtClean="0">
                          <a:solidFill>
                            <a:srgbClr val="000000"/>
                          </a:solidFill>
                          <a:effectLst/>
                          <a:latin typeface="+mn-lt"/>
                        </a:rPr>
                        <a:t>998.408</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tr-TR" sz="1200" b="0" i="0" u="none" strike="noStrike" dirty="0" smtClean="0">
                          <a:solidFill>
                            <a:srgbClr val="000000"/>
                          </a:solidFill>
                          <a:effectLst/>
                          <a:latin typeface="+mn-lt"/>
                        </a:rPr>
                        <a:t>2,27</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 xmlns:a16="http://schemas.microsoft.com/office/drawing/2014/main" val="10005"/>
                  </a:ext>
                </a:extLst>
              </a:tr>
              <a:tr h="343510">
                <a:tc>
                  <a:txBody>
                    <a:bodyPr/>
                    <a:lstStyle/>
                    <a:p>
                      <a:pPr algn="l" fontAlgn="ctr"/>
                      <a:r>
                        <a:rPr lang="tr-TR" sz="1200" b="1" i="0" u="none" strike="noStrike" dirty="0">
                          <a:solidFill>
                            <a:srgbClr val="FFFFFF"/>
                          </a:solidFill>
                          <a:effectLst/>
                          <a:latin typeface="+mn-lt"/>
                        </a:rPr>
                        <a:t>Toptan Ticaret ve Komisyonculuk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7.130.990</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636.908</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8,2</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6"/>
                  </a:ext>
                </a:extLst>
              </a:tr>
              <a:tr h="343510">
                <a:tc>
                  <a:txBody>
                    <a:bodyPr/>
                    <a:lstStyle/>
                    <a:p>
                      <a:pPr algn="l" fontAlgn="ctr"/>
                      <a:r>
                        <a:rPr lang="tr-TR" sz="1200" b="1" i="0" u="none" strike="noStrike" dirty="0">
                          <a:solidFill>
                            <a:srgbClr val="FFFFFF"/>
                          </a:solidFill>
                          <a:effectLst/>
                          <a:latin typeface="+mn-lt"/>
                        </a:rPr>
                        <a:t>Turizm</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347.563</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27.864</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7,42</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7"/>
                  </a:ext>
                </a:extLst>
              </a:tr>
              <a:tr h="343510">
                <a:tc>
                  <a:txBody>
                    <a:bodyPr/>
                    <a:lstStyle/>
                    <a:p>
                      <a:pPr algn="l" fontAlgn="ctr"/>
                      <a:r>
                        <a:rPr lang="tr-TR" sz="1200" b="1" i="0" u="none" strike="noStrike" dirty="0">
                          <a:solidFill>
                            <a:srgbClr val="FFFFFF"/>
                          </a:solidFill>
                          <a:effectLst/>
                          <a:latin typeface="+mn-lt"/>
                        </a:rPr>
                        <a:t>Ziraat ve Balıkçılık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3.969.588</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147.806</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3,59</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8"/>
                  </a:ext>
                </a:extLst>
              </a:tr>
              <a:tr h="343510">
                <a:tc>
                  <a:txBody>
                    <a:bodyPr/>
                    <a:lstStyle/>
                    <a:p>
                      <a:pPr algn="l" fontAlgn="ctr"/>
                      <a:r>
                        <a:rPr lang="tr-TR" sz="1200" b="1" i="0" u="none" strike="noStrike" dirty="0">
                          <a:solidFill>
                            <a:srgbClr val="FFFFFF"/>
                          </a:solidFill>
                          <a:effectLst/>
                          <a:latin typeface="+mn-lt"/>
                        </a:rPr>
                        <a:t>Enerji</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13.109.884</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10.286</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0,08</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9"/>
                  </a:ext>
                </a:extLst>
              </a:tr>
              <a:tr h="343510">
                <a:tc>
                  <a:txBody>
                    <a:bodyPr/>
                    <a:lstStyle/>
                    <a:p>
                      <a:pPr algn="l" fontAlgn="ctr"/>
                      <a:r>
                        <a:rPr lang="tr-TR" sz="1200" b="1" i="0" u="none" strike="noStrike" dirty="0">
                          <a:solidFill>
                            <a:srgbClr val="FFFFFF"/>
                          </a:solidFill>
                          <a:effectLst/>
                          <a:latin typeface="+mn-lt"/>
                        </a:rPr>
                        <a:t>Denizcilik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fontAlgn="b"/>
                      <a:r>
                        <a:rPr lang="tr-TR" sz="1200" b="0" i="0" u="none" strike="noStrike" dirty="0" smtClean="0">
                          <a:solidFill>
                            <a:srgbClr val="000000"/>
                          </a:solidFill>
                          <a:effectLst/>
                          <a:latin typeface="+mn-lt"/>
                        </a:rPr>
                        <a:t>9.389</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5</a:t>
                      </a:r>
                      <a:endParaRPr lang="tr-TR" sz="1200" b="0" i="0" u="none" strike="noStrike" dirty="0">
                        <a:solidFill>
                          <a:srgbClr val="000000"/>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tr-TR" sz="1200" b="0" i="0" u="none" strike="noStrike" dirty="0" smtClean="0">
                          <a:solidFill>
                            <a:srgbClr val="000000"/>
                          </a:solidFill>
                          <a:effectLst/>
                          <a:latin typeface="+mn-lt"/>
                        </a:rPr>
                        <a:t>0,05</a:t>
                      </a:r>
                      <a:endParaRPr lang="tr-TR" sz="1200" b="0" i="0" u="none" strike="noStrike" dirty="0">
                        <a:solidFill>
                          <a:srgbClr val="000000"/>
                        </a:solidFill>
                        <a:effectLst/>
                        <a:latin typeface="+mn-lt"/>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10"/>
                  </a:ext>
                </a:extLst>
              </a:tr>
            </a:tbl>
          </a:graphicData>
        </a:graphic>
      </p:graphicFrame>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66</a:t>
            </a:fld>
            <a:endParaRPr lang="en-GB" dirty="0"/>
          </a:p>
        </p:txBody>
      </p:sp>
      <p:sp>
        <p:nvSpPr>
          <p:cNvPr id="6" name="Metin kutusu 5"/>
          <p:cNvSpPr txBox="1"/>
          <p:nvPr/>
        </p:nvSpPr>
        <p:spPr>
          <a:xfrm>
            <a:off x="9717" y="6396335"/>
            <a:ext cx="8940319" cy="461665"/>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BDDK </a:t>
            </a:r>
            <a:r>
              <a:rPr lang="tr-TR" sz="1200" dirty="0" err="1">
                <a:solidFill>
                  <a:srgbClr val="000000"/>
                </a:solidFill>
                <a:ea typeface="Tahoma" panose="020B0604030504040204" pitchFamily="34" charset="0"/>
                <a:cs typeface="Tahoma" panose="020B0604030504040204" pitchFamily="34" charset="0"/>
              </a:rPr>
              <a:t>Fintürk</a:t>
            </a:r>
            <a:r>
              <a:rPr lang="tr-TR" sz="1200" dirty="0">
                <a:solidFill>
                  <a:srgbClr val="000000"/>
                </a:solidFill>
                <a:ea typeface="Tahoma" panose="020B0604030504040204" pitchFamily="34" charset="0"/>
                <a:cs typeface="Tahoma" panose="020B0604030504040204" pitchFamily="34" charset="0"/>
              </a:rPr>
              <a:t>, </a:t>
            </a:r>
            <a:r>
              <a:rPr lang="tr-TR" altLang="tr-TR" sz="1200" dirty="0">
                <a:solidFill>
                  <a:srgbClr val="000000"/>
                </a:solidFill>
              </a:rPr>
              <a:t>TEPAV görselleştirmesi</a:t>
            </a:r>
          </a:p>
          <a:p>
            <a:pPr>
              <a:defRPr/>
            </a:pPr>
            <a:r>
              <a:rPr lang="tr-TR" altLang="tr-TR" sz="1200" dirty="0">
                <a:solidFill>
                  <a:srgbClr val="000000"/>
                </a:solidFill>
              </a:rPr>
              <a:t>Not: Performans oranı (Takibe dönüşüm oranı): Takipteki alacakların toplam nakdi krediler içerisindeki payını göstermektedir. </a:t>
            </a:r>
          </a:p>
        </p:txBody>
      </p:sp>
      <p:sp>
        <p:nvSpPr>
          <p:cNvPr id="7" name="Dikdörtgen 6"/>
          <p:cNvSpPr/>
          <p:nvPr/>
        </p:nvSpPr>
        <p:spPr>
          <a:xfrm>
            <a:off x="-33867" y="1761210"/>
            <a:ext cx="9163454" cy="363176"/>
          </a:xfrm>
          <a:prstGeom prst="rect">
            <a:avLst/>
          </a:prstGeom>
          <a:solidFill>
            <a:srgbClr val="002060"/>
          </a:solidFill>
        </p:spPr>
        <p:txBody>
          <a:bodyPr wrap="square">
            <a:spAutoFit/>
          </a:bodyPr>
          <a:lstStyle/>
          <a:p>
            <a:pPr algn="ctr">
              <a:lnSpc>
                <a:spcPct val="110000"/>
              </a:lnSpc>
              <a:spcAft>
                <a:spcPts val="900"/>
              </a:spcAft>
            </a:pPr>
            <a:r>
              <a:rPr lang="tr-TR" sz="1600" b="1" dirty="0" err="1">
                <a:solidFill>
                  <a:srgbClr val="FFFFFF"/>
                </a:solidFill>
                <a:ea typeface="Tahoma" panose="020B0604030504040204" pitchFamily="34" charset="0"/>
                <a:cs typeface="Tahoma" panose="020B0604030504040204" pitchFamily="34" charset="0"/>
              </a:rPr>
              <a:t>Gaziantep’de</a:t>
            </a:r>
            <a:r>
              <a:rPr lang="tr-TR" sz="1600" b="1" dirty="0">
                <a:solidFill>
                  <a:srgbClr val="FFFFFF"/>
                </a:solidFill>
                <a:ea typeface="Tahoma" panose="020B0604030504040204" pitchFamily="34" charset="0"/>
                <a:cs typeface="Tahoma" panose="020B0604030504040204" pitchFamily="34" charset="0"/>
              </a:rPr>
              <a:t> </a:t>
            </a:r>
            <a:r>
              <a:rPr lang="tr-TR" sz="1600" b="1" dirty="0" err="1">
                <a:solidFill>
                  <a:srgbClr val="FFFFFF"/>
                </a:solidFill>
                <a:ea typeface="Tahoma" panose="020B0604030504040204" pitchFamily="34" charset="0"/>
                <a:cs typeface="Tahoma" panose="020B0604030504040204" pitchFamily="34" charset="0"/>
              </a:rPr>
              <a:t>sektörel</a:t>
            </a:r>
            <a:r>
              <a:rPr lang="tr-TR" sz="1600" b="1" dirty="0">
                <a:solidFill>
                  <a:srgbClr val="FFFFFF"/>
                </a:solidFill>
                <a:ea typeface="Tahoma" panose="020B0604030504040204" pitchFamily="34" charset="0"/>
                <a:cs typeface="Tahoma" panose="020B0604030504040204" pitchFamily="34" charset="0"/>
              </a:rPr>
              <a:t> kredi dağılımı, </a:t>
            </a:r>
            <a:r>
              <a:rPr lang="tr-TR" sz="1600" b="1" dirty="0" smtClean="0">
                <a:solidFill>
                  <a:srgbClr val="FFFFFF"/>
                </a:solidFill>
                <a:ea typeface="Tahoma" panose="020B0604030504040204" pitchFamily="34" charset="0"/>
                <a:cs typeface="Tahoma" panose="020B0604030504040204" pitchFamily="34" charset="0"/>
              </a:rPr>
              <a:t>2021-12</a:t>
            </a:r>
            <a:endParaRPr lang="tr-TR" sz="1600" b="1" dirty="0">
              <a:solidFill>
                <a:srgbClr val="FFFFFF"/>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03832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Nesne 18"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7" name="think-cell Slide" r:id="rId29" imgW="444" imgH="446" progId="TCLayout.ActiveDocument.1">
                  <p:embed/>
                </p:oleObj>
              </mc:Choice>
              <mc:Fallback>
                <p:oleObj name="think-cell Slide" r:id="rId29" imgW="444" imgH="446" progId="TCLayout.ActiveDocument.1">
                  <p:embed/>
                  <p:pic>
                    <p:nvPicPr>
                      <p:cNvPr id="0" name=""/>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304800" y="862011"/>
            <a:ext cx="8534400" cy="838200"/>
          </a:xfrm>
        </p:spPr>
        <p:txBody>
          <a:bodyPr vert="horz"/>
          <a:lstStyle/>
          <a:p>
            <a:r>
              <a:rPr lang="en-US" dirty="0"/>
              <a:t>Ücretli çalışan istihdamında pandeminin olumsuz etkisi telafi edildi</a:t>
            </a:r>
            <a:endParaRPr lang="tr-TR" sz="2000" b="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67</a:t>
            </a:fld>
            <a:endParaRPr lang="en-GB" dirty="0"/>
          </a:p>
        </p:txBody>
      </p:sp>
      <p:sp>
        <p:nvSpPr>
          <p:cNvPr id="300" name="Metin kutusu 299"/>
          <p:cNvSpPr txBox="1"/>
          <p:nvPr/>
        </p:nvSpPr>
        <p:spPr>
          <a:xfrm>
            <a:off x="9718" y="1922672"/>
            <a:ext cx="9134282" cy="318869"/>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Çalışan sayısı, Gaziantep, bin kişi, aylık, Ocak 2018 – </a:t>
            </a:r>
            <a:r>
              <a:rPr lang="tr-TR" sz="1400" b="1" dirty="0" smtClean="0">
                <a:solidFill>
                  <a:srgbClr val="FFFFFF"/>
                </a:solidFill>
                <a:ea typeface="Tahoma" panose="020B0604030504040204" pitchFamily="34" charset="0"/>
                <a:cs typeface="Tahoma" panose="020B0604030504040204" pitchFamily="34" charset="0"/>
              </a:rPr>
              <a:t>Kasım 2021</a:t>
            </a:r>
            <a:endParaRPr lang="tr-TR" sz="1400" b="1" dirty="0">
              <a:solidFill>
                <a:srgbClr val="FFFFFF"/>
              </a:solidFill>
              <a:ea typeface="Tahoma" panose="020B0604030504040204" pitchFamily="34" charset="0"/>
              <a:cs typeface="Tahoma" panose="020B0604030504040204" pitchFamily="34" charset="0"/>
            </a:endParaRPr>
          </a:p>
        </p:txBody>
      </p:sp>
      <p:sp>
        <p:nvSpPr>
          <p:cNvPr id="303" name="Metin kutusu 302"/>
          <p:cNvSpPr txBox="1"/>
          <p:nvPr/>
        </p:nvSpPr>
        <p:spPr>
          <a:xfrm>
            <a:off x="9717" y="655469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SGK</a:t>
            </a:r>
            <a:endParaRPr lang="tr-TR" altLang="tr-TR" sz="1200" dirty="0">
              <a:solidFill>
                <a:srgbClr val="000000"/>
              </a:solidFill>
            </a:endParaRPr>
          </a:p>
        </p:txBody>
      </p:sp>
      <p:sp>
        <p:nvSpPr>
          <p:cNvPr id="79" name="Rectangle 3"/>
          <p:cNvSpPr>
            <a:spLocks noGrp="1" noChangeArrowheads="1"/>
          </p:cNvSpPr>
          <p:nvPr>
            <p:custDataLst>
              <p:tags r:id="rId3"/>
            </p:custDataLst>
          </p:nvPr>
        </p:nvSpPr>
        <p:spPr bwMode="gray">
          <a:xfrm>
            <a:off x="2552700"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78" name="Rectangle 3"/>
          <p:cNvSpPr>
            <a:spLocks noGrp="1" noChangeArrowheads="1"/>
          </p:cNvSpPr>
          <p:nvPr>
            <p:custDataLst>
              <p:tags r:id="rId4"/>
            </p:custDataLst>
          </p:nvPr>
        </p:nvSpPr>
        <p:spPr bwMode="gray">
          <a:xfrm>
            <a:off x="2039938" y="5794374"/>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84" name="Rectangle 3"/>
          <p:cNvSpPr>
            <a:spLocks noGrp="1" noChangeArrowheads="1"/>
          </p:cNvSpPr>
          <p:nvPr>
            <p:custDataLst>
              <p:tags r:id="rId5"/>
            </p:custDataLst>
          </p:nvPr>
        </p:nvSpPr>
        <p:spPr bwMode="gray">
          <a:xfrm>
            <a:off x="766763"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83" name="Rectangle 3"/>
          <p:cNvSpPr>
            <a:spLocks noGrp="1" noChangeArrowheads="1"/>
          </p:cNvSpPr>
          <p:nvPr>
            <p:custDataLst>
              <p:tags r:id="rId6"/>
            </p:custDataLst>
          </p:nvPr>
        </p:nvSpPr>
        <p:spPr bwMode="gray">
          <a:xfrm>
            <a:off x="1787525"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76" name="Rectangle 3"/>
          <p:cNvSpPr>
            <a:spLocks noGrp="1" noChangeArrowheads="1"/>
          </p:cNvSpPr>
          <p:nvPr>
            <p:custDataLst>
              <p:tags r:id="rId7"/>
            </p:custDataLst>
          </p:nvPr>
        </p:nvSpPr>
        <p:spPr bwMode="gray">
          <a:xfrm>
            <a:off x="1019175" y="5794374"/>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86" name="Rectangle 3"/>
          <p:cNvSpPr>
            <a:spLocks noGrp="1" noChangeArrowheads="1"/>
          </p:cNvSpPr>
          <p:nvPr>
            <p:custDataLst>
              <p:tags r:id="rId8"/>
            </p:custDataLst>
          </p:nvPr>
        </p:nvSpPr>
        <p:spPr bwMode="gray">
          <a:xfrm>
            <a:off x="1273175" y="5794374"/>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77" name="Rectangle 3"/>
          <p:cNvSpPr>
            <a:spLocks noGrp="1" noChangeArrowheads="1"/>
          </p:cNvSpPr>
          <p:nvPr>
            <p:custDataLst>
              <p:tags r:id="rId9"/>
            </p:custDataLst>
          </p:nvPr>
        </p:nvSpPr>
        <p:spPr bwMode="gray">
          <a:xfrm>
            <a:off x="1530350"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88" name="Rectangle 3"/>
          <p:cNvSpPr>
            <a:spLocks noGrp="1" noChangeArrowheads="1"/>
          </p:cNvSpPr>
          <p:nvPr>
            <p:custDataLst>
              <p:tags r:id="rId10"/>
            </p:custDataLst>
          </p:nvPr>
        </p:nvSpPr>
        <p:spPr bwMode="gray">
          <a:xfrm>
            <a:off x="2293938" y="5794374"/>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90" name="Rectangle 3"/>
          <p:cNvSpPr>
            <a:spLocks noGrp="1" noChangeArrowheads="1"/>
          </p:cNvSpPr>
          <p:nvPr>
            <p:custDataLst>
              <p:tags r:id="rId11"/>
            </p:custDataLst>
          </p:nvPr>
        </p:nvSpPr>
        <p:spPr bwMode="gray">
          <a:xfrm>
            <a:off x="2809875"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80" name="Rectangle 3"/>
          <p:cNvSpPr>
            <a:spLocks noGrp="1" noChangeArrowheads="1"/>
          </p:cNvSpPr>
          <p:nvPr>
            <p:custDataLst>
              <p:tags r:id="rId12"/>
            </p:custDataLst>
          </p:nvPr>
        </p:nvSpPr>
        <p:spPr bwMode="gray">
          <a:xfrm>
            <a:off x="3063875" y="5794374"/>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92" name="Rectangle 3"/>
          <p:cNvSpPr>
            <a:spLocks noGrp="1" noChangeArrowheads="1"/>
          </p:cNvSpPr>
          <p:nvPr>
            <p:custDataLst>
              <p:tags r:id="rId13"/>
            </p:custDataLst>
          </p:nvPr>
        </p:nvSpPr>
        <p:spPr bwMode="gray">
          <a:xfrm>
            <a:off x="3319463" y="5794374"/>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94" name="Rectangle 3"/>
          <p:cNvSpPr>
            <a:spLocks noGrp="1" noChangeArrowheads="1"/>
          </p:cNvSpPr>
          <p:nvPr>
            <p:custDataLst>
              <p:tags r:id="rId14"/>
            </p:custDataLst>
          </p:nvPr>
        </p:nvSpPr>
        <p:spPr bwMode="gray">
          <a:xfrm>
            <a:off x="3576638"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0" name="Rectangle 3"/>
          <p:cNvSpPr>
            <a:spLocks noGrp="1" noChangeArrowheads="1"/>
          </p:cNvSpPr>
          <p:nvPr>
            <p:custDataLst>
              <p:tags r:id="rId15"/>
            </p:custDataLst>
          </p:nvPr>
        </p:nvSpPr>
        <p:spPr bwMode="gray">
          <a:xfrm>
            <a:off x="7762875" y="5794375"/>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2" name="Rectangle 3"/>
          <p:cNvSpPr>
            <a:spLocks noGrp="1" noChangeArrowheads="1"/>
          </p:cNvSpPr>
          <p:nvPr>
            <p:custDataLst>
              <p:tags r:id="rId16"/>
            </p:custDataLst>
          </p:nvPr>
        </p:nvSpPr>
        <p:spPr bwMode="gray">
          <a:xfrm>
            <a:off x="5210175"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6" name="Rectangle 3"/>
          <p:cNvSpPr>
            <a:spLocks noGrp="1" noChangeArrowheads="1"/>
          </p:cNvSpPr>
          <p:nvPr>
            <p:custDataLst>
              <p:tags r:id="rId17"/>
            </p:custDataLst>
          </p:nvPr>
        </p:nvSpPr>
        <p:spPr bwMode="gray">
          <a:xfrm>
            <a:off x="6737350" y="5794375"/>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1" name="Rectangle 3"/>
          <p:cNvSpPr>
            <a:spLocks noGrp="1" noChangeArrowheads="1"/>
          </p:cNvSpPr>
          <p:nvPr>
            <p:custDataLst>
              <p:tags r:id="rId18"/>
            </p:custDataLst>
          </p:nvPr>
        </p:nvSpPr>
        <p:spPr bwMode="gray">
          <a:xfrm>
            <a:off x="6230938"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4" name="Rectangle 3"/>
          <p:cNvSpPr>
            <a:spLocks noGrp="1" noChangeArrowheads="1"/>
          </p:cNvSpPr>
          <p:nvPr>
            <p:custDataLst>
              <p:tags r:id="rId19"/>
            </p:custDataLst>
          </p:nvPr>
        </p:nvSpPr>
        <p:spPr bwMode="gray">
          <a:xfrm>
            <a:off x="5462588" y="5794375"/>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3" name="Rectangle 3"/>
          <p:cNvSpPr>
            <a:spLocks noGrp="1" noChangeArrowheads="1"/>
          </p:cNvSpPr>
          <p:nvPr>
            <p:custDataLst>
              <p:tags r:id="rId20"/>
            </p:custDataLst>
          </p:nvPr>
        </p:nvSpPr>
        <p:spPr bwMode="gray">
          <a:xfrm>
            <a:off x="5716588" y="5794375"/>
            <a:ext cx="182563" cy="503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5" name="Rectangle 3"/>
          <p:cNvSpPr>
            <a:spLocks noGrp="1" noChangeArrowheads="1"/>
          </p:cNvSpPr>
          <p:nvPr>
            <p:custDataLst>
              <p:tags r:id="rId21"/>
            </p:custDataLst>
          </p:nvPr>
        </p:nvSpPr>
        <p:spPr bwMode="gray">
          <a:xfrm>
            <a:off x="5973763"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8" name="Rectangle 3"/>
          <p:cNvSpPr>
            <a:spLocks noGrp="1" noChangeArrowheads="1"/>
          </p:cNvSpPr>
          <p:nvPr>
            <p:custDataLst>
              <p:tags r:id="rId22"/>
            </p:custDataLst>
          </p:nvPr>
        </p:nvSpPr>
        <p:spPr bwMode="gray">
          <a:xfrm>
            <a:off x="6996113"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99" name="Rectangle 3"/>
          <p:cNvSpPr>
            <a:spLocks noGrp="1" noChangeArrowheads="1"/>
          </p:cNvSpPr>
          <p:nvPr>
            <p:custDataLst>
              <p:tags r:id="rId23"/>
            </p:custDataLst>
          </p:nvPr>
        </p:nvSpPr>
        <p:spPr bwMode="gray">
          <a:xfrm>
            <a:off x="6483350" y="5794375"/>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11" name="Rectangle 3"/>
          <p:cNvSpPr>
            <a:spLocks noGrp="1" noChangeArrowheads="1"/>
          </p:cNvSpPr>
          <p:nvPr>
            <p:custDataLst>
              <p:tags r:id="rId24"/>
            </p:custDataLst>
          </p:nvPr>
        </p:nvSpPr>
        <p:spPr bwMode="gray">
          <a:xfrm>
            <a:off x="8020050" y="5794375"/>
            <a:ext cx="182563" cy="4175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09" name="Rectangle 3"/>
          <p:cNvSpPr>
            <a:spLocks noGrp="1" noChangeArrowheads="1"/>
          </p:cNvSpPr>
          <p:nvPr>
            <p:custDataLst>
              <p:tags r:id="rId25"/>
            </p:custDataLst>
          </p:nvPr>
        </p:nvSpPr>
        <p:spPr bwMode="gray">
          <a:xfrm>
            <a:off x="7253288" y="5794375"/>
            <a:ext cx="182563" cy="4778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sp>
        <p:nvSpPr>
          <p:cNvPr id="110" name="Rectangle 3"/>
          <p:cNvSpPr>
            <a:spLocks noGrp="1" noChangeArrowheads="1"/>
          </p:cNvSpPr>
          <p:nvPr>
            <p:custDataLst>
              <p:tags r:id="rId26"/>
            </p:custDataLst>
          </p:nvPr>
        </p:nvSpPr>
        <p:spPr bwMode="gray">
          <a:xfrm>
            <a:off x="7507288" y="5794375"/>
            <a:ext cx="182563" cy="4254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200" dirty="0">
              <a:solidFill>
                <a:srgbClr val="000000"/>
              </a:solidFill>
            </a:endParaRPr>
          </a:p>
        </p:txBody>
      </p:sp>
      <p:cxnSp>
        <p:nvCxnSpPr>
          <p:cNvPr id="168" name="Düz Bağlayıcı 167"/>
          <p:cNvCxnSpPr/>
          <p:nvPr/>
        </p:nvCxnSpPr>
        <p:spPr bwMode="auto">
          <a:xfrm>
            <a:off x="4600923" y="3045350"/>
            <a:ext cx="0" cy="32400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7" name="Metin kutusu 26"/>
          <p:cNvSpPr txBox="1"/>
          <p:nvPr/>
        </p:nvSpPr>
        <p:spPr>
          <a:xfrm>
            <a:off x="286097" y="2474170"/>
            <a:ext cx="1609726" cy="461665"/>
          </a:xfrm>
          <a:prstGeom prst="rect">
            <a:avLst/>
          </a:prstGeom>
          <a:noFill/>
        </p:spPr>
        <p:txBody>
          <a:bodyPr wrap="square" rtlCol="0">
            <a:spAutoFit/>
          </a:bodyPr>
          <a:lstStyle/>
          <a:p>
            <a:r>
              <a:rPr lang="tr-TR" sz="1200" b="1" dirty="0">
                <a:solidFill>
                  <a:srgbClr val="002060"/>
                </a:solidFill>
              </a:rPr>
              <a:t>Sigortalı ücretli çalışan sayısı</a:t>
            </a:r>
          </a:p>
        </p:txBody>
      </p:sp>
      <p:sp>
        <p:nvSpPr>
          <p:cNvPr id="170" name="Metin kutusu 169"/>
          <p:cNvSpPr txBox="1"/>
          <p:nvPr/>
        </p:nvSpPr>
        <p:spPr>
          <a:xfrm>
            <a:off x="3078163" y="2466327"/>
            <a:ext cx="1319561" cy="461665"/>
          </a:xfrm>
          <a:prstGeom prst="rect">
            <a:avLst/>
          </a:prstGeom>
          <a:noFill/>
        </p:spPr>
        <p:txBody>
          <a:bodyPr wrap="square" rtlCol="0">
            <a:spAutoFit/>
          </a:bodyPr>
          <a:lstStyle/>
          <a:p>
            <a:pPr algn="r"/>
            <a:r>
              <a:rPr lang="tr-TR" sz="1200" b="1" dirty="0">
                <a:solidFill>
                  <a:srgbClr val="C00000"/>
                </a:solidFill>
              </a:rPr>
              <a:t>Kamu çalışan sayısı</a:t>
            </a:r>
          </a:p>
        </p:txBody>
      </p:sp>
      <p:sp>
        <p:nvSpPr>
          <p:cNvPr id="171" name="Metin kutusu 170"/>
          <p:cNvSpPr txBox="1"/>
          <p:nvPr/>
        </p:nvSpPr>
        <p:spPr>
          <a:xfrm>
            <a:off x="4954588" y="2466327"/>
            <a:ext cx="882303" cy="461665"/>
          </a:xfrm>
          <a:prstGeom prst="rect">
            <a:avLst/>
          </a:prstGeom>
          <a:noFill/>
        </p:spPr>
        <p:txBody>
          <a:bodyPr wrap="square" rtlCol="0">
            <a:spAutoFit/>
          </a:bodyPr>
          <a:lstStyle/>
          <a:p>
            <a:r>
              <a:rPr lang="tr-TR" sz="1200" b="1" dirty="0" smtClean="0">
                <a:solidFill>
                  <a:srgbClr val="0070C0"/>
                </a:solidFill>
              </a:rPr>
              <a:t>Çiftçi Sayısı </a:t>
            </a:r>
            <a:endParaRPr lang="tr-TR" sz="1200" b="1" dirty="0">
              <a:solidFill>
                <a:srgbClr val="0070C0"/>
              </a:solidFill>
            </a:endParaRPr>
          </a:p>
        </p:txBody>
      </p:sp>
      <p:sp>
        <p:nvSpPr>
          <p:cNvPr id="172" name="Metin kutusu 171"/>
          <p:cNvSpPr txBox="1"/>
          <p:nvPr/>
        </p:nvSpPr>
        <p:spPr>
          <a:xfrm>
            <a:off x="7877968" y="2462535"/>
            <a:ext cx="854425" cy="461665"/>
          </a:xfrm>
          <a:prstGeom prst="rect">
            <a:avLst/>
          </a:prstGeom>
          <a:noFill/>
        </p:spPr>
        <p:txBody>
          <a:bodyPr wrap="square" rtlCol="0">
            <a:spAutoFit/>
          </a:bodyPr>
          <a:lstStyle/>
          <a:p>
            <a:pPr algn="r"/>
            <a:r>
              <a:rPr lang="tr-TR" sz="1200" b="1" dirty="0" smtClean="0">
                <a:solidFill>
                  <a:srgbClr val="C00000"/>
                </a:solidFill>
              </a:rPr>
              <a:t>Esnaf  </a:t>
            </a:r>
            <a:r>
              <a:rPr lang="tr-TR" sz="1200" b="1" dirty="0">
                <a:solidFill>
                  <a:srgbClr val="C00000"/>
                </a:solidFill>
              </a:rPr>
              <a:t>sayısı</a:t>
            </a:r>
          </a:p>
        </p:txBody>
      </p:sp>
      <p:graphicFrame>
        <p:nvGraphicFramePr>
          <p:cNvPr id="38" name="Grafik 37"/>
          <p:cNvGraphicFramePr>
            <a:graphicFrameLocks/>
          </p:cNvGraphicFramePr>
          <p:nvPr>
            <p:extLst>
              <p:ext uri="{D42A27DB-BD31-4B8C-83A1-F6EECF244321}">
                <p14:modId xmlns:p14="http://schemas.microsoft.com/office/powerpoint/2010/main" val="3104114982"/>
              </p:ext>
            </p:extLst>
          </p:nvPr>
        </p:nvGraphicFramePr>
        <p:xfrm>
          <a:off x="381000" y="2935835"/>
          <a:ext cx="3886548" cy="3464965"/>
        </p:xfrm>
        <a:graphic>
          <a:graphicData uri="http://schemas.openxmlformats.org/drawingml/2006/chart">
            <c:chart xmlns:c="http://schemas.openxmlformats.org/drawingml/2006/chart" xmlns:r="http://schemas.openxmlformats.org/officeDocument/2006/relationships" r:id="rId31"/>
          </a:graphicData>
        </a:graphic>
      </p:graphicFrame>
      <p:graphicFrame>
        <p:nvGraphicFramePr>
          <p:cNvPr id="39" name="Grafik 38"/>
          <p:cNvGraphicFramePr>
            <a:graphicFrameLocks/>
          </p:cNvGraphicFramePr>
          <p:nvPr>
            <p:extLst>
              <p:ext uri="{D42A27DB-BD31-4B8C-83A1-F6EECF244321}">
                <p14:modId xmlns:p14="http://schemas.microsoft.com/office/powerpoint/2010/main" val="1224953184"/>
              </p:ext>
            </p:extLst>
          </p:nvPr>
        </p:nvGraphicFramePr>
        <p:xfrm>
          <a:off x="4954589" y="2935835"/>
          <a:ext cx="3884612" cy="3160165"/>
        </p:xfrm>
        <a:graphic>
          <a:graphicData uri="http://schemas.openxmlformats.org/drawingml/2006/chart">
            <c:chart xmlns:c="http://schemas.openxmlformats.org/drawingml/2006/chart" xmlns:r="http://schemas.openxmlformats.org/officeDocument/2006/relationships" r:id="rId32"/>
          </a:graphicData>
        </a:graphic>
      </p:graphicFrame>
    </p:spTree>
    <p:extLst>
      <p:ext uri="{BB962C8B-B14F-4D97-AF65-F5344CB8AC3E}">
        <p14:creationId xmlns:p14="http://schemas.microsoft.com/office/powerpoint/2010/main" val="38139363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Nesne 18"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42" name="think-cell Slide" r:id="rId41" imgW="444" imgH="446" progId="TCLayout.ActiveDocument.1">
                  <p:embed/>
                </p:oleObj>
              </mc:Choice>
              <mc:Fallback>
                <p:oleObj name="think-cell Slide" r:id="rId41" imgW="444" imgH="446" progId="TCLayout.ActiveDocument.1">
                  <p:embed/>
                  <p:pic>
                    <p:nvPicPr>
                      <p:cNvPr id="0" name=""/>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295371" y="960444"/>
            <a:ext cx="8534400" cy="838200"/>
          </a:xfrm>
        </p:spPr>
        <p:txBody>
          <a:bodyPr vert="horz"/>
          <a:lstStyle/>
          <a:p>
            <a:r>
              <a:rPr lang="tr-TR" sz="2400" dirty="0" smtClean="0">
                <a:solidFill>
                  <a:srgbClr val="FF0000"/>
                </a:solidFill>
              </a:rPr>
              <a:t>İşsizlik ödeneğine başvurular COVID-19 etkisiyle Nisan’da en yüksek seviyesini görse de Kasım 2021 itibarıyla 3100 seviyesinde gerçekleşti.</a:t>
            </a:r>
            <a:endParaRPr lang="tr-TR" sz="1800" b="0" dirty="0">
              <a:solidFill>
                <a:srgbClr val="FF0000"/>
              </a:solidFill>
            </a:endParaRPr>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68</a:t>
            </a:fld>
            <a:endParaRPr lang="en-GB" dirty="0"/>
          </a:p>
        </p:txBody>
      </p:sp>
      <p:sp>
        <p:nvSpPr>
          <p:cNvPr id="300" name="Metin kutusu 299"/>
          <p:cNvSpPr txBox="1"/>
          <p:nvPr/>
        </p:nvSpPr>
        <p:spPr>
          <a:xfrm>
            <a:off x="-1" y="2052385"/>
            <a:ext cx="9144001"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Çalışan sayısı, Gaziantep, bin kişi, aylık, Ocak 2018 – </a:t>
            </a:r>
            <a:r>
              <a:rPr lang="tr-TR" sz="1400" b="1" dirty="0" smtClean="0">
                <a:solidFill>
                  <a:srgbClr val="FFFFFF"/>
                </a:solidFill>
                <a:ea typeface="Tahoma" panose="020B0604030504040204" pitchFamily="34" charset="0"/>
                <a:cs typeface="Tahoma" panose="020B0604030504040204" pitchFamily="34" charset="0"/>
              </a:rPr>
              <a:t>Aralık </a:t>
            </a:r>
            <a:r>
              <a:rPr lang="tr-TR" sz="1400" b="1" dirty="0">
                <a:solidFill>
                  <a:srgbClr val="FFFFFF"/>
                </a:solidFill>
                <a:ea typeface="Tahoma" panose="020B0604030504040204" pitchFamily="34" charset="0"/>
                <a:cs typeface="Tahoma" panose="020B0604030504040204" pitchFamily="34" charset="0"/>
              </a:rPr>
              <a:t>2021</a:t>
            </a:r>
          </a:p>
        </p:txBody>
      </p:sp>
      <p:sp>
        <p:nvSpPr>
          <p:cNvPr id="42" name="Metin kutusu 41"/>
          <p:cNvSpPr txBox="1"/>
          <p:nvPr/>
        </p:nvSpPr>
        <p:spPr>
          <a:xfrm>
            <a:off x="-14376" y="6536066"/>
            <a:ext cx="9029878" cy="261610"/>
          </a:xfrm>
          <a:prstGeom prst="rect">
            <a:avLst/>
          </a:prstGeom>
          <a:noFill/>
        </p:spPr>
        <p:txBody>
          <a:bodyPr wrap="square" rtlCol="0">
            <a:spAutoFit/>
          </a:bodyPr>
          <a:lstStyle/>
          <a:p>
            <a:pPr>
              <a:defRPr/>
            </a:pPr>
            <a:r>
              <a:rPr lang="tr-TR" sz="1100" dirty="0">
                <a:solidFill>
                  <a:srgbClr val="000000"/>
                </a:solidFill>
                <a:ea typeface="Tahoma" panose="020B0604030504040204" pitchFamily="34" charset="0"/>
                <a:cs typeface="Tahoma" panose="020B0604030504040204" pitchFamily="34" charset="0"/>
              </a:rPr>
              <a:t>Kaynak: İŞKUR</a:t>
            </a:r>
            <a:endParaRPr lang="tr-TR" altLang="tr-TR" sz="1100" dirty="0">
              <a:solidFill>
                <a:srgbClr val="000000"/>
              </a:solidFill>
            </a:endParaRPr>
          </a:p>
        </p:txBody>
      </p:sp>
      <p:sp>
        <p:nvSpPr>
          <p:cNvPr id="79" name="Rectangle 3"/>
          <p:cNvSpPr>
            <a:spLocks noGrp="1" noChangeArrowheads="1"/>
          </p:cNvSpPr>
          <p:nvPr>
            <p:custDataLst>
              <p:tags r:id="rId3"/>
            </p:custDataLst>
          </p:nvPr>
        </p:nvSpPr>
        <p:spPr bwMode="auto">
          <a:xfrm>
            <a:off x="2287588" y="5378450"/>
            <a:ext cx="212725" cy="5619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1" name="Rectangle 3"/>
          <p:cNvSpPr>
            <a:spLocks noGrp="1" noChangeArrowheads="1"/>
          </p:cNvSpPr>
          <p:nvPr>
            <p:custDataLst>
              <p:tags r:id="rId4"/>
            </p:custDataLst>
          </p:nvPr>
        </p:nvSpPr>
        <p:spPr bwMode="auto">
          <a:xfrm>
            <a:off x="2068513" y="5378450"/>
            <a:ext cx="212725" cy="5873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3" name="Rectangle 3"/>
          <p:cNvSpPr>
            <a:spLocks noGrp="1" noChangeArrowheads="1"/>
          </p:cNvSpPr>
          <p:nvPr>
            <p:custDataLst>
              <p:tags r:id="rId5"/>
            </p:custDataLst>
          </p:nvPr>
        </p:nvSpPr>
        <p:spPr bwMode="auto">
          <a:xfrm>
            <a:off x="2947988" y="5378450"/>
            <a:ext cx="212725" cy="533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8" name="Rectangle 3"/>
          <p:cNvSpPr>
            <a:spLocks noGrp="1" noChangeArrowheads="1"/>
          </p:cNvSpPr>
          <p:nvPr>
            <p:custDataLst>
              <p:tags r:id="rId6"/>
            </p:custDataLst>
          </p:nvPr>
        </p:nvSpPr>
        <p:spPr bwMode="auto">
          <a:xfrm>
            <a:off x="2727325" y="5378450"/>
            <a:ext cx="212725" cy="4889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0" name="Rectangle 3"/>
          <p:cNvSpPr>
            <a:spLocks noGrp="1" noChangeArrowheads="1"/>
          </p:cNvSpPr>
          <p:nvPr>
            <p:custDataLst>
              <p:tags r:id="rId7"/>
            </p:custDataLst>
          </p:nvPr>
        </p:nvSpPr>
        <p:spPr bwMode="auto">
          <a:xfrm>
            <a:off x="1849438"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7" name="Rectangle 3"/>
          <p:cNvSpPr>
            <a:spLocks noGrp="1" noChangeArrowheads="1"/>
          </p:cNvSpPr>
          <p:nvPr>
            <p:custDataLst>
              <p:tags r:id="rId8"/>
            </p:custDataLst>
          </p:nvPr>
        </p:nvSpPr>
        <p:spPr bwMode="auto">
          <a:xfrm>
            <a:off x="6683375" y="5378450"/>
            <a:ext cx="212725" cy="4984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2" name="Rectangle 3"/>
          <p:cNvSpPr>
            <a:spLocks noGrp="1" noChangeArrowheads="1"/>
          </p:cNvSpPr>
          <p:nvPr>
            <p:custDataLst>
              <p:tags r:id="rId9"/>
            </p:custDataLst>
          </p:nvPr>
        </p:nvSpPr>
        <p:spPr bwMode="auto">
          <a:xfrm>
            <a:off x="5364163" y="5378450"/>
            <a:ext cx="212725" cy="4889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3" name="Rectangle 3"/>
          <p:cNvSpPr>
            <a:spLocks noGrp="1" noChangeArrowheads="1"/>
          </p:cNvSpPr>
          <p:nvPr>
            <p:custDataLst>
              <p:tags r:id="rId10"/>
            </p:custDataLst>
          </p:nvPr>
        </p:nvSpPr>
        <p:spPr bwMode="auto">
          <a:xfrm>
            <a:off x="969963" y="5378450"/>
            <a:ext cx="212725" cy="5540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6" name="Rectangle 3"/>
          <p:cNvSpPr>
            <a:spLocks noGrp="1" noChangeArrowheads="1"/>
          </p:cNvSpPr>
          <p:nvPr>
            <p:custDataLst>
              <p:tags r:id="rId11"/>
            </p:custDataLst>
          </p:nvPr>
        </p:nvSpPr>
        <p:spPr bwMode="auto">
          <a:xfrm>
            <a:off x="1195388"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8" name="Rectangle 3"/>
          <p:cNvSpPr>
            <a:spLocks noGrp="1" noChangeArrowheads="1"/>
          </p:cNvSpPr>
          <p:nvPr>
            <p:custDataLst>
              <p:tags r:id="rId12"/>
            </p:custDataLst>
          </p:nvPr>
        </p:nvSpPr>
        <p:spPr bwMode="auto">
          <a:xfrm>
            <a:off x="7561263" y="5378450"/>
            <a:ext cx="212725" cy="5619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8" name="Rectangle 3"/>
          <p:cNvSpPr>
            <a:spLocks noGrp="1" noChangeArrowheads="1"/>
          </p:cNvSpPr>
          <p:nvPr>
            <p:custDataLst>
              <p:tags r:id="rId13"/>
            </p:custDataLst>
          </p:nvPr>
        </p:nvSpPr>
        <p:spPr bwMode="auto">
          <a:xfrm>
            <a:off x="1409700" y="5378450"/>
            <a:ext cx="212725" cy="4984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9" name="Rectangle 3"/>
          <p:cNvSpPr>
            <a:spLocks noGrp="1" noChangeArrowheads="1"/>
          </p:cNvSpPr>
          <p:nvPr>
            <p:custDataLst>
              <p:tags r:id="rId14"/>
            </p:custDataLst>
          </p:nvPr>
        </p:nvSpPr>
        <p:spPr bwMode="auto">
          <a:xfrm>
            <a:off x="1628775" y="5378450"/>
            <a:ext cx="212725" cy="5730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5" name="Rectangle 3"/>
          <p:cNvSpPr>
            <a:spLocks noGrp="1" noChangeArrowheads="1"/>
          </p:cNvSpPr>
          <p:nvPr>
            <p:custDataLst>
              <p:tags r:id="rId15"/>
            </p:custDataLst>
          </p:nvPr>
        </p:nvSpPr>
        <p:spPr bwMode="auto">
          <a:xfrm>
            <a:off x="3167063" y="5378450"/>
            <a:ext cx="212725" cy="5191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4" name="Rectangle 3"/>
          <p:cNvSpPr>
            <a:spLocks noGrp="1" noChangeArrowheads="1"/>
          </p:cNvSpPr>
          <p:nvPr>
            <p:custDataLst>
              <p:tags r:id="rId16"/>
            </p:custDataLst>
          </p:nvPr>
        </p:nvSpPr>
        <p:spPr bwMode="auto">
          <a:xfrm>
            <a:off x="6902450" y="5378450"/>
            <a:ext cx="212725" cy="5730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5" name="Rectangle 3"/>
          <p:cNvSpPr>
            <a:spLocks noGrp="1" noChangeArrowheads="1"/>
          </p:cNvSpPr>
          <p:nvPr>
            <p:custDataLst>
              <p:tags r:id="rId17"/>
            </p:custDataLst>
          </p:nvPr>
        </p:nvSpPr>
        <p:spPr bwMode="auto">
          <a:xfrm>
            <a:off x="3386138" y="5378450"/>
            <a:ext cx="212725" cy="5603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7" name="Rectangle 3"/>
          <p:cNvSpPr>
            <a:spLocks noGrp="1" noChangeArrowheads="1"/>
          </p:cNvSpPr>
          <p:nvPr>
            <p:custDataLst>
              <p:tags r:id="rId18"/>
            </p:custDataLst>
          </p:nvPr>
        </p:nvSpPr>
        <p:spPr bwMode="auto">
          <a:xfrm>
            <a:off x="3606800" y="5378450"/>
            <a:ext cx="212725" cy="5540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8" name="Rectangle 3"/>
          <p:cNvSpPr>
            <a:spLocks noGrp="1" noChangeArrowheads="1"/>
          </p:cNvSpPr>
          <p:nvPr>
            <p:custDataLst>
              <p:tags r:id="rId19"/>
            </p:custDataLst>
          </p:nvPr>
        </p:nvSpPr>
        <p:spPr bwMode="auto">
          <a:xfrm>
            <a:off x="3825875"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4" name="Rectangle 3"/>
          <p:cNvSpPr>
            <a:spLocks noGrp="1" noChangeArrowheads="1"/>
          </p:cNvSpPr>
          <p:nvPr>
            <p:custDataLst>
              <p:tags r:id="rId20"/>
            </p:custDataLst>
          </p:nvPr>
        </p:nvSpPr>
        <p:spPr bwMode="auto">
          <a:xfrm>
            <a:off x="4046538" y="5378450"/>
            <a:ext cx="212725" cy="4984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9" name="Rectangle 3"/>
          <p:cNvSpPr>
            <a:spLocks noGrp="1" noChangeArrowheads="1"/>
          </p:cNvSpPr>
          <p:nvPr>
            <p:custDataLst>
              <p:tags r:id="rId21"/>
            </p:custDataLst>
          </p:nvPr>
        </p:nvSpPr>
        <p:spPr bwMode="auto">
          <a:xfrm>
            <a:off x="4265613" y="5378450"/>
            <a:ext cx="212725" cy="5730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4" name="Rectangle 3"/>
          <p:cNvSpPr>
            <a:spLocks noGrp="1" noChangeArrowheads="1"/>
          </p:cNvSpPr>
          <p:nvPr>
            <p:custDataLst>
              <p:tags r:id="rId22"/>
            </p:custDataLst>
          </p:nvPr>
        </p:nvSpPr>
        <p:spPr bwMode="auto">
          <a:xfrm>
            <a:off x="7342188" y="5378450"/>
            <a:ext cx="212725" cy="5873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0" name="Rectangle 3"/>
          <p:cNvSpPr>
            <a:spLocks noGrp="1" noChangeArrowheads="1"/>
          </p:cNvSpPr>
          <p:nvPr>
            <p:custDataLst>
              <p:tags r:id="rId23"/>
            </p:custDataLst>
          </p:nvPr>
        </p:nvSpPr>
        <p:spPr bwMode="auto">
          <a:xfrm>
            <a:off x="4486275"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4" name="Rectangle 3"/>
          <p:cNvSpPr>
            <a:spLocks noGrp="1" noChangeArrowheads="1"/>
          </p:cNvSpPr>
          <p:nvPr>
            <p:custDataLst>
              <p:tags r:id="rId24"/>
            </p:custDataLst>
          </p:nvPr>
        </p:nvSpPr>
        <p:spPr bwMode="auto">
          <a:xfrm>
            <a:off x="5584825" y="5378450"/>
            <a:ext cx="212725" cy="533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1" name="Rectangle 3"/>
          <p:cNvSpPr>
            <a:spLocks noGrp="1" noChangeArrowheads="1"/>
          </p:cNvSpPr>
          <p:nvPr>
            <p:custDataLst>
              <p:tags r:id="rId25"/>
            </p:custDataLst>
          </p:nvPr>
        </p:nvSpPr>
        <p:spPr bwMode="auto">
          <a:xfrm>
            <a:off x="4705350" y="5378450"/>
            <a:ext cx="212725" cy="5873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66" name="Rectangle 3"/>
          <p:cNvSpPr>
            <a:spLocks noGrp="1" noChangeArrowheads="1"/>
          </p:cNvSpPr>
          <p:nvPr>
            <p:custDataLst>
              <p:tags r:id="rId26"/>
            </p:custDataLst>
          </p:nvPr>
        </p:nvSpPr>
        <p:spPr bwMode="auto">
          <a:xfrm>
            <a:off x="7781925" y="5378450"/>
            <a:ext cx="212725" cy="4889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0" name="Rectangle 3"/>
          <p:cNvSpPr>
            <a:spLocks noGrp="1" noChangeArrowheads="1"/>
          </p:cNvSpPr>
          <p:nvPr>
            <p:custDataLst>
              <p:tags r:id="rId27"/>
            </p:custDataLst>
          </p:nvPr>
        </p:nvSpPr>
        <p:spPr bwMode="auto">
          <a:xfrm>
            <a:off x="5145088" y="5378450"/>
            <a:ext cx="212725" cy="4889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5" name="Rectangle 3"/>
          <p:cNvSpPr>
            <a:spLocks noGrp="1" noChangeArrowheads="1"/>
          </p:cNvSpPr>
          <p:nvPr>
            <p:custDataLst>
              <p:tags r:id="rId28"/>
            </p:custDataLst>
          </p:nvPr>
        </p:nvSpPr>
        <p:spPr bwMode="auto">
          <a:xfrm>
            <a:off x="7123113"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9" name="Rectangle 3"/>
          <p:cNvSpPr>
            <a:spLocks noGrp="1" noChangeArrowheads="1"/>
          </p:cNvSpPr>
          <p:nvPr>
            <p:custDataLst>
              <p:tags r:id="rId29"/>
            </p:custDataLst>
          </p:nvPr>
        </p:nvSpPr>
        <p:spPr bwMode="auto">
          <a:xfrm>
            <a:off x="5803900" y="5378450"/>
            <a:ext cx="212725" cy="5191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7" name="Rectangle 3"/>
          <p:cNvSpPr>
            <a:spLocks noGrp="1" noChangeArrowheads="1"/>
          </p:cNvSpPr>
          <p:nvPr>
            <p:custDataLst>
              <p:tags r:id="rId30"/>
            </p:custDataLst>
          </p:nvPr>
        </p:nvSpPr>
        <p:spPr bwMode="auto">
          <a:xfrm>
            <a:off x="8440738" y="5378450"/>
            <a:ext cx="212725" cy="5191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5" name="Rectangle 3"/>
          <p:cNvSpPr>
            <a:spLocks noGrp="1" noChangeArrowheads="1"/>
          </p:cNvSpPr>
          <p:nvPr>
            <p:custDataLst>
              <p:tags r:id="rId31"/>
            </p:custDataLst>
          </p:nvPr>
        </p:nvSpPr>
        <p:spPr bwMode="auto">
          <a:xfrm>
            <a:off x="6022975" y="5378450"/>
            <a:ext cx="212725" cy="5603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6" name="Rectangle 3"/>
          <p:cNvSpPr>
            <a:spLocks noGrp="1" noChangeArrowheads="1"/>
          </p:cNvSpPr>
          <p:nvPr>
            <p:custDataLst>
              <p:tags r:id="rId32"/>
            </p:custDataLst>
          </p:nvPr>
        </p:nvSpPr>
        <p:spPr bwMode="auto">
          <a:xfrm>
            <a:off x="6243638" y="5378450"/>
            <a:ext cx="212725" cy="5540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46" name="Rectangle 3"/>
          <p:cNvSpPr>
            <a:spLocks noGrp="1" noChangeArrowheads="1"/>
          </p:cNvSpPr>
          <p:nvPr>
            <p:custDataLst>
              <p:tags r:id="rId33"/>
            </p:custDataLst>
          </p:nvPr>
        </p:nvSpPr>
        <p:spPr bwMode="auto">
          <a:xfrm>
            <a:off x="8221663" y="5378450"/>
            <a:ext cx="212725" cy="533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7" name="Rectangle 3"/>
          <p:cNvSpPr>
            <a:spLocks noGrp="1" noChangeArrowheads="1"/>
          </p:cNvSpPr>
          <p:nvPr>
            <p:custDataLst>
              <p:tags r:id="rId34"/>
            </p:custDataLst>
          </p:nvPr>
        </p:nvSpPr>
        <p:spPr bwMode="auto">
          <a:xfrm>
            <a:off x="6462713" y="5378450"/>
            <a:ext cx="212725" cy="5508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73" name="Rectangle 3"/>
          <p:cNvSpPr>
            <a:spLocks noGrp="1" noChangeArrowheads="1"/>
          </p:cNvSpPr>
          <p:nvPr>
            <p:custDataLst>
              <p:tags r:id="rId35"/>
            </p:custDataLst>
          </p:nvPr>
        </p:nvSpPr>
        <p:spPr bwMode="auto">
          <a:xfrm>
            <a:off x="8001000" y="5378450"/>
            <a:ext cx="212725" cy="4889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52" name="Rectangle 3"/>
          <p:cNvSpPr>
            <a:spLocks noGrp="1" noChangeArrowheads="1"/>
          </p:cNvSpPr>
          <p:nvPr>
            <p:custDataLst>
              <p:tags r:id="rId36"/>
            </p:custDataLst>
          </p:nvPr>
        </p:nvSpPr>
        <p:spPr bwMode="auto">
          <a:xfrm>
            <a:off x="4924425" y="5378450"/>
            <a:ext cx="212725" cy="5619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pPr>
            <a:endParaRPr lang="tr-TR" sz="1400" dirty="0">
              <a:solidFill>
                <a:srgbClr val="000000"/>
              </a:solidFill>
            </a:endParaRPr>
          </a:p>
        </p:txBody>
      </p:sp>
      <p:sp>
        <p:nvSpPr>
          <p:cNvPr id="95" name="Rectangle 3"/>
          <p:cNvSpPr>
            <a:spLocks noGrp="1" noChangeArrowheads="1"/>
          </p:cNvSpPr>
          <p:nvPr>
            <p:custDataLst>
              <p:tags r:id="rId37"/>
            </p:custDataLst>
          </p:nvPr>
        </p:nvSpPr>
        <p:spPr bwMode="auto">
          <a:xfrm>
            <a:off x="2740025" y="6251575"/>
            <a:ext cx="2062163" cy="2127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defRPr/>
            </a:pPr>
            <a:endParaRPr lang="tr-TR" sz="1400" dirty="0">
              <a:solidFill>
                <a:srgbClr val="000000"/>
              </a:solidFill>
            </a:endParaRPr>
          </a:p>
        </p:txBody>
      </p:sp>
      <p:sp>
        <p:nvSpPr>
          <p:cNvPr id="96" name="Rectangle 3"/>
          <p:cNvSpPr>
            <a:spLocks noGrp="1" noChangeArrowheads="1"/>
          </p:cNvSpPr>
          <p:nvPr>
            <p:custDataLst>
              <p:tags r:id="rId38"/>
            </p:custDataLst>
          </p:nvPr>
        </p:nvSpPr>
        <p:spPr bwMode="auto">
          <a:xfrm>
            <a:off x="5205413" y="6251575"/>
            <a:ext cx="1781175" cy="2127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defRPr/>
            </a:pPr>
            <a:endParaRPr lang="tr-TR" sz="1400" dirty="0">
              <a:solidFill>
                <a:srgbClr val="000000"/>
              </a:solidFill>
            </a:endParaRPr>
          </a:p>
        </p:txBody>
      </p:sp>
      <p:graphicFrame>
        <p:nvGraphicFramePr>
          <p:cNvPr id="51" name="Grafik 50"/>
          <p:cNvGraphicFramePr>
            <a:graphicFrameLocks/>
          </p:cNvGraphicFramePr>
          <p:nvPr>
            <p:extLst>
              <p:ext uri="{D42A27DB-BD31-4B8C-83A1-F6EECF244321}">
                <p14:modId xmlns:p14="http://schemas.microsoft.com/office/powerpoint/2010/main" val="341485211"/>
              </p:ext>
            </p:extLst>
          </p:nvPr>
        </p:nvGraphicFramePr>
        <p:xfrm>
          <a:off x="228599" y="2613903"/>
          <a:ext cx="8431213" cy="3565906"/>
        </p:xfrm>
        <a:graphic>
          <a:graphicData uri="http://schemas.openxmlformats.org/drawingml/2006/chart">
            <c:chart xmlns:c="http://schemas.openxmlformats.org/drawingml/2006/chart" xmlns:r="http://schemas.openxmlformats.org/officeDocument/2006/relationships" r:id="rId43"/>
          </a:graphicData>
        </a:graphic>
      </p:graphicFrame>
    </p:spTree>
    <p:extLst>
      <p:ext uri="{BB962C8B-B14F-4D97-AF65-F5344CB8AC3E}">
        <p14:creationId xmlns:p14="http://schemas.microsoft.com/office/powerpoint/2010/main" val="11467534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00" name="think-cell Slide" r:id="rId16" imgW="444" imgH="446" progId="TCLayout.ActiveDocument.1">
                  <p:embed/>
                </p:oleObj>
              </mc:Choice>
              <mc:Fallback>
                <p:oleObj name="think-cell Slide" r:id="rId16" imgW="444" imgH="446"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69</a:t>
            </a:fld>
            <a:endParaRPr lang="tr-TR" dirty="0"/>
          </a:p>
        </p:txBody>
      </p:sp>
      <p:sp>
        <p:nvSpPr>
          <p:cNvPr id="6" name="Metin kutusu 5"/>
          <p:cNvSpPr txBox="1"/>
          <p:nvPr/>
        </p:nvSpPr>
        <p:spPr>
          <a:xfrm>
            <a:off x="12333" y="2038757"/>
            <a:ext cx="9139606" cy="276999"/>
          </a:xfrm>
          <a:prstGeom prst="rect">
            <a:avLst/>
          </a:prstGeom>
          <a:solidFill>
            <a:srgbClr val="002060"/>
          </a:solidFill>
        </p:spPr>
        <p:txBody>
          <a:bodyPr wrap="square" rtlCol="0">
            <a:spAutoFit/>
          </a:bodyPr>
          <a:lstStyle/>
          <a:p>
            <a:pPr algn="ctr">
              <a:defRPr/>
            </a:pPr>
            <a:r>
              <a:rPr lang="tr-TR" sz="1200" b="1" dirty="0">
                <a:solidFill>
                  <a:srgbClr val="FFFFFF"/>
                </a:solidFill>
                <a:ea typeface="Tahoma" panose="020B0604030504040204" pitchFamily="34" charset="0"/>
                <a:cs typeface="Tahoma" panose="020B0604030504040204" pitchFamily="34" charset="0"/>
              </a:rPr>
              <a:t>01.01.2001 - 31.01.2021 tarihleri arasında düzenlenen yatırım teşvik belgeleri, sabit yatırım tutarı, 2001- 2021</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93" name="Metin kutusu 92"/>
          <p:cNvSpPr txBox="1"/>
          <p:nvPr/>
        </p:nvSpPr>
        <p:spPr>
          <a:xfrm>
            <a:off x="-31368" y="6581001"/>
            <a:ext cx="7898635"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Teşvik Uygulama ve Yabancı Sermaye Genel Müdürlüğü, </a:t>
            </a:r>
            <a:r>
              <a:rPr lang="tr-TR" altLang="tr-TR" sz="1200" dirty="0">
                <a:solidFill>
                  <a:srgbClr val="000000"/>
                </a:solidFill>
              </a:rPr>
              <a:t>TEPAV görselleştirmesi</a:t>
            </a: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3" name="Unvan 1"/>
          <p:cNvSpPr txBox="1">
            <a:spLocks/>
          </p:cNvSpPr>
          <p:nvPr/>
        </p:nvSpPr>
        <p:spPr bwMode="auto">
          <a:xfrm>
            <a:off x="217873" y="862045"/>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cxnSp>
        <p:nvCxnSpPr>
          <p:cNvPr id="188" name="Düz Bağlayıcı 187"/>
          <p:cNvCxnSpPr/>
          <p:nvPr>
            <p:custDataLst>
              <p:tags r:id="rId3"/>
            </p:custDataLst>
          </p:nvPr>
        </p:nvCxnSpPr>
        <p:spPr bwMode="auto">
          <a:xfrm>
            <a:off x="2170922" y="3642192"/>
            <a:ext cx="311150"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7" name="Düz Bağlayıcı 186"/>
          <p:cNvCxnSpPr/>
          <p:nvPr>
            <p:custDataLst>
              <p:tags r:id="rId4"/>
            </p:custDataLst>
          </p:nvPr>
        </p:nvCxnSpPr>
        <p:spPr bwMode="auto">
          <a:xfrm flipV="1">
            <a:off x="2066187" y="3555719"/>
            <a:ext cx="0" cy="473888"/>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9" name="Düz Bağlayıcı 188"/>
          <p:cNvCxnSpPr/>
          <p:nvPr>
            <p:custDataLst>
              <p:tags r:id="rId5"/>
            </p:custDataLst>
          </p:nvPr>
        </p:nvCxnSpPr>
        <p:spPr bwMode="auto">
          <a:xfrm>
            <a:off x="2478089" y="3525266"/>
            <a:ext cx="0" cy="757238"/>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6" name="Rectangle 3"/>
          <p:cNvSpPr>
            <a:spLocks noGrp="1" noChangeArrowheads="1"/>
          </p:cNvSpPr>
          <p:nvPr>
            <p:custDataLst>
              <p:tags r:id="rId6"/>
            </p:custDataLst>
          </p:nvPr>
        </p:nvSpPr>
        <p:spPr bwMode="auto">
          <a:xfrm>
            <a:off x="1585139" y="3241579"/>
            <a:ext cx="1036637" cy="400612"/>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400" b="1" dirty="0" smtClean="0">
                <a:solidFill>
                  <a:srgbClr val="000000"/>
                </a:solidFill>
              </a:rPr>
              <a:t>-57%</a:t>
            </a:r>
            <a:endParaRPr lang="tr-TR" sz="1400" b="1" dirty="0">
              <a:solidFill>
                <a:srgbClr val="000000"/>
              </a:solidFill>
            </a:endParaRPr>
          </a:p>
        </p:txBody>
      </p:sp>
      <p:sp>
        <p:nvSpPr>
          <p:cNvPr id="177" name="Unvan 1"/>
          <p:cNvSpPr>
            <a:spLocks noGrp="1"/>
          </p:cNvSpPr>
          <p:nvPr>
            <p:ph type="title"/>
          </p:nvPr>
        </p:nvSpPr>
        <p:spPr>
          <a:xfrm>
            <a:off x="217873" y="957738"/>
            <a:ext cx="8597612" cy="737573"/>
          </a:xfrm>
        </p:spPr>
        <p:txBody>
          <a:bodyPr vert="horz"/>
          <a:lstStyle/>
          <a:p>
            <a:r>
              <a:rPr lang="tr-TR" sz="2800" dirty="0" smtClean="0"/>
              <a:t>Gaziantep, yatırım ve teşviklerden 2020’de daha çok yararlandı</a:t>
            </a:r>
            <a:endParaRPr lang="tr-TR" sz="2400" b="0" dirty="0"/>
          </a:p>
        </p:txBody>
      </p:sp>
      <p:sp>
        <p:nvSpPr>
          <p:cNvPr id="44" name="Metin kutusu 43"/>
          <p:cNvSpPr txBox="1"/>
          <p:nvPr/>
        </p:nvSpPr>
        <p:spPr>
          <a:xfrm>
            <a:off x="429025" y="2613446"/>
            <a:ext cx="2049064" cy="523220"/>
          </a:xfrm>
          <a:prstGeom prst="rect">
            <a:avLst/>
          </a:prstGeom>
          <a:noFill/>
        </p:spPr>
        <p:txBody>
          <a:bodyPr wrap="square" rtlCol="0">
            <a:spAutoFit/>
          </a:bodyPr>
          <a:lstStyle/>
          <a:p>
            <a:r>
              <a:rPr lang="tr-TR" sz="1400" b="1" i="1" dirty="0">
                <a:solidFill>
                  <a:srgbClr val="808080">
                    <a:lumMod val="75000"/>
                  </a:srgbClr>
                </a:solidFill>
              </a:rPr>
              <a:t>Sabit yatırım tutarı, milyon TL</a:t>
            </a:r>
          </a:p>
        </p:txBody>
      </p:sp>
      <p:cxnSp>
        <p:nvCxnSpPr>
          <p:cNvPr id="48" name="Düz Bağlayıcı 47"/>
          <p:cNvCxnSpPr/>
          <p:nvPr>
            <p:custDataLst>
              <p:tags r:id="rId7"/>
            </p:custDataLst>
          </p:nvPr>
        </p:nvCxnSpPr>
        <p:spPr bwMode="auto">
          <a:xfrm flipV="1">
            <a:off x="4832350" y="3673535"/>
            <a:ext cx="0" cy="650489"/>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Düz Bağlayıcı 48"/>
          <p:cNvCxnSpPr/>
          <p:nvPr>
            <p:custDataLst>
              <p:tags r:id="rId8"/>
            </p:custDataLst>
          </p:nvPr>
        </p:nvCxnSpPr>
        <p:spPr bwMode="auto">
          <a:xfrm>
            <a:off x="5102225" y="3792663"/>
            <a:ext cx="311150"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Düz Bağlayıcı 49"/>
          <p:cNvCxnSpPr/>
          <p:nvPr>
            <p:custDataLst>
              <p:tags r:id="rId9"/>
            </p:custDataLst>
          </p:nvPr>
        </p:nvCxnSpPr>
        <p:spPr bwMode="auto">
          <a:xfrm>
            <a:off x="5257800" y="3792663"/>
            <a:ext cx="0" cy="779337"/>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7" name="Rectangle 3"/>
          <p:cNvSpPr>
            <a:spLocks noGrp="1" noChangeArrowheads="1"/>
          </p:cNvSpPr>
          <p:nvPr>
            <p:custDataLst>
              <p:tags r:id="rId10"/>
            </p:custDataLst>
          </p:nvPr>
        </p:nvSpPr>
        <p:spPr bwMode="auto">
          <a:xfrm>
            <a:off x="4732019" y="3491038"/>
            <a:ext cx="827088" cy="301625"/>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400" b="1" dirty="0" smtClean="0">
                <a:solidFill>
                  <a:srgbClr val="000000"/>
                </a:solidFill>
              </a:rPr>
              <a:t>-32%</a:t>
            </a:r>
            <a:endParaRPr lang="tr-TR" sz="1400" b="1" dirty="0">
              <a:solidFill>
                <a:srgbClr val="000000"/>
              </a:solidFill>
            </a:endParaRPr>
          </a:p>
        </p:txBody>
      </p:sp>
      <p:sp>
        <p:nvSpPr>
          <p:cNvPr id="68" name="Metin kutusu 67"/>
          <p:cNvSpPr txBox="1"/>
          <p:nvPr/>
        </p:nvSpPr>
        <p:spPr>
          <a:xfrm>
            <a:off x="3149603" y="2651314"/>
            <a:ext cx="2744787" cy="523220"/>
          </a:xfrm>
          <a:prstGeom prst="rect">
            <a:avLst/>
          </a:prstGeom>
          <a:noFill/>
        </p:spPr>
        <p:txBody>
          <a:bodyPr wrap="square" rtlCol="0">
            <a:spAutoFit/>
          </a:bodyPr>
          <a:lstStyle/>
          <a:p>
            <a:r>
              <a:rPr lang="tr-TR" sz="1400" b="1" i="1" dirty="0">
                <a:solidFill>
                  <a:srgbClr val="808080">
                    <a:lumMod val="75000"/>
                  </a:srgbClr>
                </a:solidFill>
              </a:rPr>
              <a:t>Yatırım teşvik belgeleri, belge adedi</a:t>
            </a:r>
          </a:p>
        </p:txBody>
      </p:sp>
      <p:cxnSp>
        <p:nvCxnSpPr>
          <p:cNvPr id="72" name="Düz Bağlayıcı 71"/>
          <p:cNvCxnSpPr/>
          <p:nvPr>
            <p:custDataLst>
              <p:tags r:id="rId11"/>
            </p:custDataLst>
          </p:nvPr>
        </p:nvCxnSpPr>
        <p:spPr bwMode="auto">
          <a:xfrm flipV="1">
            <a:off x="7848060" y="3491038"/>
            <a:ext cx="0" cy="125730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Düz Bağlayıcı 72"/>
          <p:cNvCxnSpPr/>
          <p:nvPr>
            <p:custDataLst>
              <p:tags r:id="rId12"/>
            </p:custDataLst>
          </p:nvPr>
        </p:nvCxnSpPr>
        <p:spPr bwMode="auto">
          <a:xfrm>
            <a:off x="7524750" y="3429000"/>
            <a:ext cx="311150" cy="0"/>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Düz Bağlayıcı 73"/>
          <p:cNvCxnSpPr/>
          <p:nvPr>
            <p:custDataLst>
              <p:tags r:id="rId13"/>
            </p:custDataLst>
          </p:nvPr>
        </p:nvCxnSpPr>
        <p:spPr bwMode="auto">
          <a:xfrm>
            <a:off x="8229600" y="3491038"/>
            <a:ext cx="0" cy="303213"/>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81" name="Rectangle 3"/>
          <p:cNvSpPr>
            <a:spLocks noGrp="1" noChangeArrowheads="1"/>
          </p:cNvSpPr>
          <p:nvPr>
            <p:custDataLst>
              <p:tags r:id="rId14"/>
            </p:custDataLst>
          </p:nvPr>
        </p:nvSpPr>
        <p:spPr bwMode="auto">
          <a:xfrm>
            <a:off x="7319327" y="3223641"/>
            <a:ext cx="985838" cy="301625"/>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altLang="en-US" sz="1400" b="1" dirty="0" smtClean="0">
                <a:solidFill>
                  <a:srgbClr val="000000"/>
                </a:solidFill>
              </a:rPr>
              <a:t>-34%</a:t>
            </a:r>
            <a:endParaRPr lang="tr-TR" sz="1400" b="1" dirty="0">
              <a:solidFill>
                <a:srgbClr val="000000"/>
              </a:solidFill>
            </a:endParaRPr>
          </a:p>
        </p:txBody>
      </p:sp>
      <p:sp>
        <p:nvSpPr>
          <p:cNvPr id="104" name="Metin kutusu 103"/>
          <p:cNvSpPr txBox="1"/>
          <p:nvPr/>
        </p:nvSpPr>
        <p:spPr>
          <a:xfrm>
            <a:off x="6045994" y="2685428"/>
            <a:ext cx="2744787" cy="523220"/>
          </a:xfrm>
          <a:prstGeom prst="rect">
            <a:avLst/>
          </a:prstGeom>
          <a:noFill/>
        </p:spPr>
        <p:txBody>
          <a:bodyPr wrap="square" rtlCol="0">
            <a:spAutoFit/>
          </a:bodyPr>
          <a:lstStyle/>
          <a:p>
            <a:r>
              <a:rPr lang="tr-TR" sz="1400" b="1" i="1" dirty="0">
                <a:solidFill>
                  <a:srgbClr val="808080">
                    <a:lumMod val="75000"/>
                  </a:srgbClr>
                </a:solidFill>
              </a:rPr>
              <a:t>Yatırım teşvik belgeleri, istihdam</a:t>
            </a:r>
          </a:p>
        </p:txBody>
      </p:sp>
      <p:graphicFrame>
        <p:nvGraphicFramePr>
          <p:cNvPr id="58" name="Grafik 57"/>
          <p:cNvGraphicFramePr>
            <a:graphicFrameLocks/>
          </p:cNvGraphicFramePr>
          <p:nvPr>
            <p:extLst>
              <p:ext uri="{D42A27DB-BD31-4B8C-83A1-F6EECF244321}">
                <p14:modId xmlns:p14="http://schemas.microsoft.com/office/powerpoint/2010/main" val="1025180877"/>
              </p:ext>
            </p:extLst>
          </p:nvPr>
        </p:nvGraphicFramePr>
        <p:xfrm>
          <a:off x="486544" y="3349221"/>
          <a:ext cx="2260216" cy="211394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59" name="Grafik 58"/>
          <p:cNvGraphicFramePr>
            <a:graphicFrameLocks/>
          </p:cNvGraphicFramePr>
          <p:nvPr>
            <p:extLst/>
          </p:nvPr>
        </p:nvGraphicFramePr>
        <p:xfrm>
          <a:off x="3172209" y="3876133"/>
          <a:ext cx="2220911" cy="1871102"/>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60" name="Grafik 59"/>
          <p:cNvGraphicFramePr>
            <a:graphicFrameLocks/>
          </p:cNvGraphicFramePr>
          <p:nvPr>
            <p:extLst>
              <p:ext uri="{D42A27DB-BD31-4B8C-83A1-F6EECF244321}">
                <p14:modId xmlns:p14="http://schemas.microsoft.com/office/powerpoint/2010/main" val="3529632246"/>
              </p:ext>
            </p:extLst>
          </p:nvPr>
        </p:nvGraphicFramePr>
        <p:xfrm>
          <a:off x="5853046" y="3491038"/>
          <a:ext cx="2507370" cy="2056498"/>
        </p:xfrm>
        <a:graphic>
          <a:graphicData uri="http://schemas.openxmlformats.org/drawingml/2006/chart">
            <c:chart xmlns:c="http://schemas.openxmlformats.org/drawingml/2006/chart" xmlns:r="http://schemas.openxmlformats.org/officeDocument/2006/relationships" r:id="rId20"/>
          </a:graphicData>
        </a:graphic>
      </p:graphicFrame>
    </p:spTree>
    <p:extLst>
      <p:ext uri="{BB962C8B-B14F-4D97-AF65-F5344CB8AC3E}">
        <p14:creationId xmlns:p14="http://schemas.microsoft.com/office/powerpoint/2010/main" val="415551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20877"/>
            <a:ext cx="6044565" cy="575310"/>
          </a:xfrm>
          <a:prstGeom prst="rect">
            <a:avLst/>
          </a:prstGeom>
        </p:spPr>
        <p:txBody>
          <a:bodyPr vert="horz" wrap="square" lIns="0" tIns="12700" rIns="0" bIns="0" rtlCol="0">
            <a:spAutoFit/>
          </a:bodyPr>
          <a:lstStyle/>
          <a:p>
            <a:pPr marL="12700">
              <a:lnSpc>
                <a:spcPct val="100000"/>
              </a:lnSpc>
              <a:spcBef>
                <a:spcPts val="100"/>
              </a:spcBef>
            </a:pPr>
            <a:r>
              <a:rPr dirty="0"/>
              <a:t>2021 </a:t>
            </a:r>
            <a:r>
              <a:rPr spc="-5" dirty="0"/>
              <a:t>yılında büyüme </a:t>
            </a:r>
            <a:r>
              <a:rPr dirty="0"/>
              <a:t>%11 </a:t>
            </a:r>
            <a:r>
              <a:rPr spc="-5" dirty="0"/>
              <a:t>oranında</a:t>
            </a:r>
            <a:r>
              <a:rPr spc="-45" dirty="0"/>
              <a:t> </a:t>
            </a:r>
            <a:r>
              <a:rPr spc="-5" dirty="0"/>
              <a:t>gerçekleşmiştir.</a:t>
            </a:r>
          </a:p>
          <a:p>
            <a:pPr marL="12700">
              <a:lnSpc>
                <a:spcPct val="100000"/>
              </a:lnSpc>
              <a:spcBef>
                <a:spcPts val="5"/>
              </a:spcBef>
            </a:pPr>
            <a:r>
              <a:rPr b="0" spc="-5" dirty="0">
                <a:latin typeface="Tahoma"/>
                <a:cs typeface="Tahoma"/>
              </a:rPr>
              <a:t>Bu </a:t>
            </a:r>
            <a:r>
              <a:rPr b="0" dirty="0">
                <a:latin typeface="Tahoma"/>
                <a:cs typeface="Tahoma"/>
              </a:rPr>
              <a:t>oran </a:t>
            </a:r>
            <a:r>
              <a:rPr b="0" spc="-5" dirty="0">
                <a:latin typeface="Tahoma"/>
                <a:cs typeface="Tahoma"/>
              </a:rPr>
              <a:t>son </a:t>
            </a:r>
            <a:r>
              <a:rPr b="0" dirty="0">
                <a:latin typeface="Tahoma"/>
                <a:cs typeface="Tahoma"/>
              </a:rPr>
              <a:t>10 </a:t>
            </a:r>
            <a:r>
              <a:rPr b="0" spc="-10" dirty="0">
                <a:latin typeface="Tahoma"/>
                <a:cs typeface="Tahoma"/>
              </a:rPr>
              <a:t>yılın </a:t>
            </a:r>
            <a:r>
              <a:rPr b="0" dirty="0">
                <a:latin typeface="Tahoma"/>
                <a:cs typeface="Tahoma"/>
              </a:rPr>
              <a:t>en </a:t>
            </a:r>
            <a:r>
              <a:rPr b="0" spc="-5" dirty="0">
                <a:latin typeface="Tahoma"/>
                <a:cs typeface="Tahoma"/>
              </a:rPr>
              <a:t>yüksek </a:t>
            </a:r>
            <a:r>
              <a:rPr b="0" dirty="0">
                <a:latin typeface="Tahoma"/>
                <a:cs typeface="Tahoma"/>
              </a:rPr>
              <a:t>büyüme</a:t>
            </a:r>
            <a:r>
              <a:rPr b="0" spc="20" dirty="0">
                <a:latin typeface="Tahoma"/>
                <a:cs typeface="Tahoma"/>
              </a:rPr>
              <a:t> </a:t>
            </a:r>
            <a:r>
              <a:rPr b="0" spc="-5" dirty="0">
                <a:latin typeface="Tahoma"/>
                <a:cs typeface="Tahoma"/>
              </a:rPr>
              <a:t>oranıdır.</a:t>
            </a:r>
          </a:p>
        </p:txBody>
      </p:sp>
      <p:sp>
        <p:nvSpPr>
          <p:cNvPr id="3" name="object 3"/>
          <p:cNvSpPr/>
          <p:nvPr/>
        </p:nvSpPr>
        <p:spPr>
          <a:xfrm>
            <a:off x="0" y="1618488"/>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2727198" y="1649348"/>
            <a:ext cx="3691254"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GSYİH büyüme </a:t>
            </a:r>
            <a:r>
              <a:rPr sz="1600" spc="-10" dirty="0">
                <a:solidFill>
                  <a:srgbClr val="FFFFFF"/>
                </a:solidFill>
                <a:latin typeface="Tahoma"/>
                <a:cs typeface="Tahoma"/>
              </a:rPr>
              <a:t>oranları </a:t>
            </a:r>
            <a:r>
              <a:rPr sz="1600" spc="-5" dirty="0">
                <a:solidFill>
                  <a:srgbClr val="FFFFFF"/>
                </a:solidFill>
                <a:latin typeface="Tahoma"/>
                <a:cs typeface="Tahoma"/>
              </a:rPr>
              <a:t>(%) </a:t>
            </a:r>
            <a:r>
              <a:rPr sz="1600" dirty="0">
                <a:solidFill>
                  <a:srgbClr val="FFFFFF"/>
                </a:solidFill>
                <a:latin typeface="Tahoma"/>
                <a:cs typeface="Tahoma"/>
              </a:rPr>
              <a:t>2011 </a:t>
            </a:r>
            <a:r>
              <a:rPr sz="1600" spc="-5" dirty="0">
                <a:solidFill>
                  <a:srgbClr val="FFFFFF"/>
                </a:solidFill>
                <a:latin typeface="Tahoma"/>
                <a:cs typeface="Tahoma"/>
              </a:rPr>
              <a:t>-</a:t>
            </a:r>
            <a:r>
              <a:rPr sz="1600" spc="10" dirty="0">
                <a:solidFill>
                  <a:srgbClr val="FFFFFF"/>
                </a:solidFill>
                <a:latin typeface="Tahoma"/>
                <a:cs typeface="Tahoma"/>
              </a:rPr>
              <a:t> </a:t>
            </a:r>
            <a:r>
              <a:rPr sz="1600" spc="-5" dirty="0">
                <a:solidFill>
                  <a:srgbClr val="FFFFFF"/>
                </a:solidFill>
                <a:latin typeface="Tahoma"/>
                <a:cs typeface="Tahoma"/>
              </a:rPr>
              <a:t>2021</a:t>
            </a:r>
            <a:endParaRPr sz="1600">
              <a:solidFill>
                <a:prstClr val="black"/>
              </a:solidFill>
              <a:latin typeface="Tahoma"/>
              <a:cs typeface="Tahoma"/>
            </a:endParaRPr>
          </a:p>
        </p:txBody>
      </p:sp>
      <p:grpSp>
        <p:nvGrpSpPr>
          <p:cNvPr id="5" name="object 5"/>
          <p:cNvGrpSpPr/>
          <p:nvPr/>
        </p:nvGrpSpPr>
        <p:grpSpPr>
          <a:xfrm>
            <a:off x="393191" y="2651760"/>
            <a:ext cx="7912734" cy="2738755"/>
            <a:chOff x="393191" y="2651760"/>
            <a:chExt cx="7912734" cy="2738755"/>
          </a:xfrm>
        </p:grpSpPr>
        <p:sp>
          <p:nvSpPr>
            <p:cNvPr id="6" name="object 6"/>
            <p:cNvSpPr/>
            <p:nvPr/>
          </p:nvSpPr>
          <p:spPr>
            <a:xfrm>
              <a:off x="553212" y="2651759"/>
              <a:ext cx="7592695" cy="2734310"/>
            </a:xfrm>
            <a:custGeom>
              <a:avLst/>
              <a:gdLst/>
              <a:ahLst/>
              <a:cxnLst/>
              <a:rect l="l" t="t" r="r" b="b"/>
              <a:pathLst>
                <a:path w="7592695" h="2734310">
                  <a:moveTo>
                    <a:pt x="399288" y="0"/>
                  </a:moveTo>
                  <a:lnTo>
                    <a:pt x="0" y="0"/>
                  </a:lnTo>
                  <a:lnTo>
                    <a:pt x="0" y="2734056"/>
                  </a:lnTo>
                  <a:lnTo>
                    <a:pt x="399288" y="2734056"/>
                  </a:lnTo>
                  <a:lnTo>
                    <a:pt x="399288" y="0"/>
                  </a:lnTo>
                  <a:close/>
                </a:path>
                <a:path w="7592695" h="2734310">
                  <a:moveTo>
                    <a:pt x="1118616" y="1562100"/>
                  </a:moveTo>
                  <a:lnTo>
                    <a:pt x="719328" y="1562100"/>
                  </a:lnTo>
                  <a:lnTo>
                    <a:pt x="719328" y="2734056"/>
                  </a:lnTo>
                  <a:lnTo>
                    <a:pt x="1118616" y="2734056"/>
                  </a:lnTo>
                  <a:lnTo>
                    <a:pt x="1118616" y="1562100"/>
                  </a:lnTo>
                  <a:close/>
                </a:path>
                <a:path w="7592695" h="2734310">
                  <a:moveTo>
                    <a:pt x="1837944" y="658368"/>
                  </a:moveTo>
                  <a:lnTo>
                    <a:pt x="1438656" y="658368"/>
                  </a:lnTo>
                  <a:lnTo>
                    <a:pt x="1438656" y="2734056"/>
                  </a:lnTo>
                  <a:lnTo>
                    <a:pt x="1837944" y="2734056"/>
                  </a:lnTo>
                  <a:lnTo>
                    <a:pt x="1837944" y="658368"/>
                  </a:lnTo>
                  <a:close/>
                </a:path>
                <a:path w="7592695" h="2734310">
                  <a:moveTo>
                    <a:pt x="2557272" y="1537716"/>
                  </a:moveTo>
                  <a:lnTo>
                    <a:pt x="2157984" y="1537716"/>
                  </a:lnTo>
                  <a:lnTo>
                    <a:pt x="2157984" y="2734056"/>
                  </a:lnTo>
                  <a:lnTo>
                    <a:pt x="2557272" y="2734056"/>
                  </a:lnTo>
                  <a:lnTo>
                    <a:pt x="2557272" y="1537716"/>
                  </a:lnTo>
                  <a:close/>
                </a:path>
                <a:path w="7592695" h="2734310">
                  <a:moveTo>
                    <a:pt x="3276600" y="1245108"/>
                  </a:moveTo>
                  <a:lnTo>
                    <a:pt x="2877312" y="1245108"/>
                  </a:lnTo>
                  <a:lnTo>
                    <a:pt x="2877312" y="2734056"/>
                  </a:lnTo>
                  <a:lnTo>
                    <a:pt x="3276600" y="2734056"/>
                  </a:lnTo>
                  <a:lnTo>
                    <a:pt x="3276600" y="1245108"/>
                  </a:lnTo>
                  <a:close/>
                </a:path>
                <a:path w="7592695" h="2734310">
                  <a:moveTo>
                    <a:pt x="3995928" y="1929384"/>
                  </a:moveTo>
                  <a:lnTo>
                    <a:pt x="3596640" y="1929384"/>
                  </a:lnTo>
                  <a:lnTo>
                    <a:pt x="3596640" y="2734056"/>
                  </a:lnTo>
                  <a:lnTo>
                    <a:pt x="3995928" y="2734056"/>
                  </a:lnTo>
                  <a:lnTo>
                    <a:pt x="3995928" y="1929384"/>
                  </a:lnTo>
                  <a:close/>
                </a:path>
                <a:path w="7592695" h="2734310">
                  <a:moveTo>
                    <a:pt x="4715256" y="903732"/>
                  </a:moveTo>
                  <a:lnTo>
                    <a:pt x="4315968" y="903732"/>
                  </a:lnTo>
                  <a:lnTo>
                    <a:pt x="4315968" y="2734056"/>
                  </a:lnTo>
                  <a:lnTo>
                    <a:pt x="4715256" y="2734056"/>
                  </a:lnTo>
                  <a:lnTo>
                    <a:pt x="4715256" y="903732"/>
                  </a:lnTo>
                  <a:close/>
                </a:path>
                <a:path w="7592695" h="2734310">
                  <a:moveTo>
                    <a:pt x="5434584" y="2002536"/>
                  </a:moveTo>
                  <a:lnTo>
                    <a:pt x="5035296" y="2002536"/>
                  </a:lnTo>
                  <a:lnTo>
                    <a:pt x="5035296" y="2734056"/>
                  </a:lnTo>
                  <a:lnTo>
                    <a:pt x="5434584" y="2734056"/>
                  </a:lnTo>
                  <a:lnTo>
                    <a:pt x="5434584" y="2002536"/>
                  </a:lnTo>
                  <a:close/>
                </a:path>
                <a:path w="7592695" h="2734310">
                  <a:moveTo>
                    <a:pt x="6153912" y="2514600"/>
                  </a:moveTo>
                  <a:lnTo>
                    <a:pt x="5754624" y="2514600"/>
                  </a:lnTo>
                  <a:lnTo>
                    <a:pt x="5754624" y="2734056"/>
                  </a:lnTo>
                  <a:lnTo>
                    <a:pt x="6153912" y="2734056"/>
                  </a:lnTo>
                  <a:lnTo>
                    <a:pt x="6153912" y="2514600"/>
                  </a:lnTo>
                  <a:close/>
                </a:path>
                <a:path w="7592695" h="2734310">
                  <a:moveTo>
                    <a:pt x="6873240" y="2295144"/>
                  </a:moveTo>
                  <a:lnTo>
                    <a:pt x="6473952" y="2295144"/>
                  </a:lnTo>
                  <a:lnTo>
                    <a:pt x="6473952" y="2734056"/>
                  </a:lnTo>
                  <a:lnTo>
                    <a:pt x="6873240" y="2734056"/>
                  </a:lnTo>
                  <a:lnTo>
                    <a:pt x="6873240" y="2295144"/>
                  </a:lnTo>
                  <a:close/>
                </a:path>
                <a:path w="7592695" h="2734310">
                  <a:moveTo>
                    <a:pt x="7592568" y="48768"/>
                  </a:moveTo>
                  <a:lnTo>
                    <a:pt x="7193280" y="48768"/>
                  </a:lnTo>
                  <a:lnTo>
                    <a:pt x="7193280" y="2734056"/>
                  </a:lnTo>
                  <a:lnTo>
                    <a:pt x="7592568" y="2734056"/>
                  </a:lnTo>
                  <a:lnTo>
                    <a:pt x="7592568" y="48768"/>
                  </a:lnTo>
                  <a:close/>
                </a:path>
              </a:pathLst>
            </a:custGeom>
            <a:solidFill>
              <a:srgbClr val="001F5F"/>
            </a:solidFill>
          </p:spPr>
          <p:txBody>
            <a:bodyPr wrap="square" lIns="0" tIns="0" rIns="0" bIns="0" rtlCol="0"/>
            <a:lstStyle/>
            <a:p>
              <a:endParaRPr smtClean="0">
                <a:solidFill>
                  <a:prstClr val="black"/>
                </a:solidFill>
              </a:endParaRPr>
            </a:p>
          </p:txBody>
        </p:sp>
        <p:sp>
          <p:nvSpPr>
            <p:cNvPr id="7" name="object 7"/>
            <p:cNvSpPr/>
            <p:nvPr/>
          </p:nvSpPr>
          <p:spPr>
            <a:xfrm>
              <a:off x="393191" y="5385816"/>
              <a:ext cx="7912734" cy="0"/>
            </a:xfrm>
            <a:custGeom>
              <a:avLst/>
              <a:gdLst/>
              <a:ahLst/>
              <a:cxnLst/>
              <a:rect l="l" t="t" r="r" b="b"/>
              <a:pathLst>
                <a:path w="7912734">
                  <a:moveTo>
                    <a:pt x="0" y="0"/>
                  </a:moveTo>
                  <a:lnTo>
                    <a:pt x="7912608" y="0"/>
                  </a:lnTo>
                </a:path>
              </a:pathLst>
            </a:custGeom>
            <a:ln w="9144">
              <a:solidFill>
                <a:srgbClr val="000000"/>
              </a:solidFill>
            </a:ln>
          </p:spPr>
          <p:txBody>
            <a:bodyPr wrap="square" lIns="0" tIns="0" rIns="0" bIns="0" rtlCol="0"/>
            <a:lstStyle/>
            <a:p>
              <a:endParaRPr smtClean="0">
                <a:solidFill>
                  <a:prstClr val="black"/>
                </a:solidFill>
              </a:endParaRPr>
            </a:p>
          </p:txBody>
        </p:sp>
        <p:sp>
          <p:nvSpPr>
            <p:cNvPr id="8" name="object 8"/>
            <p:cNvSpPr/>
            <p:nvPr/>
          </p:nvSpPr>
          <p:spPr>
            <a:xfrm>
              <a:off x="753617" y="4239006"/>
              <a:ext cx="7193280" cy="0"/>
            </a:xfrm>
            <a:custGeom>
              <a:avLst/>
              <a:gdLst/>
              <a:ahLst/>
              <a:cxnLst/>
              <a:rect l="l" t="t" r="r" b="b"/>
              <a:pathLst>
                <a:path w="7193280">
                  <a:moveTo>
                    <a:pt x="0" y="0"/>
                  </a:moveTo>
                  <a:lnTo>
                    <a:pt x="0" y="0"/>
                  </a:lnTo>
                  <a:lnTo>
                    <a:pt x="6473952" y="0"/>
                  </a:lnTo>
                  <a:lnTo>
                    <a:pt x="7193280" y="0"/>
                  </a:lnTo>
                </a:path>
              </a:pathLst>
            </a:custGeom>
            <a:ln w="19812">
              <a:solidFill>
                <a:srgbClr val="C30C3D"/>
              </a:solidFill>
              <a:prstDash val="dash"/>
            </a:ln>
          </p:spPr>
          <p:txBody>
            <a:bodyPr wrap="square" lIns="0" tIns="0" rIns="0" bIns="0" rtlCol="0"/>
            <a:lstStyle/>
            <a:p>
              <a:endParaRPr smtClean="0">
                <a:solidFill>
                  <a:prstClr val="black"/>
                </a:solidFill>
              </a:endParaRPr>
            </a:p>
          </p:txBody>
        </p:sp>
      </p:grpSp>
      <p:sp>
        <p:nvSpPr>
          <p:cNvPr id="9" name="object 9"/>
          <p:cNvSpPr txBox="1"/>
          <p:nvPr/>
        </p:nvSpPr>
        <p:spPr>
          <a:xfrm>
            <a:off x="5607811"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2018</a:t>
            </a:r>
            <a:endParaRPr sz="1200">
              <a:solidFill>
                <a:prstClr val="black"/>
              </a:solidFill>
              <a:latin typeface="Tahoma"/>
              <a:cs typeface="Tahoma"/>
            </a:endParaRPr>
          </a:p>
        </p:txBody>
      </p:sp>
      <p:sp>
        <p:nvSpPr>
          <p:cNvPr id="32" name="object 32"/>
          <p:cNvSpPr txBox="1"/>
          <p:nvPr/>
        </p:nvSpPr>
        <p:spPr>
          <a:xfrm>
            <a:off x="44602" y="6625345"/>
            <a:ext cx="2623820"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a:t>
            </a:r>
            <a:r>
              <a:rPr sz="1200" spc="-75"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10" name="object 10"/>
          <p:cNvSpPr txBox="1"/>
          <p:nvPr/>
        </p:nvSpPr>
        <p:spPr>
          <a:xfrm>
            <a:off x="1290574"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2012</a:t>
            </a:r>
            <a:endParaRPr sz="1200">
              <a:solidFill>
                <a:prstClr val="black"/>
              </a:solidFill>
              <a:latin typeface="Tahoma"/>
              <a:cs typeface="Tahoma"/>
            </a:endParaRPr>
          </a:p>
        </p:txBody>
      </p:sp>
      <p:sp>
        <p:nvSpPr>
          <p:cNvPr id="11" name="object 11"/>
          <p:cNvSpPr txBox="1"/>
          <p:nvPr/>
        </p:nvSpPr>
        <p:spPr>
          <a:xfrm>
            <a:off x="571601"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2011</a:t>
            </a:r>
            <a:endParaRPr sz="1200">
              <a:solidFill>
                <a:prstClr val="black"/>
              </a:solidFill>
              <a:latin typeface="Tahoma"/>
              <a:cs typeface="Tahoma"/>
            </a:endParaRPr>
          </a:p>
        </p:txBody>
      </p:sp>
      <p:sp>
        <p:nvSpPr>
          <p:cNvPr id="12" name="object 12"/>
          <p:cNvSpPr txBox="1"/>
          <p:nvPr/>
        </p:nvSpPr>
        <p:spPr>
          <a:xfrm>
            <a:off x="2009901"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2013</a:t>
            </a:r>
            <a:endParaRPr sz="1200">
              <a:solidFill>
                <a:prstClr val="black"/>
              </a:solidFill>
              <a:latin typeface="Tahoma"/>
              <a:cs typeface="Tahoma"/>
            </a:endParaRPr>
          </a:p>
        </p:txBody>
      </p:sp>
      <p:sp>
        <p:nvSpPr>
          <p:cNvPr id="13" name="object 13"/>
          <p:cNvSpPr txBox="1"/>
          <p:nvPr/>
        </p:nvSpPr>
        <p:spPr>
          <a:xfrm>
            <a:off x="4167632"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2016</a:t>
            </a:r>
            <a:endParaRPr sz="1200">
              <a:solidFill>
                <a:prstClr val="black"/>
              </a:solidFill>
              <a:latin typeface="Tahoma"/>
              <a:cs typeface="Tahoma"/>
            </a:endParaRPr>
          </a:p>
        </p:txBody>
      </p:sp>
      <p:sp>
        <p:nvSpPr>
          <p:cNvPr id="14" name="object 14"/>
          <p:cNvSpPr txBox="1"/>
          <p:nvPr/>
        </p:nvSpPr>
        <p:spPr>
          <a:xfrm>
            <a:off x="3448558"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2015</a:t>
            </a:r>
            <a:endParaRPr sz="1200">
              <a:solidFill>
                <a:prstClr val="black"/>
              </a:solidFill>
              <a:latin typeface="Tahoma"/>
              <a:cs typeface="Tahoma"/>
            </a:endParaRPr>
          </a:p>
        </p:txBody>
      </p:sp>
      <p:sp>
        <p:nvSpPr>
          <p:cNvPr id="15" name="object 15"/>
          <p:cNvSpPr txBox="1"/>
          <p:nvPr/>
        </p:nvSpPr>
        <p:spPr>
          <a:xfrm>
            <a:off x="3512058" y="3675633"/>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a:t>
            </a:r>
            <a:r>
              <a:rPr sz="1200" spc="-5" dirty="0">
                <a:solidFill>
                  <a:prstClr val="black"/>
                </a:solidFill>
                <a:latin typeface="Tahoma"/>
                <a:cs typeface="Tahoma"/>
              </a:rPr>
              <a:t>,1</a:t>
            </a:r>
            <a:endParaRPr sz="1200">
              <a:solidFill>
                <a:prstClr val="black"/>
              </a:solidFill>
              <a:latin typeface="Tahoma"/>
              <a:cs typeface="Tahoma"/>
            </a:endParaRPr>
          </a:p>
        </p:txBody>
      </p:sp>
      <p:sp>
        <p:nvSpPr>
          <p:cNvPr id="16" name="object 16"/>
          <p:cNvSpPr txBox="1"/>
          <p:nvPr/>
        </p:nvSpPr>
        <p:spPr>
          <a:xfrm>
            <a:off x="2729229"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2014</a:t>
            </a:r>
            <a:endParaRPr sz="1200">
              <a:solidFill>
                <a:prstClr val="black"/>
              </a:solidFill>
              <a:latin typeface="Tahoma"/>
              <a:cs typeface="Tahoma"/>
            </a:endParaRPr>
          </a:p>
        </p:txBody>
      </p:sp>
      <p:sp>
        <p:nvSpPr>
          <p:cNvPr id="17" name="object 17"/>
          <p:cNvSpPr txBox="1"/>
          <p:nvPr/>
        </p:nvSpPr>
        <p:spPr>
          <a:xfrm>
            <a:off x="4888484"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2017</a:t>
            </a:r>
            <a:endParaRPr sz="1200">
              <a:solidFill>
                <a:prstClr val="black"/>
              </a:solidFill>
              <a:latin typeface="Tahoma"/>
              <a:cs typeface="Tahoma"/>
            </a:endParaRPr>
          </a:p>
        </p:txBody>
      </p:sp>
      <p:sp>
        <p:nvSpPr>
          <p:cNvPr id="18" name="object 18"/>
          <p:cNvSpPr txBox="1"/>
          <p:nvPr/>
        </p:nvSpPr>
        <p:spPr>
          <a:xfrm>
            <a:off x="6327140"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2019</a:t>
            </a:r>
            <a:endParaRPr sz="1200">
              <a:solidFill>
                <a:prstClr val="black"/>
              </a:solidFill>
              <a:latin typeface="Tahoma"/>
              <a:cs typeface="Tahoma"/>
            </a:endParaRPr>
          </a:p>
        </p:txBody>
      </p:sp>
      <p:sp>
        <p:nvSpPr>
          <p:cNvPr id="19" name="object 19"/>
          <p:cNvSpPr txBox="1"/>
          <p:nvPr/>
        </p:nvSpPr>
        <p:spPr>
          <a:xfrm>
            <a:off x="7046468"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2020</a:t>
            </a:r>
            <a:endParaRPr sz="1200">
              <a:solidFill>
                <a:prstClr val="black"/>
              </a:solidFill>
              <a:latin typeface="Tahoma"/>
              <a:cs typeface="Tahoma"/>
            </a:endParaRPr>
          </a:p>
        </p:txBody>
      </p:sp>
      <p:sp>
        <p:nvSpPr>
          <p:cNvPr id="20" name="object 20"/>
          <p:cNvSpPr txBox="1"/>
          <p:nvPr/>
        </p:nvSpPr>
        <p:spPr>
          <a:xfrm>
            <a:off x="7765542" y="5424322"/>
            <a:ext cx="3606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2021</a:t>
            </a:r>
            <a:endParaRPr sz="1200">
              <a:solidFill>
                <a:prstClr val="black"/>
              </a:solidFill>
              <a:latin typeface="Tahoma"/>
              <a:cs typeface="Tahoma"/>
            </a:endParaRPr>
          </a:p>
        </p:txBody>
      </p:sp>
      <p:sp>
        <p:nvSpPr>
          <p:cNvPr id="21" name="object 21"/>
          <p:cNvSpPr txBox="1"/>
          <p:nvPr/>
        </p:nvSpPr>
        <p:spPr>
          <a:xfrm>
            <a:off x="7786496" y="2478404"/>
            <a:ext cx="3225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11</a:t>
            </a:r>
            <a:r>
              <a:rPr sz="1200" spc="-5" dirty="0">
                <a:solidFill>
                  <a:prstClr val="black"/>
                </a:solidFill>
                <a:latin typeface="Tahoma"/>
                <a:cs typeface="Tahoma"/>
              </a:rPr>
              <a:t>,0</a:t>
            </a:r>
            <a:endParaRPr sz="1200">
              <a:solidFill>
                <a:prstClr val="black"/>
              </a:solidFill>
              <a:latin typeface="Tahoma"/>
              <a:cs typeface="Tahoma"/>
            </a:endParaRPr>
          </a:p>
        </p:txBody>
      </p:sp>
      <p:sp>
        <p:nvSpPr>
          <p:cNvPr id="22" name="object 22"/>
          <p:cNvSpPr txBox="1"/>
          <p:nvPr/>
        </p:nvSpPr>
        <p:spPr>
          <a:xfrm>
            <a:off x="592327" y="2429383"/>
            <a:ext cx="3225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11</a:t>
            </a:r>
            <a:r>
              <a:rPr sz="1200" spc="-5" dirty="0">
                <a:solidFill>
                  <a:prstClr val="black"/>
                </a:solidFill>
                <a:latin typeface="Tahoma"/>
                <a:cs typeface="Tahoma"/>
              </a:rPr>
              <a:t>,2</a:t>
            </a:r>
            <a:endParaRPr sz="1200">
              <a:solidFill>
                <a:prstClr val="black"/>
              </a:solidFill>
              <a:latin typeface="Tahoma"/>
              <a:cs typeface="Tahoma"/>
            </a:endParaRPr>
          </a:p>
        </p:txBody>
      </p:sp>
      <p:sp>
        <p:nvSpPr>
          <p:cNvPr id="23" name="object 23"/>
          <p:cNvSpPr txBox="1"/>
          <p:nvPr/>
        </p:nvSpPr>
        <p:spPr>
          <a:xfrm>
            <a:off x="1354327" y="3993260"/>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,8</a:t>
            </a:r>
            <a:endParaRPr sz="1200">
              <a:solidFill>
                <a:prstClr val="black"/>
              </a:solidFill>
              <a:latin typeface="Tahoma"/>
              <a:cs typeface="Tahoma"/>
            </a:endParaRPr>
          </a:p>
        </p:txBody>
      </p:sp>
      <p:sp>
        <p:nvSpPr>
          <p:cNvPr id="24" name="object 24"/>
          <p:cNvSpPr txBox="1"/>
          <p:nvPr/>
        </p:nvSpPr>
        <p:spPr>
          <a:xfrm>
            <a:off x="2073655" y="3087700"/>
            <a:ext cx="238760" cy="208915"/>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8,5</a:t>
            </a:r>
            <a:endParaRPr sz="1200">
              <a:solidFill>
                <a:prstClr val="black"/>
              </a:solidFill>
              <a:latin typeface="Tahoma"/>
              <a:cs typeface="Tahoma"/>
            </a:endParaRPr>
          </a:p>
        </p:txBody>
      </p:sp>
      <p:sp>
        <p:nvSpPr>
          <p:cNvPr id="25" name="object 25"/>
          <p:cNvSpPr txBox="1"/>
          <p:nvPr/>
        </p:nvSpPr>
        <p:spPr>
          <a:xfrm>
            <a:off x="2792983" y="3967988"/>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5" dirty="0">
                <a:solidFill>
                  <a:prstClr val="black"/>
                </a:solidFill>
                <a:latin typeface="Tahoma"/>
                <a:cs typeface="Tahoma"/>
              </a:rPr>
              <a:t>,9</a:t>
            </a:r>
            <a:endParaRPr sz="1200">
              <a:solidFill>
                <a:prstClr val="black"/>
              </a:solidFill>
              <a:latin typeface="Tahoma"/>
              <a:cs typeface="Tahoma"/>
            </a:endParaRPr>
          </a:p>
        </p:txBody>
      </p:sp>
      <p:sp>
        <p:nvSpPr>
          <p:cNvPr id="26" name="object 26"/>
          <p:cNvSpPr txBox="1"/>
          <p:nvPr/>
        </p:nvSpPr>
        <p:spPr>
          <a:xfrm>
            <a:off x="3829811" y="4358385"/>
            <a:ext cx="1039494" cy="208279"/>
          </a:xfrm>
          <a:prstGeom prst="rect">
            <a:avLst/>
          </a:prstGeom>
        </p:spPr>
        <p:txBody>
          <a:bodyPr vert="horz" wrap="square" lIns="0" tIns="12700" rIns="0" bIns="0" rtlCol="0">
            <a:spAutoFit/>
          </a:bodyPr>
          <a:lstStyle/>
          <a:p>
            <a:pPr marL="1905" algn="ctr">
              <a:spcBef>
                <a:spcPts val="100"/>
              </a:spcBef>
            </a:pPr>
            <a:r>
              <a:rPr sz="1200" spc="-5" dirty="0">
                <a:solidFill>
                  <a:prstClr val="black"/>
                </a:solidFill>
                <a:latin typeface="Tahoma"/>
                <a:cs typeface="Tahoma"/>
              </a:rPr>
              <a:t>3,3</a:t>
            </a:r>
            <a:endParaRPr sz="1200">
              <a:solidFill>
                <a:prstClr val="black"/>
              </a:solidFill>
              <a:latin typeface="Tahoma"/>
              <a:cs typeface="Tahoma"/>
            </a:endParaRPr>
          </a:p>
        </p:txBody>
      </p:sp>
      <p:sp>
        <p:nvSpPr>
          <p:cNvPr id="27" name="object 27"/>
          <p:cNvSpPr txBox="1"/>
          <p:nvPr/>
        </p:nvSpPr>
        <p:spPr>
          <a:xfrm>
            <a:off x="4952238" y="3332734"/>
            <a:ext cx="2387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7</a:t>
            </a:r>
            <a:r>
              <a:rPr sz="1200" spc="-5" dirty="0">
                <a:solidFill>
                  <a:prstClr val="black"/>
                </a:solidFill>
                <a:latin typeface="Tahoma"/>
                <a:cs typeface="Tahoma"/>
              </a:rPr>
              <a:t>,5</a:t>
            </a:r>
            <a:endParaRPr sz="1200">
              <a:solidFill>
                <a:prstClr val="black"/>
              </a:solidFill>
              <a:latin typeface="Tahoma"/>
              <a:cs typeface="Tahoma"/>
            </a:endParaRPr>
          </a:p>
        </p:txBody>
      </p:sp>
      <p:sp>
        <p:nvSpPr>
          <p:cNvPr id="28" name="object 28"/>
          <p:cNvSpPr txBox="1"/>
          <p:nvPr/>
        </p:nvSpPr>
        <p:spPr>
          <a:xfrm>
            <a:off x="5684265" y="4431538"/>
            <a:ext cx="226060" cy="208279"/>
          </a:xfrm>
          <a:prstGeom prst="rect">
            <a:avLst/>
          </a:prstGeom>
        </p:spPr>
        <p:txBody>
          <a:bodyPr vert="horz" wrap="square" lIns="0" tIns="12700" rIns="0" bIns="0" rtlCol="0">
            <a:spAutoFit/>
          </a:bodyPr>
          <a:lstStyle/>
          <a:p>
            <a:pPr>
              <a:spcBef>
                <a:spcPts val="100"/>
              </a:spcBef>
            </a:pPr>
            <a:r>
              <a:rPr sz="1200" dirty="0">
                <a:solidFill>
                  <a:prstClr val="black"/>
                </a:solidFill>
                <a:latin typeface="Tahoma"/>
                <a:cs typeface="Tahoma"/>
              </a:rPr>
              <a:t>3</a:t>
            </a:r>
            <a:r>
              <a:rPr sz="1200" spc="-5" dirty="0">
                <a:solidFill>
                  <a:prstClr val="black"/>
                </a:solidFill>
                <a:latin typeface="Tahoma"/>
                <a:cs typeface="Tahoma"/>
              </a:rPr>
              <a:t>,0</a:t>
            </a:r>
            <a:endParaRPr sz="1200">
              <a:solidFill>
                <a:prstClr val="black"/>
              </a:solidFill>
              <a:latin typeface="Tahoma"/>
              <a:cs typeface="Tahoma"/>
            </a:endParaRPr>
          </a:p>
        </p:txBody>
      </p:sp>
      <p:sp>
        <p:nvSpPr>
          <p:cNvPr id="29" name="object 29"/>
          <p:cNvSpPr txBox="1"/>
          <p:nvPr/>
        </p:nvSpPr>
        <p:spPr>
          <a:xfrm>
            <a:off x="6390894" y="4687570"/>
            <a:ext cx="957580" cy="467359"/>
          </a:xfrm>
          <a:prstGeom prst="rect">
            <a:avLst/>
          </a:prstGeom>
        </p:spPr>
        <p:txBody>
          <a:bodyPr vert="horz" wrap="square" lIns="0" tIns="50165" rIns="0" bIns="0" rtlCol="0">
            <a:spAutoFit/>
          </a:bodyPr>
          <a:lstStyle/>
          <a:p>
            <a:pPr marL="731520">
              <a:spcBef>
                <a:spcPts val="395"/>
              </a:spcBef>
            </a:pPr>
            <a:r>
              <a:rPr sz="1200" dirty="0">
                <a:solidFill>
                  <a:prstClr val="black"/>
                </a:solidFill>
                <a:latin typeface="Tahoma"/>
                <a:cs typeface="Tahoma"/>
              </a:rPr>
              <a:t>1</a:t>
            </a:r>
            <a:r>
              <a:rPr sz="1200" spc="-5" dirty="0">
                <a:solidFill>
                  <a:prstClr val="black"/>
                </a:solidFill>
                <a:latin typeface="Tahoma"/>
                <a:cs typeface="Tahoma"/>
              </a:rPr>
              <a:t>,8</a:t>
            </a:r>
            <a:endParaRPr sz="1200">
              <a:solidFill>
                <a:prstClr val="black"/>
              </a:solidFill>
              <a:latin typeface="Tahoma"/>
              <a:cs typeface="Tahoma"/>
            </a:endParaRPr>
          </a:p>
          <a:p>
            <a:pPr marL="12700">
              <a:spcBef>
                <a:spcPts val="300"/>
              </a:spcBef>
            </a:pPr>
            <a:r>
              <a:rPr sz="1200" spc="-5" dirty="0">
                <a:solidFill>
                  <a:prstClr val="black"/>
                </a:solidFill>
                <a:latin typeface="Tahoma"/>
                <a:cs typeface="Tahoma"/>
              </a:rPr>
              <a:t>0,9</a:t>
            </a:r>
            <a:endParaRPr sz="1200">
              <a:solidFill>
                <a:prstClr val="black"/>
              </a:solidFill>
              <a:latin typeface="Tahoma"/>
              <a:cs typeface="Tahoma"/>
            </a:endParaRPr>
          </a:p>
        </p:txBody>
      </p:sp>
      <p:sp>
        <p:nvSpPr>
          <p:cNvPr id="30" name="object 30"/>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7</a:t>
            </a:r>
            <a:endParaRPr sz="1400">
              <a:solidFill>
                <a:prstClr val="black"/>
              </a:solidFill>
              <a:latin typeface="Tahoma"/>
              <a:cs typeface="Tahoma"/>
            </a:endParaRPr>
          </a:p>
        </p:txBody>
      </p:sp>
      <p:sp>
        <p:nvSpPr>
          <p:cNvPr id="31" name="object 31"/>
          <p:cNvSpPr txBox="1"/>
          <p:nvPr/>
        </p:nvSpPr>
        <p:spPr>
          <a:xfrm>
            <a:off x="5546852" y="3715639"/>
            <a:ext cx="2049145" cy="453390"/>
          </a:xfrm>
          <a:prstGeom prst="rect">
            <a:avLst/>
          </a:prstGeom>
        </p:spPr>
        <p:txBody>
          <a:bodyPr vert="horz" wrap="square" lIns="0" tIns="12700" rIns="0" bIns="0" rtlCol="0">
            <a:spAutoFit/>
          </a:bodyPr>
          <a:lstStyle/>
          <a:p>
            <a:pPr algn="ctr">
              <a:spcBef>
                <a:spcPts val="100"/>
              </a:spcBef>
            </a:pPr>
            <a:r>
              <a:rPr sz="1400" b="1" dirty="0">
                <a:solidFill>
                  <a:srgbClr val="C00000"/>
                </a:solidFill>
                <a:latin typeface="Tahoma"/>
                <a:cs typeface="Tahoma"/>
              </a:rPr>
              <a:t>Ortalama</a:t>
            </a:r>
            <a:r>
              <a:rPr sz="1400" b="1" spc="-55" dirty="0">
                <a:solidFill>
                  <a:srgbClr val="C00000"/>
                </a:solidFill>
                <a:latin typeface="Tahoma"/>
                <a:cs typeface="Tahoma"/>
              </a:rPr>
              <a:t> </a:t>
            </a:r>
            <a:r>
              <a:rPr sz="1400" b="1" spc="-10" dirty="0">
                <a:solidFill>
                  <a:srgbClr val="C00000"/>
                </a:solidFill>
                <a:latin typeface="Tahoma"/>
                <a:cs typeface="Tahoma"/>
              </a:rPr>
              <a:t>(1999-2021)</a:t>
            </a:r>
            <a:endParaRPr sz="1400">
              <a:solidFill>
                <a:prstClr val="black"/>
              </a:solidFill>
              <a:latin typeface="Tahoma"/>
              <a:cs typeface="Tahoma"/>
            </a:endParaRPr>
          </a:p>
          <a:p>
            <a:pPr marL="1905" algn="ctr">
              <a:spcBef>
                <a:spcPts val="5"/>
              </a:spcBef>
            </a:pPr>
            <a:r>
              <a:rPr sz="1400" b="1" spc="-5" dirty="0">
                <a:solidFill>
                  <a:srgbClr val="C00000"/>
                </a:solidFill>
                <a:latin typeface="Tahoma"/>
                <a:cs typeface="Tahoma"/>
              </a:rPr>
              <a:t>4,7</a:t>
            </a:r>
            <a:endParaRPr sz="1400">
              <a:solidFill>
                <a:prstClr val="black"/>
              </a:solidFill>
              <a:latin typeface="Tahoma"/>
              <a:cs typeface="Tahoma"/>
            </a:endParaRPr>
          </a:p>
        </p:txBody>
      </p:sp>
    </p:spTree>
    <p:extLst>
      <p:ext uri="{BB962C8B-B14F-4D97-AF65-F5344CB8AC3E}">
        <p14:creationId xmlns:p14="http://schemas.microsoft.com/office/powerpoint/2010/main" val="3146495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esne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6" name="think-cell Slide" r:id="rId4" imgW="444" imgH="446" progId="TCLayout.ActiveDocument.1">
                  <p:embed/>
                </p:oleObj>
              </mc:Choice>
              <mc:Fallback>
                <p:oleObj name="think-cell Slide" r:id="rId4" imgW="444" imgH="44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Dikdörtgen 14"/>
          <p:cNvSpPr/>
          <p:nvPr/>
        </p:nvSpPr>
        <p:spPr bwMode="auto">
          <a:xfrm>
            <a:off x="0" y="0"/>
            <a:ext cx="9144000" cy="10001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sp>
        <p:nvSpPr>
          <p:cNvPr id="9" name="Unvan 1"/>
          <p:cNvSpPr txBox="1">
            <a:spLocks/>
          </p:cNvSpPr>
          <p:nvPr/>
        </p:nvSpPr>
        <p:spPr bwMode="auto">
          <a:xfrm>
            <a:off x="1093191" y="1707097"/>
            <a:ext cx="6193434" cy="564572"/>
          </a:xfrm>
          <a:prstGeom prst="rect">
            <a:avLst/>
          </a:prstGeom>
          <a:solidFill>
            <a:schemeClr val="bg1">
              <a:lumMod val="9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pPr algn="ctr">
              <a:defRPr/>
            </a:pPr>
            <a:r>
              <a:rPr lang="tr-TR" sz="4000" kern="0" dirty="0"/>
              <a:t>Gaziantep İli</a:t>
            </a:r>
          </a:p>
          <a:p>
            <a:pPr>
              <a:defRPr/>
            </a:pPr>
            <a:r>
              <a:rPr lang="tr-TR" sz="4000" kern="0" dirty="0" smtClean="0"/>
              <a:t>Sektör bazlı analizler</a:t>
            </a:r>
            <a:endParaRPr lang="tr-TR" sz="4000" kern="0" dirty="0"/>
          </a:p>
        </p:txBody>
      </p:sp>
      <p:sp>
        <p:nvSpPr>
          <p:cNvPr id="13" name="Dikdörtgen 12"/>
          <p:cNvSpPr/>
          <p:nvPr/>
        </p:nvSpPr>
        <p:spPr>
          <a:xfrm>
            <a:off x="343394" y="0"/>
            <a:ext cx="193964" cy="685800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prstClr val="white"/>
              </a:solidFill>
              <a:latin typeface="Calibri" panose="020F0502020204030204"/>
            </a:endParaRPr>
          </a:p>
        </p:txBody>
      </p:sp>
      <p:sp>
        <p:nvSpPr>
          <p:cNvPr id="14" name="Dikdörtgen 13"/>
          <p:cNvSpPr/>
          <p:nvPr/>
        </p:nvSpPr>
        <p:spPr>
          <a:xfrm>
            <a:off x="575952" y="0"/>
            <a:ext cx="193964" cy="6858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prstClr val="white"/>
              </a:solidFill>
              <a:latin typeface="Calibri" panose="020F0502020204030204"/>
            </a:endParaRPr>
          </a:p>
        </p:txBody>
      </p:sp>
      <p:sp>
        <p:nvSpPr>
          <p:cNvPr id="19" name="İçerik Yer Tutucusu 2"/>
          <p:cNvSpPr txBox="1">
            <a:spLocks/>
          </p:cNvSpPr>
          <p:nvPr/>
        </p:nvSpPr>
        <p:spPr bwMode="auto">
          <a:xfrm>
            <a:off x="1093192" y="2504692"/>
            <a:ext cx="7786568" cy="3447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 typeface="Wingdings" pitchFamily="2" charset="2"/>
              <a:buNone/>
              <a:defRPr/>
            </a:pPr>
            <a:endParaRPr lang="tr-TR" sz="2800" kern="0" dirty="0" smtClean="0">
              <a:solidFill>
                <a:srgbClr val="000000"/>
              </a:solidFill>
            </a:endParaRPr>
          </a:p>
          <a:p>
            <a:pPr marL="857250" lvl="1" indent="-457200">
              <a:buClr>
                <a:srgbClr val="E60000"/>
              </a:buClr>
              <a:buSzPct val="85000"/>
              <a:buFont typeface="Arial" panose="020B0604020202020204" pitchFamily="34" charset="0"/>
              <a:buChar char="•"/>
              <a:defRPr/>
            </a:pPr>
            <a:endParaRPr lang="tr-TR" sz="2400" kern="0" dirty="0" smtClean="0">
              <a:solidFill>
                <a:srgbClr val="000000"/>
              </a:solidFill>
            </a:endParaRPr>
          </a:p>
          <a:p>
            <a:pPr lvl="1">
              <a:defRPr/>
            </a:pPr>
            <a:endParaRPr lang="tr-TR" sz="2400" kern="0" dirty="0">
              <a:solidFill>
                <a:srgbClr val="000000"/>
              </a:solidFill>
            </a:endParaRPr>
          </a:p>
        </p:txBody>
      </p:sp>
      <p:sp>
        <p:nvSpPr>
          <p:cNvPr id="16" name="Dikdörtgen 15"/>
          <p:cNvSpPr/>
          <p:nvPr/>
        </p:nvSpPr>
        <p:spPr>
          <a:xfrm>
            <a:off x="6247396" y="318658"/>
            <a:ext cx="2632364" cy="13438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7" name="Resim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3844956" y="463044"/>
            <a:ext cx="1792059" cy="763284"/>
          </a:xfrm>
          <a:prstGeom prst="rect">
            <a:avLst/>
          </a:prstGeom>
          <a:solidFill>
            <a:schemeClr val="bg1">
              <a:alpha val="95000"/>
            </a:schemeClr>
          </a:solidFill>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61290" r="67302" b="8237"/>
          <a:stretch/>
        </p:blipFill>
        <p:spPr>
          <a:xfrm>
            <a:off x="7044034" y="463044"/>
            <a:ext cx="1620995" cy="763284"/>
          </a:xfrm>
          <a:prstGeom prst="rect">
            <a:avLst/>
          </a:prstGeom>
        </p:spPr>
      </p:pic>
      <p:pic>
        <p:nvPicPr>
          <p:cNvPr id="20" name="Resim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0171" y="449294"/>
            <a:ext cx="775563" cy="775563"/>
          </a:xfrm>
          <a:prstGeom prst="rect">
            <a:avLst/>
          </a:prstGeom>
        </p:spPr>
      </p:pic>
      <p:sp>
        <p:nvSpPr>
          <p:cNvPr id="21" name="Dikdörtgen 20"/>
          <p:cNvSpPr/>
          <p:nvPr/>
        </p:nvSpPr>
        <p:spPr>
          <a:xfrm>
            <a:off x="3643086" y="317160"/>
            <a:ext cx="5244191" cy="109259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2" name="İçerik Yer Tutucusu 2"/>
          <p:cNvSpPr txBox="1">
            <a:spLocks/>
          </p:cNvSpPr>
          <p:nvPr/>
        </p:nvSpPr>
        <p:spPr bwMode="auto">
          <a:xfrm>
            <a:off x="1123700" y="2635525"/>
            <a:ext cx="7715499" cy="3447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j-lt"/>
                <a:cs typeface="+mn-cs"/>
              </a:defRPr>
            </a:lvl2pPr>
            <a:lvl3pPr marL="1143000" indent="-228600" algn="l" rtl="0" eaLnBrk="0" fontAlgn="base" hangingPunct="0">
              <a:spcBef>
                <a:spcPct val="20000"/>
              </a:spcBef>
              <a:spcAft>
                <a:spcPct val="0"/>
              </a:spcAft>
              <a:buChar char="•"/>
              <a:defRPr sz="2400">
                <a:solidFill>
                  <a:schemeClr val="tx1"/>
                </a:solidFill>
                <a:latin typeface="+mj-lt"/>
                <a:cs typeface="+mn-cs"/>
              </a:defRPr>
            </a:lvl3pPr>
            <a:lvl4pPr marL="1600200" indent="-228600" algn="l" rtl="0" eaLnBrk="0" fontAlgn="base" hangingPunct="0">
              <a:spcBef>
                <a:spcPct val="20000"/>
              </a:spcBef>
              <a:spcAft>
                <a:spcPct val="0"/>
              </a:spcAft>
              <a:buChar char="–"/>
              <a:defRPr sz="2000">
                <a:solidFill>
                  <a:schemeClr val="tx1"/>
                </a:solidFill>
                <a:latin typeface="+mj-lt"/>
                <a:cs typeface="+mn-cs"/>
              </a:defRPr>
            </a:lvl4pPr>
            <a:lvl5pPr marL="2057400" indent="-228600" algn="l" rtl="0" eaLnBrk="0" fontAlgn="base" hangingPunct="0">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defRPr/>
            </a:pPr>
            <a:r>
              <a:rPr lang="tr-TR" kern="0" dirty="0" smtClean="0">
                <a:solidFill>
                  <a:srgbClr val="000000"/>
                </a:solidFill>
              </a:rPr>
              <a:t>Sektörel dağılım</a:t>
            </a:r>
          </a:p>
          <a:p>
            <a:pPr>
              <a:defRPr/>
            </a:pPr>
            <a:r>
              <a:rPr lang="tr-TR" kern="0" dirty="0" smtClean="0">
                <a:solidFill>
                  <a:srgbClr val="000000"/>
                </a:solidFill>
              </a:rPr>
              <a:t>Tarım</a:t>
            </a:r>
          </a:p>
          <a:p>
            <a:pPr>
              <a:defRPr/>
            </a:pPr>
            <a:r>
              <a:rPr lang="tr-TR" kern="0" dirty="0" smtClean="0">
                <a:solidFill>
                  <a:srgbClr val="000000"/>
                </a:solidFill>
              </a:rPr>
              <a:t>Turizm</a:t>
            </a:r>
          </a:p>
          <a:p>
            <a:pPr>
              <a:defRPr/>
            </a:pPr>
            <a:r>
              <a:rPr lang="tr-TR" kern="0" dirty="0" smtClean="0">
                <a:solidFill>
                  <a:srgbClr val="000000"/>
                </a:solidFill>
              </a:rPr>
              <a:t>Eğitim</a:t>
            </a:r>
          </a:p>
          <a:p>
            <a:pPr>
              <a:defRPr/>
            </a:pPr>
            <a:r>
              <a:rPr lang="tr-TR" kern="0" dirty="0" smtClean="0">
                <a:solidFill>
                  <a:srgbClr val="000000"/>
                </a:solidFill>
              </a:rPr>
              <a:t>Sağlık</a:t>
            </a:r>
            <a:endParaRPr lang="tr-TR" kern="0" dirty="0">
              <a:solidFill>
                <a:srgbClr val="000000"/>
              </a:solidFill>
            </a:endParaRPr>
          </a:p>
          <a:p>
            <a:pPr>
              <a:defRPr/>
            </a:pPr>
            <a:endParaRPr lang="tr-TR" kern="0" dirty="0" smtClean="0">
              <a:solidFill>
                <a:srgbClr val="000000"/>
              </a:solidFill>
            </a:endParaRPr>
          </a:p>
          <a:p>
            <a:pPr marL="857250" lvl="1" indent="-457200">
              <a:buClr>
                <a:srgbClr val="E60000"/>
              </a:buClr>
              <a:buSzPct val="85000"/>
              <a:buFont typeface="Arial" panose="020B0604020202020204" pitchFamily="34" charset="0"/>
              <a:buChar char="•"/>
            </a:pPr>
            <a:endParaRPr lang="tr-TR" kern="0" dirty="0" smtClean="0">
              <a:solidFill>
                <a:srgbClr val="000000"/>
              </a:solidFill>
            </a:endParaRPr>
          </a:p>
          <a:p>
            <a:pPr lvl="1">
              <a:defRPr/>
            </a:pPr>
            <a:endParaRPr lang="tr-TR" kern="0" dirty="0">
              <a:solidFill>
                <a:srgbClr val="000000"/>
              </a:solidFill>
            </a:endParaRPr>
          </a:p>
        </p:txBody>
      </p:sp>
    </p:spTree>
    <p:extLst>
      <p:ext uri="{BB962C8B-B14F-4D97-AF65-F5344CB8AC3E}">
        <p14:creationId xmlns:p14="http://schemas.microsoft.com/office/powerpoint/2010/main" val="225341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71</a:t>
            </a:fld>
            <a:endParaRPr lang="en-GB" dirty="0"/>
          </a:p>
        </p:txBody>
      </p:sp>
      <p:sp>
        <p:nvSpPr>
          <p:cNvPr id="7" name="Unvan 1"/>
          <p:cNvSpPr>
            <a:spLocks noGrp="1"/>
          </p:cNvSpPr>
          <p:nvPr>
            <p:ph type="title"/>
          </p:nvPr>
        </p:nvSpPr>
        <p:spPr>
          <a:xfrm>
            <a:off x="304800" y="990602"/>
            <a:ext cx="8534400" cy="1175549"/>
          </a:xfrm>
        </p:spPr>
        <p:txBody>
          <a:bodyPr vert="horz"/>
          <a:lstStyle/>
          <a:p>
            <a:r>
              <a:rPr lang="tr-TR" sz="2400" b="0" dirty="0" smtClean="0"/>
              <a:t>Çevre illerine kıyasla Gaziantep’te </a:t>
            </a:r>
            <a:r>
              <a:rPr lang="tr-TR" sz="2400" dirty="0"/>
              <a:t>Sanayi ve İmalat sektörleriyle </a:t>
            </a:r>
            <a:r>
              <a:rPr lang="tr-TR" sz="2400" b="0" dirty="0"/>
              <a:t>ön plana </a:t>
            </a:r>
            <a:r>
              <a:rPr lang="tr-TR" sz="2400" b="0" dirty="0" smtClean="0"/>
              <a:t>çıkıyor.</a:t>
            </a:r>
            <a:r>
              <a:rPr lang="tr-TR" sz="2400" dirty="0" smtClean="0"/>
              <a:t/>
            </a:r>
            <a:br>
              <a:rPr lang="tr-TR" sz="2400" dirty="0" smtClean="0"/>
            </a:br>
            <a:r>
              <a:rPr lang="tr-TR" sz="1800" b="0" dirty="0" smtClean="0"/>
              <a:t>Gaziantep </a:t>
            </a:r>
            <a:r>
              <a:rPr lang="tr-TR" sz="1800" b="0" dirty="0"/>
              <a:t>İnşaat ve Gayrimenkul sektörlerinin GSYH’deki payı daha </a:t>
            </a:r>
            <a:r>
              <a:rPr lang="tr-TR" sz="1800" b="0" dirty="0" smtClean="0"/>
              <a:t>düşük.</a:t>
            </a:r>
            <a:endParaRPr lang="tr-TR" sz="1800" b="0" dirty="0"/>
          </a:p>
        </p:txBody>
      </p:sp>
      <p:sp>
        <p:nvSpPr>
          <p:cNvPr id="8" name="Metin kutusu 7"/>
          <p:cNvSpPr txBox="1"/>
          <p:nvPr/>
        </p:nvSpPr>
        <p:spPr>
          <a:xfrm>
            <a:off x="9718" y="2265584"/>
            <a:ext cx="9134282" cy="523220"/>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GSYH’nin sektörlere göre dağılımı, %, Türkiye ve Gaziantep, 2004 </a:t>
            </a:r>
            <a:r>
              <a:rPr lang="tr-TR" sz="1400" b="1" dirty="0" smtClean="0">
                <a:solidFill>
                  <a:srgbClr val="FFFFFF"/>
                </a:solidFill>
                <a:ea typeface="Tahoma" panose="020B0604030504040204" pitchFamily="34" charset="0"/>
                <a:cs typeface="Tahoma" panose="020B0604030504040204" pitchFamily="34" charset="0"/>
              </a:rPr>
              <a:t>ve2020</a:t>
            </a:r>
          </a:p>
          <a:p>
            <a:pPr algn="ctr">
              <a:defRPr/>
            </a:pPr>
            <a:endParaRPr lang="tr-TR" sz="1400" b="1" dirty="0">
              <a:solidFill>
                <a:srgbClr val="FFFFFF"/>
              </a:solidFill>
              <a:ea typeface="Tahoma" panose="020B0604030504040204" pitchFamily="34" charset="0"/>
              <a:cs typeface="Tahoma" panose="020B0604030504040204" pitchFamily="34" charset="0"/>
            </a:endParaRPr>
          </a:p>
        </p:txBody>
      </p:sp>
      <p:graphicFrame>
        <p:nvGraphicFramePr>
          <p:cNvPr id="13" name="Grafik 12"/>
          <p:cNvGraphicFramePr>
            <a:graphicFrameLocks/>
          </p:cNvGraphicFramePr>
          <p:nvPr>
            <p:extLst>
              <p:ext uri="{D42A27DB-BD31-4B8C-83A1-F6EECF244321}">
                <p14:modId xmlns:p14="http://schemas.microsoft.com/office/powerpoint/2010/main" val="1435977207"/>
              </p:ext>
            </p:extLst>
          </p:nvPr>
        </p:nvGraphicFramePr>
        <p:xfrm>
          <a:off x="152401" y="3048000"/>
          <a:ext cx="4424458"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o 2"/>
          <p:cNvGraphicFramePr>
            <a:graphicFrameLocks noGrp="1"/>
          </p:cNvGraphicFramePr>
          <p:nvPr>
            <p:extLst>
              <p:ext uri="{D42A27DB-BD31-4B8C-83A1-F6EECF244321}">
                <p14:modId xmlns:p14="http://schemas.microsoft.com/office/powerpoint/2010/main" val="3959782971"/>
              </p:ext>
            </p:extLst>
          </p:nvPr>
        </p:nvGraphicFramePr>
        <p:xfrm>
          <a:off x="4495800" y="3632236"/>
          <a:ext cx="4343400" cy="1701764"/>
        </p:xfrm>
        <a:graphic>
          <a:graphicData uri="http://schemas.openxmlformats.org/drawingml/2006/table">
            <a:tbl>
              <a:tblPr>
                <a:tableStyleId>{3C2FFA5D-87B4-456A-9821-1D502468CF0F}</a:tableStyleId>
              </a:tblPr>
              <a:tblGrid>
                <a:gridCol w="776288"/>
                <a:gridCol w="263525"/>
                <a:gridCol w="457088"/>
                <a:gridCol w="500295"/>
                <a:gridCol w="500295"/>
                <a:gridCol w="457088"/>
                <a:gridCol w="457088"/>
                <a:gridCol w="398333"/>
                <a:gridCol w="533400"/>
              </a:tblGrid>
              <a:tr h="321753">
                <a:tc>
                  <a:txBody>
                    <a:bodyPr/>
                    <a:lstStyle/>
                    <a:p>
                      <a:pPr algn="l" fontAlgn="b"/>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Yıl</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Tarım</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Sanayi</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İmalat</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İnşaat</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Hizmetler</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Bilgi</a:t>
                      </a:r>
                      <a:r>
                        <a:rPr lang="en-US" sz="800" u="none" strike="noStrike" dirty="0">
                          <a:effectLst/>
                        </a:rPr>
                        <a:t> </a:t>
                      </a:r>
                      <a:r>
                        <a:rPr lang="en-US" sz="800" u="none" strike="noStrike" dirty="0" err="1">
                          <a:effectLst/>
                        </a:rPr>
                        <a:t>ve</a:t>
                      </a:r>
                      <a:r>
                        <a:rPr lang="en-US" sz="800" u="none" strike="noStrike" dirty="0">
                          <a:effectLst/>
                        </a:rPr>
                        <a:t> </a:t>
                      </a:r>
                      <a:r>
                        <a:rPr lang="en-US" sz="800" u="none" strike="noStrike" dirty="0" err="1">
                          <a:effectLst/>
                        </a:rPr>
                        <a:t>iletişim</a:t>
                      </a:r>
                      <a:endParaRPr lang="en-US" sz="800" b="0" i="0" u="none" strike="noStrike" dirty="0">
                        <a:solidFill>
                          <a:srgbClr val="000000"/>
                        </a:solidFill>
                        <a:effectLst/>
                        <a:latin typeface="Calibri"/>
                      </a:endParaRPr>
                    </a:p>
                  </a:txBody>
                  <a:tcPr marL="9525" marR="9525" marT="9525" marB="0" anchor="b">
                    <a:solidFill>
                      <a:srgbClr val="FFC000"/>
                    </a:solidFill>
                  </a:tcPr>
                </a:tc>
                <a:tc>
                  <a:txBody>
                    <a:bodyPr/>
                    <a:lstStyle/>
                    <a:p>
                      <a:pPr algn="l" fontAlgn="b"/>
                      <a:r>
                        <a:rPr lang="en-US" sz="800" u="none" strike="noStrike" dirty="0" err="1">
                          <a:effectLst/>
                        </a:rPr>
                        <a:t>Finans</a:t>
                      </a:r>
                      <a:r>
                        <a:rPr lang="en-US" sz="800" u="none" strike="noStrike" dirty="0">
                          <a:effectLst/>
                        </a:rPr>
                        <a:t> </a:t>
                      </a:r>
                      <a:r>
                        <a:rPr lang="en-US" sz="800" u="none" strike="noStrike" dirty="0" err="1">
                          <a:effectLst/>
                        </a:rPr>
                        <a:t>ve</a:t>
                      </a:r>
                      <a:r>
                        <a:rPr lang="en-US" sz="800" u="none" strike="noStrike" dirty="0">
                          <a:effectLst/>
                        </a:rPr>
                        <a:t> </a:t>
                      </a:r>
                      <a:r>
                        <a:rPr lang="en-US" sz="800" u="none" strike="noStrike" dirty="0" err="1">
                          <a:effectLst/>
                        </a:rPr>
                        <a:t>sigortacılık</a:t>
                      </a:r>
                      <a:endParaRPr lang="en-US" sz="800" b="0" i="0" u="none" strike="noStrike" dirty="0">
                        <a:solidFill>
                          <a:srgbClr val="000000"/>
                        </a:solidFill>
                        <a:effectLst/>
                        <a:latin typeface="Calibri"/>
                      </a:endParaRPr>
                    </a:p>
                  </a:txBody>
                  <a:tcPr marL="9525" marR="9525" marT="9525" marB="0" anchor="b">
                    <a:solidFill>
                      <a:srgbClr val="FFC000"/>
                    </a:solidFill>
                  </a:tcPr>
                </a:tc>
              </a:tr>
              <a:tr h="177764">
                <a:tc>
                  <a:txBody>
                    <a:bodyPr/>
                    <a:lstStyle/>
                    <a:p>
                      <a:pPr algn="l" fontAlgn="b"/>
                      <a:r>
                        <a:rPr lang="en-US" sz="800" u="none" strike="noStrike" dirty="0">
                          <a:effectLst/>
                        </a:rPr>
                        <a:t>Gaziantep</a:t>
                      </a:r>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a:effectLst/>
                        </a:rPr>
                        <a:t>2004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736843</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3631908</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3394099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1395579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2907357</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110132</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157132</a:t>
                      </a:r>
                      <a:endParaRPr lang="en-US" sz="800" b="0" i="0" u="none" strike="noStrike">
                        <a:solidFill>
                          <a:srgbClr val="000000"/>
                        </a:solidFill>
                        <a:effectLst/>
                        <a:latin typeface="Calibri"/>
                      </a:endParaRPr>
                    </a:p>
                  </a:txBody>
                  <a:tcPr marL="9525" marR="9525" marT="9525" marB="0" anchor="b"/>
                </a:tc>
              </a:tr>
              <a:tr h="177764">
                <a:tc>
                  <a:txBody>
                    <a:bodyPr/>
                    <a:lstStyle/>
                    <a:p>
                      <a:pPr algn="l" fontAlgn="b"/>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dirty="0">
                          <a:effectLst/>
                        </a:rPr>
                        <a:t>2020</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1667553</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11750957</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11035629</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4070626</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7282585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133290</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864331</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r>
              <a:tr h="177764">
                <a:tc>
                  <a:txBody>
                    <a:bodyPr/>
                    <a:lstStyle/>
                    <a:p>
                      <a:pPr algn="l" fontAlgn="b"/>
                      <a:r>
                        <a:rPr lang="en-US" sz="800" u="none" strike="noStrike" dirty="0" err="1">
                          <a:effectLst/>
                        </a:rPr>
                        <a:t>Şanlıurfa</a:t>
                      </a:r>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a:effectLst/>
                        </a:rPr>
                        <a:t>2004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2225944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410939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280643</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1308903</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1367364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83862</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dirty="0">
                          <a:effectLst/>
                        </a:rPr>
                        <a:t>52524</a:t>
                      </a:r>
                      <a:endParaRPr lang="en-US" sz="800" b="0" i="0" u="none" strike="noStrike" dirty="0">
                        <a:solidFill>
                          <a:srgbClr val="000000"/>
                        </a:solidFill>
                        <a:effectLst/>
                        <a:latin typeface="Calibri"/>
                      </a:endParaRPr>
                    </a:p>
                  </a:txBody>
                  <a:tcPr marL="9525" marR="9525" marT="9525" marB="0" anchor="b"/>
                </a:tc>
              </a:tr>
              <a:tr h="177764">
                <a:tc>
                  <a:txBody>
                    <a:bodyPr/>
                    <a:lstStyle/>
                    <a:p>
                      <a:pPr algn="l" fontAlgn="b"/>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dirty="0">
                          <a:effectLst/>
                        </a:rPr>
                        <a:t>2020</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3395675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1455124</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870632</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1911728</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2911312</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68177</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295617</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r>
              <a:tr h="177764">
                <a:tc>
                  <a:txBody>
                    <a:bodyPr/>
                    <a:lstStyle/>
                    <a:p>
                      <a:pPr algn="l" fontAlgn="b"/>
                      <a:r>
                        <a:rPr lang="en-US" sz="800" u="none" strike="noStrike" dirty="0">
                          <a:effectLst/>
                        </a:rPr>
                        <a:t>Adana</a:t>
                      </a:r>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a:effectLst/>
                        </a:rPr>
                        <a:t>2004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2248488</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2664399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2097162</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2161616</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4866855</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248406</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372823</a:t>
                      </a:r>
                      <a:endParaRPr lang="en-US" sz="800" b="0" i="0" u="none" strike="noStrike">
                        <a:solidFill>
                          <a:srgbClr val="000000"/>
                        </a:solidFill>
                        <a:effectLst/>
                        <a:latin typeface="Calibri"/>
                      </a:endParaRPr>
                    </a:p>
                  </a:txBody>
                  <a:tcPr marL="9525" marR="9525" marT="9525" marB="0" anchor="b"/>
                </a:tc>
              </a:tr>
              <a:tr h="177764">
                <a:tc>
                  <a:txBody>
                    <a:bodyPr/>
                    <a:lstStyle/>
                    <a:p>
                      <a:pPr algn="l" fontAlgn="b"/>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dirty="0">
                          <a:effectLst/>
                        </a:rPr>
                        <a:t>2020</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3049804</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7626805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5876041</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4188894</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9485637</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520755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1405085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r>
              <a:tr h="135663">
                <a:tc>
                  <a:txBody>
                    <a:bodyPr/>
                    <a:lstStyle/>
                    <a:p>
                      <a:pPr algn="l" fontAlgn="b"/>
                      <a:r>
                        <a:rPr lang="en-US" sz="800" u="none" strike="noStrike" dirty="0" err="1">
                          <a:effectLst/>
                        </a:rPr>
                        <a:t>Kahramanmaraş</a:t>
                      </a:r>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a:effectLst/>
                        </a:rPr>
                        <a:t>2004</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dirty="0">
                          <a:effectLst/>
                        </a:rPr>
                        <a:t>1199617</a:t>
                      </a:r>
                      <a:endParaRPr lang="en-US" sz="800" b="0" i="0" u="none" strike="noStrike" dirty="0">
                        <a:solidFill>
                          <a:srgbClr val="000000"/>
                        </a:solidFill>
                        <a:effectLst/>
                        <a:latin typeface="Calibri"/>
                      </a:endParaRPr>
                    </a:p>
                  </a:txBody>
                  <a:tcPr marL="9525" marR="9525" marT="9525" marB="0" anchor="b"/>
                </a:tc>
                <a:tc>
                  <a:txBody>
                    <a:bodyPr/>
                    <a:lstStyle/>
                    <a:p>
                      <a:pPr algn="r" fontAlgn="b"/>
                      <a:r>
                        <a:rPr lang="en-US" sz="800" u="none" strike="noStrike">
                          <a:effectLst/>
                        </a:rPr>
                        <a:t>2227219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1398289</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1129155</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1039131</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51896</a:t>
                      </a:r>
                      <a:endParaRPr lang="en-US" sz="800" b="0" i="0" u="none" strike="noStrike">
                        <a:solidFill>
                          <a:srgbClr val="000000"/>
                        </a:solidFill>
                        <a:effectLst/>
                        <a:latin typeface="Calibri"/>
                      </a:endParaRPr>
                    </a:p>
                  </a:txBody>
                  <a:tcPr marL="9525" marR="9525" marT="9525" marB="0" anchor="b"/>
                </a:tc>
                <a:tc>
                  <a:txBody>
                    <a:bodyPr/>
                    <a:lstStyle/>
                    <a:p>
                      <a:pPr algn="r" fontAlgn="b"/>
                      <a:r>
                        <a:rPr lang="en-US" sz="800" u="none" strike="noStrike">
                          <a:effectLst/>
                        </a:rPr>
                        <a:t>66962</a:t>
                      </a:r>
                      <a:endParaRPr lang="en-US" sz="800" b="0" i="0" u="none" strike="noStrike">
                        <a:solidFill>
                          <a:srgbClr val="000000"/>
                        </a:solidFill>
                        <a:effectLst/>
                        <a:latin typeface="Calibri"/>
                      </a:endParaRPr>
                    </a:p>
                  </a:txBody>
                  <a:tcPr marL="9525" marR="9525" marT="9525" marB="0" anchor="b"/>
                </a:tc>
              </a:tr>
              <a:tr h="177764">
                <a:tc>
                  <a:txBody>
                    <a:bodyPr/>
                    <a:lstStyle/>
                    <a:p>
                      <a:pPr algn="l" fontAlgn="b"/>
                      <a:endParaRPr lang="en-US" sz="8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r" fontAlgn="b"/>
                      <a:r>
                        <a:rPr lang="en-US" sz="800" u="none" strike="noStrike" dirty="0">
                          <a:effectLst/>
                        </a:rPr>
                        <a:t>2020</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1561971</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4553801</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3407819</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2668156</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2225325</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85602</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c>
                  <a:txBody>
                    <a:bodyPr/>
                    <a:lstStyle/>
                    <a:p>
                      <a:pPr algn="r" fontAlgn="b"/>
                      <a:r>
                        <a:rPr lang="en-US" sz="800" u="none" strike="noStrike" dirty="0">
                          <a:effectLst/>
                        </a:rPr>
                        <a:t>315653</a:t>
                      </a:r>
                      <a:endParaRPr lang="en-US" sz="800" b="0" i="0" u="none" strike="noStrike" dirty="0">
                        <a:solidFill>
                          <a:srgbClr val="000000"/>
                        </a:solidFill>
                        <a:effectLst/>
                        <a:latin typeface="Calibri"/>
                      </a:endParaRPr>
                    </a:p>
                  </a:txBody>
                  <a:tcPr marL="9525" marR="9525" marT="9525" marB="0" anchor="b">
                    <a:solidFill>
                      <a:schemeClr val="bg2">
                        <a:lumMod val="60000"/>
                        <a:lumOff val="40000"/>
                      </a:schemeClr>
                    </a:solidFill>
                  </a:tcPr>
                </a:tc>
              </a:tr>
            </a:tbl>
          </a:graphicData>
        </a:graphic>
      </p:graphicFrame>
    </p:spTree>
    <p:extLst>
      <p:ext uri="{BB962C8B-B14F-4D97-AF65-F5344CB8AC3E}">
        <p14:creationId xmlns:p14="http://schemas.microsoft.com/office/powerpoint/2010/main" val="2285291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Nesne 30"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23" name="think-cell Slide" r:id="rId4" imgW="444" imgH="446" progId="TCLayout.ActiveDocument.1">
                  <p:embed/>
                </p:oleObj>
              </mc:Choice>
              <mc:Fallback>
                <p:oleObj name="think-cell Slide" r:id="rId4" imgW="444" imgH="44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Unvan 1"/>
          <p:cNvSpPr>
            <a:spLocks noGrp="1"/>
          </p:cNvSpPr>
          <p:nvPr>
            <p:ph type="title"/>
          </p:nvPr>
        </p:nvSpPr>
        <p:spPr>
          <a:xfrm>
            <a:off x="304800" y="790576"/>
            <a:ext cx="8534400" cy="850898"/>
          </a:xfrm>
        </p:spPr>
        <p:txBody>
          <a:bodyPr vert="horz"/>
          <a:lstStyle/>
          <a:p>
            <a:r>
              <a:rPr lang="tr-TR" sz="1800" dirty="0" smtClean="0"/>
              <a:t>Tarım alanı bakımından Şanlıurfa Gaziantep’in önünde</a:t>
            </a:r>
            <a:br>
              <a:rPr lang="tr-TR" sz="1800" dirty="0" smtClean="0"/>
            </a:br>
            <a:r>
              <a:rPr lang="tr-TR" sz="1800" b="0" dirty="0"/>
              <a:t>Meyveler</a:t>
            </a:r>
            <a:r>
              <a:rPr lang="tr-TR" sz="1800" b="0" dirty="0" smtClean="0"/>
              <a:t>, içecek </a:t>
            </a:r>
            <a:r>
              <a:rPr lang="tr-TR" sz="1800" b="0" dirty="0"/>
              <a:t>ve baharat </a:t>
            </a:r>
            <a:r>
              <a:rPr lang="tr-TR" sz="1800" b="0" dirty="0" smtClean="0"/>
              <a:t>üretimine ayrılan tarım alanları ile sebze bahçeleri alanı oranlarında, Gaziantep’te </a:t>
            </a:r>
            <a:r>
              <a:rPr lang="tr-TR" sz="1800" b="0" dirty="0" err="1" smtClean="0"/>
              <a:t>Şanlıurafa’dan</a:t>
            </a:r>
            <a:r>
              <a:rPr lang="tr-TR" sz="1800" b="0" dirty="0" smtClean="0"/>
              <a:t> daha yüksek</a:t>
            </a:r>
            <a:endParaRPr lang="tr-TR" sz="1800" b="0"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72</a:t>
            </a:fld>
            <a:endParaRPr lang="en-GB" dirty="0"/>
          </a:p>
        </p:txBody>
      </p:sp>
      <p:sp>
        <p:nvSpPr>
          <p:cNvPr id="23" name="Metin kutusu 22"/>
          <p:cNvSpPr txBox="1"/>
          <p:nvPr/>
        </p:nvSpPr>
        <p:spPr>
          <a:xfrm>
            <a:off x="-14376" y="6592892"/>
            <a:ext cx="9029878"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a:t>
            </a:r>
            <a:endParaRPr lang="tr-TR" altLang="tr-TR" sz="1200" dirty="0">
              <a:solidFill>
                <a:srgbClr val="000000"/>
              </a:solidFill>
            </a:endParaRPr>
          </a:p>
        </p:txBody>
      </p:sp>
      <p:sp>
        <p:nvSpPr>
          <p:cNvPr id="24" name="Metin kutusu 23"/>
          <p:cNvSpPr txBox="1"/>
          <p:nvPr/>
        </p:nvSpPr>
        <p:spPr>
          <a:xfrm>
            <a:off x="0" y="1670050"/>
            <a:ext cx="9166136" cy="307975"/>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İşlenen tarım alanı istatistikleri, Gaziantep ve emsal iller, 2004-2020</a:t>
            </a:r>
          </a:p>
        </p:txBody>
      </p:sp>
      <p:cxnSp>
        <p:nvCxnSpPr>
          <p:cNvPr id="25" name="Düz Bağlayıcı 24"/>
          <p:cNvCxnSpPr/>
          <p:nvPr/>
        </p:nvCxnSpPr>
        <p:spPr bwMode="auto">
          <a:xfrm>
            <a:off x="4737098" y="2879725"/>
            <a:ext cx="0" cy="306070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7" name="Metin kutusu 26"/>
          <p:cNvSpPr txBox="1"/>
          <p:nvPr/>
        </p:nvSpPr>
        <p:spPr>
          <a:xfrm>
            <a:off x="446086" y="2665413"/>
            <a:ext cx="4291012" cy="276999"/>
          </a:xfrm>
          <a:prstGeom prst="rect">
            <a:avLst/>
          </a:prstGeom>
          <a:noFill/>
        </p:spPr>
        <p:txBody>
          <a:bodyPr wrap="square" rtlCol="0">
            <a:spAutoFit/>
          </a:bodyPr>
          <a:lstStyle/>
          <a:p>
            <a:r>
              <a:rPr lang="tr-TR" sz="1200" b="1" i="1" dirty="0">
                <a:solidFill>
                  <a:srgbClr val="808080">
                    <a:lumMod val="75000"/>
                  </a:srgbClr>
                </a:solidFill>
              </a:rPr>
              <a:t>İşlenen tarım alanı</a:t>
            </a:r>
          </a:p>
        </p:txBody>
      </p:sp>
      <p:sp>
        <p:nvSpPr>
          <p:cNvPr id="28" name="Metin kutusu 27"/>
          <p:cNvSpPr txBox="1"/>
          <p:nvPr/>
        </p:nvSpPr>
        <p:spPr>
          <a:xfrm>
            <a:off x="4843463" y="2342356"/>
            <a:ext cx="4172039" cy="646113"/>
          </a:xfrm>
          <a:prstGeom prst="rect">
            <a:avLst/>
          </a:prstGeom>
          <a:noFill/>
        </p:spPr>
        <p:txBody>
          <a:bodyPr wrap="square" rtlCol="0">
            <a:spAutoFit/>
          </a:bodyPr>
          <a:lstStyle/>
          <a:p>
            <a:r>
              <a:rPr lang="tr-TR" sz="1200" b="1" i="1" dirty="0">
                <a:solidFill>
                  <a:srgbClr val="808080">
                    <a:lumMod val="75000"/>
                  </a:srgbClr>
                </a:solidFill>
              </a:rPr>
              <a:t>Bitkisel üretim faaliyetine göre işlenen tarım alanı, ilin kendi içerisindeki  toplam tarım alanlarından alınan pay, %</a:t>
            </a:r>
          </a:p>
        </p:txBody>
      </p:sp>
      <p:graphicFrame>
        <p:nvGraphicFramePr>
          <p:cNvPr id="3" name="Tablo 2"/>
          <p:cNvGraphicFramePr>
            <a:graphicFrameLocks noGrp="1"/>
          </p:cNvGraphicFramePr>
          <p:nvPr>
            <p:extLst/>
          </p:nvPr>
        </p:nvGraphicFramePr>
        <p:xfrm>
          <a:off x="4794249" y="3314700"/>
          <a:ext cx="4221254" cy="2300287"/>
        </p:xfrm>
        <a:graphic>
          <a:graphicData uri="http://schemas.openxmlformats.org/drawingml/2006/table">
            <a:tbl>
              <a:tblPr>
                <a:tableStyleId>{284E427A-3D55-4303-BF80-6455036E1DE7}</a:tableStyleId>
              </a:tblPr>
              <a:tblGrid>
                <a:gridCol w="1098894"/>
                <a:gridCol w="780590"/>
                <a:gridCol w="780590"/>
                <a:gridCol w="780590"/>
                <a:gridCol w="780590"/>
              </a:tblGrid>
              <a:tr h="1269572">
                <a:tc>
                  <a:txBody>
                    <a:bodyPr/>
                    <a:lstStyle/>
                    <a:p>
                      <a:pPr algn="l" rtl="0" fontAlgn="ctr"/>
                      <a:r>
                        <a:rPr lang="en-US" sz="1100" b="0" i="0" u="none" strike="noStrike" dirty="0">
                          <a:solidFill>
                            <a:srgbClr val="000000"/>
                          </a:solidFill>
                          <a:effectLst/>
                          <a:latin typeface="Tahoma" panose="020B0604030504040204" pitchFamily="34" charset="0"/>
                        </a:rPr>
                        <a:t> </a:t>
                      </a:r>
                    </a:p>
                  </a:txBody>
                  <a:tcPr marL="7620" marR="7620" marT="7620" marB="0" anchor="ctr">
                    <a:solidFill>
                      <a:srgbClr val="FFDF7F"/>
                    </a:solidFill>
                  </a:tcPr>
                </a:tc>
                <a:tc>
                  <a:txBody>
                    <a:bodyPr/>
                    <a:lstStyle/>
                    <a:p>
                      <a:pPr algn="l" rtl="0" fontAlgn="ctr"/>
                      <a:r>
                        <a:rPr lang="en-US" sz="1100" b="0" i="0" u="none" strike="noStrike">
                          <a:solidFill>
                            <a:srgbClr val="000000"/>
                          </a:solidFill>
                          <a:effectLst/>
                          <a:latin typeface="Tahoma" panose="020B0604030504040204" pitchFamily="34" charset="0"/>
                        </a:rPr>
                        <a:t>Tahıllar ve diğer bitkisel ürünlerin alanı  </a:t>
                      </a:r>
                    </a:p>
                  </a:txBody>
                  <a:tcPr marL="7620" marR="7620" marT="7620" marB="0" anchor="ctr">
                    <a:solidFill>
                      <a:srgbClr val="FFDF7F"/>
                    </a:solidFill>
                  </a:tcPr>
                </a:tc>
                <a:tc>
                  <a:txBody>
                    <a:bodyPr/>
                    <a:lstStyle/>
                    <a:p>
                      <a:pPr algn="l" rtl="0" fontAlgn="ctr"/>
                      <a:r>
                        <a:rPr lang="en-US" sz="1100" b="0" i="0" u="none" strike="noStrike">
                          <a:solidFill>
                            <a:srgbClr val="000000"/>
                          </a:solidFill>
                          <a:effectLst/>
                          <a:latin typeface="Tahoma" panose="020B0604030504040204" pitchFamily="34" charset="0"/>
                        </a:rPr>
                        <a:t>Sebze bahçeleri alanı</a:t>
                      </a:r>
                    </a:p>
                  </a:txBody>
                  <a:tcPr marL="7620" marR="7620" marT="7620" marB="0" anchor="ctr">
                    <a:solidFill>
                      <a:srgbClr val="FFDF7F"/>
                    </a:solidFill>
                  </a:tcPr>
                </a:tc>
                <a:tc>
                  <a:txBody>
                    <a:bodyPr/>
                    <a:lstStyle/>
                    <a:p>
                      <a:pPr algn="l" rtl="0" fontAlgn="ctr"/>
                      <a:r>
                        <a:rPr lang="en-US" sz="1100" b="0" i="0" u="none" strike="noStrike">
                          <a:solidFill>
                            <a:srgbClr val="000000"/>
                          </a:solidFill>
                          <a:effectLst/>
                          <a:latin typeface="Tahoma" panose="020B0604030504040204" pitchFamily="34" charset="0"/>
                        </a:rPr>
                        <a:t>Meyveler,içecek ve baharat bitkileri alanı</a:t>
                      </a:r>
                    </a:p>
                  </a:txBody>
                  <a:tcPr marL="7620" marR="7620" marT="7620" marB="0" anchor="ctr">
                    <a:solidFill>
                      <a:srgbClr val="FFDF7F"/>
                    </a:solidFill>
                  </a:tcPr>
                </a:tc>
                <a:tc>
                  <a:txBody>
                    <a:bodyPr/>
                    <a:lstStyle/>
                    <a:p>
                      <a:pPr algn="l" rtl="0" fontAlgn="ctr"/>
                      <a:r>
                        <a:rPr lang="en-US" sz="1100" b="0" i="0" u="none" strike="noStrike">
                          <a:solidFill>
                            <a:srgbClr val="000000"/>
                          </a:solidFill>
                          <a:effectLst/>
                          <a:latin typeface="Tahoma" panose="020B0604030504040204" pitchFamily="34" charset="0"/>
                        </a:rPr>
                        <a:t>Süs bitkileri alanı</a:t>
                      </a:r>
                    </a:p>
                  </a:txBody>
                  <a:tcPr marL="7620" marR="7620" marT="7620" marB="0" anchor="ctr">
                    <a:solidFill>
                      <a:srgbClr val="FFDF7F"/>
                    </a:solidFill>
                  </a:tcPr>
                </a:tc>
              </a:tr>
              <a:tr h="266722">
                <a:tc>
                  <a:txBody>
                    <a:bodyPr/>
                    <a:lstStyle/>
                    <a:p>
                      <a:pPr algn="l" rtl="0" fontAlgn="b"/>
                      <a:r>
                        <a:rPr lang="en-US" sz="1100" b="0" i="0" u="none" strike="noStrike">
                          <a:solidFill>
                            <a:srgbClr val="000000"/>
                          </a:solidFill>
                          <a:effectLst/>
                          <a:latin typeface="Tahoma" panose="020B0604030504040204" pitchFamily="34" charset="0"/>
                        </a:rPr>
                        <a:t>Gaziantep  </a:t>
                      </a:r>
                    </a:p>
                  </a:txBody>
                  <a:tcPr marL="7620" marR="7620" marT="7620" marB="0" anchor="b">
                    <a:solidFill>
                      <a:srgbClr val="FFFF00"/>
                    </a:solidFill>
                  </a:tcPr>
                </a:tc>
                <a:tc>
                  <a:txBody>
                    <a:bodyPr/>
                    <a:lstStyle/>
                    <a:p>
                      <a:pPr algn="r" rtl="0" fontAlgn="b"/>
                      <a:r>
                        <a:rPr lang="en-US" sz="1100" b="0" i="0" u="none" strike="noStrike">
                          <a:solidFill>
                            <a:srgbClr val="000000"/>
                          </a:solidFill>
                          <a:effectLst/>
                          <a:latin typeface="Calibri" panose="020F0502020204030204" pitchFamily="34" charset="0"/>
                        </a:rPr>
                        <a:t>34,319</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3,412</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62,051</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0,000</a:t>
                      </a:r>
                    </a:p>
                  </a:txBody>
                  <a:tcPr marL="7620" marR="7620" marT="7620" marB="0" anchor="b"/>
                </a:tc>
              </a:tr>
              <a:tr h="266722">
                <a:tc>
                  <a:txBody>
                    <a:bodyPr/>
                    <a:lstStyle/>
                    <a:p>
                      <a:pPr algn="l" rtl="0" fontAlgn="b"/>
                      <a:r>
                        <a:rPr lang="en-US" sz="1100" b="0" i="0" u="none" strike="noStrike">
                          <a:solidFill>
                            <a:srgbClr val="000000"/>
                          </a:solidFill>
                          <a:effectLst/>
                          <a:latin typeface="Tahoma" panose="020B0604030504040204" pitchFamily="34" charset="0"/>
                        </a:rPr>
                        <a:t>Şanlıurfa   </a:t>
                      </a:r>
                    </a:p>
                  </a:txBody>
                  <a:tcPr marL="7620" marR="7620" marT="7620" marB="0" anchor="b">
                    <a:solidFill>
                      <a:srgbClr val="FFFF00"/>
                    </a:solidFill>
                  </a:tcPr>
                </a:tc>
                <a:tc>
                  <a:txBody>
                    <a:bodyPr/>
                    <a:lstStyle/>
                    <a:p>
                      <a:pPr algn="r" rtl="0" fontAlgn="b"/>
                      <a:r>
                        <a:rPr lang="en-US" sz="1100" b="0" i="0" u="none" strike="noStrike">
                          <a:solidFill>
                            <a:srgbClr val="000000"/>
                          </a:solidFill>
                          <a:effectLst/>
                          <a:latin typeface="Calibri" panose="020F0502020204030204" pitchFamily="34" charset="0"/>
                        </a:rPr>
                        <a:t>68,963</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1,126</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15,749</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0,000</a:t>
                      </a:r>
                    </a:p>
                  </a:txBody>
                  <a:tcPr marL="7620" marR="7620" marT="7620" marB="0" anchor="b"/>
                </a:tc>
              </a:tr>
              <a:tr h="266722">
                <a:tc>
                  <a:txBody>
                    <a:bodyPr/>
                    <a:lstStyle/>
                    <a:p>
                      <a:pPr algn="l" rtl="0" fontAlgn="b"/>
                      <a:r>
                        <a:rPr lang="en-US" sz="1100" b="0" i="0" u="none" strike="noStrike">
                          <a:solidFill>
                            <a:srgbClr val="000000"/>
                          </a:solidFill>
                          <a:effectLst/>
                          <a:latin typeface="Tahoma" panose="020B0604030504040204" pitchFamily="34" charset="0"/>
                        </a:rPr>
                        <a:t>Kahramanmaraş  </a:t>
                      </a:r>
                    </a:p>
                  </a:txBody>
                  <a:tcPr marL="7620" marR="7620" marT="7620" marB="0" anchor="b">
                    <a:solidFill>
                      <a:srgbClr val="FFFF00"/>
                    </a:solidFill>
                  </a:tcPr>
                </a:tc>
                <a:tc>
                  <a:txBody>
                    <a:bodyPr/>
                    <a:lstStyle/>
                    <a:p>
                      <a:pPr algn="r" rtl="0" fontAlgn="b"/>
                      <a:r>
                        <a:rPr lang="en-US" sz="1100" b="0" i="0" u="none" strike="noStrike">
                          <a:solidFill>
                            <a:srgbClr val="000000"/>
                          </a:solidFill>
                          <a:effectLst/>
                          <a:latin typeface="Calibri" panose="020F0502020204030204" pitchFamily="34" charset="0"/>
                        </a:rPr>
                        <a:t>71,110</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2,641</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17,406</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0,000</a:t>
                      </a:r>
                    </a:p>
                  </a:txBody>
                  <a:tcPr marL="7620" marR="7620" marT="7620" marB="0" anchor="b"/>
                </a:tc>
              </a:tr>
              <a:tr h="230549">
                <a:tc>
                  <a:txBody>
                    <a:bodyPr/>
                    <a:lstStyle/>
                    <a:p>
                      <a:pPr algn="l" rtl="0" fontAlgn="b"/>
                      <a:r>
                        <a:rPr lang="en-US" sz="1100" b="0" i="0" u="none" strike="noStrike">
                          <a:solidFill>
                            <a:srgbClr val="000000"/>
                          </a:solidFill>
                          <a:effectLst/>
                          <a:latin typeface="Tahoma" panose="020B0604030504040204" pitchFamily="34" charset="0"/>
                        </a:rPr>
                        <a:t>Adana  </a:t>
                      </a:r>
                    </a:p>
                  </a:txBody>
                  <a:tcPr marL="7620" marR="7620" marT="7620" marB="0" anchor="b">
                    <a:solidFill>
                      <a:srgbClr val="FFFF00"/>
                    </a:solidFill>
                  </a:tcPr>
                </a:tc>
                <a:tc>
                  <a:txBody>
                    <a:bodyPr/>
                    <a:lstStyle/>
                    <a:p>
                      <a:pPr algn="r" rtl="0" fontAlgn="b"/>
                      <a:r>
                        <a:rPr lang="en-US" sz="1100" b="0" i="0" u="none" strike="noStrike">
                          <a:solidFill>
                            <a:srgbClr val="000000"/>
                          </a:solidFill>
                          <a:effectLst/>
                          <a:latin typeface="Calibri" panose="020F0502020204030204" pitchFamily="34" charset="0"/>
                        </a:rPr>
                        <a:t>73,746</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6,839</a:t>
                      </a:r>
                    </a:p>
                  </a:txBody>
                  <a:tcPr marL="7620" marR="7620" marT="7620" marB="0" anchor="b"/>
                </a:tc>
                <a:tc>
                  <a:txBody>
                    <a:bodyPr/>
                    <a:lstStyle/>
                    <a:p>
                      <a:pPr algn="r" rtl="0" fontAlgn="b"/>
                      <a:r>
                        <a:rPr lang="en-US" sz="1100" b="0" i="0" u="none" strike="noStrike">
                          <a:solidFill>
                            <a:srgbClr val="000000"/>
                          </a:solidFill>
                          <a:effectLst/>
                          <a:latin typeface="Calibri" panose="020F0502020204030204" pitchFamily="34" charset="0"/>
                        </a:rPr>
                        <a:t>17,509</a:t>
                      </a:r>
                    </a:p>
                  </a:txBody>
                  <a:tcPr marL="7620" marR="7620" marT="7620" marB="0" anchor="b"/>
                </a:tc>
                <a:tc>
                  <a:txBody>
                    <a:bodyPr/>
                    <a:lstStyle/>
                    <a:p>
                      <a:pPr algn="r" rtl="0" fontAlgn="b"/>
                      <a:r>
                        <a:rPr lang="en-US" sz="1100" b="0" i="0" u="none" strike="noStrike" dirty="0">
                          <a:solidFill>
                            <a:srgbClr val="000000"/>
                          </a:solidFill>
                          <a:effectLst/>
                          <a:latin typeface="Calibri" panose="020F0502020204030204" pitchFamily="34" charset="0"/>
                        </a:rPr>
                        <a:t>0,029</a:t>
                      </a:r>
                    </a:p>
                  </a:txBody>
                  <a:tcPr marL="7620" marR="7620" marT="7620" marB="0" anchor="b"/>
                </a:tc>
              </a:tr>
            </a:tbl>
          </a:graphicData>
        </a:graphic>
      </p:graphicFrame>
      <p:graphicFrame>
        <p:nvGraphicFramePr>
          <p:cNvPr id="33" name="Grafik 32"/>
          <p:cNvGraphicFramePr>
            <a:graphicFrameLocks/>
          </p:cNvGraphicFramePr>
          <p:nvPr>
            <p:extLst/>
          </p:nvPr>
        </p:nvGraphicFramePr>
        <p:xfrm>
          <a:off x="362744" y="3038475"/>
          <a:ext cx="4267990" cy="29019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138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73</a:t>
            </a:fld>
            <a:endParaRPr lang="en-GB" dirty="0"/>
          </a:p>
        </p:txBody>
      </p:sp>
      <p:sp>
        <p:nvSpPr>
          <p:cNvPr id="6" name="Metin kutusu 5"/>
          <p:cNvSpPr txBox="1"/>
          <p:nvPr/>
        </p:nvSpPr>
        <p:spPr>
          <a:xfrm>
            <a:off x="9717" y="655469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Bölgesel Hesaplar, </a:t>
            </a:r>
            <a:r>
              <a:rPr lang="tr-TR" altLang="tr-TR" sz="1200" dirty="0">
                <a:solidFill>
                  <a:srgbClr val="000000"/>
                </a:solidFill>
              </a:rPr>
              <a:t>TEPAV görselleştirmesi</a:t>
            </a:r>
          </a:p>
        </p:txBody>
      </p:sp>
      <p:sp>
        <p:nvSpPr>
          <p:cNvPr id="7" name="Unvan 1"/>
          <p:cNvSpPr txBox="1">
            <a:spLocks/>
          </p:cNvSpPr>
          <p:nvPr/>
        </p:nvSpPr>
        <p:spPr bwMode="auto">
          <a:xfrm>
            <a:off x="304800" y="990603"/>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r>
              <a:rPr lang="tr-TR" sz="2800" kern="0" dirty="0" smtClean="0"/>
              <a:t>Çevre illerine kıyasla Gaziantep’te lisanslı elektrik üretim sektörünün payı düşük</a:t>
            </a:r>
            <a:br>
              <a:rPr lang="tr-TR" sz="2800" kern="0" dirty="0" smtClean="0"/>
            </a:br>
            <a:endParaRPr lang="tr-TR" sz="2000" b="0" kern="0" dirty="0"/>
          </a:p>
        </p:txBody>
      </p:sp>
      <p:sp>
        <p:nvSpPr>
          <p:cNvPr id="8" name="Metin kutusu 7"/>
          <p:cNvSpPr txBox="1"/>
          <p:nvPr/>
        </p:nvSpPr>
        <p:spPr>
          <a:xfrm>
            <a:off x="9718" y="2265584"/>
            <a:ext cx="9134282" cy="318869"/>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Lisanslı ve lisanssız Elektrik üretim dağılımı, %</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47806311"/>
              </p:ext>
            </p:extLst>
          </p:nvPr>
        </p:nvGraphicFramePr>
        <p:xfrm>
          <a:off x="8305800" y="6324600"/>
          <a:ext cx="533400" cy="228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fik 10"/>
          <p:cNvGraphicFramePr>
            <a:graphicFrameLocks/>
          </p:cNvGraphicFramePr>
          <p:nvPr>
            <p:extLst>
              <p:ext uri="{D42A27DB-BD31-4B8C-83A1-F6EECF244321}">
                <p14:modId xmlns:p14="http://schemas.microsoft.com/office/powerpoint/2010/main" val="2152020399"/>
              </p:ext>
            </p:extLst>
          </p:nvPr>
        </p:nvGraphicFramePr>
        <p:xfrm>
          <a:off x="533400" y="3021234"/>
          <a:ext cx="3505200" cy="30747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fik 11"/>
          <p:cNvGraphicFramePr>
            <a:graphicFrameLocks/>
          </p:cNvGraphicFramePr>
          <p:nvPr>
            <p:extLst>
              <p:ext uri="{D42A27DB-BD31-4B8C-83A1-F6EECF244321}">
                <p14:modId xmlns:p14="http://schemas.microsoft.com/office/powerpoint/2010/main" val="755258222"/>
              </p:ext>
            </p:extLst>
          </p:nvPr>
        </p:nvGraphicFramePr>
        <p:xfrm>
          <a:off x="4876800" y="3043144"/>
          <a:ext cx="3318164" cy="32814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56940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74</a:t>
            </a:fld>
            <a:endParaRPr lang="en-GB" dirty="0"/>
          </a:p>
        </p:txBody>
      </p:sp>
      <p:sp>
        <p:nvSpPr>
          <p:cNvPr id="6" name="Unvan 1"/>
          <p:cNvSpPr txBox="1">
            <a:spLocks noGrp="1"/>
          </p:cNvSpPr>
          <p:nvPr>
            <p:ph type="title"/>
          </p:nvPr>
        </p:nvSpPr>
        <p:spPr bwMode="auto">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r>
              <a:rPr lang="tr-TR" sz="2800" kern="0" dirty="0" smtClean="0"/>
              <a:t>Çevre illerine kıyasla Gaziantep’te elektrik tüketimi sanayide odaklanmıştır</a:t>
            </a:r>
            <a:br>
              <a:rPr lang="tr-TR" sz="2800" kern="0" dirty="0" smtClean="0"/>
            </a:br>
            <a:endParaRPr lang="tr-TR" sz="2000" b="0" kern="0" dirty="0"/>
          </a:p>
        </p:txBody>
      </p:sp>
      <p:sp>
        <p:nvSpPr>
          <p:cNvPr id="9" name="Metin kutusu 8"/>
          <p:cNvSpPr txBox="1"/>
          <p:nvPr/>
        </p:nvSpPr>
        <p:spPr>
          <a:xfrm>
            <a:off x="0" y="1946715"/>
            <a:ext cx="9134282" cy="318869"/>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Elektrik tüketim dağılımı, %</a:t>
            </a:r>
          </a:p>
        </p:txBody>
      </p:sp>
      <p:graphicFrame>
        <p:nvGraphicFramePr>
          <p:cNvPr id="7" name="Grafik 6"/>
          <p:cNvGraphicFramePr>
            <a:graphicFrameLocks/>
          </p:cNvGraphicFramePr>
          <p:nvPr>
            <p:extLst>
              <p:ext uri="{D42A27DB-BD31-4B8C-83A1-F6EECF244321}">
                <p14:modId xmlns:p14="http://schemas.microsoft.com/office/powerpoint/2010/main" val="1083966014"/>
              </p:ext>
            </p:extLst>
          </p:nvPr>
        </p:nvGraphicFramePr>
        <p:xfrm>
          <a:off x="609600" y="2612099"/>
          <a:ext cx="7543800" cy="3179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47048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Nesne 1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4" name="think-cell Slide" r:id="rId4" imgW="520" imgH="523" progId="TCLayout.ActiveDocument.1">
                  <p:embed/>
                </p:oleObj>
              </mc:Choice>
              <mc:Fallback>
                <p:oleObj name="think-cell Slide" r:id="rId4" imgW="520" imgH="5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aşlık 1"/>
          <p:cNvSpPr>
            <a:spLocks noGrp="1"/>
          </p:cNvSpPr>
          <p:nvPr>
            <p:ph type="title"/>
          </p:nvPr>
        </p:nvSpPr>
        <p:spPr>
          <a:xfrm>
            <a:off x="304800" y="890590"/>
            <a:ext cx="8534400" cy="838200"/>
          </a:xfrm>
        </p:spPr>
        <p:txBody>
          <a:bodyPr vert="horz"/>
          <a:lstStyle/>
          <a:p>
            <a:r>
              <a:rPr lang="tr-TR" sz="2000" dirty="0" smtClean="0"/>
              <a:t>2020 yılında Gaziantep’te bulunan turizm belgeli konaklama tesislerine geliş sayısı 430 bin oldu</a:t>
            </a:r>
            <a:r>
              <a:rPr lang="tr-TR" sz="2000" dirty="0"/>
              <a:t/>
            </a:r>
            <a:br>
              <a:rPr lang="tr-TR" sz="2000" dirty="0"/>
            </a:br>
            <a:endParaRPr lang="tr-TR" dirty="0"/>
          </a:p>
        </p:txBody>
      </p:sp>
      <p:sp>
        <p:nvSpPr>
          <p:cNvPr id="4" name="Slayt Numarası Yer Tutucusu 3"/>
          <p:cNvSpPr>
            <a:spLocks noGrp="1"/>
          </p:cNvSpPr>
          <p:nvPr>
            <p:ph type="sldNum" sz="quarter" idx="11"/>
          </p:nvPr>
        </p:nvSpPr>
        <p:spPr/>
        <p:txBody>
          <a:bodyPr/>
          <a:lstStyle/>
          <a:p>
            <a:pPr>
              <a:defRPr/>
            </a:pPr>
            <a:r>
              <a:rPr lang="en-GB" smtClean="0"/>
              <a:t>Sl</a:t>
            </a:r>
            <a:r>
              <a:rPr lang="tr-TR" smtClean="0"/>
              <a:t>ayt</a:t>
            </a:r>
            <a:r>
              <a:rPr lang="en-GB" smtClean="0"/>
              <a:t> </a:t>
            </a:r>
            <a:fld id="{4671AB6C-D4B8-4F11-8867-B5C2B23781FF}" type="slidenum">
              <a:rPr lang="en-GB" smtClean="0"/>
              <a:pPr>
                <a:defRPr/>
              </a:pPr>
              <a:t>75</a:t>
            </a:fld>
            <a:endParaRPr lang="en-GB" dirty="0"/>
          </a:p>
        </p:txBody>
      </p:sp>
      <p:sp>
        <p:nvSpPr>
          <p:cNvPr id="67" name="Dikdörtgen 66"/>
          <p:cNvSpPr/>
          <p:nvPr/>
        </p:nvSpPr>
        <p:spPr>
          <a:xfrm>
            <a:off x="9717" y="1932664"/>
            <a:ext cx="9119870" cy="543931"/>
          </a:xfrm>
          <a:prstGeom prst="rect">
            <a:avLst/>
          </a:prstGeom>
          <a:solidFill>
            <a:srgbClr val="002060"/>
          </a:solidFill>
        </p:spPr>
        <p:txBody>
          <a:bodyPr wrap="square">
            <a:spAutoFit/>
          </a:bodyPr>
          <a:lstStyle/>
          <a:p>
            <a:pPr algn="ctr">
              <a:lnSpc>
                <a:spcPct val="110000"/>
              </a:lnSpc>
              <a:spcAft>
                <a:spcPts val="900"/>
              </a:spcAft>
            </a:pPr>
            <a:r>
              <a:rPr lang="tr-TR" sz="1400" b="1" dirty="0">
                <a:solidFill>
                  <a:srgbClr val="FFFFFF"/>
                </a:solidFill>
                <a:ea typeface="Tahoma" panose="020B0604030504040204" pitchFamily="34" charset="0"/>
                <a:cs typeface="Tahoma" panose="020B0604030504040204" pitchFamily="34" charset="0"/>
              </a:rPr>
              <a:t>İlçelere göre turizm işletme belgeli  konaklama tesislerinde tesislere geliş, geceleme, ortalama kalış süresi ve doluluk oranlarının dağılımı, 2020</a:t>
            </a:r>
          </a:p>
        </p:txBody>
      </p:sp>
      <p:sp>
        <p:nvSpPr>
          <p:cNvPr id="159" name="Metin kutusu 158"/>
          <p:cNvSpPr txBox="1"/>
          <p:nvPr/>
        </p:nvSpPr>
        <p:spPr>
          <a:xfrm>
            <a:off x="9717" y="6554691"/>
            <a:ext cx="8940319"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Kültür ve Turizm Bakanlığı, </a:t>
            </a:r>
            <a:r>
              <a:rPr lang="tr-TR" altLang="tr-TR" sz="1200" dirty="0">
                <a:solidFill>
                  <a:srgbClr val="000000"/>
                </a:solidFill>
              </a:rPr>
              <a:t>TEPAV görselleştirmesi</a:t>
            </a:r>
          </a:p>
        </p:txBody>
      </p:sp>
      <p:sp>
        <p:nvSpPr>
          <p:cNvPr id="196" name="Dikdörtgen 195"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200" dirty="0">
              <a:solidFill>
                <a:srgbClr val="000000"/>
              </a:solidFill>
            </a:endParaRPr>
          </a:p>
        </p:txBody>
      </p:sp>
      <p:graphicFrame>
        <p:nvGraphicFramePr>
          <p:cNvPr id="6" name="Tablo 5"/>
          <p:cNvGraphicFramePr>
            <a:graphicFrameLocks noGrp="1"/>
          </p:cNvGraphicFramePr>
          <p:nvPr>
            <p:extLst/>
          </p:nvPr>
        </p:nvGraphicFramePr>
        <p:xfrm>
          <a:off x="304794" y="2680469"/>
          <a:ext cx="8602467" cy="3552056"/>
        </p:xfrm>
        <a:graphic>
          <a:graphicData uri="http://schemas.openxmlformats.org/drawingml/2006/table">
            <a:tbl>
              <a:tblPr/>
              <a:tblGrid>
                <a:gridCol w="811179">
                  <a:extLst>
                    <a:ext uri="{9D8B030D-6E8A-4147-A177-3AD203B41FA5}">
                      <a16:colId xmlns="" xmlns:a16="http://schemas.microsoft.com/office/drawing/2014/main" val="2723156662"/>
                    </a:ext>
                  </a:extLst>
                </a:gridCol>
                <a:gridCol w="649274">
                  <a:extLst>
                    <a:ext uri="{9D8B030D-6E8A-4147-A177-3AD203B41FA5}">
                      <a16:colId xmlns="" xmlns:a16="http://schemas.microsoft.com/office/drawing/2014/main" val="3295355930"/>
                    </a:ext>
                  </a:extLst>
                </a:gridCol>
                <a:gridCol w="649274">
                  <a:extLst>
                    <a:ext uri="{9D8B030D-6E8A-4147-A177-3AD203B41FA5}">
                      <a16:colId xmlns="" xmlns:a16="http://schemas.microsoft.com/office/drawing/2014/main" val="4232723176"/>
                    </a:ext>
                  </a:extLst>
                </a:gridCol>
                <a:gridCol w="649274">
                  <a:extLst>
                    <a:ext uri="{9D8B030D-6E8A-4147-A177-3AD203B41FA5}">
                      <a16:colId xmlns="" xmlns:a16="http://schemas.microsoft.com/office/drawing/2014/main" val="2004903650"/>
                    </a:ext>
                  </a:extLst>
                </a:gridCol>
                <a:gridCol w="649274">
                  <a:extLst>
                    <a:ext uri="{9D8B030D-6E8A-4147-A177-3AD203B41FA5}">
                      <a16:colId xmlns="" xmlns:a16="http://schemas.microsoft.com/office/drawing/2014/main" val="101837225"/>
                    </a:ext>
                  </a:extLst>
                </a:gridCol>
                <a:gridCol w="649274">
                  <a:extLst>
                    <a:ext uri="{9D8B030D-6E8A-4147-A177-3AD203B41FA5}">
                      <a16:colId xmlns="" xmlns:a16="http://schemas.microsoft.com/office/drawing/2014/main" val="425603869"/>
                    </a:ext>
                  </a:extLst>
                </a:gridCol>
                <a:gridCol w="649274">
                  <a:extLst>
                    <a:ext uri="{9D8B030D-6E8A-4147-A177-3AD203B41FA5}">
                      <a16:colId xmlns="" xmlns:a16="http://schemas.microsoft.com/office/drawing/2014/main" val="2261311053"/>
                    </a:ext>
                  </a:extLst>
                </a:gridCol>
                <a:gridCol w="649274">
                  <a:extLst>
                    <a:ext uri="{9D8B030D-6E8A-4147-A177-3AD203B41FA5}">
                      <a16:colId xmlns="" xmlns:a16="http://schemas.microsoft.com/office/drawing/2014/main" val="3669731596"/>
                    </a:ext>
                  </a:extLst>
                </a:gridCol>
                <a:gridCol w="649274">
                  <a:extLst>
                    <a:ext uri="{9D8B030D-6E8A-4147-A177-3AD203B41FA5}">
                      <a16:colId xmlns="" xmlns:a16="http://schemas.microsoft.com/office/drawing/2014/main" val="2013779609"/>
                    </a:ext>
                  </a:extLst>
                </a:gridCol>
                <a:gridCol w="649274">
                  <a:extLst>
                    <a:ext uri="{9D8B030D-6E8A-4147-A177-3AD203B41FA5}">
                      <a16:colId xmlns="" xmlns:a16="http://schemas.microsoft.com/office/drawing/2014/main" val="2281582061"/>
                    </a:ext>
                  </a:extLst>
                </a:gridCol>
                <a:gridCol w="649274">
                  <a:extLst>
                    <a:ext uri="{9D8B030D-6E8A-4147-A177-3AD203B41FA5}">
                      <a16:colId xmlns="" xmlns:a16="http://schemas.microsoft.com/office/drawing/2014/main" val="3921852341"/>
                    </a:ext>
                  </a:extLst>
                </a:gridCol>
                <a:gridCol w="649274">
                  <a:extLst>
                    <a:ext uri="{9D8B030D-6E8A-4147-A177-3AD203B41FA5}">
                      <a16:colId xmlns="" xmlns:a16="http://schemas.microsoft.com/office/drawing/2014/main" val="4056646069"/>
                    </a:ext>
                  </a:extLst>
                </a:gridCol>
                <a:gridCol w="649274">
                  <a:extLst>
                    <a:ext uri="{9D8B030D-6E8A-4147-A177-3AD203B41FA5}">
                      <a16:colId xmlns="" xmlns:a16="http://schemas.microsoft.com/office/drawing/2014/main" val="2190651171"/>
                    </a:ext>
                  </a:extLst>
                </a:gridCol>
              </a:tblGrid>
              <a:tr h="262459">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gridSpan="3">
                  <a:txBody>
                    <a:bodyPr/>
                    <a:lstStyle/>
                    <a:p>
                      <a:pPr algn="ctr" fontAlgn="b"/>
                      <a:r>
                        <a:rPr lang="tr-TR" sz="1100" b="0" i="0" u="none" strike="noStrike" dirty="0">
                          <a:solidFill>
                            <a:srgbClr val="FFFFFF"/>
                          </a:solidFill>
                          <a:effectLst/>
                          <a:latin typeface="Calibri" panose="020F0502020204030204" pitchFamily="34" charset="0"/>
                        </a:rPr>
                        <a:t>Tesise Geliş Sayısı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tc gridSpan="3">
                  <a:txBody>
                    <a:bodyPr/>
                    <a:lstStyle/>
                    <a:p>
                      <a:pPr algn="ctr" fontAlgn="b"/>
                      <a:r>
                        <a:rPr lang="tr-TR" sz="1100" b="0" i="0" u="none" strike="noStrike">
                          <a:solidFill>
                            <a:srgbClr val="FFFFFF"/>
                          </a:solidFill>
                          <a:effectLst/>
                          <a:latin typeface="Calibri" panose="020F0502020204030204" pitchFamily="34" charset="0"/>
                        </a:rPr>
                        <a:t>Geceleme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tc gridSpan="3">
                  <a:txBody>
                    <a:bodyPr/>
                    <a:lstStyle/>
                    <a:p>
                      <a:pPr algn="ctr" fontAlgn="b"/>
                      <a:r>
                        <a:rPr lang="tr-TR" sz="1100" b="0" i="0" u="none" strike="noStrike" dirty="0">
                          <a:solidFill>
                            <a:srgbClr val="FFFFFF"/>
                          </a:solidFill>
                          <a:effectLst/>
                          <a:latin typeface="Calibri" panose="020F0502020204030204" pitchFamily="34" charset="0"/>
                        </a:rPr>
                        <a:t>Ortalama Kalış Süresi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tc gridSpan="3">
                  <a:txBody>
                    <a:bodyPr/>
                    <a:lstStyle/>
                    <a:p>
                      <a:pPr algn="ctr" fontAlgn="b"/>
                      <a:r>
                        <a:rPr lang="tr-TR" sz="1100" b="0" i="0" u="none" strike="noStrike">
                          <a:solidFill>
                            <a:srgbClr val="FFFFFF"/>
                          </a:solidFill>
                          <a:effectLst/>
                          <a:latin typeface="Calibri" panose="020F0502020204030204" pitchFamily="34" charset="0"/>
                        </a:rPr>
                        <a:t>Doluluk Oranı(%)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166021251"/>
                  </a:ext>
                </a:extLst>
              </a:tr>
              <a:tr h="262459">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tcPr>
                </a:tc>
                <a:tc>
                  <a:txBody>
                    <a:bodyPr/>
                    <a:lstStyle/>
                    <a:p>
                      <a:pPr algn="ctr" fontAlgn="b"/>
                      <a:r>
                        <a:rPr lang="tr-TR" sz="1100" b="1" i="0" u="none" strike="noStrike" dirty="0">
                          <a:solidFill>
                            <a:srgbClr val="FFFFFF"/>
                          </a:solidFill>
                          <a:effectLst/>
                          <a:latin typeface="Calibri" panose="020F0502020204030204" pitchFamily="34" charset="0"/>
                        </a:rPr>
                        <a:t>Yabancı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dirty="0">
                          <a:solidFill>
                            <a:srgbClr val="FFFFFF"/>
                          </a:solidFill>
                          <a:effectLst/>
                          <a:latin typeface="Calibri" panose="020F0502020204030204" pitchFamily="34" charset="0"/>
                        </a:rPr>
                        <a:t>Yerli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Toplam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Yabancı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Yerli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Toplam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Yabancı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Yerli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Toplam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Yabancı</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Yerli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1" i="0" u="none" strike="noStrike">
                          <a:solidFill>
                            <a:srgbClr val="FFFFFF"/>
                          </a:solidFill>
                          <a:effectLst/>
                          <a:latin typeface="Calibri" panose="020F0502020204030204" pitchFamily="34" charset="0"/>
                        </a:rPr>
                        <a:t>Toplam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extLst>
                  <a:ext uri="{0D108BD9-81ED-4DB2-BD59-A6C34878D82A}">
                    <a16:rowId xmlns="" xmlns:a16="http://schemas.microsoft.com/office/drawing/2014/main" val="4218430244"/>
                  </a:ext>
                </a:extLst>
              </a:tr>
              <a:tr h="262459">
                <a:tc>
                  <a:txBody>
                    <a:bodyPr/>
                    <a:lstStyle/>
                    <a:p>
                      <a:pPr algn="l" fontAlgn="b"/>
                      <a:r>
                        <a:rPr lang="tr-TR" sz="1100" b="1" i="0" u="none" strike="noStrike" dirty="0" smtClean="0">
                          <a:solidFill>
                            <a:srgbClr val="FFFFFF"/>
                          </a:solidFill>
                          <a:effectLst/>
                          <a:latin typeface="Calibri" panose="020F0502020204030204" pitchFamily="34" charset="0"/>
                        </a:rPr>
                        <a:t>Nizip</a:t>
                      </a:r>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0" i="0" u="none" strike="noStrike" dirty="0" smtClean="0">
                          <a:solidFill>
                            <a:srgbClr val="000000"/>
                          </a:solidFill>
                          <a:effectLst/>
                          <a:latin typeface="Calibri" panose="020F0502020204030204" pitchFamily="34" charset="0"/>
                        </a:rPr>
                        <a:t>437</a:t>
                      </a:r>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4028</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4465</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solidFill>
                      <a:srgbClr val="F2AE82"/>
                    </a:solidFill>
                  </a:tcPr>
                </a:tc>
                <a:tc>
                  <a:txBody>
                    <a:bodyPr/>
                    <a:lstStyle/>
                    <a:p>
                      <a:pPr algn="ctr" fontAlgn="b"/>
                      <a:r>
                        <a:rPr lang="tr-TR" sz="1100" b="0" i="0" u="none" strike="noStrike" dirty="0" smtClean="0">
                          <a:solidFill>
                            <a:srgbClr val="000000"/>
                          </a:solidFill>
                          <a:effectLst/>
                          <a:latin typeface="Calibri" panose="020F0502020204030204" pitchFamily="34" charset="0"/>
                        </a:rPr>
                        <a:t>698</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6612</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7310</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solidFill>
                      <a:srgbClr val="F1AD81"/>
                    </a:solidFill>
                  </a:tcPr>
                </a:tc>
                <a:tc>
                  <a:txBody>
                    <a:bodyPr/>
                    <a:lstStyle/>
                    <a:p>
                      <a:pPr algn="ctr" fontAlgn="b"/>
                      <a:r>
                        <a:rPr lang="tr-TR" sz="1100" b="0" i="0" u="none" strike="noStrike" dirty="0" smtClean="0">
                          <a:solidFill>
                            <a:srgbClr val="000000"/>
                          </a:solidFill>
                          <a:effectLst/>
                          <a:latin typeface="Calibri" panose="020F0502020204030204" pitchFamily="34" charset="0"/>
                        </a:rPr>
                        <a:t>1,60</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1,64</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1,64</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solidFill>
                      <a:srgbClr val="E8A377"/>
                    </a:solidFill>
                  </a:tcPr>
                </a:tc>
                <a:tc>
                  <a:txBody>
                    <a:bodyPr/>
                    <a:lstStyle/>
                    <a:p>
                      <a:pPr algn="ctr" fontAlgn="b"/>
                      <a:r>
                        <a:rPr lang="tr-TR" sz="1100" b="0" i="0" u="none" strike="noStrike" dirty="0" smtClean="0">
                          <a:solidFill>
                            <a:srgbClr val="000000"/>
                          </a:solidFill>
                          <a:effectLst/>
                          <a:latin typeface="Calibri" panose="020F0502020204030204" pitchFamily="34" charset="0"/>
                        </a:rPr>
                        <a:t>2,15</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20,41</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22,56</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w="6350" cap="flat" cmpd="sng" algn="ctr">
                      <a:solidFill>
                        <a:srgbClr val="FFFFFF"/>
                      </a:solidFill>
                      <a:prstDash val="solid"/>
                      <a:round/>
                      <a:headEnd type="none" w="med" len="med"/>
                      <a:tailEnd type="none" w="med" len="med"/>
                    </a:lnT>
                    <a:lnB>
                      <a:noFill/>
                    </a:lnB>
                    <a:solidFill>
                      <a:srgbClr val="CF8A5D"/>
                    </a:solidFill>
                  </a:tcPr>
                </a:tc>
                <a:extLst>
                  <a:ext uri="{0D108BD9-81ED-4DB2-BD59-A6C34878D82A}">
                    <a16:rowId xmlns="" xmlns:a16="http://schemas.microsoft.com/office/drawing/2014/main" val="1242921523"/>
                  </a:ext>
                </a:extLst>
              </a:tr>
              <a:tr h="262459">
                <a:tc>
                  <a:txBody>
                    <a:bodyPr/>
                    <a:lstStyle/>
                    <a:p>
                      <a:pPr algn="l" fontAlgn="b"/>
                      <a:r>
                        <a:rPr lang="tr-TR" sz="1100" b="1" i="0" u="none" strike="noStrike" dirty="0" smtClean="0">
                          <a:solidFill>
                            <a:srgbClr val="FFFFFF"/>
                          </a:solidFill>
                          <a:effectLst/>
                          <a:latin typeface="Calibri" panose="020F0502020204030204" pitchFamily="34" charset="0"/>
                        </a:rPr>
                        <a:t>Şahinbey</a:t>
                      </a:r>
                      <a:r>
                        <a:rPr lang="tr-TR" sz="1100" b="1" i="0" u="none" strike="noStrike" baseline="0" dirty="0" smtClean="0">
                          <a:solidFill>
                            <a:srgbClr val="FFFFFF"/>
                          </a:solidFill>
                          <a:effectLst/>
                          <a:latin typeface="Calibri" panose="020F0502020204030204" pitchFamily="34" charset="0"/>
                        </a:rPr>
                        <a:t> </a:t>
                      </a:r>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fontAlgn="b"/>
                      <a:r>
                        <a:rPr lang="tr-TR" sz="1100" b="0" i="0" u="none" strike="noStrike" dirty="0" smtClean="0">
                          <a:solidFill>
                            <a:srgbClr val="000000"/>
                          </a:solidFill>
                          <a:effectLst/>
                          <a:latin typeface="Calibri" panose="020F0502020204030204" pitchFamily="34" charset="0"/>
                        </a:rPr>
                        <a:t>20907</a:t>
                      </a:r>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163140</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184047</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E5A074"/>
                    </a:solidFill>
                  </a:tcPr>
                </a:tc>
                <a:tc>
                  <a:txBody>
                    <a:bodyPr/>
                    <a:lstStyle/>
                    <a:p>
                      <a:pPr algn="ctr" fontAlgn="b"/>
                      <a:r>
                        <a:rPr lang="tr-TR" sz="1100" b="0" i="0" u="none" strike="noStrike" dirty="0" smtClean="0">
                          <a:solidFill>
                            <a:srgbClr val="000000"/>
                          </a:solidFill>
                          <a:effectLst/>
                          <a:latin typeface="Calibri" panose="020F0502020204030204" pitchFamily="34" charset="0"/>
                        </a:rPr>
                        <a:t>36779</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255167</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291946</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E49F73"/>
                    </a:solidFill>
                  </a:tcPr>
                </a:tc>
                <a:tc>
                  <a:txBody>
                    <a:bodyPr/>
                    <a:lstStyle/>
                    <a:p>
                      <a:pPr algn="ctr" fontAlgn="b"/>
                      <a:r>
                        <a:rPr lang="tr-TR" sz="1100" b="0" i="0" u="none" strike="noStrike" dirty="0" smtClean="0">
                          <a:solidFill>
                            <a:srgbClr val="000000"/>
                          </a:solidFill>
                          <a:effectLst/>
                          <a:latin typeface="Calibri" panose="020F0502020204030204" pitchFamily="34" charset="0"/>
                        </a:rPr>
                        <a:t>1,76</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1,56</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1,59</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EBA77A"/>
                    </a:solidFill>
                  </a:tcPr>
                </a:tc>
                <a:tc>
                  <a:txBody>
                    <a:bodyPr/>
                    <a:lstStyle/>
                    <a:p>
                      <a:pPr algn="ctr" fontAlgn="b"/>
                      <a:r>
                        <a:rPr lang="tr-TR" sz="1100" b="0" i="0" u="none" strike="noStrike" dirty="0" smtClean="0">
                          <a:solidFill>
                            <a:srgbClr val="000000"/>
                          </a:solidFill>
                          <a:effectLst/>
                          <a:latin typeface="Calibri" panose="020F0502020204030204" pitchFamily="34" charset="0"/>
                        </a:rPr>
                        <a:t>2,90</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20,14</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23,04</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A45E2F"/>
                    </a:solidFill>
                  </a:tcPr>
                </a:tc>
                <a:extLst>
                  <a:ext uri="{0D108BD9-81ED-4DB2-BD59-A6C34878D82A}">
                    <a16:rowId xmlns="" xmlns:a16="http://schemas.microsoft.com/office/drawing/2014/main" val="188597871"/>
                  </a:ext>
                </a:extLst>
              </a:tr>
              <a:tr h="262459">
                <a:tc>
                  <a:txBody>
                    <a:bodyPr/>
                    <a:lstStyle/>
                    <a:p>
                      <a:pPr algn="l" fontAlgn="b"/>
                      <a:r>
                        <a:rPr lang="tr-TR" sz="1100" b="1" i="0" u="none" strike="noStrike" dirty="0" smtClean="0">
                          <a:solidFill>
                            <a:srgbClr val="FFFFFF"/>
                          </a:solidFill>
                          <a:effectLst/>
                          <a:latin typeface="Calibri" panose="020F0502020204030204" pitchFamily="34" charset="0"/>
                        </a:rPr>
                        <a:t>Şehitkamil</a:t>
                      </a:r>
                      <a:r>
                        <a:rPr lang="tr-TR" sz="1100" b="1" i="0" u="none" strike="noStrike" baseline="0" dirty="0" smtClean="0">
                          <a:solidFill>
                            <a:srgbClr val="FFFFFF"/>
                          </a:solidFill>
                          <a:effectLst/>
                          <a:latin typeface="Calibri" panose="020F0502020204030204" pitchFamily="34" charset="0"/>
                        </a:rPr>
                        <a:t> </a:t>
                      </a:r>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algn="ctr" fontAlgn="b"/>
                      <a:r>
                        <a:rPr lang="tr-TR" sz="1100" b="0" i="0" u="none" strike="noStrike" dirty="0" smtClean="0">
                          <a:solidFill>
                            <a:srgbClr val="000000"/>
                          </a:solidFill>
                          <a:effectLst/>
                          <a:latin typeface="Calibri" panose="020F0502020204030204" pitchFamily="34" charset="0"/>
                        </a:rPr>
                        <a:t>38034</a:t>
                      </a:r>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204266</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242300</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4B084"/>
                    </a:solidFill>
                  </a:tcPr>
                </a:tc>
                <a:tc>
                  <a:txBody>
                    <a:bodyPr/>
                    <a:lstStyle/>
                    <a:p>
                      <a:pPr algn="ctr" fontAlgn="b"/>
                      <a:r>
                        <a:rPr lang="tr-TR" sz="1100" b="0" i="0" u="none" strike="noStrike" dirty="0" smtClean="0">
                          <a:solidFill>
                            <a:srgbClr val="000000"/>
                          </a:solidFill>
                          <a:effectLst/>
                          <a:latin typeface="Calibri" panose="020F0502020204030204" pitchFamily="34" charset="0"/>
                        </a:rPr>
                        <a:t>63013</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304712</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367725</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4B084"/>
                    </a:solidFill>
                  </a:tcPr>
                </a:tc>
                <a:tc>
                  <a:txBody>
                    <a:bodyPr/>
                    <a:lstStyle/>
                    <a:p>
                      <a:pPr algn="ctr" fontAlgn="b"/>
                      <a:r>
                        <a:rPr lang="tr-TR" sz="1100" b="0" i="0" u="none" strike="noStrike">
                          <a:solidFill>
                            <a:srgbClr val="000000"/>
                          </a:solidFill>
                          <a:effectLst/>
                          <a:latin typeface="Calibri" panose="020F0502020204030204" pitchFamily="34" charset="0"/>
                        </a:rPr>
                        <a:t>1,66</a:t>
                      </a: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1,49</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1,52</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6B991"/>
                    </a:solidFill>
                  </a:tcPr>
                </a:tc>
                <a:tc>
                  <a:txBody>
                    <a:bodyPr/>
                    <a:lstStyle/>
                    <a:p>
                      <a:pPr algn="ctr" fontAlgn="b"/>
                      <a:r>
                        <a:rPr lang="tr-TR" sz="1100" b="0" i="0" u="none" strike="noStrike" dirty="0" smtClean="0">
                          <a:solidFill>
                            <a:srgbClr val="000000"/>
                          </a:solidFill>
                          <a:effectLst/>
                          <a:latin typeface="Calibri" panose="020F0502020204030204" pitchFamily="34" charset="0"/>
                        </a:rPr>
                        <a:t>4,43</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21,41</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b"/>
                      <a:r>
                        <a:rPr lang="tr-TR" sz="1100" b="0" i="0" u="none" strike="noStrike" dirty="0" smtClean="0">
                          <a:solidFill>
                            <a:srgbClr val="000000"/>
                          </a:solidFill>
                          <a:effectLst/>
                          <a:latin typeface="Calibri" panose="020F0502020204030204" pitchFamily="34" charset="0"/>
                        </a:rPr>
                        <a:t>25,84</a:t>
                      </a:r>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8C8A9"/>
                    </a:solidFill>
                  </a:tcPr>
                </a:tc>
                <a:extLst>
                  <a:ext uri="{0D108BD9-81ED-4DB2-BD59-A6C34878D82A}">
                    <a16:rowId xmlns="" xmlns:a16="http://schemas.microsoft.com/office/drawing/2014/main" val="1845869286"/>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3710306941"/>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1020170950"/>
                  </a:ext>
                </a:extLst>
              </a:tr>
              <a:tr h="4207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1530804156"/>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345655108"/>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chemeClr val="bg1">
                            <a:lumMod val="95000"/>
                          </a:schemeClr>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1012393053"/>
                  </a:ext>
                </a:extLst>
              </a:tr>
              <a:tr h="244248">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chemeClr val="bg1">
                            <a:lumMod val="95000"/>
                          </a:schemeClr>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chemeClr val="bg1">
                            <a:lumMod val="95000"/>
                          </a:schemeClr>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4172892478"/>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chemeClr val="bg1">
                            <a:lumMod val="95000"/>
                          </a:schemeClr>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2918546788"/>
                  </a:ext>
                </a:extLst>
              </a:tr>
              <a:tr h="262459">
                <a:tc>
                  <a:txBody>
                    <a:bodyPr/>
                    <a:lstStyle/>
                    <a:p>
                      <a:pPr algn="l" fontAlgn="b"/>
                      <a:endParaRPr lang="tr-TR" sz="1100" b="1" i="0" u="none" strike="noStrike" dirty="0">
                        <a:solidFill>
                          <a:srgbClr val="FFFFFF"/>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endParaRPr lang="tr-TR"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chemeClr val="bg1"/>
                    </a:solidFill>
                  </a:tcPr>
                </a:tc>
                <a:extLst>
                  <a:ext uri="{0D108BD9-81ED-4DB2-BD59-A6C34878D82A}">
                    <a16:rowId xmlns="" xmlns:a16="http://schemas.microsoft.com/office/drawing/2014/main" val="3242010262"/>
                  </a:ext>
                </a:extLst>
              </a:tr>
            </a:tbl>
          </a:graphicData>
        </a:graphic>
      </p:graphicFrame>
      <p:sp>
        <p:nvSpPr>
          <p:cNvPr id="13" name="Metin kutusu 12"/>
          <p:cNvSpPr txBox="1"/>
          <p:nvPr/>
        </p:nvSpPr>
        <p:spPr>
          <a:xfrm>
            <a:off x="3929064" y="6232527"/>
            <a:ext cx="5006774" cy="261610"/>
          </a:xfrm>
          <a:prstGeom prst="rect">
            <a:avLst/>
          </a:prstGeom>
          <a:noFill/>
        </p:spPr>
        <p:txBody>
          <a:bodyPr wrap="square" rtlCol="0">
            <a:spAutoFit/>
          </a:bodyPr>
          <a:lstStyle/>
          <a:p>
            <a:pPr algn="r"/>
            <a:r>
              <a:rPr lang="tr-TR" sz="1100" b="1" i="1" dirty="0">
                <a:solidFill>
                  <a:srgbClr val="C00000"/>
                </a:solidFill>
              </a:rPr>
              <a:t>*Renkler koyulaştıkça ilgili veri değer olarak artış göstermektedir</a:t>
            </a:r>
          </a:p>
        </p:txBody>
      </p:sp>
    </p:spTree>
    <p:extLst>
      <p:ext uri="{BB962C8B-B14F-4D97-AF65-F5344CB8AC3E}">
        <p14:creationId xmlns:p14="http://schemas.microsoft.com/office/powerpoint/2010/main" val="11130296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61" name="think-cell Slide" r:id="rId40" imgW="444" imgH="446" progId="TCLayout.ActiveDocument.1">
                  <p:embed/>
                </p:oleObj>
              </mc:Choice>
              <mc:Fallback>
                <p:oleObj name="think-cell Slide" r:id="rId40" imgW="444" imgH="446" progId="TCLayout.ActiveDocument.1">
                  <p:embed/>
                  <p:pic>
                    <p:nvPicPr>
                      <p:cNvPr id="0" name=""/>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76</a:t>
            </a:fld>
            <a:endParaRPr lang="tr-TR" dirty="0"/>
          </a:p>
        </p:txBody>
      </p:sp>
      <p:sp>
        <p:nvSpPr>
          <p:cNvPr id="6" name="Metin kutusu 5"/>
          <p:cNvSpPr txBox="1"/>
          <p:nvPr/>
        </p:nvSpPr>
        <p:spPr>
          <a:xfrm>
            <a:off x="4240" y="1656292"/>
            <a:ext cx="9139606"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Bitirilen eğitim durumu, 15 ve daha yukarı yaştaki nüfus, </a:t>
            </a:r>
            <a:r>
              <a:rPr lang="tr-TR" sz="1400" b="1" dirty="0" smtClean="0">
                <a:solidFill>
                  <a:srgbClr val="FFFFFF"/>
                </a:solidFill>
                <a:ea typeface="Tahoma" panose="020B0604030504040204" pitchFamily="34" charset="0"/>
                <a:cs typeface="Tahoma" panose="020B0604030504040204" pitchFamily="34" charset="0"/>
              </a:rPr>
              <a:t>2008-2020</a:t>
            </a:r>
            <a:endParaRPr lang="tr-TR" sz="1400" b="1" dirty="0">
              <a:solidFill>
                <a:srgbClr val="FFFFFF"/>
              </a:solidFill>
              <a:ea typeface="Tahoma" panose="020B0604030504040204" pitchFamily="34" charset="0"/>
              <a:cs typeface="Tahoma" panose="020B0604030504040204" pitchFamily="34" charset="0"/>
            </a:endParaRP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93" name="Metin kutusu 92"/>
          <p:cNvSpPr txBox="1"/>
          <p:nvPr/>
        </p:nvSpPr>
        <p:spPr>
          <a:xfrm>
            <a:off x="11496" y="6552425"/>
            <a:ext cx="7898635"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Eğitim İstatistikleri, </a:t>
            </a:r>
            <a:r>
              <a:rPr lang="tr-TR" altLang="tr-TR" sz="1200" dirty="0">
                <a:solidFill>
                  <a:srgbClr val="000000"/>
                </a:solidFill>
              </a:rPr>
              <a:t>TEPAV görselleştirmesi</a:t>
            </a: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3" name="Unvan 1"/>
          <p:cNvSpPr txBox="1">
            <a:spLocks/>
          </p:cNvSpPr>
          <p:nvPr/>
        </p:nvSpPr>
        <p:spPr bwMode="auto">
          <a:xfrm>
            <a:off x="223526" y="1053043"/>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graphicFrame>
        <p:nvGraphicFramePr>
          <p:cNvPr id="83" name="Chart 3"/>
          <p:cNvGraphicFramePr/>
          <p:nvPr>
            <p:custDataLst>
              <p:tags r:id="rId3"/>
            </p:custDataLst>
            <p:extLst>
              <p:ext uri="{D42A27DB-BD31-4B8C-83A1-F6EECF244321}">
                <p14:modId xmlns:p14="http://schemas.microsoft.com/office/powerpoint/2010/main" val="2491935249"/>
              </p:ext>
            </p:extLst>
          </p:nvPr>
        </p:nvGraphicFramePr>
        <p:xfrm>
          <a:off x="503238" y="4421188"/>
          <a:ext cx="8493125" cy="904875"/>
        </p:xfrm>
        <a:graphic>
          <a:graphicData uri="http://schemas.openxmlformats.org/drawingml/2006/chart">
            <c:chart xmlns:c="http://schemas.openxmlformats.org/drawingml/2006/chart" xmlns:r="http://schemas.openxmlformats.org/officeDocument/2006/relationships" r:id="rId42"/>
          </a:graphicData>
        </a:graphic>
      </p:graphicFrame>
      <p:sp>
        <p:nvSpPr>
          <p:cNvPr id="105" name="Rectangle 3"/>
          <p:cNvSpPr>
            <a:spLocks noGrp="1" noChangeArrowheads="1"/>
          </p:cNvSpPr>
          <p:nvPr>
            <p:custDataLst>
              <p:tags r:id="rId4"/>
            </p:custDataLst>
          </p:nvPr>
        </p:nvSpPr>
        <p:spPr bwMode="auto">
          <a:xfrm>
            <a:off x="4924425" y="5294313"/>
            <a:ext cx="482600" cy="7302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5B46CB72-2259-4E25-A7D0-84D20A0B22E4}" type="datetime'Li''se ''ve'''''''''' ''deng''''i mesle''''k o''k''ul''''''u'">
              <a:rPr lang="tr-TR" altLang="en-US" sz="1200" smtClean="0">
                <a:solidFill>
                  <a:srgbClr val="000000"/>
                </a:solidFill>
              </a:rPr>
              <a:pPr marL="0" indent="0" algn="ctr">
                <a:spcBef>
                  <a:spcPct val="0"/>
                </a:spcBef>
                <a:buFont typeface="Wingdings" pitchFamily="2" charset="2"/>
                <a:buNone/>
              </a:pPr>
              <a:t>Lise ve dengi meslek okulu</a:t>
            </a:fld>
            <a:endParaRPr lang="tr-TR" sz="1200" dirty="0">
              <a:solidFill>
                <a:srgbClr val="000000"/>
              </a:solidFill>
            </a:endParaRPr>
          </a:p>
        </p:txBody>
      </p:sp>
      <p:sp>
        <p:nvSpPr>
          <p:cNvPr id="155" name="Rectangle 3"/>
          <p:cNvSpPr>
            <a:spLocks noGrp="1" noChangeArrowheads="1"/>
          </p:cNvSpPr>
          <p:nvPr>
            <p:custDataLst>
              <p:tags r:id="rId5"/>
            </p:custDataLst>
          </p:nvPr>
        </p:nvSpPr>
        <p:spPr bwMode="auto">
          <a:xfrm>
            <a:off x="8123239" y="5294314"/>
            <a:ext cx="746125"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8A1C10ED-6456-485D-98EC-8F88D966FE84}" type="datetime'B''''ili''''''''''n''''m''''''e''''''''''''''yen '' '''' '''">
              <a:rPr lang="tr-TR" altLang="en-US" sz="1200" smtClean="0">
                <a:solidFill>
                  <a:srgbClr val="000000"/>
                </a:solidFill>
              </a:rPr>
              <a:pPr marL="0" indent="0" algn="ctr">
                <a:spcBef>
                  <a:spcPct val="0"/>
                </a:spcBef>
                <a:buFont typeface="Wingdings" pitchFamily="2" charset="2"/>
                <a:buNone/>
              </a:pPr>
              <a:t>Bilinmeyen   </a:t>
            </a:fld>
            <a:endParaRPr lang="tr-TR" sz="1200" dirty="0">
              <a:solidFill>
                <a:srgbClr val="000000"/>
              </a:solidFill>
            </a:endParaRPr>
          </a:p>
        </p:txBody>
      </p:sp>
      <p:sp>
        <p:nvSpPr>
          <p:cNvPr id="42" name="Rectangle 3"/>
          <p:cNvSpPr>
            <a:spLocks noGrp="1" noChangeArrowheads="1"/>
          </p:cNvSpPr>
          <p:nvPr>
            <p:custDataLst>
              <p:tags r:id="rId6"/>
            </p:custDataLst>
          </p:nvPr>
        </p:nvSpPr>
        <p:spPr bwMode="auto">
          <a:xfrm>
            <a:off x="693738" y="5294313"/>
            <a:ext cx="61753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CF59DCA3-3AB6-448E-8347-8252B46EE421}" type="datetime'''Oku''''''ma ''y''az''''m''a'' b''''''''''''i''l''meyen'''''">
              <a:rPr lang="tr-TR" altLang="en-US" sz="1200" smtClean="0">
                <a:solidFill>
                  <a:srgbClr val="000000"/>
                </a:solidFill>
              </a:rPr>
              <a:pPr marL="0" indent="0" algn="ctr">
                <a:spcBef>
                  <a:spcPct val="0"/>
                </a:spcBef>
                <a:buFont typeface="Wingdings" pitchFamily="2" charset="2"/>
                <a:buNone/>
              </a:pPr>
              <a:t>Okuma yazma bilmeyen</a:t>
            </a:fld>
            <a:endParaRPr lang="tr-TR" sz="1200" dirty="0">
              <a:solidFill>
                <a:srgbClr val="000000"/>
              </a:solidFill>
            </a:endParaRPr>
          </a:p>
        </p:txBody>
      </p:sp>
      <p:sp>
        <p:nvSpPr>
          <p:cNvPr id="98" name="Rectangle 3"/>
          <p:cNvSpPr>
            <a:spLocks noGrp="1" noChangeArrowheads="1"/>
          </p:cNvSpPr>
          <p:nvPr>
            <p:custDataLst>
              <p:tags r:id="rId7"/>
            </p:custDataLst>
          </p:nvPr>
        </p:nvSpPr>
        <p:spPr bwMode="auto">
          <a:xfrm>
            <a:off x="4040188" y="5294313"/>
            <a:ext cx="585788" cy="7302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628EB81B-AC6E-4288-B604-6B8059569E81}" type="datetime'''''O''rtao''''''kul ''v''e den''g''''i mes''lek o''''''kulu'">
              <a:rPr lang="tr-TR" altLang="en-US" sz="1200" smtClean="0">
                <a:solidFill>
                  <a:srgbClr val="000000"/>
                </a:solidFill>
              </a:rPr>
              <a:pPr marL="0" indent="0" algn="ctr">
                <a:spcBef>
                  <a:spcPct val="0"/>
                </a:spcBef>
                <a:buFont typeface="Wingdings" pitchFamily="2" charset="2"/>
                <a:buNone/>
              </a:pPr>
              <a:t>Ortaokul ve dengi meslek okulu</a:t>
            </a:fld>
            <a:endParaRPr lang="tr-TR" sz="1200" dirty="0">
              <a:solidFill>
                <a:srgbClr val="000000"/>
              </a:solidFill>
            </a:endParaRPr>
          </a:p>
        </p:txBody>
      </p:sp>
      <p:sp>
        <p:nvSpPr>
          <p:cNvPr id="67" name="Rectangle 3"/>
          <p:cNvSpPr>
            <a:spLocks noGrp="1" noChangeArrowheads="1"/>
          </p:cNvSpPr>
          <p:nvPr>
            <p:custDataLst>
              <p:tags r:id="rId8"/>
            </p:custDataLst>
          </p:nvPr>
        </p:nvSpPr>
        <p:spPr bwMode="auto">
          <a:xfrm>
            <a:off x="1473200" y="5294313"/>
            <a:ext cx="723900" cy="9128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69036F40-5A51-461A-A13B-DF6EB2C97DE6}" type="datetime'''Okuma yazm''a bilen faka''t b''ir ok''u''l'' ''bitirmeyen'">
              <a:rPr lang="tr-TR" altLang="en-US" sz="1200" smtClean="0">
                <a:solidFill>
                  <a:srgbClr val="000000"/>
                </a:solidFill>
              </a:rPr>
              <a:pPr marL="0" indent="0" algn="ctr">
                <a:spcBef>
                  <a:spcPct val="0"/>
                </a:spcBef>
                <a:buFont typeface="Wingdings" pitchFamily="2" charset="2"/>
                <a:buNone/>
              </a:pPr>
              <a:t>Okuma yazma bilen fakat bir okul bitirmeyen</a:t>
            </a:fld>
            <a:endParaRPr lang="tr-TR" sz="1200" dirty="0">
              <a:solidFill>
                <a:srgbClr val="000000"/>
              </a:solidFill>
            </a:endParaRPr>
          </a:p>
        </p:txBody>
      </p:sp>
      <p:sp>
        <p:nvSpPr>
          <p:cNvPr id="86" name="Rectangle 3"/>
          <p:cNvSpPr>
            <a:spLocks noGrp="1" noChangeArrowheads="1"/>
          </p:cNvSpPr>
          <p:nvPr>
            <p:custDataLst>
              <p:tags r:id="rId9"/>
            </p:custDataLst>
          </p:nvPr>
        </p:nvSpPr>
        <p:spPr bwMode="auto">
          <a:xfrm>
            <a:off x="2438400" y="5294313"/>
            <a:ext cx="458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12492DF2-B2B5-4B71-A085-F9082FE2EC02}" type="datetime'''''İ''l''''''''k''''''o''''k''''u''''l'''''''''''">
              <a:rPr lang="tr-TR" altLang="en-US" sz="1200" smtClean="0">
                <a:solidFill>
                  <a:srgbClr val="000000"/>
                </a:solidFill>
              </a:rPr>
              <a:pPr marL="0" indent="0" algn="ctr">
                <a:spcBef>
                  <a:spcPct val="0"/>
                </a:spcBef>
                <a:buFont typeface="Wingdings" pitchFamily="2" charset="2"/>
                <a:buNone/>
              </a:pPr>
              <a:t>İlkokul</a:t>
            </a:fld>
            <a:endParaRPr lang="tr-TR" sz="1200" dirty="0">
              <a:solidFill>
                <a:srgbClr val="000000"/>
              </a:solidFill>
            </a:endParaRPr>
          </a:p>
        </p:txBody>
      </p:sp>
      <p:sp>
        <p:nvSpPr>
          <p:cNvPr id="91" name="Rectangle 3"/>
          <p:cNvSpPr>
            <a:spLocks noGrp="1" noChangeArrowheads="1"/>
          </p:cNvSpPr>
          <p:nvPr>
            <p:custDataLst>
              <p:tags r:id="rId10"/>
            </p:custDataLst>
          </p:nvPr>
        </p:nvSpPr>
        <p:spPr bwMode="auto">
          <a:xfrm>
            <a:off x="3127376" y="5294313"/>
            <a:ext cx="7461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42AD269C-E00C-4CBA-B362-1A5EC9FCFA1E}" type="datetime'İ''''l''''kö''''''''''''''ğ''r''''''''''''e''''''''tim'' '''''">
              <a:rPr lang="tr-TR" altLang="en-US" sz="1200" smtClean="0">
                <a:solidFill>
                  <a:srgbClr val="000000"/>
                </a:solidFill>
              </a:rPr>
              <a:pPr marL="0" indent="0" algn="ctr">
                <a:spcBef>
                  <a:spcPct val="0"/>
                </a:spcBef>
                <a:buFont typeface="Wingdings" pitchFamily="2" charset="2"/>
                <a:buNone/>
              </a:pPr>
              <a:t>İlköğretim </a:t>
            </a:fld>
            <a:endParaRPr lang="tr-TR" sz="1200" dirty="0">
              <a:solidFill>
                <a:srgbClr val="000000"/>
              </a:solidFill>
            </a:endParaRPr>
          </a:p>
        </p:txBody>
      </p:sp>
      <p:sp>
        <p:nvSpPr>
          <p:cNvPr id="120" name="Rectangle 3"/>
          <p:cNvSpPr>
            <a:spLocks noGrp="1" noChangeArrowheads="1"/>
          </p:cNvSpPr>
          <p:nvPr>
            <p:custDataLst>
              <p:tags r:id="rId11"/>
            </p:custDataLst>
          </p:nvPr>
        </p:nvSpPr>
        <p:spPr bwMode="auto">
          <a:xfrm>
            <a:off x="5588000" y="5294314"/>
            <a:ext cx="823913"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87B8B93A-14BA-4708-BD2C-63BC41DC256F}" type="datetime'Yük''''''se''''ko''ku''''l'''' v''''''''ey''''a fak''ü''lte'''">
              <a:rPr lang="tr-TR" altLang="en-US" sz="1200" smtClean="0">
                <a:solidFill>
                  <a:srgbClr val="000000"/>
                </a:solidFill>
              </a:rPr>
              <a:pPr marL="0" indent="0" algn="ctr">
                <a:spcBef>
                  <a:spcPct val="0"/>
                </a:spcBef>
                <a:buFont typeface="Wingdings" pitchFamily="2" charset="2"/>
                <a:buNone/>
              </a:pPr>
              <a:t>Yüksekokul veya fakülte</a:t>
            </a:fld>
            <a:endParaRPr lang="tr-TR" sz="1200" dirty="0">
              <a:solidFill>
                <a:srgbClr val="000000"/>
              </a:solidFill>
            </a:endParaRPr>
          </a:p>
        </p:txBody>
      </p:sp>
      <p:sp>
        <p:nvSpPr>
          <p:cNvPr id="133" name="Rectangle 3"/>
          <p:cNvSpPr>
            <a:spLocks noGrp="1" noChangeArrowheads="1"/>
          </p:cNvSpPr>
          <p:nvPr>
            <p:custDataLst>
              <p:tags r:id="rId12"/>
            </p:custDataLst>
          </p:nvPr>
        </p:nvSpPr>
        <p:spPr bwMode="auto">
          <a:xfrm>
            <a:off x="6435725" y="5294313"/>
            <a:ext cx="790575" cy="9128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B3C05DA5-AB71-4AA4-B3BE-AE98BEC199D1}" type="datetime'Yüksek lisa''ns (5 ve''''y''a 6 yıll''ı''k fakülteler dahil)'">
              <a:rPr lang="tr-TR" altLang="en-US" sz="1200" smtClean="0">
                <a:solidFill>
                  <a:srgbClr val="000000"/>
                </a:solidFill>
              </a:rPr>
              <a:pPr marL="0" indent="0" algn="ctr">
                <a:spcBef>
                  <a:spcPct val="0"/>
                </a:spcBef>
                <a:buFont typeface="Wingdings" pitchFamily="2" charset="2"/>
                <a:buNone/>
              </a:pPr>
              <a:t>Yüksek lisans (5 veya 6 yıllık fakülteler dahil)</a:t>
            </a:fld>
            <a:endParaRPr lang="tr-TR" sz="1200" dirty="0">
              <a:solidFill>
                <a:srgbClr val="000000"/>
              </a:solidFill>
            </a:endParaRPr>
          </a:p>
        </p:txBody>
      </p:sp>
      <p:sp>
        <p:nvSpPr>
          <p:cNvPr id="49" name="Rectangle 3"/>
          <p:cNvSpPr>
            <a:spLocks noGrp="1" noChangeArrowheads="1"/>
          </p:cNvSpPr>
          <p:nvPr>
            <p:custDataLst>
              <p:tags r:id="rId13"/>
            </p:custDataLst>
          </p:nvPr>
        </p:nvSpPr>
        <p:spPr bwMode="gray">
          <a:xfrm>
            <a:off x="750888" y="4965700"/>
            <a:ext cx="5032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52.775</a:t>
            </a:r>
            <a:endParaRPr lang="tr-TR" sz="1200" dirty="0">
              <a:solidFill>
                <a:srgbClr val="000000"/>
              </a:solidFill>
            </a:endParaRPr>
          </a:p>
        </p:txBody>
      </p:sp>
      <p:sp>
        <p:nvSpPr>
          <p:cNvPr id="146" name="Rectangle 3"/>
          <p:cNvSpPr>
            <a:spLocks noGrp="1" noChangeArrowheads="1"/>
          </p:cNvSpPr>
          <p:nvPr>
            <p:custDataLst>
              <p:tags r:id="rId14"/>
            </p:custDataLst>
          </p:nvPr>
        </p:nvSpPr>
        <p:spPr bwMode="auto">
          <a:xfrm>
            <a:off x="7394575" y="5294313"/>
            <a:ext cx="53975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fld id="{F044B2E2-1434-48D2-8FD2-73A4BDFA216F}" type="datetime'''''''''''Dokt''''''''''''o''''''''''''r''''''''''a'''">
              <a:rPr lang="tr-TR" altLang="en-US" sz="1200" smtClean="0">
                <a:solidFill>
                  <a:srgbClr val="000000"/>
                </a:solidFill>
              </a:rPr>
              <a:pPr marL="0" indent="0" algn="ctr">
                <a:spcBef>
                  <a:spcPct val="0"/>
                </a:spcBef>
                <a:buFont typeface="Wingdings" pitchFamily="2" charset="2"/>
                <a:buNone/>
              </a:pPr>
              <a:t>Doktora</a:t>
            </a:fld>
            <a:endParaRPr lang="tr-TR" sz="1200" dirty="0">
              <a:solidFill>
                <a:srgbClr val="000000"/>
              </a:solidFill>
            </a:endParaRPr>
          </a:p>
        </p:txBody>
      </p:sp>
      <p:sp>
        <p:nvSpPr>
          <p:cNvPr id="50" name="Rectangle 3"/>
          <p:cNvSpPr>
            <a:spLocks noGrp="1" noChangeArrowheads="1"/>
          </p:cNvSpPr>
          <p:nvPr>
            <p:custDataLst>
              <p:tags r:id="rId15"/>
            </p:custDataLst>
          </p:nvPr>
        </p:nvSpPr>
        <p:spPr bwMode="gray">
          <a:xfrm>
            <a:off x="1584325" y="4962525"/>
            <a:ext cx="5032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63.675</a:t>
            </a:r>
            <a:endParaRPr lang="tr-TR" sz="1200" dirty="0">
              <a:solidFill>
                <a:srgbClr val="000000"/>
              </a:solidFill>
            </a:endParaRPr>
          </a:p>
        </p:txBody>
      </p:sp>
      <p:sp>
        <p:nvSpPr>
          <p:cNvPr id="102" name="Rectangle 3"/>
          <p:cNvSpPr>
            <a:spLocks noGrp="1" noChangeArrowheads="1"/>
          </p:cNvSpPr>
          <p:nvPr>
            <p:custDataLst>
              <p:tags r:id="rId16"/>
            </p:custDataLst>
          </p:nvPr>
        </p:nvSpPr>
        <p:spPr bwMode="gray">
          <a:xfrm>
            <a:off x="3998914" y="4500563"/>
            <a:ext cx="627062" cy="4286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172.631</a:t>
            </a:r>
          </a:p>
          <a:p>
            <a:pPr marL="0" indent="0" algn="ctr">
              <a:spcBef>
                <a:spcPct val="0"/>
              </a:spcBef>
              <a:buFont typeface="Wingdings" pitchFamily="2" charset="2"/>
              <a:buNone/>
            </a:pPr>
            <a:endParaRPr lang="tr-TR" sz="1200" dirty="0">
              <a:solidFill>
                <a:srgbClr val="000000"/>
              </a:solidFill>
            </a:endParaRPr>
          </a:p>
        </p:txBody>
      </p:sp>
      <p:sp>
        <p:nvSpPr>
          <p:cNvPr id="51" name="Rectangle 3"/>
          <p:cNvSpPr>
            <a:spLocks noGrp="1" noChangeArrowheads="1"/>
          </p:cNvSpPr>
          <p:nvPr>
            <p:custDataLst>
              <p:tags r:id="rId17"/>
            </p:custDataLst>
          </p:nvPr>
        </p:nvSpPr>
        <p:spPr bwMode="gray">
          <a:xfrm>
            <a:off x="2438399" y="4683126"/>
            <a:ext cx="565151" cy="246062"/>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258.308</a:t>
            </a:r>
          </a:p>
          <a:p>
            <a:pPr marL="0" indent="0" algn="ctr">
              <a:spcBef>
                <a:spcPct val="0"/>
              </a:spcBef>
              <a:buFont typeface="Wingdings" pitchFamily="2" charset="2"/>
              <a:buNone/>
            </a:pPr>
            <a:endParaRPr lang="tr-TR" sz="1200" dirty="0">
              <a:solidFill>
                <a:srgbClr val="000000"/>
              </a:solidFill>
            </a:endParaRPr>
          </a:p>
        </p:txBody>
      </p:sp>
      <p:sp>
        <p:nvSpPr>
          <p:cNvPr id="95" name="Rectangle 3"/>
          <p:cNvSpPr>
            <a:spLocks noGrp="1" noChangeArrowheads="1"/>
          </p:cNvSpPr>
          <p:nvPr>
            <p:custDataLst>
              <p:tags r:id="rId18"/>
            </p:custDataLst>
          </p:nvPr>
        </p:nvSpPr>
        <p:spPr bwMode="gray">
          <a:xfrm>
            <a:off x="3208338" y="4746625"/>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178.585</a:t>
            </a:r>
            <a:endParaRPr lang="tr-TR" sz="1200" dirty="0">
              <a:solidFill>
                <a:srgbClr val="000000"/>
              </a:solidFill>
            </a:endParaRPr>
          </a:p>
        </p:txBody>
      </p:sp>
      <p:sp>
        <p:nvSpPr>
          <p:cNvPr id="160" name="Rectangle 3"/>
          <p:cNvSpPr>
            <a:spLocks noGrp="1" noChangeArrowheads="1"/>
          </p:cNvSpPr>
          <p:nvPr>
            <p:custDataLst>
              <p:tags r:id="rId19"/>
            </p:custDataLst>
          </p:nvPr>
        </p:nvSpPr>
        <p:spPr bwMode="gray">
          <a:xfrm>
            <a:off x="8245475" y="5003800"/>
            <a:ext cx="5032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14.709</a:t>
            </a:r>
          </a:p>
          <a:p>
            <a:pPr marL="0" indent="0" algn="ctr">
              <a:spcBef>
                <a:spcPct val="0"/>
              </a:spcBef>
              <a:buFont typeface="Wingdings" pitchFamily="2" charset="2"/>
              <a:buNone/>
            </a:pPr>
            <a:endParaRPr lang="tr-TR" sz="1200" dirty="0">
              <a:solidFill>
                <a:srgbClr val="000000"/>
              </a:solidFill>
            </a:endParaRPr>
          </a:p>
        </p:txBody>
      </p:sp>
      <p:sp>
        <p:nvSpPr>
          <p:cNvPr id="151" name="Rectangle 3"/>
          <p:cNvSpPr>
            <a:spLocks noGrp="1" noChangeArrowheads="1"/>
          </p:cNvSpPr>
          <p:nvPr>
            <p:custDataLst>
              <p:tags r:id="rId20"/>
            </p:custDataLst>
          </p:nvPr>
        </p:nvSpPr>
        <p:spPr bwMode="gray">
          <a:xfrm>
            <a:off x="7454900" y="5029200"/>
            <a:ext cx="4206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2669</a:t>
            </a:r>
            <a:endParaRPr lang="tr-TR" sz="1200" dirty="0">
              <a:solidFill>
                <a:srgbClr val="000000"/>
              </a:solidFill>
            </a:endParaRPr>
          </a:p>
        </p:txBody>
      </p:sp>
      <p:sp>
        <p:nvSpPr>
          <p:cNvPr id="116" name="Rectangle 3"/>
          <p:cNvSpPr>
            <a:spLocks noGrp="1" noChangeArrowheads="1"/>
          </p:cNvSpPr>
          <p:nvPr>
            <p:custDataLst>
              <p:tags r:id="rId21"/>
            </p:custDataLst>
          </p:nvPr>
        </p:nvSpPr>
        <p:spPr bwMode="gray">
          <a:xfrm>
            <a:off x="4830764" y="4664887"/>
            <a:ext cx="628649" cy="264301"/>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smtClean="0">
              <a:solidFill>
                <a:srgbClr val="000000"/>
              </a:solidFill>
            </a:endParaRPr>
          </a:p>
          <a:p>
            <a:pPr marL="0" indent="0" algn="ctr">
              <a:spcBef>
                <a:spcPct val="0"/>
              </a:spcBef>
              <a:buFont typeface="Wingdings" pitchFamily="2" charset="2"/>
              <a:buNone/>
            </a:pPr>
            <a:endParaRPr lang="tr-TR" sz="1200" dirty="0">
              <a:solidFill>
                <a:srgbClr val="000000"/>
              </a:solidFill>
            </a:endParaRPr>
          </a:p>
          <a:p>
            <a:pPr marL="0" indent="0" algn="ctr">
              <a:spcBef>
                <a:spcPct val="0"/>
              </a:spcBef>
              <a:buFont typeface="Wingdings" pitchFamily="2" charset="2"/>
              <a:buNone/>
            </a:pPr>
            <a:endParaRPr lang="tr-TR" sz="1200" dirty="0" smtClean="0">
              <a:solidFill>
                <a:srgbClr val="000000"/>
              </a:solidFill>
            </a:endParaRPr>
          </a:p>
          <a:p>
            <a:pPr marL="0" indent="0" algn="ctr">
              <a:spcBef>
                <a:spcPct val="0"/>
              </a:spcBef>
              <a:buFont typeface="Wingdings" pitchFamily="2" charset="2"/>
              <a:buNone/>
            </a:pPr>
            <a:endParaRPr lang="tr-TR" sz="1200" dirty="0">
              <a:solidFill>
                <a:srgbClr val="000000"/>
              </a:solidFill>
            </a:endParaRPr>
          </a:p>
          <a:p>
            <a:pPr marL="0" indent="0" algn="ctr">
              <a:spcBef>
                <a:spcPct val="0"/>
              </a:spcBef>
              <a:buFont typeface="Wingdings" pitchFamily="2" charset="2"/>
              <a:buNone/>
            </a:pPr>
            <a:r>
              <a:rPr lang="tr-TR" sz="1200" dirty="0" smtClean="0">
                <a:solidFill>
                  <a:srgbClr val="000000"/>
                </a:solidFill>
              </a:rPr>
              <a:t>289.272</a:t>
            </a:r>
          </a:p>
          <a:p>
            <a:pPr marL="0" indent="0" algn="ctr">
              <a:spcBef>
                <a:spcPct val="0"/>
              </a:spcBef>
              <a:buFont typeface="Wingdings" pitchFamily="2" charset="2"/>
              <a:buNone/>
            </a:pPr>
            <a:endParaRPr lang="tr-TR" sz="1200" dirty="0" smtClean="0">
              <a:solidFill>
                <a:srgbClr val="000000"/>
              </a:solidFill>
            </a:endParaRPr>
          </a:p>
          <a:p>
            <a:pPr marL="0" indent="0" algn="ctr">
              <a:spcBef>
                <a:spcPct val="0"/>
              </a:spcBef>
              <a:buFont typeface="Wingdings" pitchFamily="2" charset="2"/>
              <a:buNone/>
            </a:pPr>
            <a:endParaRPr lang="tr-TR" sz="1200" dirty="0">
              <a:solidFill>
                <a:srgbClr val="000000"/>
              </a:solidFill>
            </a:endParaRPr>
          </a:p>
        </p:txBody>
      </p:sp>
      <p:sp>
        <p:nvSpPr>
          <p:cNvPr id="129" name="Rectangle 3"/>
          <p:cNvSpPr>
            <a:spLocks noGrp="1" noChangeArrowheads="1"/>
          </p:cNvSpPr>
          <p:nvPr>
            <p:custDataLst>
              <p:tags r:id="rId22"/>
            </p:custDataLst>
          </p:nvPr>
        </p:nvSpPr>
        <p:spPr bwMode="gray">
          <a:xfrm>
            <a:off x="5739125" y="4595814"/>
            <a:ext cx="553726" cy="333374"/>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182.514</a:t>
            </a:r>
            <a:endParaRPr lang="tr-TR" sz="1200" dirty="0">
              <a:solidFill>
                <a:srgbClr val="000000"/>
              </a:solidFill>
            </a:endParaRPr>
          </a:p>
        </p:txBody>
      </p:sp>
      <p:sp>
        <p:nvSpPr>
          <p:cNvPr id="138" name="Rectangle 3"/>
          <p:cNvSpPr>
            <a:spLocks noGrp="1" noChangeArrowheads="1"/>
          </p:cNvSpPr>
          <p:nvPr>
            <p:custDataLst>
              <p:tags r:id="rId23"/>
            </p:custDataLst>
          </p:nvPr>
        </p:nvSpPr>
        <p:spPr bwMode="gray">
          <a:xfrm>
            <a:off x="6580188" y="4995863"/>
            <a:ext cx="5032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16.275</a:t>
            </a:r>
          </a:p>
          <a:p>
            <a:pPr marL="0" indent="0" algn="ctr">
              <a:spcBef>
                <a:spcPct val="0"/>
              </a:spcBef>
              <a:buFont typeface="Wingdings" pitchFamily="2" charset="2"/>
              <a:buNone/>
            </a:pPr>
            <a:endParaRPr lang="tr-TR" sz="1200" dirty="0">
              <a:solidFill>
                <a:srgbClr val="000000"/>
              </a:solidFill>
            </a:endParaRPr>
          </a:p>
        </p:txBody>
      </p:sp>
      <p:sp>
        <p:nvSpPr>
          <p:cNvPr id="264" name="Unvan 1"/>
          <p:cNvSpPr>
            <a:spLocks noGrp="1"/>
          </p:cNvSpPr>
          <p:nvPr>
            <p:ph type="title"/>
          </p:nvPr>
        </p:nvSpPr>
        <p:spPr>
          <a:xfrm>
            <a:off x="139329" y="780228"/>
            <a:ext cx="8718922" cy="737573"/>
          </a:xfrm>
        </p:spPr>
        <p:txBody>
          <a:bodyPr vert="horz"/>
          <a:lstStyle/>
          <a:p>
            <a:r>
              <a:rPr lang="tr-TR" sz="1800" dirty="0"/>
              <a:t>2008 yılı ile kıyaslandığında </a:t>
            </a:r>
            <a:r>
              <a:rPr lang="tr-TR" sz="1800" dirty="0" smtClean="0"/>
              <a:t>Gaziantep’in </a:t>
            </a:r>
            <a:r>
              <a:rPr lang="tr-TR" sz="1800" dirty="0"/>
              <a:t>nüfusun eğitim seviyesi yükselmiş</a:t>
            </a:r>
            <a:br>
              <a:rPr lang="tr-TR" sz="1800" dirty="0"/>
            </a:br>
            <a:r>
              <a:rPr lang="tr-TR" sz="1800" b="0" dirty="0" smtClean="0"/>
              <a:t>2019 </a:t>
            </a:r>
            <a:r>
              <a:rPr lang="tr-TR" sz="1800" b="0" dirty="0"/>
              <a:t>yılında </a:t>
            </a:r>
            <a:r>
              <a:rPr lang="tr-TR" sz="1800" b="0" dirty="0" smtClean="0"/>
              <a:t>bitirilen </a:t>
            </a:r>
            <a:r>
              <a:rPr lang="tr-TR" sz="1800" b="0" dirty="0"/>
              <a:t>eğitim durumu açısından lise ve dengi meslek okulu ön plana </a:t>
            </a:r>
            <a:r>
              <a:rPr lang="tr-TR" sz="1800" b="0" dirty="0" smtClean="0"/>
              <a:t>çıkıyor</a:t>
            </a:r>
            <a:endParaRPr lang="tr-TR" sz="1800" dirty="0"/>
          </a:p>
        </p:txBody>
      </p:sp>
      <p:graphicFrame>
        <p:nvGraphicFramePr>
          <p:cNvPr id="81" name="Chart 3"/>
          <p:cNvGraphicFramePr/>
          <p:nvPr>
            <p:custDataLst>
              <p:tags r:id="rId24"/>
            </p:custDataLst>
            <p:extLst>
              <p:ext uri="{D42A27DB-BD31-4B8C-83A1-F6EECF244321}">
                <p14:modId xmlns:p14="http://schemas.microsoft.com/office/powerpoint/2010/main" val="3016290193"/>
              </p:ext>
            </p:extLst>
          </p:nvPr>
        </p:nvGraphicFramePr>
        <p:xfrm>
          <a:off x="503238" y="2347913"/>
          <a:ext cx="8493125" cy="1241425"/>
        </p:xfrm>
        <a:graphic>
          <a:graphicData uri="http://schemas.openxmlformats.org/drawingml/2006/chart">
            <c:chart xmlns:c="http://schemas.openxmlformats.org/drawingml/2006/chart" xmlns:r="http://schemas.openxmlformats.org/officeDocument/2006/relationships" r:id="rId43"/>
          </a:graphicData>
        </a:graphic>
      </p:graphicFrame>
      <p:sp>
        <p:nvSpPr>
          <p:cNvPr id="65" name="Rectangle 3"/>
          <p:cNvSpPr>
            <a:spLocks noGrp="1" noChangeArrowheads="1"/>
          </p:cNvSpPr>
          <p:nvPr>
            <p:custDataLst>
              <p:tags r:id="rId25"/>
            </p:custDataLst>
          </p:nvPr>
        </p:nvSpPr>
        <p:spPr bwMode="gray">
          <a:xfrm>
            <a:off x="5707063" y="3103563"/>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41.735</a:t>
            </a:r>
            <a:endParaRPr lang="tr-TR" sz="1200" dirty="0">
              <a:solidFill>
                <a:srgbClr val="000000"/>
              </a:solidFill>
            </a:endParaRPr>
          </a:p>
        </p:txBody>
      </p:sp>
      <p:sp>
        <p:nvSpPr>
          <p:cNvPr id="62" name="Rectangle 3"/>
          <p:cNvSpPr>
            <a:spLocks noGrp="1" noChangeArrowheads="1"/>
          </p:cNvSpPr>
          <p:nvPr>
            <p:custDataLst>
              <p:tags r:id="rId26"/>
            </p:custDataLst>
          </p:nvPr>
        </p:nvSpPr>
        <p:spPr bwMode="gray">
          <a:xfrm>
            <a:off x="2374900" y="2222500"/>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346.182</a:t>
            </a:r>
            <a:endParaRPr lang="tr-TR" sz="1200" dirty="0">
              <a:solidFill>
                <a:srgbClr val="000000"/>
              </a:solidFill>
            </a:endParaRPr>
          </a:p>
        </p:txBody>
      </p:sp>
      <p:sp>
        <p:nvSpPr>
          <p:cNvPr id="60" name="Rectangle 3"/>
          <p:cNvSpPr>
            <a:spLocks noGrp="1" noChangeArrowheads="1"/>
          </p:cNvSpPr>
          <p:nvPr>
            <p:custDataLst>
              <p:tags r:id="rId27"/>
            </p:custDataLst>
          </p:nvPr>
        </p:nvSpPr>
        <p:spPr bwMode="gray">
          <a:xfrm>
            <a:off x="709613" y="3135313"/>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130.056</a:t>
            </a:r>
            <a:endParaRPr lang="tr-TR" sz="1200" dirty="0">
              <a:solidFill>
                <a:srgbClr val="000000"/>
              </a:solidFill>
            </a:endParaRPr>
          </a:p>
        </p:txBody>
      </p:sp>
      <p:sp>
        <p:nvSpPr>
          <p:cNvPr id="61" name="Rectangle 3"/>
          <p:cNvSpPr>
            <a:spLocks noGrp="1" noChangeArrowheads="1"/>
          </p:cNvSpPr>
          <p:nvPr>
            <p:custDataLst>
              <p:tags r:id="rId28"/>
            </p:custDataLst>
          </p:nvPr>
        </p:nvSpPr>
        <p:spPr bwMode="gray">
          <a:xfrm>
            <a:off x="1584325" y="3160713"/>
            <a:ext cx="5032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100.987</a:t>
            </a:r>
            <a:endParaRPr lang="tr-TR" sz="1200" dirty="0">
              <a:solidFill>
                <a:srgbClr val="000000"/>
              </a:solidFill>
            </a:endParaRPr>
          </a:p>
        </p:txBody>
      </p:sp>
      <p:sp>
        <p:nvSpPr>
          <p:cNvPr id="47" name="Rectangle 3"/>
          <p:cNvSpPr>
            <a:spLocks noGrp="1" noChangeArrowheads="1"/>
          </p:cNvSpPr>
          <p:nvPr>
            <p:custDataLst>
              <p:tags r:id="rId29"/>
            </p:custDataLst>
          </p:nvPr>
        </p:nvSpPr>
        <p:spPr bwMode="gray">
          <a:xfrm>
            <a:off x="3208338" y="3003550"/>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142.439</a:t>
            </a:r>
            <a:endParaRPr lang="tr-TR" sz="1200" dirty="0">
              <a:solidFill>
                <a:srgbClr val="000000"/>
              </a:solidFill>
            </a:endParaRPr>
          </a:p>
        </p:txBody>
      </p:sp>
      <p:sp>
        <p:nvSpPr>
          <p:cNvPr id="63" name="Rectangle 3"/>
          <p:cNvSpPr>
            <a:spLocks noGrp="1" noChangeArrowheads="1"/>
          </p:cNvSpPr>
          <p:nvPr>
            <p:custDataLst>
              <p:tags r:id="rId30"/>
            </p:custDataLst>
          </p:nvPr>
        </p:nvSpPr>
        <p:spPr bwMode="gray">
          <a:xfrm>
            <a:off x="4040188" y="3094038"/>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43.674</a:t>
            </a:r>
            <a:endParaRPr lang="tr-TR" sz="1200" dirty="0">
              <a:solidFill>
                <a:srgbClr val="000000"/>
              </a:solidFill>
            </a:endParaRPr>
          </a:p>
        </p:txBody>
      </p:sp>
      <p:sp>
        <p:nvSpPr>
          <p:cNvPr id="64" name="Rectangle 3"/>
          <p:cNvSpPr>
            <a:spLocks noGrp="1" noChangeArrowheads="1"/>
          </p:cNvSpPr>
          <p:nvPr>
            <p:custDataLst>
              <p:tags r:id="rId31"/>
            </p:custDataLst>
          </p:nvPr>
        </p:nvSpPr>
        <p:spPr bwMode="gray">
          <a:xfrm>
            <a:off x="4873625" y="2725738"/>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140.400</a:t>
            </a:r>
            <a:endParaRPr lang="tr-TR" sz="1200" dirty="0">
              <a:solidFill>
                <a:srgbClr val="000000"/>
              </a:solidFill>
            </a:endParaRPr>
          </a:p>
        </p:txBody>
      </p:sp>
      <p:sp>
        <p:nvSpPr>
          <p:cNvPr id="66" name="Rectangle 3"/>
          <p:cNvSpPr>
            <a:spLocks noGrp="1" noChangeArrowheads="1"/>
          </p:cNvSpPr>
          <p:nvPr>
            <p:custDataLst>
              <p:tags r:id="rId32"/>
            </p:custDataLst>
          </p:nvPr>
        </p:nvSpPr>
        <p:spPr bwMode="gray">
          <a:xfrm>
            <a:off x="6626225" y="3287713"/>
            <a:ext cx="40957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2.143</a:t>
            </a:r>
            <a:endParaRPr lang="tr-TR" sz="1200" dirty="0">
              <a:solidFill>
                <a:srgbClr val="000000"/>
              </a:solidFill>
            </a:endParaRPr>
          </a:p>
        </p:txBody>
      </p:sp>
      <p:sp>
        <p:nvSpPr>
          <p:cNvPr id="57" name="Rectangle 3"/>
          <p:cNvSpPr>
            <a:spLocks noGrp="1" noChangeArrowheads="1"/>
          </p:cNvSpPr>
          <p:nvPr>
            <p:custDataLst>
              <p:tags r:id="rId33"/>
            </p:custDataLst>
          </p:nvPr>
        </p:nvSpPr>
        <p:spPr bwMode="gray">
          <a:xfrm>
            <a:off x="7454900" y="3295650"/>
            <a:ext cx="4206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644</a:t>
            </a:r>
            <a:endParaRPr lang="tr-TR" sz="1200" dirty="0">
              <a:solidFill>
                <a:srgbClr val="000000"/>
              </a:solidFill>
            </a:endParaRPr>
          </a:p>
        </p:txBody>
      </p:sp>
      <p:sp>
        <p:nvSpPr>
          <p:cNvPr id="68" name="Rectangle 3"/>
          <p:cNvSpPr>
            <a:spLocks noGrp="1" noChangeArrowheads="1"/>
          </p:cNvSpPr>
          <p:nvPr>
            <p:custDataLst>
              <p:tags r:id="rId34"/>
            </p:custDataLst>
          </p:nvPr>
        </p:nvSpPr>
        <p:spPr bwMode="gray">
          <a:xfrm>
            <a:off x="8204200" y="3135313"/>
            <a:ext cx="585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22225" tIns="0" rIns="22225" bIns="0" numCol="1" spcCol="0" anchor="b"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dirty="0" smtClean="0">
                <a:solidFill>
                  <a:srgbClr val="000000"/>
                </a:solidFill>
              </a:rPr>
              <a:t>94.507</a:t>
            </a:r>
            <a:endParaRPr lang="tr-TR" sz="1200" dirty="0">
              <a:solidFill>
                <a:srgbClr val="000000"/>
              </a:solidFill>
            </a:endParaRPr>
          </a:p>
        </p:txBody>
      </p:sp>
      <p:sp>
        <p:nvSpPr>
          <p:cNvPr id="70" name="Dikdörtgen 69"/>
          <p:cNvSpPr/>
          <p:nvPr>
            <p:custDataLst>
              <p:tags r:id="rId35"/>
            </p:custDataLst>
          </p:nvPr>
        </p:nvSpPr>
        <p:spPr bwMode="auto">
          <a:xfrm>
            <a:off x="7767638" y="2300288"/>
            <a:ext cx="214313" cy="160338"/>
          </a:xfrm>
          <a:prstGeom prst="rect">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sp>
        <p:nvSpPr>
          <p:cNvPr id="69" name="Dikdörtgen 68"/>
          <p:cNvSpPr/>
          <p:nvPr>
            <p:custDataLst>
              <p:tags r:id="rId36"/>
            </p:custDataLst>
          </p:nvPr>
        </p:nvSpPr>
        <p:spPr bwMode="auto">
          <a:xfrm>
            <a:off x="7027863" y="2300288"/>
            <a:ext cx="214313" cy="160338"/>
          </a:xfrm>
          <a:prstGeom prst="rect">
            <a:avLst/>
          </a:prstGeom>
          <a:solidFill>
            <a:srgbClr val="00206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tr-TR" sz="4000" b="1">
              <a:solidFill>
                <a:srgbClr val="000000"/>
              </a:solidFill>
              <a:latin typeface="Arial" charset="0"/>
            </a:endParaRPr>
          </a:p>
        </p:txBody>
      </p:sp>
      <p:sp>
        <p:nvSpPr>
          <p:cNvPr id="72" name="Rectangle 3"/>
          <p:cNvSpPr>
            <a:spLocks noGrp="1" noChangeArrowheads="1"/>
          </p:cNvSpPr>
          <p:nvPr>
            <p:custDataLst>
              <p:tags r:id="rId37"/>
            </p:custDataLst>
          </p:nvPr>
        </p:nvSpPr>
        <p:spPr bwMode="auto">
          <a:xfrm>
            <a:off x="8032750" y="2295525"/>
            <a:ext cx="3698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fld id="{656C25F7-F013-4DF3-94A6-1484FCB50033}" type="datetime'''K''''''''a''''d''''ı''''''''''n'''''''''''''">
              <a:rPr lang="tr-TR" altLang="en-US" sz="1200" smtClean="0">
                <a:solidFill>
                  <a:srgbClr val="000000"/>
                </a:solidFill>
              </a:rPr>
              <a:pPr marL="0" indent="0">
                <a:spcBef>
                  <a:spcPct val="0"/>
                </a:spcBef>
                <a:buFont typeface="Wingdings" pitchFamily="2" charset="2"/>
                <a:buNone/>
              </a:pPr>
              <a:t>Kadın</a:t>
            </a:fld>
            <a:endParaRPr lang="tr-TR" sz="1200" dirty="0">
              <a:solidFill>
                <a:srgbClr val="000000"/>
              </a:solidFill>
            </a:endParaRPr>
          </a:p>
        </p:txBody>
      </p:sp>
      <p:sp>
        <p:nvSpPr>
          <p:cNvPr id="71" name="Rectangle 3"/>
          <p:cNvSpPr>
            <a:spLocks noGrp="1" noChangeArrowheads="1"/>
          </p:cNvSpPr>
          <p:nvPr>
            <p:custDataLst>
              <p:tags r:id="rId38"/>
            </p:custDataLst>
          </p:nvPr>
        </p:nvSpPr>
        <p:spPr bwMode="auto">
          <a:xfrm>
            <a:off x="7292975" y="2295525"/>
            <a:ext cx="373063"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spcBef>
                <a:spcPct val="0"/>
              </a:spcBef>
              <a:buFont typeface="Wingdings" pitchFamily="2" charset="2"/>
              <a:buNone/>
            </a:pPr>
            <a:fld id="{0D75B774-AB5C-416E-BBD3-CF1FB52B2F5D}" type="datetime'''''''''''''''''Er''''''''k''''''''''e''k'''''''''">
              <a:rPr lang="tr-TR" altLang="en-US" sz="1200" smtClean="0">
                <a:solidFill>
                  <a:srgbClr val="000000"/>
                </a:solidFill>
              </a:rPr>
              <a:pPr marL="0" indent="0">
                <a:spcBef>
                  <a:spcPct val="0"/>
                </a:spcBef>
                <a:buFont typeface="Wingdings" pitchFamily="2" charset="2"/>
                <a:buNone/>
              </a:pPr>
              <a:t>Erkek</a:t>
            </a:fld>
            <a:endParaRPr lang="tr-TR" sz="1200" dirty="0">
              <a:solidFill>
                <a:srgbClr val="000000"/>
              </a:solidFill>
            </a:endParaRPr>
          </a:p>
        </p:txBody>
      </p:sp>
      <p:sp>
        <p:nvSpPr>
          <p:cNvPr id="21" name="Metin kutusu 20"/>
          <p:cNvSpPr txBox="1"/>
          <p:nvPr/>
        </p:nvSpPr>
        <p:spPr>
          <a:xfrm>
            <a:off x="280616" y="2274888"/>
            <a:ext cx="771897" cy="369332"/>
          </a:xfrm>
          <a:prstGeom prst="rect">
            <a:avLst/>
          </a:prstGeom>
          <a:noFill/>
        </p:spPr>
        <p:txBody>
          <a:bodyPr wrap="square" rtlCol="0">
            <a:spAutoFit/>
          </a:bodyPr>
          <a:lstStyle/>
          <a:p>
            <a:r>
              <a:rPr lang="tr-TR" b="1" dirty="0">
                <a:solidFill>
                  <a:srgbClr val="808080">
                    <a:lumMod val="75000"/>
                  </a:srgbClr>
                </a:solidFill>
              </a:rPr>
              <a:t>2008</a:t>
            </a:r>
          </a:p>
        </p:txBody>
      </p:sp>
      <p:sp>
        <p:nvSpPr>
          <p:cNvPr id="103" name="Metin kutusu 102"/>
          <p:cNvSpPr txBox="1"/>
          <p:nvPr/>
        </p:nvSpPr>
        <p:spPr>
          <a:xfrm>
            <a:off x="223526" y="4075669"/>
            <a:ext cx="771897" cy="369332"/>
          </a:xfrm>
          <a:prstGeom prst="rect">
            <a:avLst/>
          </a:prstGeom>
          <a:noFill/>
        </p:spPr>
        <p:txBody>
          <a:bodyPr wrap="square" rtlCol="0">
            <a:spAutoFit/>
          </a:bodyPr>
          <a:lstStyle/>
          <a:p>
            <a:r>
              <a:rPr lang="tr-TR" b="1" dirty="0" smtClean="0">
                <a:solidFill>
                  <a:srgbClr val="808080">
                    <a:lumMod val="75000"/>
                  </a:srgbClr>
                </a:solidFill>
              </a:rPr>
              <a:t>2020</a:t>
            </a:r>
            <a:endParaRPr lang="tr-TR" b="1" dirty="0">
              <a:solidFill>
                <a:srgbClr val="808080">
                  <a:lumMod val="75000"/>
                </a:srgbClr>
              </a:solidFill>
            </a:endParaRPr>
          </a:p>
        </p:txBody>
      </p:sp>
    </p:spTree>
    <p:extLst>
      <p:ext uri="{BB962C8B-B14F-4D97-AF65-F5344CB8AC3E}">
        <p14:creationId xmlns:p14="http://schemas.microsoft.com/office/powerpoint/2010/main" val="26467516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83" name="think-cell Slide" r:id="rId15" imgW="444" imgH="446" progId="TCLayout.ActiveDocument.1">
                  <p:embed/>
                </p:oleObj>
              </mc:Choice>
              <mc:Fallback>
                <p:oleObj name="think-cell Slide" r:id="rId15" imgW="444" imgH="446"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77</a:t>
            </a:fld>
            <a:endParaRPr lang="tr-TR" dirty="0"/>
          </a:p>
        </p:txBody>
      </p:sp>
      <p:sp>
        <p:nvSpPr>
          <p:cNvPr id="6" name="Metin kutusu 5"/>
          <p:cNvSpPr txBox="1"/>
          <p:nvPr/>
        </p:nvSpPr>
        <p:spPr>
          <a:xfrm>
            <a:off x="4240" y="1656292"/>
            <a:ext cx="9139606"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Bitirilen eğitim durumu, 15 ve daha yukarı yaştaki nüfus</a:t>
            </a:r>
            <a:r>
              <a:rPr lang="tr-TR" sz="1400" b="1">
                <a:solidFill>
                  <a:srgbClr val="FFFFFF"/>
                </a:solidFill>
                <a:ea typeface="Tahoma" panose="020B0604030504040204" pitchFamily="34" charset="0"/>
                <a:cs typeface="Tahoma" panose="020B0604030504040204" pitchFamily="34" charset="0"/>
              </a:rPr>
              <a:t>, %, 2008-2019</a:t>
            </a:r>
            <a:endParaRPr lang="tr-TR" sz="1400" b="1" dirty="0">
              <a:solidFill>
                <a:srgbClr val="FFFFFF"/>
              </a:solidFill>
              <a:ea typeface="Tahoma" panose="020B0604030504040204" pitchFamily="34" charset="0"/>
              <a:cs typeface="Tahoma" panose="020B0604030504040204" pitchFamily="34" charset="0"/>
            </a:endParaRP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93" name="Metin kutusu 92"/>
          <p:cNvSpPr txBox="1"/>
          <p:nvPr/>
        </p:nvSpPr>
        <p:spPr>
          <a:xfrm>
            <a:off x="11496" y="6552425"/>
            <a:ext cx="7898635"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Eğitim İstatistikleri, </a:t>
            </a:r>
            <a:r>
              <a:rPr lang="tr-TR" altLang="tr-TR" sz="1200" dirty="0">
                <a:solidFill>
                  <a:srgbClr val="000000"/>
                </a:solidFill>
              </a:rPr>
              <a:t>TEPAV görselleştirmesi</a:t>
            </a: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3" name="Unvan 1"/>
          <p:cNvSpPr txBox="1">
            <a:spLocks/>
          </p:cNvSpPr>
          <p:nvPr/>
        </p:nvSpPr>
        <p:spPr bwMode="auto">
          <a:xfrm>
            <a:off x="223526" y="1053043"/>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graphicFrame>
        <p:nvGraphicFramePr>
          <p:cNvPr id="75" name="Chart 3"/>
          <p:cNvGraphicFramePr/>
          <p:nvPr>
            <p:custDataLst>
              <p:tags r:id="rId3"/>
            </p:custDataLst>
            <p:extLst/>
          </p:nvPr>
        </p:nvGraphicFramePr>
        <p:xfrm>
          <a:off x="503238" y="4273550"/>
          <a:ext cx="8493125" cy="1052513"/>
        </p:xfrm>
        <a:graphic>
          <a:graphicData uri="http://schemas.openxmlformats.org/drawingml/2006/chart">
            <c:chart xmlns:c="http://schemas.openxmlformats.org/drawingml/2006/chart" xmlns:r="http://schemas.openxmlformats.org/officeDocument/2006/relationships" r:id="rId17"/>
          </a:graphicData>
        </a:graphic>
      </p:graphicFrame>
      <p:sp>
        <p:nvSpPr>
          <p:cNvPr id="42" name="Rectangle 3"/>
          <p:cNvSpPr>
            <a:spLocks noGrp="1" noChangeArrowheads="1"/>
          </p:cNvSpPr>
          <p:nvPr>
            <p:custDataLst>
              <p:tags r:id="rId4"/>
            </p:custDataLst>
          </p:nvPr>
        </p:nvSpPr>
        <p:spPr bwMode="auto">
          <a:xfrm>
            <a:off x="693738" y="5294313"/>
            <a:ext cx="617538" cy="547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98" name="Rectangle 3"/>
          <p:cNvSpPr>
            <a:spLocks noGrp="1" noChangeArrowheads="1"/>
          </p:cNvSpPr>
          <p:nvPr>
            <p:custDataLst>
              <p:tags r:id="rId5"/>
            </p:custDataLst>
          </p:nvPr>
        </p:nvSpPr>
        <p:spPr bwMode="auto">
          <a:xfrm>
            <a:off x="4040188" y="5294313"/>
            <a:ext cx="585788" cy="7302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91" name="Rectangle 3"/>
          <p:cNvSpPr>
            <a:spLocks noGrp="1" noChangeArrowheads="1"/>
          </p:cNvSpPr>
          <p:nvPr>
            <p:custDataLst>
              <p:tags r:id="rId6"/>
            </p:custDataLst>
          </p:nvPr>
        </p:nvSpPr>
        <p:spPr bwMode="auto">
          <a:xfrm>
            <a:off x="3127376" y="5294313"/>
            <a:ext cx="7461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67" name="Rectangle 3"/>
          <p:cNvSpPr>
            <a:spLocks noGrp="1" noChangeArrowheads="1"/>
          </p:cNvSpPr>
          <p:nvPr>
            <p:custDataLst>
              <p:tags r:id="rId7"/>
            </p:custDataLst>
          </p:nvPr>
        </p:nvSpPr>
        <p:spPr bwMode="auto">
          <a:xfrm>
            <a:off x="1473200" y="5294313"/>
            <a:ext cx="723900" cy="9128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86" name="Rectangle 3"/>
          <p:cNvSpPr>
            <a:spLocks noGrp="1" noChangeArrowheads="1"/>
          </p:cNvSpPr>
          <p:nvPr>
            <p:custDataLst>
              <p:tags r:id="rId8"/>
            </p:custDataLst>
          </p:nvPr>
        </p:nvSpPr>
        <p:spPr bwMode="auto">
          <a:xfrm>
            <a:off x="2438400" y="5294313"/>
            <a:ext cx="4587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105" name="Rectangle 3"/>
          <p:cNvSpPr>
            <a:spLocks noGrp="1" noChangeArrowheads="1"/>
          </p:cNvSpPr>
          <p:nvPr>
            <p:custDataLst>
              <p:tags r:id="rId9"/>
            </p:custDataLst>
          </p:nvPr>
        </p:nvSpPr>
        <p:spPr bwMode="auto">
          <a:xfrm>
            <a:off x="4924425" y="5294313"/>
            <a:ext cx="482600" cy="73025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133" name="Rectangle 3"/>
          <p:cNvSpPr>
            <a:spLocks noGrp="1" noChangeArrowheads="1"/>
          </p:cNvSpPr>
          <p:nvPr>
            <p:custDataLst>
              <p:tags r:id="rId10"/>
            </p:custDataLst>
          </p:nvPr>
        </p:nvSpPr>
        <p:spPr bwMode="auto">
          <a:xfrm>
            <a:off x="6435725" y="5294313"/>
            <a:ext cx="790575" cy="9128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120" name="Rectangle 3"/>
          <p:cNvSpPr>
            <a:spLocks noGrp="1" noChangeArrowheads="1"/>
          </p:cNvSpPr>
          <p:nvPr>
            <p:custDataLst>
              <p:tags r:id="rId11"/>
            </p:custDataLst>
          </p:nvPr>
        </p:nvSpPr>
        <p:spPr bwMode="auto">
          <a:xfrm>
            <a:off x="5588000" y="5294314"/>
            <a:ext cx="823913"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146" name="Rectangle 3"/>
          <p:cNvSpPr>
            <a:spLocks noGrp="1" noChangeArrowheads="1"/>
          </p:cNvSpPr>
          <p:nvPr>
            <p:custDataLst>
              <p:tags r:id="rId12"/>
            </p:custDataLst>
          </p:nvPr>
        </p:nvSpPr>
        <p:spPr bwMode="auto">
          <a:xfrm>
            <a:off x="7394575" y="5294313"/>
            <a:ext cx="539750"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155" name="Rectangle 3"/>
          <p:cNvSpPr>
            <a:spLocks noGrp="1" noChangeArrowheads="1"/>
          </p:cNvSpPr>
          <p:nvPr>
            <p:custDataLst>
              <p:tags r:id="rId13"/>
            </p:custDataLst>
          </p:nvPr>
        </p:nvSpPr>
        <p:spPr bwMode="auto">
          <a:xfrm>
            <a:off x="8123239" y="5294314"/>
            <a:ext cx="746125" cy="36512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square" lIns="0" tIns="0" rIns="0" bIns="0" numCol="1" spcCol="0" anchor="t"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endParaRPr lang="tr-TR" sz="1200" dirty="0">
              <a:solidFill>
                <a:srgbClr val="000000"/>
              </a:solidFill>
            </a:endParaRPr>
          </a:p>
        </p:txBody>
      </p:sp>
      <p:sp>
        <p:nvSpPr>
          <p:cNvPr id="264" name="Unvan 1"/>
          <p:cNvSpPr>
            <a:spLocks noGrp="1"/>
          </p:cNvSpPr>
          <p:nvPr>
            <p:ph type="title"/>
          </p:nvPr>
        </p:nvSpPr>
        <p:spPr>
          <a:xfrm>
            <a:off x="139329" y="780228"/>
            <a:ext cx="8870200" cy="737573"/>
          </a:xfrm>
        </p:spPr>
        <p:txBody>
          <a:bodyPr vert="horz"/>
          <a:lstStyle/>
          <a:p>
            <a:r>
              <a:rPr lang="tr-TR" sz="1800" dirty="0" smtClean="0"/>
              <a:t>2008 </a:t>
            </a:r>
            <a:r>
              <a:rPr lang="tr-TR" sz="1800" dirty="0"/>
              <a:t>yılı ile kıyaslandığında </a:t>
            </a:r>
            <a:r>
              <a:rPr lang="tr-TR" sz="1800" dirty="0" smtClean="0"/>
              <a:t>Gaziantep’te nüfusun eğitim seviyesi yükselmiş</a:t>
            </a:r>
            <a:br>
              <a:rPr lang="tr-TR" sz="1800" dirty="0" smtClean="0"/>
            </a:br>
            <a:r>
              <a:rPr lang="tr-TR" sz="1800" b="0" dirty="0" smtClean="0"/>
              <a:t>2008’de nüfusun yüzde 7’si yüksekokul veya fakülte seviyesinde eğitime sahipken 2019’da bu oran yüzde 16’ya çıktı</a:t>
            </a:r>
            <a:endParaRPr lang="tr-TR" sz="1800" dirty="0"/>
          </a:p>
        </p:txBody>
      </p:sp>
      <p:graphicFrame>
        <p:nvGraphicFramePr>
          <p:cNvPr id="28" name="Grafik 27"/>
          <p:cNvGraphicFramePr>
            <a:graphicFrameLocks/>
          </p:cNvGraphicFramePr>
          <p:nvPr>
            <p:extLst>
              <p:ext uri="{D42A27DB-BD31-4B8C-83A1-F6EECF244321}">
                <p14:modId xmlns:p14="http://schemas.microsoft.com/office/powerpoint/2010/main" val="2303431060"/>
              </p:ext>
            </p:extLst>
          </p:nvPr>
        </p:nvGraphicFramePr>
        <p:xfrm>
          <a:off x="308613" y="2248848"/>
          <a:ext cx="8634725" cy="3897759"/>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9221249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06" name="think-cell Slide" r:id="rId42" imgW="444" imgH="446" progId="TCLayout.ActiveDocument.1">
                  <p:embed/>
                </p:oleObj>
              </mc:Choice>
              <mc:Fallback>
                <p:oleObj name="think-cell Slide" r:id="rId42" imgW="444" imgH="446" progId="TCLayout.ActiveDocument.1">
                  <p:embed/>
                  <p:pic>
                    <p:nvPicPr>
                      <p:cNvPr id="0" name=""/>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4" name="Slayt Numarası Yer Tutucusu 3"/>
          <p:cNvSpPr>
            <a:spLocks noGrp="1"/>
          </p:cNvSpPr>
          <p:nvPr>
            <p:ph type="sldNum" sz="quarter" idx="11"/>
          </p:nvPr>
        </p:nvSpPr>
        <p:spPr/>
        <p:txBody>
          <a:bodyPr/>
          <a:lstStyle/>
          <a:p>
            <a:pPr algn="ctr">
              <a:defRPr/>
            </a:pPr>
            <a:r>
              <a:rPr lang="tr-TR" dirty="0" smtClean="0"/>
              <a:t>Slayt </a:t>
            </a:r>
            <a:fld id="{4671AB6C-D4B8-4F11-8867-B5C2B23781FF}" type="slidenum">
              <a:rPr lang="tr-TR" smtClean="0"/>
              <a:pPr algn="ctr">
                <a:defRPr/>
              </a:pPr>
              <a:t>78</a:t>
            </a:fld>
            <a:endParaRPr lang="tr-TR" dirty="0"/>
          </a:p>
        </p:txBody>
      </p:sp>
      <p:sp>
        <p:nvSpPr>
          <p:cNvPr id="6" name="Metin kutusu 5"/>
          <p:cNvSpPr txBox="1"/>
          <p:nvPr/>
        </p:nvSpPr>
        <p:spPr>
          <a:xfrm>
            <a:off x="305865" y="2020558"/>
            <a:ext cx="7847535" cy="307777"/>
          </a:xfrm>
          <a:prstGeom prst="rect">
            <a:avLst/>
          </a:prstGeom>
          <a:solidFill>
            <a:srgbClr val="002060"/>
          </a:solidFill>
        </p:spPr>
        <p:txBody>
          <a:bodyPr wrap="square" rtlCol="0">
            <a:spAutoFit/>
          </a:bodyPr>
          <a:lstStyle/>
          <a:p>
            <a:pPr algn="ctr">
              <a:defRPr/>
            </a:pPr>
            <a:r>
              <a:rPr lang="tr-TR" sz="1400" b="1" dirty="0">
                <a:solidFill>
                  <a:srgbClr val="FFFFFF"/>
                </a:solidFill>
                <a:ea typeface="Tahoma" panose="020B0604030504040204" pitchFamily="34" charset="0"/>
                <a:cs typeface="Tahoma" panose="020B0604030504040204" pitchFamily="34" charset="0"/>
              </a:rPr>
              <a:t>Hastane yatak sayısı, </a:t>
            </a:r>
            <a:r>
              <a:rPr lang="tr-TR" sz="1400" b="1" dirty="0" smtClean="0">
                <a:solidFill>
                  <a:srgbClr val="FFFFFF"/>
                </a:solidFill>
                <a:ea typeface="Tahoma" panose="020B0604030504040204" pitchFamily="34" charset="0"/>
                <a:cs typeface="Tahoma" panose="020B0604030504040204" pitchFamily="34" charset="0"/>
              </a:rPr>
              <a:t>2002-2019</a:t>
            </a:r>
            <a:r>
              <a:rPr lang="tr-TR" sz="1400" b="1" dirty="0">
                <a:solidFill>
                  <a:srgbClr val="FFFFFF"/>
                </a:solidFill>
                <a:ea typeface="Tahoma" panose="020B0604030504040204" pitchFamily="34" charset="0"/>
                <a:cs typeface="Tahoma" panose="020B0604030504040204" pitchFamily="34" charset="0"/>
              </a:rPr>
              <a:t> </a:t>
            </a:r>
          </a:p>
        </p:txBody>
      </p:sp>
      <p:sp>
        <p:nvSpPr>
          <p:cNvPr id="100" name="Dikdörtgen 9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400" dirty="0">
              <a:solidFill>
                <a:srgbClr val="000000"/>
              </a:solidFill>
            </a:endParaRPr>
          </a:p>
        </p:txBody>
      </p:sp>
      <p:sp>
        <p:nvSpPr>
          <p:cNvPr id="143" name="Dikdörtgen 142"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50" name="Dikdörtgen 149"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93" name="Metin kutusu 92"/>
          <p:cNvSpPr txBox="1"/>
          <p:nvPr/>
        </p:nvSpPr>
        <p:spPr>
          <a:xfrm>
            <a:off x="-31368" y="6581001"/>
            <a:ext cx="7898635" cy="276999"/>
          </a:xfrm>
          <a:prstGeom prst="rect">
            <a:avLst/>
          </a:prstGeom>
          <a:noFill/>
        </p:spPr>
        <p:txBody>
          <a:bodyPr wrap="square" rtlCol="0">
            <a:spAutoFit/>
          </a:bodyPr>
          <a:lstStyle/>
          <a:p>
            <a:pPr>
              <a:defRPr/>
            </a:pPr>
            <a:r>
              <a:rPr lang="tr-TR" sz="1200" dirty="0">
                <a:solidFill>
                  <a:srgbClr val="000000"/>
                </a:solidFill>
                <a:ea typeface="Tahoma" panose="020B0604030504040204" pitchFamily="34" charset="0"/>
                <a:cs typeface="Tahoma" panose="020B0604030504040204" pitchFamily="34" charset="0"/>
              </a:rPr>
              <a:t>Kaynak: TÜİK, Sağlık İstatistikleri, </a:t>
            </a:r>
            <a:r>
              <a:rPr lang="tr-TR" altLang="tr-TR" sz="1200" dirty="0">
                <a:solidFill>
                  <a:srgbClr val="000000"/>
                </a:solidFill>
              </a:rPr>
              <a:t>TEPAV görselleştirmesi</a:t>
            </a:r>
          </a:p>
        </p:txBody>
      </p:sp>
      <p:sp>
        <p:nvSpPr>
          <p:cNvPr id="8" name="Dikdörtgen 7"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12" name="Dikdörtgen 11"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defRPr/>
            </a:pPr>
            <a:endParaRPr lang="tr-TR" sz="1600" dirty="0">
              <a:solidFill>
                <a:srgbClr val="000000"/>
              </a:solidFill>
            </a:endParaRPr>
          </a:p>
        </p:txBody>
      </p:sp>
      <p:sp>
        <p:nvSpPr>
          <p:cNvPr id="33" name="Unvan 1"/>
          <p:cNvSpPr txBox="1">
            <a:spLocks/>
          </p:cNvSpPr>
          <p:nvPr/>
        </p:nvSpPr>
        <p:spPr bwMode="auto">
          <a:xfrm>
            <a:off x="223526" y="1053043"/>
            <a:ext cx="8690598" cy="4497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1F318D"/>
                </a:solidFill>
                <a:latin typeface="+mj-lt"/>
                <a:ea typeface="+mj-ea"/>
                <a:cs typeface="+mj-cs"/>
              </a:defRPr>
            </a:lvl1pPr>
            <a:lvl2pPr algn="l" rtl="0" eaLnBrk="0" fontAlgn="base" hangingPunct="0">
              <a:spcBef>
                <a:spcPct val="0"/>
              </a:spcBef>
              <a:spcAft>
                <a:spcPct val="0"/>
              </a:spcAft>
              <a:defRPr sz="4400">
                <a:solidFill>
                  <a:srgbClr val="1F318D"/>
                </a:solidFill>
                <a:latin typeface="Tahoma" pitchFamily="34" charset="0"/>
                <a:cs typeface="Arial" charset="0"/>
              </a:defRPr>
            </a:lvl2pPr>
            <a:lvl3pPr algn="l" rtl="0" eaLnBrk="0" fontAlgn="base" hangingPunct="0">
              <a:spcBef>
                <a:spcPct val="0"/>
              </a:spcBef>
              <a:spcAft>
                <a:spcPct val="0"/>
              </a:spcAft>
              <a:defRPr sz="4400">
                <a:solidFill>
                  <a:srgbClr val="1F318D"/>
                </a:solidFill>
                <a:latin typeface="Tahoma" pitchFamily="34" charset="0"/>
                <a:cs typeface="Arial" charset="0"/>
              </a:defRPr>
            </a:lvl3pPr>
            <a:lvl4pPr algn="l" rtl="0" eaLnBrk="0" fontAlgn="base" hangingPunct="0">
              <a:spcBef>
                <a:spcPct val="0"/>
              </a:spcBef>
              <a:spcAft>
                <a:spcPct val="0"/>
              </a:spcAft>
              <a:defRPr sz="4400">
                <a:solidFill>
                  <a:srgbClr val="1F318D"/>
                </a:solidFill>
                <a:latin typeface="Tahoma" pitchFamily="34" charset="0"/>
                <a:cs typeface="Arial" charset="0"/>
              </a:defRPr>
            </a:lvl4pPr>
            <a:lvl5pPr algn="l" rtl="0" eaLnBrk="0" fontAlgn="base" hangingPunct="0">
              <a:spcBef>
                <a:spcPct val="0"/>
              </a:spcBef>
              <a:spcAft>
                <a:spcPct val="0"/>
              </a:spcAft>
              <a:defRPr sz="4400">
                <a:solidFill>
                  <a:srgbClr val="1F318D"/>
                </a:solidFill>
                <a:latin typeface="Tahoma" pitchFamily="34" charset="0"/>
                <a:cs typeface="Arial" charset="0"/>
              </a:defRPr>
            </a:lvl5pPr>
            <a:lvl6pPr marL="457200" algn="l" rtl="0" fontAlgn="base">
              <a:spcBef>
                <a:spcPct val="0"/>
              </a:spcBef>
              <a:spcAft>
                <a:spcPct val="0"/>
              </a:spcAft>
              <a:defRPr sz="4400">
                <a:solidFill>
                  <a:srgbClr val="1F318D"/>
                </a:solidFill>
                <a:latin typeface="Tahoma" pitchFamily="34" charset="0"/>
                <a:cs typeface="Arial" charset="0"/>
              </a:defRPr>
            </a:lvl6pPr>
            <a:lvl7pPr marL="914400" algn="l" rtl="0" fontAlgn="base">
              <a:spcBef>
                <a:spcPct val="0"/>
              </a:spcBef>
              <a:spcAft>
                <a:spcPct val="0"/>
              </a:spcAft>
              <a:defRPr sz="4400">
                <a:solidFill>
                  <a:srgbClr val="1F318D"/>
                </a:solidFill>
                <a:latin typeface="Tahoma" pitchFamily="34" charset="0"/>
                <a:cs typeface="Arial" charset="0"/>
              </a:defRPr>
            </a:lvl7pPr>
            <a:lvl8pPr marL="1371600" algn="l" rtl="0" fontAlgn="base">
              <a:spcBef>
                <a:spcPct val="0"/>
              </a:spcBef>
              <a:spcAft>
                <a:spcPct val="0"/>
              </a:spcAft>
              <a:defRPr sz="4400">
                <a:solidFill>
                  <a:srgbClr val="1F318D"/>
                </a:solidFill>
                <a:latin typeface="Tahoma" pitchFamily="34" charset="0"/>
                <a:cs typeface="Arial" charset="0"/>
              </a:defRPr>
            </a:lvl8pPr>
            <a:lvl9pPr marL="1828800" algn="l" rtl="0" fontAlgn="base">
              <a:spcBef>
                <a:spcPct val="0"/>
              </a:spcBef>
              <a:spcAft>
                <a:spcPct val="0"/>
              </a:spcAft>
              <a:defRPr sz="4400">
                <a:solidFill>
                  <a:srgbClr val="1F318D"/>
                </a:solidFill>
                <a:latin typeface="Tahoma" pitchFamily="34" charset="0"/>
                <a:cs typeface="Arial" charset="0"/>
              </a:defRPr>
            </a:lvl9pPr>
          </a:lstStyle>
          <a:p>
            <a:endParaRPr lang="en-US" sz="1400" kern="0" dirty="0">
              <a:solidFill>
                <a:srgbClr val="FF0000"/>
              </a:solidFill>
            </a:endParaRPr>
          </a:p>
        </p:txBody>
      </p:sp>
      <p:sp>
        <p:nvSpPr>
          <p:cNvPr id="9" name="Dikdörtgen 8"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cxnSp>
        <p:nvCxnSpPr>
          <p:cNvPr id="14" name="Düz Bağlayıcı 13"/>
          <p:cNvCxnSpPr/>
          <p:nvPr>
            <p:custDataLst>
              <p:tags r:id="rId3"/>
            </p:custDataLst>
          </p:nvPr>
        </p:nvCxnSpPr>
        <p:spPr bwMode="auto">
          <a:xfrm>
            <a:off x="4170363" y="2815409"/>
            <a:ext cx="0" cy="242117"/>
          </a:xfrm>
          <a:prstGeom prst="line">
            <a:avLst/>
          </a:prstGeom>
          <a:ln w="12700" cap="flat" cmpd="sng" algn="ctr">
            <a:solidFill>
              <a:schemeClr val="tx1"/>
            </a:solidFill>
            <a:prstDash val="solid"/>
            <a:roun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 name="Düz Bağlayıcı 10"/>
          <p:cNvCxnSpPr/>
          <p:nvPr>
            <p:custDataLst>
              <p:tags r:id="rId4"/>
            </p:custDataLst>
          </p:nvPr>
        </p:nvCxnSpPr>
        <p:spPr bwMode="auto">
          <a:xfrm flipH="1" flipV="1">
            <a:off x="1461294" y="2795180"/>
            <a:ext cx="26592" cy="1113977"/>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Düz Bağlayıcı 12"/>
          <p:cNvCxnSpPr/>
          <p:nvPr>
            <p:custDataLst>
              <p:tags r:id="rId5"/>
            </p:custDataLst>
          </p:nvPr>
        </p:nvCxnSpPr>
        <p:spPr bwMode="auto">
          <a:xfrm flipV="1">
            <a:off x="1487886" y="2774951"/>
            <a:ext cx="2682477" cy="20229"/>
          </a:xfrm>
          <a:prstGeom prst="line">
            <a:avLst/>
          </a:prstGeom>
          <a:ln w="12700"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0" name="Rectangle 3"/>
          <p:cNvSpPr>
            <a:spLocks noGrp="1" noChangeArrowheads="1"/>
          </p:cNvSpPr>
          <p:nvPr>
            <p:custDataLst>
              <p:tags r:id="rId6"/>
            </p:custDataLst>
          </p:nvPr>
        </p:nvSpPr>
        <p:spPr bwMode="auto">
          <a:xfrm>
            <a:off x="1571625"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14" name="Rectangle 3"/>
          <p:cNvSpPr>
            <a:spLocks noGrp="1" noChangeArrowheads="1"/>
          </p:cNvSpPr>
          <p:nvPr>
            <p:custDataLst>
              <p:tags r:id="rId7"/>
            </p:custDataLst>
          </p:nvPr>
        </p:nvSpPr>
        <p:spPr bwMode="auto">
          <a:xfrm>
            <a:off x="2376488"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13" name="Rectangle 3"/>
          <p:cNvSpPr>
            <a:spLocks noGrp="1" noChangeArrowheads="1"/>
          </p:cNvSpPr>
          <p:nvPr>
            <p:custDataLst>
              <p:tags r:id="rId8"/>
            </p:custDataLst>
          </p:nvPr>
        </p:nvSpPr>
        <p:spPr bwMode="auto">
          <a:xfrm>
            <a:off x="2174875"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12" name="Rectangle 3"/>
          <p:cNvSpPr>
            <a:spLocks noGrp="1" noChangeArrowheads="1"/>
          </p:cNvSpPr>
          <p:nvPr>
            <p:custDataLst>
              <p:tags r:id="rId9"/>
            </p:custDataLst>
          </p:nvPr>
        </p:nvSpPr>
        <p:spPr bwMode="auto">
          <a:xfrm>
            <a:off x="1773238"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07" name="Rectangle 3"/>
          <p:cNvSpPr>
            <a:spLocks noGrp="1" noChangeArrowheads="1"/>
          </p:cNvSpPr>
          <p:nvPr>
            <p:custDataLst>
              <p:tags r:id="rId10"/>
            </p:custDataLst>
          </p:nvPr>
        </p:nvSpPr>
        <p:spPr bwMode="auto">
          <a:xfrm>
            <a:off x="966788"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08" name="Rectangle 3"/>
          <p:cNvSpPr>
            <a:spLocks noGrp="1" noChangeArrowheads="1"/>
          </p:cNvSpPr>
          <p:nvPr>
            <p:custDataLst>
              <p:tags r:id="rId11"/>
            </p:custDataLst>
          </p:nvPr>
        </p:nvSpPr>
        <p:spPr bwMode="auto">
          <a:xfrm>
            <a:off x="1168400"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09" name="Rectangle 3"/>
          <p:cNvSpPr>
            <a:spLocks noGrp="1" noChangeArrowheads="1"/>
          </p:cNvSpPr>
          <p:nvPr>
            <p:custDataLst>
              <p:tags r:id="rId12"/>
            </p:custDataLst>
          </p:nvPr>
        </p:nvSpPr>
        <p:spPr bwMode="auto">
          <a:xfrm>
            <a:off x="1370013"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111" name="Rectangle 3"/>
          <p:cNvSpPr>
            <a:spLocks noGrp="1" noChangeArrowheads="1"/>
          </p:cNvSpPr>
          <p:nvPr>
            <p:custDataLst>
              <p:tags r:id="rId13"/>
            </p:custDataLst>
          </p:nvPr>
        </p:nvSpPr>
        <p:spPr bwMode="auto">
          <a:xfrm>
            <a:off x="1973263"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2" name="Rectangle 3"/>
          <p:cNvSpPr>
            <a:spLocks noGrp="1" noChangeArrowheads="1"/>
          </p:cNvSpPr>
          <p:nvPr>
            <p:custDataLst>
              <p:tags r:id="rId14"/>
            </p:custDataLst>
          </p:nvPr>
        </p:nvSpPr>
        <p:spPr bwMode="auto">
          <a:xfrm>
            <a:off x="2578100"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3" name="Rectangle 3"/>
          <p:cNvSpPr>
            <a:spLocks noGrp="1" noChangeArrowheads="1"/>
          </p:cNvSpPr>
          <p:nvPr>
            <p:custDataLst>
              <p:tags r:id="rId15"/>
            </p:custDataLst>
          </p:nvPr>
        </p:nvSpPr>
        <p:spPr bwMode="auto">
          <a:xfrm>
            <a:off x="2779713"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4" name="Rectangle 3"/>
          <p:cNvSpPr>
            <a:spLocks noGrp="1" noChangeArrowheads="1"/>
          </p:cNvSpPr>
          <p:nvPr>
            <p:custDataLst>
              <p:tags r:id="rId16"/>
            </p:custDataLst>
          </p:nvPr>
        </p:nvSpPr>
        <p:spPr bwMode="auto">
          <a:xfrm>
            <a:off x="2981325"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5" name="Rectangle 3"/>
          <p:cNvSpPr>
            <a:spLocks noGrp="1" noChangeArrowheads="1"/>
          </p:cNvSpPr>
          <p:nvPr>
            <p:custDataLst>
              <p:tags r:id="rId17"/>
            </p:custDataLst>
          </p:nvPr>
        </p:nvSpPr>
        <p:spPr bwMode="auto">
          <a:xfrm>
            <a:off x="3182938"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6" name="Rectangle 3"/>
          <p:cNvSpPr>
            <a:spLocks noGrp="1" noChangeArrowheads="1"/>
          </p:cNvSpPr>
          <p:nvPr>
            <p:custDataLst>
              <p:tags r:id="rId18"/>
            </p:custDataLst>
          </p:nvPr>
        </p:nvSpPr>
        <p:spPr bwMode="auto">
          <a:xfrm>
            <a:off x="3384550"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7" name="Rectangle 3"/>
          <p:cNvSpPr>
            <a:spLocks noGrp="1" noChangeArrowheads="1"/>
          </p:cNvSpPr>
          <p:nvPr>
            <p:custDataLst>
              <p:tags r:id="rId19"/>
            </p:custDataLst>
          </p:nvPr>
        </p:nvSpPr>
        <p:spPr bwMode="auto">
          <a:xfrm>
            <a:off x="3584575"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8" name="Rectangle 3"/>
          <p:cNvSpPr>
            <a:spLocks noGrp="1" noChangeArrowheads="1"/>
          </p:cNvSpPr>
          <p:nvPr>
            <p:custDataLst>
              <p:tags r:id="rId20"/>
            </p:custDataLst>
          </p:nvPr>
        </p:nvSpPr>
        <p:spPr bwMode="auto">
          <a:xfrm>
            <a:off x="3786188"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29" name="Rectangle 3"/>
          <p:cNvSpPr>
            <a:spLocks noGrp="1" noChangeArrowheads="1"/>
          </p:cNvSpPr>
          <p:nvPr>
            <p:custDataLst>
              <p:tags r:id="rId21"/>
            </p:custDataLst>
          </p:nvPr>
        </p:nvSpPr>
        <p:spPr bwMode="auto">
          <a:xfrm>
            <a:off x="3987800"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30" name="Rectangle 3"/>
          <p:cNvSpPr>
            <a:spLocks noGrp="1" noChangeArrowheads="1"/>
          </p:cNvSpPr>
          <p:nvPr>
            <p:custDataLst>
              <p:tags r:id="rId22"/>
            </p:custDataLst>
          </p:nvPr>
        </p:nvSpPr>
        <p:spPr bwMode="auto">
          <a:xfrm>
            <a:off x="4189413" y="6019800"/>
            <a:ext cx="182563" cy="330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200" dirty="0">
              <a:solidFill>
                <a:srgbClr val="000000"/>
              </a:solidFill>
            </a:endParaRPr>
          </a:p>
        </p:txBody>
      </p:sp>
      <p:sp>
        <p:nvSpPr>
          <p:cNvPr id="37" name="Rectangle 3"/>
          <p:cNvSpPr>
            <a:spLocks noGrp="1" noChangeArrowheads="1"/>
          </p:cNvSpPr>
          <p:nvPr>
            <p:custDataLst>
              <p:tags r:id="rId23"/>
            </p:custDataLst>
          </p:nvPr>
        </p:nvSpPr>
        <p:spPr bwMode="auto">
          <a:xfrm>
            <a:off x="2316163" y="2646363"/>
            <a:ext cx="709613" cy="258763"/>
          </a:xfrm>
          <a:prstGeom prst="ellipse">
            <a:avLst/>
          </a:prstGeom>
          <a:solidFill>
            <a:schemeClr val="bg1"/>
          </a:solidFill>
          <a:ln w="9525" algn="ctr">
            <a:solidFill>
              <a:schemeClr val="tx1"/>
            </a:solidFill>
            <a:miter lim="800000"/>
            <a:headEnd/>
            <a:tailEnd/>
          </a:ln>
        </p:spPr>
        <p:txBody>
          <a:bodyPr vert="horz"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spcBef>
                <a:spcPct val="0"/>
              </a:spcBef>
              <a:buFont typeface="Wingdings" pitchFamily="2" charset="2"/>
              <a:buNone/>
            </a:pPr>
            <a:r>
              <a:rPr lang="tr-TR" sz="1200" b="1" dirty="0" smtClean="0">
                <a:solidFill>
                  <a:srgbClr val="000000"/>
                </a:solidFill>
              </a:rPr>
              <a:t>+290%</a:t>
            </a:r>
            <a:endParaRPr lang="tr-TR" sz="1200" b="1" dirty="0">
              <a:solidFill>
                <a:srgbClr val="000000"/>
              </a:solidFill>
            </a:endParaRPr>
          </a:p>
        </p:txBody>
      </p:sp>
      <p:sp>
        <p:nvSpPr>
          <p:cNvPr id="34" name="Unvan 1"/>
          <p:cNvSpPr>
            <a:spLocks noGrp="1"/>
          </p:cNvSpPr>
          <p:nvPr>
            <p:ph type="title"/>
          </p:nvPr>
        </p:nvSpPr>
        <p:spPr>
          <a:xfrm>
            <a:off x="223526" y="908142"/>
            <a:ext cx="8772837" cy="737573"/>
          </a:xfrm>
        </p:spPr>
        <p:txBody>
          <a:bodyPr vert="horz"/>
          <a:lstStyle/>
          <a:p>
            <a:r>
              <a:rPr lang="tr-TR" sz="2000" dirty="0" smtClean="0"/>
              <a:t>Hastane yatak sayısı artış eğilimde</a:t>
            </a:r>
            <a:br>
              <a:rPr lang="tr-TR" sz="2000" dirty="0" smtClean="0"/>
            </a:br>
            <a:r>
              <a:rPr lang="tr-TR" sz="1800" b="0" dirty="0" smtClean="0"/>
              <a:t>2002’den bu yana yatak sayılarında yüzde 64’lik bir artış var</a:t>
            </a:r>
            <a:br>
              <a:rPr lang="tr-TR" sz="1800" b="0" dirty="0" smtClean="0"/>
            </a:br>
            <a:endParaRPr lang="tr-TR" sz="1800" b="0" dirty="0"/>
          </a:p>
        </p:txBody>
      </p:sp>
      <p:sp>
        <p:nvSpPr>
          <p:cNvPr id="15" name="Dikdörtgen 14" hidden="1"/>
          <p:cNvSpPr/>
          <p:nvPr/>
        </p:nvSpPr>
        <p:spPr bwMode="auto">
          <a:xfrm>
            <a:off x="0" y="0"/>
            <a:ext cx="158750" cy="1587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tr-TR" sz="1600" dirty="0">
              <a:solidFill>
                <a:srgbClr val="000000"/>
              </a:solidFill>
            </a:endParaRPr>
          </a:p>
        </p:txBody>
      </p:sp>
      <p:sp>
        <p:nvSpPr>
          <p:cNvPr id="68" name="Rectangle 3"/>
          <p:cNvSpPr>
            <a:spLocks noGrp="1" noChangeArrowheads="1"/>
          </p:cNvSpPr>
          <p:nvPr>
            <p:custDataLst>
              <p:tags r:id="rId24"/>
            </p:custDataLst>
          </p:nvPr>
        </p:nvSpPr>
        <p:spPr bwMode="auto">
          <a:xfrm>
            <a:off x="5353050"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69" name="Rectangle 3"/>
          <p:cNvSpPr>
            <a:spLocks noGrp="1" noChangeArrowheads="1"/>
          </p:cNvSpPr>
          <p:nvPr>
            <p:custDataLst>
              <p:tags r:id="rId25"/>
            </p:custDataLst>
          </p:nvPr>
        </p:nvSpPr>
        <p:spPr bwMode="auto">
          <a:xfrm>
            <a:off x="5770563"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0" name="Rectangle 3"/>
          <p:cNvSpPr>
            <a:spLocks noGrp="1" noChangeArrowheads="1"/>
          </p:cNvSpPr>
          <p:nvPr>
            <p:custDataLst>
              <p:tags r:id="rId26"/>
            </p:custDataLst>
          </p:nvPr>
        </p:nvSpPr>
        <p:spPr bwMode="auto">
          <a:xfrm>
            <a:off x="5561013"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1" name="Rectangle 3"/>
          <p:cNvSpPr>
            <a:spLocks noGrp="1" noChangeArrowheads="1"/>
          </p:cNvSpPr>
          <p:nvPr>
            <p:custDataLst>
              <p:tags r:id="rId27"/>
            </p:custDataLst>
          </p:nvPr>
        </p:nvSpPr>
        <p:spPr bwMode="auto">
          <a:xfrm>
            <a:off x="5978525"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4" name="Rectangle 3"/>
          <p:cNvSpPr>
            <a:spLocks noGrp="1" noChangeArrowheads="1"/>
          </p:cNvSpPr>
          <p:nvPr>
            <p:custDataLst>
              <p:tags r:id="rId28"/>
            </p:custDataLst>
          </p:nvPr>
        </p:nvSpPr>
        <p:spPr bwMode="auto">
          <a:xfrm>
            <a:off x="6186488"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67" name="Rectangle 3"/>
          <p:cNvSpPr>
            <a:spLocks noGrp="1" noChangeArrowheads="1"/>
          </p:cNvSpPr>
          <p:nvPr>
            <p:custDataLst>
              <p:tags r:id="rId29"/>
            </p:custDataLst>
          </p:nvPr>
        </p:nvSpPr>
        <p:spPr bwMode="auto">
          <a:xfrm>
            <a:off x="6811963"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3" name="Rectangle 3"/>
          <p:cNvSpPr>
            <a:spLocks noGrp="1" noChangeArrowheads="1"/>
          </p:cNvSpPr>
          <p:nvPr>
            <p:custDataLst>
              <p:tags r:id="rId30"/>
            </p:custDataLst>
          </p:nvPr>
        </p:nvSpPr>
        <p:spPr bwMode="auto">
          <a:xfrm>
            <a:off x="6394450"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2" name="Rectangle 3"/>
          <p:cNvSpPr>
            <a:spLocks noGrp="1" noChangeArrowheads="1"/>
          </p:cNvSpPr>
          <p:nvPr>
            <p:custDataLst>
              <p:tags r:id="rId31"/>
            </p:custDataLst>
          </p:nvPr>
        </p:nvSpPr>
        <p:spPr bwMode="auto">
          <a:xfrm>
            <a:off x="6604000"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5" name="Rectangle 3"/>
          <p:cNvSpPr>
            <a:spLocks noGrp="1" noChangeArrowheads="1"/>
          </p:cNvSpPr>
          <p:nvPr>
            <p:custDataLst>
              <p:tags r:id="rId32"/>
            </p:custDataLst>
          </p:nvPr>
        </p:nvSpPr>
        <p:spPr bwMode="auto">
          <a:xfrm>
            <a:off x="7019925"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6" name="Rectangle 3"/>
          <p:cNvSpPr>
            <a:spLocks noGrp="1" noChangeArrowheads="1"/>
          </p:cNvSpPr>
          <p:nvPr>
            <p:custDataLst>
              <p:tags r:id="rId33"/>
            </p:custDataLst>
          </p:nvPr>
        </p:nvSpPr>
        <p:spPr bwMode="auto">
          <a:xfrm>
            <a:off x="7227888"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7" name="Rectangle 3"/>
          <p:cNvSpPr>
            <a:spLocks noGrp="1" noChangeArrowheads="1"/>
          </p:cNvSpPr>
          <p:nvPr>
            <p:custDataLst>
              <p:tags r:id="rId34"/>
            </p:custDataLst>
          </p:nvPr>
        </p:nvSpPr>
        <p:spPr bwMode="auto">
          <a:xfrm>
            <a:off x="7437438"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8" name="Rectangle 3"/>
          <p:cNvSpPr>
            <a:spLocks noGrp="1" noChangeArrowheads="1"/>
          </p:cNvSpPr>
          <p:nvPr>
            <p:custDataLst>
              <p:tags r:id="rId35"/>
            </p:custDataLst>
          </p:nvPr>
        </p:nvSpPr>
        <p:spPr bwMode="auto">
          <a:xfrm>
            <a:off x="7645400"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79" name="Rectangle 3"/>
          <p:cNvSpPr>
            <a:spLocks noGrp="1" noChangeArrowheads="1"/>
          </p:cNvSpPr>
          <p:nvPr>
            <p:custDataLst>
              <p:tags r:id="rId36"/>
            </p:custDataLst>
          </p:nvPr>
        </p:nvSpPr>
        <p:spPr bwMode="auto">
          <a:xfrm>
            <a:off x="7853363"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80" name="Rectangle 3"/>
          <p:cNvSpPr>
            <a:spLocks noGrp="1" noChangeArrowheads="1"/>
          </p:cNvSpPr>
          <p:nvPr>
            <p:custDataLst>
              <p:tags r:id="rId37"/>
            </p:custDataLst>
          </p:nvPr>
        </p:nvSpPr>
        <p:spPr bwMode="auto">
          <a:xfrm>
            <a:off x="8061325"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81" name="Rectangle 3"/>
          <p:cNvSpPr>
            <a:spLocks noGrp="1" noChangeArrowheads="1"/>
          </p:cNvSpPr>
          <p:nvPr>
            <p:custDataLst>
              <p:tags r:id="rId38"/>
            </p:custDataLst>
          </p:nvPr>
        </p:nvSpPr>
        <p:spPr bwMode="auto">
          <a:xfrm>
            <a:off x="8270875"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82" name="Rectangle 3"/>
          <p:cNvSpPr>
            <a:spLocks noGrp="1" noChangeArrowheads="1"/>
          </p:cNvSpPr>
          <p:nvPr>
            <p:custDataLst>
              <p:tags r:id="rId39"/>
            </p:custDataLst>
          </p:nvPr>
        </p:nvSpPr>
        <p:spPr bwMode="auto">
          <a:xfrm>
            <a:off x="8478838"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sp>
        <p:nvSpPr>
          <p:cNvPr id="83" name="Rectangle 3"/>
          <p:cNvSpPr>
            <a:spLocks noGrp="1" noChangeArrowheads="1"/>
          </p:cNvSpPr>
          <p:nvPr>
            <p:custDataLst>
              <p:tags r:id="rId40"/>
            </p:custDataLst>
          </p:nvPr>
        </p:nvSpPr>
        <p:spPr bwMode="auto">
          <a:xfrm>
            <a:off x="8686800" y="5889625"/>
            <a:ext cx="244475" cy="4445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vert270" wrap="none" lIns="0" tIns="0" rIns="0" bIns="0" numCol="1" spcCol="0" anchor="ctr" anchorCtr="0" compatLnSpc="1">
            <a:prstTxWarp prst="textNoShape">
              <a:avLst/>
            </a:prstTxWarp>
            <a:noAutofit/>
          </a:bodyPr>
          <a:lstStyle>
            <a:lvl1pPr marL="342900" indent="-342900" algn="l" rtl="0" eaLnBrk="0" fontAlgn="base" hangingPunct="0">
              <a:spcBef>
                <a:spcPct val="20000"/>
              </a:spcBef>
              <a:spcAft>
                <a:spcPct val="0"/>
              </a:spcAft>
              <a:buClr>
                <a:srgbClr val="E60000"/>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F318D"/>
              </a:buClr>
              <a:buSzPct val="90000"/>
              <a:buFont typeface="Wingdings" pitchFamily="2" charset="2"/>
              <a:buChar char="è"/>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r">
              <a:spcBef>
                <a:spcPct val="0"/>
              </a:spcBef>
              <a:buFont typeface="Wingdings" pitchFamily="2" charset="2"/>
              <a:buNone/>
              <a:defRPr/>
            </a:pPr>
            <a:endParaRPr lang="tr-TR" sz="1600" dirty="0">
              <a:solidFill>
                <a:srgbClr val="000000"/>
              </a:solidFill>
            </a:endParaRPr>
          </a:p>
        </p:txBody>
      </p:sp>
      <p:graphicFrame>
        <p:nvGraphicFramePr>
          <p:cNvPr id="59" name="Grafik 58"/>
          <p:cNvGraphicFramePr>
            <a:graphicFrameLocks/>
          </p:cNvGraphicFramePr>
          <p:nvPr>
            <p:extLst>
              <p:ext uri="{D42A27DB-BD31-4B8C-83A1-F6EECF244321}">
                <p14:modId xmlns:p14="http://schemas.microsoft.com/office/powerpoint/2010/main" val="1655768906"/>
              </p:ext>
            </p:extLst>
          </p:nvPr>
        </p:nvGraphicFramePr>
        <p:xfrm>
          <a:off x="1058069" y="3121607"/>
          <a:ext cx="3222625" cy="3132967"/>
        </p:xfrm>
        <a:graphic>
          <a:graphicData uri="http://schemas.openxmlformats.org/drawingml/2006/chart">
            <c:chart xmlns:c="http://schemas.openxmlformats.org/drawingml/2006/chart" xmlns:r="http://schemas.openxmlformats.org/officeDocument/2006/relationships" r:id="rId44"/>
          </a:graphicData>
        </a:graphic>
      </p:graphicFrame>
    </p:spTree>
    <p:extLst>
      <p:ext uri="{BB962C8B-B14F-4D97-AF65-F5344CB8AC3E}">
        <p14:creationId xmlns:p14="http://schemas.microsoft.com/office/powerpoint/2010/main" val="4270992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838327"/>
            <a:ext cx="7449184" cy="574040"/>
          </a:xfrm>
          <a:prstGeom prst="rect">
            <a:avLst/>
          </a:prstGeom>
        </p:spPr>
        <p:txBody>
          <a:bodyPr vert="horz" wrap="square" lIns="0" tIns="12700" rIns="0" bIns="0" rtlCol="0">
            <a:spAutoFit/>
          </a:bodyPr>
          <a:lstStyle/>
          <a:p>
            <a:pPr marL="12700">
              <a:lnSpc>
                <a:spcPct val="100000"/>
              </a:lnSpc>
              <a:spcBef>
                <a:spcPts val="100"/>
              </a:spcBef>
            </a:pPr>
            <a:r>
              <a:rPr spc="-5" dirty="0"/>
              <a:t>Büyümenin mevcut eğilimi potansiyelin </a:t>
            </a:r>
            <a:r>
              <a:rPr dirty="0"/>
              <a:t>üzerinde</a:t>
            </a:r>
            <a:r>
              <a:rPr spc="-35" dirty="0"/>
              <a:t> </a:t>
            </a:r>
            <a:r>
              <a:rPr spc="-5" dirty="0"/>
              <a:t>görünmektedir.</a:t>
            </a:r>
          </a:p>
          <a:p>
            <a:pPr marL="12700">
              <a:lnSpc>
                <a:spcPct val="100000"/>
              </a:lnSpc>
            </a:pPr>
            <a:r>
              <a:rPr b="0" dirty="0">
                <a:latin typeface="Tahoma"/>
                <a:cs typeface="Tahoma"/>
              </a:rPr>
              <a:t>2020 </a:t>
            </a:r>
            <a:r>
              <a:rPr b="0" spc="-5" dirty="0">
                <a:latin typeface="Tahoma"/>
                <a:cs typeface="Tahoma"/>
              </a:rPr>
              <a:t>yılının son çeyreğinden itibaren bu eğilim</a:t>
            </a:r>
            <a:r>
              <a:rPr b="0" spc="60" dirty="0">
                <a:latin typeface="Tahoma"/>
                <a:cs typeface="Tahoma"/>
              </a:rPr>
              <a:t> </a:t>
            </a:r>
            <a:r>
              <a:rPr b="0" spc="-5" dirty="0">
                <a:latin typeface="Tahoma"/>
                <a:cs typeface="Tahoma"/>
              </a:rPr>
              <a:t>güçlenmiştir.</a:t>
            </a:r>
          </a:p>
        </p:txBody>
      </p:sp>
      <p:sp>
        <p:nvSpPr>
          <p:cNvPr id="3" name="object 3"/>
          <p:cNvSpPr/>
          <p:nvPr/>
        </p:nvSpPr>
        <p:spPr>
          <a:xfrm>
            <a:off x="0" y="1737360"/>
            <a:ext cx="9144000" cy="338455"/>
          </a:xfrm>
          <a:custGeom>
            <a:avLst/>
            <a:gdLst/>
            <a:ahLst/>
            <a:cxnLst/>
            <a:rect l="l" t="t" r="r" b="b"/>
            <a:pathLst>
              <a:path w="9144000" h="338455">
                <a:moveTo>
                  <a:pt x="0" y="338327"/>
                </a:moveTo>
                <a:lnTo>
                  <a:pt x="9144000" y="338327"/>
                </a:lnTo>
                <a:lnTo>
                  <a:pt x="9144000" y="0"/>
                </a:lnTo>
                <a:lnTo>
                  <a:pt x="0" y="0"/>
                </a:lnTo>
                <a:lnTo>
                  <a:pt x="0" y="338327"/>
                </a:lnTo>
                <a:close/>
              </a:path>
            </a:pathLst>
          </a:custGeom>
          <a:solidFill>
            <a:srgbClr val="001F5F"/>
          </a:solidFill>
        </p:spPr>
        <p:txBody>
          <a:bodyPr wrap="square" lIns="0" tIns="0" rIns="0" bIns="0" rtlCol="0"/>
          <a:lstStyle/>
          <a:p>
            <a:endParaRPr smtClean="0">
              <a:solidFill>
                <a:prstClr val="black"/>
              </a:solidFill>
            </a:endParaRPr>
          </a:p>
        </p:txBody>
      </p:sp>
      <p:sp>
        <p:nvSpPr>
          <p:cNvPr id="4" name="object 4"/>
          <p:cNvSpPr txBox="1"/>
          <p:nvPr/>
        </p:nvSpPr>
        <p:spPr>
          <a:xfrm>
            <a:off x="772464" y="1767586"/>
            <a:ext cx="7633970" cy="269240"/>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Tahoma"/>
                <a:cs typeface="Tahoma"/>
              </a:rPr>
              <a:t>GSYİH </a:t>
            </a:r>
            <a:r>
              <a:rPr sz="1600" spc="-10" dirty="0">
                <a:solidFill>
                  <a:srgbClr val="FFFFFF"/>
                </a:solidFill>
                <a:latin typeface="Tahoma"/>
                <a:cs typeface="Tahoma"/>
              </a:rPr>
              <a:t>ve </a:t>
            </a:r>
            <a:r>
              <a:rPr sz="1600" spc="-15" dirty="0">
                <a:solidFill>
                  <a:srgbClr val="FFFFFF"/>
                </a:solidFill>
                <a:latin typeface="Tahoma"/>
                <a:cs typeface="Tahoma"/>
              </a:rPr>
              <a:t>Potansiyel </a:t>
            </a:r>
            <a:r>
              <a:rPr sz="1600" spc="-5" dirty="0">
                <a:solidFill>
                  <a:srgbClr val="FFFFFF"/>
                </a:solidFill>
                <a:latin typeface="Tahoma"/>
                <a:cs typeface="Tahoma"/>
              </a:rPr>
              <a:t>GSYİH </a:t>
            </a:r>
            <a:r>
              <a:rPr sz="1600" spc="-10" dirty="0">
                <a:solidFill>
                  <a:srgbClr val="FFFFFF"/>
                </a:solidFill>
                <a:latin typeface="Tahoma"/>
                <a:cs typeface="Tahoma"/>
              </a:rPr>
              <a:t>Endeksi </a:t>
            </a:r>
            <a:r>
              <a:rPr sz="1600" spc="-5" dirty="0">
                <a:solidFill>
                  <a:srgbClr val="FFFFFF"/>
                </a:solidFill>
                <a:latin typeface="Tahoma"/>
                <a:cs typeface="Tahoma"/>
              </a:rPr>
              <a:t>(mevsimsellikten arındırılmış) 2006 Ç1 - 2021</a:t>
            </a:r>
            <a:r>
              <a:rPr sz="1600" spc="240" dirty="0">
                <a:solidFill>
                  <a:srgbClr val="FFFFFF"/>
                </a:solidFill>
                <a:latin typeface="Tahoma"/>
                <a:cs typeface="Tahoma"/>
              </a:rPr>
              <a:t> </a:t>
            </a:r>
            <a:r>
              <a:rPr sz="1600" spc="-5" dirty="0">
                <a:solidFill>
                  <a:srgbClr val="FFFFFF"/>
                </a:solidFill>
                <a:latin typeface="Tahoma"/>
                <a:cs typeface="Tahoma"/>
              </a:rPr>
              <a:t>Ç4</a:t>
            </a:r>
            <a:endParaRPr sz="1600">
              <a:solidFill>
                <a:prstClr val="black"/>
              </a:solidFill>
              <a:latin typeface="Tahoma"/>
              <a:cs typeface="Tahoma"/>
            </a:endParaRPr>
          </a:p>
        </p:txBody>
      </p:sp>
      <p:grpSp>
        <p:nvGrpSpPr>
          <p:cNvPr id="5" name="object 5"/>
          <p:cNvGrpSpPr/>
          <p:nvPr/>
        </p:nvGrpSpPr>
        <p:grpSpPr>
          <a:xfrm>
            <a:off x="1069847" y="2737104"/>
            <a:ext cx="7256145" cy="2973705"/>
            <a:chOff x="1069847" y="2737104"/>
            <a:chExt cx="7256145" cy="2973705"/>
          </a:xfrm>
        </p:grpSpPr>
        <p:sp>
          <p:nvSpPr>
            <p:cNvPr id="6" name="object 6"/>
            <p:cNvSpPr/>
            <p:nvPr/>
          </p:nvSpPr>
          <p:spPr>
            <a:xfrm>
              <a:off x="1069847" y="2741676"/>
              <a:ext cx="7236459" cy="2964180"/>
            </a:xfrm>
            <a:custGeom>
              <a:avLst/>
              <a:gdLst/>
              <a:ahLst/>
              <a:cxnLst/>
              <a:rect l="l" t="t" r="r" b="b"/>
              <a:pathLst>
                <a:path w="7236459" h="2964179">
                  <a:moveTo>
                    <a:pt x="45720" y="2964180"/>
                  </a:moveTo>
                  <a:lnTo>
                    <a:pt x="45720" y="0"/>
                  </a:lnTo>
                </a:path>
                <a:path w="7236459" h="2964179">
                  <a:moveTo>
                    <a:pt x="0" y="2964180"/>
                  </a:moveTo>
                  <a:lnTo>
                    <a:pt x="45720" y="2964180"/>
                  </a:lnTo>
                </a:path>
                <a:path w="7236459" h="2964179">
                  <a:moveTo>
                    <a:pt x="0" y="2540508"/>
                  </a:moveTo>
                  <a:lnTo>
                    <a:pt x="45720" y="2540508"/>
                  </a:lnTo>
                </a:path>
                <a:path w="7236459" h="2964179">
                  <a:moveTo>
                    <a:pt x="0" y="2116836"/>
                  </a:moveTo>
                  <a:lnTo>
                    <a:pt x="45720" y="2116836"/>
                  </a:lnTo>
                </a:path>
                <a:path w="7236459" h="2964179">
                  <a:moveTo>
                    <a:pt x="0" y="1693164"/>
                  </a:moveTo>
                  <a:lnTo>
                    <a:pt x="45720" y="1693164"/>
                  </a:lnTo>
                </a:path>
                <a:path w="7236459" h="2964179">
                  <a:moveTo>
                    <a:pt x="0" y="1269492"/>
                  </a:moveTo>
                  <a:lnTo>
                    <a:pt x="45720" y="1269492"/>
                  </a:lnTo>
                </a:path>
                <a:path w="7236459" h="2964179">
                  <a:moveTo>
                    <a:pt x="0" y="847344"/>
                  </a:moveTo>
                  <a:lnTo>
                    <a:pt x="45720" y="847344"/>
                  </a:lnTo>
                </a:path>
                <a:path w="7236459" h="2964179">
                  <a:moveTo>
                    <a:pt x="0" y="423672"/>
                  </a:moveTo>
                  <a:lnTo>
                    <a:pt x="45720" y="423672"/>
                  </a:lnTo>
                </a:path>
                <a:path w="7236459" h="2964179">
                  <a:moveTo>
                    <a:pt x="0" y="0"/>
                  </a:moveTo>
                  <a:lnTo>
                    <a:pt x="45720" y="0"/>
                  </a:lnTo>
                </a:path>
                <a:path w="7236459" h="2964179">
                  <a:moveTo>
                    <a:pt x="45720" y="2964180"/>
                  </a:moveTo>
                  <a:lnTo>
                    <a:pt x="7235952" y="2964180"/>
                  </a:lnTo>
                </a:path>
              </a:pathLst>
            </a:custGeom>
            <a:ln w="9144">
              <a:solidFill>
                <a:srgbClr val="000000"/>
              </a:solidFill>
            </a:ln>
          </p:spPr>
          <p:txBody>
            <a:bodyPr wrap="square" lIns="0" tIns="0" rIns="0" bIns="0" rtlCol="0"/>
            <a:lstStyle/>
            <a:p>
              <a:endParaRPr smtClean="0">
                <a:solidFill>
                  <a:prstClr val="black"/>
                </a:solidFill>
              </a:endParaRPr>
            </a:p>
          </p:txBody>
        </p:sp>
        <p:sp>
          <p:nvSpPr>
            <p:cNvPr id="7" name="object 7"/>
            <p:cNvSpPr/>
            <p:nvPr/>
          </p:nvSpPr>
          <p:spPr>
            <a:xfrm>
              <a:off x="1116329" y="3059430"/>
              <a:ext cx="7190740" cy="2319655"/>
            </a:xfrm>
            <a:custGeom>
              <a:avLst/>
              <a:gdLst/>
              <a:ahLst/>
              <a:cxnLst/>
              <a:rect l="l" t="t" r="r" b="b"/>
              <a:pathLst>
                <a:path w="7190740" h="2319654">
                  <a:moveTo>
                    <a:pt x="0" y="2287524"/>
                  </a:moveTo>
                  <a:lnTo>
                    <a:pt x="114300" y="2226564"/>
                  </a:lnTo>
                  <a:lnTo>
                    <a:pt x="228600" y="2241804"/>
                  </a:lnTo>
                  <a:lnTo>
                    <a:pt x="341375" y="2194560"/>
                  </a:lnTo>
                  <a:lnTo>
                    <a:pt x="455675" y="2154936"/>
                  </a:lnTo>
                  <a:lnTo>
                    <a:pt x="569976" y="2154936"/>
                  </a:lnTo>
                  <a:lnTo>
                    <a:pt x="684276" y="2142744"/>
                  </a:lnTo>
                  <a:lnTo>
                    <a:pt x="798576" y="2066544"/>
                  </a:lnTo>
                  <a:lnTo>
                    <a:pt x="912876" y="2019300"/>
                  </a:lnTo>
                  <a:lnTo>
                    <a:pt x="1027176" y="2101596"/>
                  </a:lnTo>
                  <a:lnTo>
                    <a:pt x="1141476" y="2142744"/>
                  </a:lnTo>
                  <a:lnTo>
                    <a:pt x="1255776" y="2197608"/>
                  </a:lnTo>
                  <a:lnTo>
                    <a:pt x="1368552" y="2319528"/>
                  </a:lnTo>
                  <a:lnTo>
                    <a:pt x="1482852" y="2237232"/>
                  </a:lnTo>
                  <a:lnTo>
                    <a:pt x="1597152" y="2188464"/>
                  </a:lnTo>
                  <a:lnTo>
                    <a:pt x="1711452" y="2145792"/>
                  </a:lnTo>
                  <a:lnTo>
                    <a:pt x="1825752" y="2153412"/>
                  </a:lnTo>
                  <a:lnTo>
                    <a:pt x="1940052" y="2068068"/>
                  </a:lnTo>
                  <a:lnTo>
                    <a:pt x="2054352" y="2007108"/>
                  </a:lnTo>
                  <a:lnTo>
                    <a:pt x="2168652" y="1935480"/>
                  </a:lnTo>
                  <a:lnTo>
                    <a:pt x="2281428" y="1882140"/>
                  </a:lnTo>
                  <a:lnTo>
                    <a:pt x="2395728" y="1813560"/>
                  </a:lnTo>
                  <a:lnTo>
                    <a:pt x="2510028" y="1746504"/>
                  </a:lnTo>
                  <a:lnTo>
                    <a:pt x="2624328" y="1712976"/>
                  </a:lnTo>
                  <a:lnTo>
                    <a:pt x="2738628" y="1735836"/>
                  </a:lnTo>
                  <a:lnTo>
                    <a:pt x="2852928" y="1688592"/>
                  </a:lnTo>
                  <a:lnTo>
                    <a:pt x="2967228" y="1642872"/>
                  </a:lnTo>
                  <a:lnTo>
                    <a:pt x="3081528" y="1600200"/>
                  </a:lnTo>
                  <a:lnTo>
                    <a:pt x="3195828" y="1519428"/>
                  </a:lnTo>
                  <a:lnTo>
                    <a:pt x="3308604" y="1437132"/>
                  </a:lnTo>
                  <a:lnTo>
                    <a:pt x="3422904" y="1394460"/>
                  </a:lnTo>
                  <a:lnTo>
                    <a:pt x="3537204" y="1388364"/>
                  </a:lnTo>
                  <a:lnTo>
                    <a:pt x="3651504" y="1304544"/>
                  </a:lnTo>
                  <a:lnTo>
                    <a:pt x="3765804" y="1351788"/>
                  </a:lnTo>
                  <a:lnTo>
                    <a:pt x="3880104" y="1278636"/>
                  </a:lnTo>
                  <a:lnTo>
                    <a:pt x="3994404" y="1237488"/>
                  </a:lnTo>
                  <a:lnTo>
                    <a:pt x="4108704" y="1179576"/>
                  </a:lnTo>
                  <a:lnTo>
                    <a:pt x="4223004" y="1130808"/>
                  </a:lnTo>
                  <a:lnTo>
                    <a:pt x="4335780" y="1085088"/>
                  </a:lnTo>
                  <a:lnTo>
                    <a:pt x="4450080" y="1046988"/>
                  </a:lnTo>
                  <a:lnTo>
                    <a:pt x="4564380" y="1034796"/>
                  </a:lnTo>
                  <a:lnTo>
                    <a:pt x="4678680" y="989076"/>
                  </a:lnTo>
                  <a:lnTo>
                    <a:pt x="4792980" y="1083564"/>
                  </a:lnTo>
                  <a:lnTo>
                    <a:pt x="4907280" y="905256"/>
                  </a:lnTo>
                  <a:lnTo>
                    <a:pt x="5021580" y="859536"/>
                  </a:lnTo>
                  <a:lnTo>
                    <a:pt x="5135880" y="778764"/>
                  </a:lnTo>
                  <a:lnTo>
                    <a:pt x="5248656" y="725424"/>
                  </a:lnTo>
                  <a:lnTo>
                    <a:pt x="5362956" y="655320"/>
                  </a:lnTo>
                  <a:lnTo>
                    <a:pt x="5477256" y="603504"/>
                  </a:lnTo>
                  <a:lnTo>
                    <a:pt x="5591556" y="577596"/>
                  </a:lnTo>
                  <a:lnTo>
                    <a:pt x="5705856" y="638556"/>
                  </a:lnTo>
                  <a:lnTo>
                    <a:pt x="5820156" y="757428"/>
                  </a:lnTo>
                  <a:lnTo>
                    <a:pt x="5934456" y="690372"/>
                  </a:lnTo>
                  <a:lnTo>
                    <a:pt x="6048756" y="603504"/>
                  </a:lnTo>
                  <a:lnTo>
                    <a:pt x="6163056" y="600456"/>
                  </a:lnTo>
                  <a:lnTo>
                    <a:pt x="6275832" y="550164"/>
                  </a:lnTo>
                  <a:lnTo>
                    <a:pt x="6390132" y="533400"/>
                  </a:lnTo>
                  <a:lnTo>
                    <a:pt x="6504432" y="941832"/>
                  </a:lnTo>
                  <a:lnTo>
                    <a:pt x="6618732" y="385572"/>
                  </a:lnTo>
                  <a:lnTo>
                    <a:pt x="6733032" y="338328"/>
                  </a:lnTo>
                  <a:lnTo>
                    <a:pt x="6847332" y="249936"/>
                  </a:lnTo>
                  <a:lnTo>
                    <a:pt x="6961632" y="179832"/>
                  </a:lnTo>
                  <a:lnTo>
                    <a:pt x="7075932" y="65532"/>
                  </a:lnTo>
                  <a:lnTo>
                    <a:pt x="7190232" y="0"/>
                  </a:lnTo>
                </a:path>
              </a:pathLst>
            </a:custGeom>
            <a:ln w="38100">
              <a:solidFill>
                <a:srgbClr val="001F5F"/>
              </a:solidFill>
            </a:ln>
          </p:spPr>
          <p:txBody>
            <a:bodyPr wrap="square" lIns="0" tIns="0" rIns="0" bIns="0" rtlCol="0"/>
            <a:lstStyle/>
            <a:p>
              <a:endParaRPr smtClean="0">
                <a:solidFill>
                  <a:prstClr val="black"/>
                </a:solidFill>
              </a:endParaRPr>
            </a:p>
          </p:txBody>
        </p:sp>
        <p:sp>
          <p:nvSpPr>
            <p:cNvPr id="8" name="object 8"/>
            <p:cNvSpPr/>
            <p:nvPr/>
          </p:nvSpPr>
          <p:spPr>
            <a:xfrm>
              <a:off x="1116329" y="3217926"/>
              <a:ext cx="7190740" cy="2199640"/>
            </a:xfrm>
            <a:custGeom>
              <a:avLst/>
              <a:gdLst/>
              <a:ahLst/>
              <a:cxnLst/>
              <a:rect l="l" t="t" r="r" b="b"/>
              <a:pathLst>
                <a:path w="7190740" h="2199640">
                  <a:moveTo>
                    <a:pt x="0" y="2199132"/>
                  </a:moveTo>
                  <a:lnTo>
                    <a:pt x="114300" y="2174748"/>
                  </a:lnTo>
                  <a:lnTo>
                    <a:pt x="228600" y="2148840"/>
                  </a:lnTo>
                  <a:lnTo>
                    <a:pt x="341375" y="2122932"/>
                  </a:lnTo>
                  <a:lnTo>
                    <a:pt x="455675" y="2100072"/>
                  </a:lnTo>
                  <a:lnTo>
                    <a:pt x="569976" y="2078736"/>
                  </a:lnTo>
                  <a:lnTo>
                    <a:pt x="684276" y="2057400"/>
                  </a:lnTo>
                  <a:lnTo>
                    <a:pt x="798576" y="2036064"/>
                  </a:lnTo>
                  <a:lnTo>
                    <a:pt x="912876" y="2017776"/>
                  </a:lnTo>
                  <a:lnTo>
                    <a:pt x="1027176" y="1997964"/>
                  </a:lnTo>
                  <a:lnTo>
                    <a:pt x="1141476" y="1979676"/>
                  </a:lnTo>
                  <a:lnTo>
                    <a:pt x="1255776" y="1959864"/>
                  </a:lnTo>
                  <a:lnTo>
                    <a:pt x="1368552" y="1941576"/>
                  </a:lnTo>
                  <a:lnTo>
                    <a:pt x="1482852" y="1918716"/>
                  </a:lnTo>
                  <a:lnTo>
                    <a:pt x="1597152" y="1894332"/>
                  </a:lnTo>
                  <a:lnTo>
                    <a:pt x="1711452" y="1871472"/>
                  </a:lnTo>
                  <a:lnTo>
                    <a:pt x="1825752" y="1844040"/>
                  </a:lnTo>
                  <a:lnTo>
                    <a:pt x="1940052" y="1815084"/>
                  </a:lnTo>
                  <a:lnTo>
                    <a:pt x="2054352" y="1784604"/>
                  </a:lnTo>
                  <a:lnTo>
                    <a:pt x="2168652" y="1751076"/>
                  </a:lnTo>
                  <a:lnTo>
                    <a:pt x="2281428" y="1714500"/>
                  </a:lnTo>
                  <a:lnTo>
                    <a:pt x="2395728" y="1679448"/>
                  </a:lnTo>
                  <a:lnTo>
                    <a:pt x="2510028" y="1641348"/>
                  </a:lnTo>
                  <a:lnTo>
                    <a:pt x="2624328" y="1603248"/>
                  </a:lnTo>
                  <a:lnTo>
                    <a:pt x="2738628" y="1562100"/>
                  </a:lnTo>
                  <a:lnTo>
                    <a:pt x="2852928" y="1519428"/>
                  </a:lnTo>
                  <a:lnTo>
                    <a:pt x="2967228" y="1478280"/>
                  </a:lnTo>
                  <a:lnTo>
                    <a:pt x="3081528" y="1435608"/>
                  </a:lnTo>
                  <a:lnTo>
                    <a:pt x="3195828" y="1391412"/>
                  </a:lnTo>
                  <a:lnTo>
                    <a:pt x="3308604" y="1348740"/>
                  </a:lnTo>
                  <a:lnTo>
                    <a:pt x="3422904" y="1304544"/>
                  </a:lnTo>
                  <a:lnTo>
                    <a:pt x="3537204" y="1260348"/>
                  </a:lnTo>
                  <a:lnTo>
                    <a:pt x="3651504" y="1217676"/>
                  </a:lnTo>
                  <a:lnTo>
                    <a:pt x="3765804" y="1173480"/>
                  </a:lnTo>
                  <a:lnTo>
                    <a:pt x="3880104" y="1127760"/>
                  </a:lnTo>
                  <a:lnTo>
                    <a:pt x="3994404" y="1086612"/>
                  </a:lnTo>
                  <a:lnTo>
                    <a:pt x="4108704" y="1043940"/>
                  </a:lnTo>
                  <a:lnTo>
                    <a:pt x="4223004" y="1001268"/>
                  </a:lnTo>
                  <a:lnTo>
                    <a:pt x="4335780" y="961644"/>
                  </a:lnTo>
                  <a:lnTo>
                    <a:pt x="4450080" y="918972"/>
                  </a:lnTo>
                  <a:lnTo>
                    <a:pt x="4564380" y="879348"/>
                  </a:lnTo>
                  <a:lnTo>
                    <a:pt x="4678680" y="841248"/>
                  </a:lnTo>
                  <a:lnTo>
                    <a:pt x="4792980" y="800100"/>
                  </a:lnTo>
                  <a:lnTo>
                    <a:pt x="4907280" y="762000"/>
                  </a:lnTo>
                  <a:lnTo>
                    <a:pt x="5021580" y="725424"/>
                  </a:lnTo>
                  <a:lnTo>
                    <a:pt x="5135880" y="687324"/>
                  </a:lnTo>
                  <a:lnTo>
                    <a:pt x="5248656" y="652272"/>
                  </a:lnTo>
                  <a:lnTo>
                    <a:pt x="5362956" y="618744"/>
                  </a:lnTo>
                  <a:lnTo>
                    <a:pt x="5477256" y="583692"/>
                  </a:lnTo>
                  <a:lnTo>
                    <a:pt x="5591556" y="550163"/>
                  </a:lnTo>
                  <a:lnTo>
                    <a:pt x="5705856" y="516636"/>
                  </a:lnTo>
                  <a:lnTo>
                    <a:pt x="5820156" y="484631"/>
                  </a:lnTo>
                  <a:lnTo>
                    <a:pt x="5934456" y="451104"/>
                  </a:lnTo>
                  <a:lnTo>
                    <a:pt x="6048756" y="417575"/>
                  </a:lnTo>
                  <a:lnTo>
                    <a:pt x="6163056" y="382524"/>
                  </a:lnTo>
                  <a:lnTo>
                    <a:pt x="6275832" y="347472"/>
                  </a:lnTo>
                  <a:lnTo>
                    <a:pt x="6390132" y="310896"/>
                  </a:lnTo>
                  <a:lnTo>
                    <a:pt x="6504432" y="272796"/>
                  </a:lnTo>
                  <a:lnTo>
                    <a:pt x="6618732" y="233172"/>
                  </a:lnTo>
                  <a:lnTo>
                    <a:pt x="6733032" y="192024"/>
                  </a:lnTo>
                  <a:lnTo>
                    <a:pt x="6847332" y="150875"/>
                  </a:lnTo>
                  <a:lnTo>
                    <a:pt x="6961632" y="99060"/>
                  </a:lnTo>
                  <a:lnTo>
                    <a:pt x="7075932" y="50291"/>
                  </a:lnTo>
                  <a:lnTo>
                    <a:pt x="7190232" y="0"/>
                  </a:lnTo>
                </a:path>
              </a:pathLst>
            </a:custGeom>
            <a:ln w="38100">
              <a:solidFill>
                <a:srgbClr val="A30000"/>
              </a:solidFill>
            </a:ln>
          </p:spPr>
          <p:txBody>
            <a:bodyPr wrap="square" lIns="0" tIns="0" rIns="0" bIns="0" rtlCol="0"/>
            <a:lstStyle/>
            <a:p>
              <a:endParaRPr smtClean="0">
                <a:solidFill>
                  <a:prstClr val="black"/>
                </a:solidFill>
              </a:endParaRPr>
            </a:p>
          </p:txBody>
        </p:sp>
      </p:grpSp>
      <p:sp>
        <p:nvSpPr>
          <p:cNvPr id="9" name="object 9"/>
          <p:cNvSpPr txBox="1"/>
          <p:nvPr/>
        </p:nvSpPr>
        <p:spPr>
          <a:xfrm>
            <a:off x="717905" y="3896614"/>
            <a:ext cx="281305" cy="1902460"/>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6</a:t>
            </a:r>
            <a:r>
              <a:rPr sz="1200" spc="-5" dirty="0">
                <a:solidFill>
                  <a:prstClr val="black"/>
                </a:solidFill>
                <a:latin typeface="Arial"/>
                <a:cs typeface="Arial"/>
              </a:rPr>
              <a:t>0</a:t>
            </a:r>
            <a:endParaRPr sz="1200">
              <a:solidFill>
                <a:prstClr val="black"/>
              </a:solidFill>
              <a:latin typeface="Arial"/>
              <a:cs typeface="Arial"/>
            </a:endParaRPr>
          </a:p>
          <a:p>
            <a:pPr>
              <a:spcBef>
                <a:spcPts val="55"/>
              </a:spcBef>
            </a:pPr>
            <a:endParaRPr sz="1600">
              <a:solidFill>
                <a:prstClr val="black"/>
              </a:solidFill>
              <a:latin typeface="Arial"/>
              <a:cs typeface="Arial"/>
            </a:endParaRPr>
          </a:p>
          <a:p>
            <a:pPr marL="12700"/>
            <a:r>
              <a:rPr sz="1200" spc="-5" dirty="0">
                <a:solidFill>
                  <a:prstClr val="black"/>
                </a:solidFill>
                <a:latin typeface="Arial"/>
                <a:cs typeface="Arial"/>
              </a:rPr>
              <a:t>1</a:t>
            </a:r>
            <a:r>
              <a:rPr sz="1200" spc="-15" dirty="0">
                <a:solidFill>
                  <a:prstClr val="black"/>
                </a:solidFill>
                <a:latin typeface="Arial"/>
                <a:cs typeface="Arial"/>
              </a:rPr>
              <a:t>4</a:t>
            </a:r>
            <a:r>
              <a:rPr sz="1200" spc="-5" dirty="0">
                <a:solidFill>
                  <a:prstClr val="black"/>
                </a:solidFill>
                <a:latin typeface="Arial"/>
                <a:cs typeface="Arial"/>
              </a:rPr>
              <a:t>0</a:t>
            </a:r>
            <a:endParaRPr sz="1200">
              <a:solidFill>
                <a:prstClr val="black"/>
              </a:solidFill>
              <a:latin typeface="Arial"/>
              <a:cs typeface="Arial"/>
            </a:endParaRPr>
          </a:p>
          <a:p>
            <a:pPr>
              <a:spcBef>
                <a:spcPts val="55"/>
              </a:spcBef>
            </a:pPr>
            <a:endParaRPr sz="1600">
              <a:solidFill>
                <a:prstClr val="black"/>
              </a:solidFill>
              <a:latin typeface="Arial"/>
              <a:cs typeface="Arial"/>
            </a:endParaRPr>
          </a:p>
          <a:p>
            <a:pPr marL="12700"/>
            <a:r>
              <a:rPr sz="1200" spc="-5" dirty="0">
                <a:solidFill>
                  <a:prstClr val="black"/>
                </a:solidFill>
                <a:latin typeface="Arial"/>
                <a:cs typeface="Arial"/>
              </a:rPr>
              <a:t>1</a:t>
            </a:r>
            <a:r>
              <a:rPr sz="1200" spc="-15" dirty="0">
                <a:solidFill>
                  <a:prstClr val="black"/>
                </a:solidFill>
                <a:latin typeface="Arial"/>
                <a:cs typeface="Arial"/>
              </a:rPr>
              <a:t>2</a:t>
            </a:r>
            <a:r>
              <a:rPr sz="1200" spc="-5" dirty="0">
                <a:solidFill>
                  <a:prstClr val="black"/>
                </a:solidFill>
                <a:latin typeface="Arial"/>
                <a:cs typeface="Arial"/>
              </a:rPr>
              <a:t>0</a:t>
            </a:r>
            <a:endParaRPr sz="1200">
              <a:solidFill>
                <a:prstClr val="black"/>
              </a:solidFill>
              <a:latin typeface="Arial"/>
              <a:cs typeface="Arial"/>
            </a:endParaRPr>
          </a:p>
          <a:p>
            <a:pPr>
              <a:spcBef>
                <a:spcPts val="55"/>
              </a:spcBef>
            </a:pPr>
            <a:endParaRPr sz="1600">
              <a:solidFill>
                <a:prstClr val="black"/>
              </a:solidFill>
              <a:latin typeface="Arial"/>
              <a:cs typeface="Arial"/>
            </a:endParaRPr>
          </a:p>
          <a:p>
            <a:pPr marL="12700"/>
            <a:r>
              <a:rPr sz="1200" spc="-5" dirty="0">
                <a:solidFill>
                  <a:prstClr val="black"/>
                </a:solidFill>
                <a:latin typeface="Arial"/>
                <a:cs typeface="Arial"/>
              </a:rPr>
              <a:t>1</a:t>
            </a:r>
            <a:r>
              <a:rPr sz="1200" spc="-15" dirty="0">
                <a:solidFill>
                  <a:prstClr val="black"/>
                </a:solidFill>
                <a:latin typeface="Arial"/>
                <a:cs typeface="Arial"/>
              </a:rPr>
              <a:t>0</a:t>
            </a:r>
            <a:r>
              <a:rPr sz="1200" spc="-5" dirty="0">
                <a:solidFill>
                  <a:prstClr val="black"/>
                </a:solidFill>
                <a:latin typeface="Arial"/>
                <a:cs typeface="Arial"/>
              </a:rPr>
              <a:t>0</a:t>
            </a:r>
            <a:endParaRPr sz="1200">
              <a:solidFill>
                <a:prstClr val="black"/>
              </a:solidFill>
              <a:latin typeface="Arial"/>
              <a:cs typeface="Arial"/>
            </a:endParaRPr>
          </a:p>
          <a:p>
            <a:pPr>
              <a:spcBef>
                <a:spcPts val="55"/>
              </a:spcBef>
            </a:pPr>
            <a:endParaRPr sz="1600">
              <a:solidFill>
                <a:prstClr val="black"/>
              </a:solidFill>
              <a:latin typeface="Arial"/>
              <a:cs typeface="Arial"/>
            </a:endParaRPr>
          </a:p>
          <a:p>
            <a:pPr marL="97155"/>
            <a:r>
              <a:rPr sz="1200" spc="-5" dirty="0">
                <a:solidFill>
                  <a:prstClr val="black"/>
                </a:solidFill>
                <a:latin typeface="Arial"/>
                <a:cs typeface="Arial"/>
              </a:rPr>
              <a:t>80</a:t>
            </a:r>
            <a:endParaRPr sz="1200">
              <a:solidFill>
                <a:prstClr val="black"/>
              </a:solidFill>
              <a:latin typeface="Arial"/>
              <a:cs typeface="Arial"/>
            </a:endParaRPr>
          </a:p>
        </p:txBody>
      </p:sp>
      <p:sp>
        <p:nvSpPr>
          <p:cNvPr id="17" name="object 17"/>
          <p:cNvSpPr txBox="1"/>
          <p:nvPr/>
        </p:nvSpPr>
        <p:spPr>
          <a:xfrm>
            <a:off x="44602" y="6625345"/>
            <a:ext cx="382079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 </a:t>
            </a:r>
            <a:r>
              <a:rPr sz="1200" spc="-5" dirty="0">
                <a:solidFill>
                  <a:prstClr val="black"/>
                </a:solidFill>
                <a:latin typeface="Arial"/>
                <a:cs typeface="Arial"/>
              </a:rPr>
              <a:t>hesaplamaları </a:t>
            </a:r>
            <a:r>
              <a:rPr sz="1200" spc="-10" dirty="0">
                <a:solidFill>
                  <a:prstClr val="black"/>
                </a:solidFill>
                <a:latin typeface="Arial"/>
                <a:cs typeface="Arial"/>
              </a:rPr>
              <a:t>ve</a:t>
            </a:r>
            <a:r>
              <a:rPr sz="1200" spc="-3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10" name="object 10"/>
          <p:cNvSpPr txBox="1"/>
          <p:nvPr/>
        </p:nvSpPr>
        <p:spPr>
          <a:xfrm>
            <a:off x="717905" y="3473322"/>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1</a:t>
            </a:r>
            <a:r>
              <a:rPr sz="1200" spc="-15" dirty="0">
                <a:solidFill>
                  <a:prstClr val="black"/>
                </a:solidFill>
                <a:latin typeface="Arial"/>
                <a:cs typeface="Arial"/>
              </a:rPr>
              <a:t>8</a:t>
            </a:r>
            <a:r>
              <a:rPr sz="1200" spc="-5" dirty="0">
                <a:solidFill>
                  <a:prstClr val="black"/>
                </a:solidFill>
                <a:latin typeface="Arial"/>
                <a:cs typeface="Arial"/>
              </a:rPr>
              <a:t>0</a:t>
            </a:r>
            <a:endParaRPr sz="1200">
              <a:solidFill>
                <a:prstClr val="black"/>
              </a:solidFill>
              <a:latin typeface="Arial"/>
              <a:cs typeface="Arial"/>
            </a:endParaRPr>
          </a:p>
        </p:txBody>
      </p:sp>
      <p:sp>
        <p:nvSpPr>
          <p:cNvPr id="11" name="object 11"/>
          <p:cNvSpPr txBox="1"/>
          <p:nvPr/>
        </p:nvSpPr>
        <p:spPr>
          <a:xfrm>
            <a:off x="717905" y="3049651"/>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spc="-15" dirty="0">
                <a:solidFill>
                  <a:prstClr val="black"/>
                </a:solidFill>
                <a:latin typeface="Arial"/>
                <a:cs typeface="Arial"/>
              </a:rPr>
              <a:t>0</a:t>
            </a:r>
            <a:r>
              <a:rPr sz="1200" spc="-5" dirty="0">
                <a:solidFill>
                  <a:prstClr val="black"/>
                </a:solidFill>
                <a:latin typeface="Arial"/>
                <a:cs typeface="Arial"/>
              </a:rPr>
              <a:t>0</a:t>
            </a:r>
            <a:endParaRPr sz="1200">
              <a:solidFill>
                <a:prstClr val="black"/>
              </a:solidFill>
              <a:latin typeface="Arial"/>
              <a:cs typeface="Arial"/>
            </a:endParaRPr>
          </a:p>
        </p:txBody>
      </p:sp>
      <p:sp>
        <p:nvSpPr>
          <p:cNvPr id="12" name="object 12"/>
          <p:cNvSpPr txBox="1"/>
          <p:nvPr/>
        </p:nvSpPr>
        <p:spPr>
          <a:xfrm>
            <a:off x="717905" y="2626233"/>
            <a:ext cx="279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Arial"/>
                <a:cs typeface="Arial"/>
              </a:rPr>
              <a:t>2</a:t>
            </a:r>
            <a:r>
              <a:rPr sz="1200" spc="-15" dirty="0">
                <a:solidFill>
                  <a:prstClr val="black"/>
                </a:solidFill>
                <a:latin typeface="Arial"/>
                <a:cs typeface="Arial"/>
              </a:rPr>
              <a:t>2</a:t>
            </a:r>
            <a:r>
              <a:rPr sz="1200" spc="-5" dirty="0">
                <a:solidFill>
                  <a:prstClr val="black"/>
                </a:solidFill>
                <a:latin typeface="Arial"/>
                <a:cs typeface="Arial"/>
              </a:rPr>
              <a:t>0</a:t>
            </a:r>
            <a:endParaRPr sz="1200">
              <a:solidFill>
                <a:prstClr val="black"/>
              </a:solidFill>
              <a:latin typeface="Arial"/>
              <a:cs typeface="Arial"/>
            </a:endParaRPr>
          </a:p>
        </p:txBody>
      </p:sp>
      <p:sp>
        <p:nvSpPr>
          <p:cNvPr id="13" name="object 13"/>
          <p:cNvSpPr txBox="1"/>
          <p:nvPr/>
        </p:nvSpPr>
        <p:spPr>
          <a:xfrm>
            <a:off x="1022816" y="5744669"/>
            <a:ext cx="7272655" cy="611505"/>
          </a:xfrm>
          <a:prstGeom prst="rect">
            <a:avLst/>
          </a:prstGeom>
        </p:spPr>
        <p:txBody>
          <a:bodyPr vert="vert270" wrap="square" lIns="0" tIns="0" rIns="0" bIns="0" rtlCol="0">
            <a:spAutoFit/>
          </a:bodyPr>
          <a:lstStyle/>
          <a:p>
            <a:pPr marL="12700">
              <a:lnSpc>
                <a:spcPts val="1425"/>
              </a:lnSpc>
            </a:pPr>
            <a:r>
              <a:rPr sz="1200" spc="-5" dirty="0">
                <a:solidFill>
                  <a:prstClr val="black"/>
                </a:solidFill>
                <a:latin typeface="Arial"/>
                <a:cs typeface="Arial"/>
              </a:rPr>
              <a:t>2006-Ç1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2006-Ç3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2007-Ç1</a:t>
            </a:r>
            <a:endParaRPr sz="1200">
              <a:solidFill>
                <a:prstClr val="black"/>
              </a:solidFill>
              <a:latin typeface="Arial"/>
              <a:cs typeface="Arial"/>
            </a:endParaRPr>
          </a:p>
          <a:p>
            <a:pPr marL="12700">
              <a:spcBef>
                <a:spcPts val="345"/>
              </a:spcBef>
            </a:pPr>
            <a:r>
              <a:rPr sz="1200" spc="-5" dirty="0">
                <a:solidFill>
                  <a:prstClr val="black"/>
                </a:solidFill>
                <a:latin typeface="Arial"/>
                <a:cs typeface="Arial"/>
              </a:rPr>
              <a:t>2007-Ç3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2008-Ç1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2008-Ç3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2009-Ç1</a:t>
            </a:r>
            <a:endParaRPr sz="1200">
              <a:solidFill>
                <a:prstClr val="black"/>
              </a:solidFill>
              <a:latin typeface="Arial"/>
              <a:cs typeface="Arial"/>
            </a:endParaRPr>
          </a:p>
          <a:p>
            <a:pPr marL="12700">
              <a:spcBef>
                <a:spcPts val="350"/>
              </a:spcBef>
            </a:pPr>
            <a:r>
              <a:rPr sz="1200" spc="-5" dirty="0">
                <a:solidFill>
                  <a:prstClr val="black"/>
                </a:solidFill>
                <a:latin typeface="Arial"/>
                <a:cs typeface="Arial"/>
              </a:rPr>
              <a:t>2009-Ç3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2010-Ç1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2010-Ç3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2011-Ç1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2011-Ç3</a:t>
            </a:r>
            <a:endParaRPr sz="1200">
              <a:solidFill>
                <a:prstClr val="black"/>
              </a:solidFill>
              <a:latin typeface="Arial"/>
              <a:cs typeface="Arial"/>
            </a:endParaRPr>
          </a:p>
          <a:p>
            <a:pPr marL="12700">
              <a:spcBef>
                <a:spcPts val="350"/>
              </a:spcBef>
            </a:pPr>
            <a:r>
              <a:rPr sz="1200" spc="-5" dirty="0">
                <a:solidFill>
                  <a:prstClr val="black"/>
                </a:solidFill>
                <a:latin typeface="Arial"/>
                <a:cs typeface="Arial"/>
              </a:rPr>
              <a:t>2012-Ç1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2012-Ç3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2013-Ç1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2013-Ç3</a:t>
            </a:r>
            <a:endParaRPr sz="1200">
              <a:solidFill>
                <a:prstClr val="black"/>
              </a:solidFill>
              <a:latin typeface="Arial"/>
              <a:cs typeface="Arial"/>
            </a:endParaRPr>
          </a:p>
          <a:p>
            <a:pPr marL="12700">
              <a:spcBef>
                <a:spcPts val="345"/>
              </a:spcBef>
            </a:pPr>
            <a:r>
              <a:rPr sz="1200" spc="-5" dirty="0">
                <a:solidFill>
                  <a:prstClr val="black"/>
                </a:solidFill>
                <a:latin typeface="Arial"/>
                <a:cs typeface="Arial"/>
              </a:rPr>
              <a:t>2014-Ç1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2014-Ç3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2015-Ç1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2015-Ç3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2016-Ç1</a:t>
            </a:r>
            <a:endParaRPr sz="1200">
              <a:solidFill>
                <a:prstClr val="black"/>
              </a:solidFill>
              <a:latin typeface="Arial"/>
              <a:cs typeface="Arial"/>
            </a:endParaRPr>
          </a:p>
          <a:p>
            <a:pPr marL="12700">
              <a:spcBef>
                <a:spcPts val="350"/>
              </a:spcBef>
            </a:pPr>
            <a:r>
              <a:rPr sz="1200" spc="-5" dirty="0">
                <a:solidFill>
                  <a:prstClr val="black"/>
                </a:solidFill>
                <a:latin typeface="Arial"/>
                <a:cs typeface="Arial"/>
              </a:rPr>
              <a:t>2016-Ç3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2017-Ç1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2017-Ç3</a:t>
            </a:r>
            <a:endParaRPr sz="1200">
              <a:solidFill>
                <a:prstClr val="black"/>
              </a:solidFill>
              <a:latin typeface="Arial"/>
              <a:cs typeface="Arial"/>
            </a:endParaRPr>
          </a:p>
          <a:p>
            <a:pPr marL="12700">
              <a:spcBef>
                <a:spcPts val="365"/>
              </a:spcBef>
            </a:pPr>
            <a:r>
              <a:rPr sz="1200" spc="-5" dirty="0">
                <a:solidFill>
                  <a:prstClr val="black"/>
                </a:solidFill>
                <a:latin typeface="Arial"/>
                <a:cs typeface="Arial"/>
              </a:rPr>
              <a:t>2018-Ç1</a:t>
            </a:r>
            <a:endParaRPr sz="1200">
              <a:solidFill>
                <a:prstClr val="black"/>
              </a:solidFill>
              <a:latin typeface="Arial"/>
              <a:cs typeface="Arial"/>
            </a:endParaRPr>
          </a:p>
          <a:p>
            <a:pPr marL="12700">
              <a:spcBef>
                <a:spcPts val="345"/>
              </a:spcBef>
            </a:pPr>
            <a:r>
              <a:rPr sz="1200" spc="-5" dirty="0">
                <a:solidFill>
                  <a:prstClr val="black"/>
                </a:solidFill>
                <a:latin typeface="Arial"/>
                <a:cs typeface="Arial"/>
              </a:rPr>
              <a:t>2018-Ç3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2019-Ç1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2019-Ç3</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2020-Ç1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2020-Ç3</a:t>
            </a:r>
            <a:endParaRPr sz="1200">
              <a:solidFill>
                <a:prstClr val="black"/>
              </a:solidFill>
              <a:latin typeface="Arial"/>
              <a:cs typeface="Arial"/>
            </a:endParaRPr>
          </a:p>
          <a:p>
            <a:pPr marL="12700">
              <a:spcBef>
                <a:spcPts val="350"/>
              </a:spcBef>
            </a:pPr>
            <a:r>
              <a:rPr sz="1200" spc="-5" dirty="0">
                <a:solidFill>
                  <a:prstClr val="black"/>
                </a:solidFill>
                <a:latin typeface="Arial"/>
                <a:cs typeface="Arial"/>
              </a:rPr>
              <a:t>2021-Ç1</a:t>
            </a:r>
            <a:endParaRPr sz="1200">
              <a:solidFill>
                <a:prstClr val="black"/>
              </a:solidFill>
              <a:latin typeface="Arial"/>
              <a:cs typeface="Arial"/>
            </a:endParaRPr>
          </a:p>
          <a:p>
            <a:pPr marL="12700">
              <a:spcBef>
                <a:spcPts val="360"/>
              </a:spcBef>
            </a:pPr>
            <a:r>
              <a:rPr sz="1200" spc="-5" dirty="0">
                <a:solidFill>
                  <a:prstClr val="black"/>
                </a:solidFill>
                <a:latin typeface="Arial"/>
                <a:cs typeface="Arial"/>
              </a:rPr>
              <a:t>2021-Ç3</a:t>
            </a:r>
            <a:endParaRPr sz="1200">
              <a:solidFill>
                <a:prstClr val="black"/>
              </a:solidFill>
              <a:latin typeface="Arial"/>
              <a:cs typeface="Arial"/>
            </a:endParaRPr>
          </a:p>
        </p:txBody>
      </p:sp>
      <p:sp>
        <p:nvSpPr>
          <p:cNvPr id="14" name="object 14"/>
          <p:cNvSpPr txBox="1"/>
          <p:nvPr/>
        </p:nvSpPr>
        <p:spPr>
          <a:xfrm>
            <a:off x="7538973" y="2702813"/>
            <a:ext cx="612775" cy="239395"/>
          </a:xfrm>
          <a:prstGeom prst="rect">
            <a:avLst/>
          </a:prstGeom>
        </p:spPr>
        <p:txBody>
          <a:bodyPr vert="horz" wrap="square" lIns="0" tIns="13335" rIns="0" bIns="0" rtlCol="0">
            <a:spAutoFit/>
          </a:bodyPr>
          <a:lstStyle/>
          <a:p>
            <a:pPr marL="12700">
              <a:spcBef>
                <a:spcPts val="105"/>
              </a:spcBef>
            </a:pPr>
            <a:r>
              <a:rPr sz="1400" b="1" spc="-5" dirty="0">
                <a:solidFill>
                  <a:srgbClr val="001F5F"/>
                </a:solidFill>
                <a:latin typeface="Tahoma"/>
                <a:cs typeface="Tahoma"/>
              </a:rPr>
              <a:t>GS</a:t>
            </a:r>
            <a:r>
              <a:rPr sz="1400" b="1" spc="-10" dirty="0">
                <a:solidFill>
                  <a:srgbClr val="001F5F"/>
                </a:solidFill>
                <a:latin typeface="Tahoma"/>
                <a:cs typeface="Tahoma"/>
              </a:rPr>
              <a:t>Y</a:t>
            </a:r>
            <a:r>
              <a:rPr sz="1400" b="1" dirty="0">
                <a:solidFill>
                  <a:srgbClr val="001F5F"/>
                </a:solidFill>
                <a:latin typeface="Tahoma"/>
                <a:cs typeface="Tahoma"/>
              </a:rPr>
              <a:t>İH</a:t>
            </a:r>
            <a:endParaRPr sz="1400">
              <a:solidFill>
                <a:prstClr val="black"/>
              </a:solidFill>
              <a:latin typeface="Tahoma"/>
              <a:cs typeface="Tahoma"/>
            </a:endParaRPr>
          </a:p>
        </p:txBody>
      </p:sp>
      <p:sp>
        <p:nvSpPr>
          <p:cNvPr id="15" name="object 15"/>
          <p:cNvSpPr txBox="1"/>
          <p:nvPr/>
        </p:nvSpPr>
        <p:spPr>
          <a:xfrm>
            <a:off x="7849869" y="3541521"/>
            <a:ext cx="544830" cy="239395"/>
          </a:xfrm>
          <a:prstGeom prst="rect">
            <a:avLst/>
          </a:prstGeom>
        </p:spPr>
        <p:txBody>
          <a:bodyPr vert="horz" wrap="square" lIns="0" tIns="13335" rIns="0" bIns="0" rtlCol="0">
            <a:spAutoFit/>
          </a:bodyPr>
          <a:lstStyle/>
          <a:p>
            <a:pPr marL="12700">
              <a:spcBef>
                <a:spcPts val="105"/>
              </a:spcBef>
            </a:pPr>
            <a:r>
              <a:rPr sz="1400" b="1" dirty="0">
                <a:solidFill>
                  <a:srgbClr val="C00000"/>
                </a:solidFill>
                <a:latin typeface="Tahoma"/>
                <a:cs typeface="Tahoma"/>
              </a:rPr>
              <a:t>Trend</a:t>
            </a:r>
            <a:endParaRPr sz="1400">
              <a:solidFill>
                <a:prstClr val="black"/>
              </a:solidFill>
              <a:latin typeface="Tahoma"/>
              <a:cs typeface="Tahoma"/>
            </a:endParaRPr>
          </a:p>
        </p:txBody>
      </p:sp>
      <p:sp>
        <p:nvSpPr>
          <p:cNvPr id="16" name="object 16"/>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8</a:t>
            </a:r>
            <a:endParaRPr sz="1400">
              <a:solidFill>
                <a:prstClr val="black"/>
              </a:solidFill>
              <a:latin typeface="Tahoma"/>
              <a:cs typeface="Tahoma"/>
            </a:endParaRPr>
          </a:p>
        </p:txBody>
      </p:sp>
    </p:spTree>
    <p:extLst>
      <p:ext uri="{BB962C8B-B14F-4D97-AF65-F5344CB8AC3E}">
        <p14:creationId xmlns:p14="http://schemas.microsoft.com/office/powerpoint/2010/main" val="161140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78507"/>
            <a:ext cx="9144000" cy="338455"/>
          </a:xfrm>
          <a:custGeom>
            <a:avLst/>
            <a:gdLst/>
            <a:ahLst/>
            <a:cxnLst/>
            <a:rect l="l" t="t" r="r" b="b"/>
            <a:pathLst>
              <a:path w="9144000" h="338455">
                <a:moveTo>
                  <a:pt x="9144000" y="0"/>
                </a:moveTo>
                <a:lnTo>
                  <a:pt x="0" y="0"/>
                </a:lnTo>
                <a:lnTo>
                  <a:pt x="0" y="338327"/>
                </a:lnTo>
                <a:lnTo>
                  <a:pt x="9144000" y="338327"/>
                </a:lnTo>
                <a:lnTo>
                  <a:pt x="9144000" y="0"/>
                </a:lnTo>
                <a:close/>
              </a:path>
            </a:pathLst>
          </a:custGeom>
          <a:solidFill>
            <a:srgbClr val="001F5F"/>
          </a:solidFill>
        </p:spPr>
        <p:txBody>
          <a:bodyPr wrap="square" lIns="0" tIns="0" rIns="0" bIns="0" rtlCol="0"/>
          <a:lstStyle/>
          <a:p>
            <a:endParaRPr smtClean="0">
              <a:solidFill>
                <a:prstClr val="black"/>
              </a:solidFill>
            </a:endParaRPr>
          </a:p>
        </p:txBody>
      </p:sp>
      <p:grpSp>
        <p:nvGrpSpPr>
          <p:cNvPr id="3" name="object 3"/>
          <p:cNvGrpSpPr/>
          <p:nvPr/>
        </p:nvGrpSpPr>
        <p:grpSpPr>
          <a:xfrm>
            <a:off x="734377" y="2558605"/>
            <a:ext cx="7847965" cy="2614295"/>
            <a:chOff x="734377" y="2558605"/>
            <a:chExt cx="7847965" cy="2614295"/>
          </a:xfrm>
        </p:grpSpPr>
        <p:sp>
          <p:nvSpPr>
            <p:cNvPr id="4" name="object 4"/>
            <p:cNvSpPr/>
            <p:nvPr/>
          </p:nvSpPr>
          <p:spPr>
            <a:xfrm>
              <a:off x="1007364" y="4070603"/>
              <a:ext cx="539750" cy="725805"/>
            </a:xfrm>
            <a:custGeom>
              <a:avLst/>
              <a:gdLst/>
              <a:ahLst/>
              <a:cxnLst/>
              <a:rect l="l" t="t" r="r" b="b"/>
              <a:pathLst>
                <a:path w="539750" h="725804">
                  <a:moveTo>
                    <a:pt x="539495" y="0"/>
                  </a:moveTo>
                  <a:lnTo>
                    <a:pt x="0" y="0"/>
                  </a:lnTo>
                  <a:lnTo>
                    <a:pt x="0" y="725424"/>
                  </a:lnTo>
                  <a:lnTo>
                    <a:pt x="539495" y="725424"/>
                  </a:lnTo>
                  <a:lnTo>
                    <a:pt x="539495" y="0"/>
                  </a:lnTo>
                  <a:close/>
                </a:path>
              </a:pathLst>
            </a:custGeom>
            <a:solidFill>
              <a:srgbClr val="001F5F"/>
            </a:solidFill>
          </p:spPr>
          <p:txBody>
            <a:bodyPr wrap="square" lIns="0" tIns="0" rIns="0" bIns="0" rtlCol="0"/>
            <a:lstStyle/>
            <a:p>
              <a:endParaRPr smtClean="0">
                <a:solidFill>
                  <a:prstClr val="black"/>
                </a:solidFill>
              </a:endParaRPr>
            </a:p>
          </p:txBody>
        </p:sp>
        <p:sp>
          <p:nvSpPr>
            <p:cNvPr id="5" name="object 5"/>
            <p:cNvSpPr/>
            <p:nvPr/>
          </p:nvSpPr>
          <p:spPr>
            <a:xfrm>
              <a:off x="1007364" y="3689603"/>
              <a:ext cx="539750" cy="381000"/>
            </a:xfrm>
            <a:custGeom>
              <a:avLst/>
              <a:gdLst/>
              <a:ahLst/>
              <a:cxnLst/>
              <a:rect l="l" t="t" r="r" b="b"/>
              <a:pathLst>
                <a:path w="539750" h="381000">
                  <a:moveTo>
                    <a:pt x="539495" y="0"/>
                  </a:moveTo>
                  <a:lnTo>
                    <a:pt x="0" y="0"/>
                  </a:lnTo>
                  <a:lnTo>
                    <a:pt x="0" y="381000"/>
                  </a:lnTo>
                  <a:lnTo>
                    <a:pt x="539495" y="381000"/>
                  </a:lnTo>
                  <a:lnTo>
                    <a:pt x="539495" y="0"/>
                  </a:lnTo>
                  <a:close/>
                </a:path>
              </a:pathLst>
            </a:custGeom>
            <a:solidFill>
              <a:srgbClr val="A80000"/>
            </a:solidFill>
          </p:spPr>
          <p:txBody>
            <a:bodyPr wrap="square" lIns="0" tIns="0" rIns="0" bIns="0" rtlCol="0"/>
            <a:lstStyle/>
            <a:p>
              <a:endParaRPr smtClean="0">
                <a:solidFill>
                  <a:prstClr val="black"/>
                </a:solidFill>
              </a:endParaRPr>
            </a:p>
          </p:txBody>
        </p:sp>
        <p:sp>
          <p:nvSpPr>
            <p:cNvPr id="6" name="object 6"/>
            <p:cNvSpPr/>
            <p:nvPr/>
          </p:nvSpPr>
          <p:spPr>
            <a:xfrm>
              <a:off x="1007364" y="3689603"/>
              <a:ext cx="539750" cy="381000"/>
            </a:xfrm>
            <a:custGeom>
              <a:avLst/>
              <a:gdLst/>
              <a:ahLst/>
              <a:cxnLst/>
              <a:rect l="l" t="t" r="r" b="b"/>
              <a:pathLst>
                <a:path w="539750" h="381000">
                  <a:moveTo>
                    <a:pt x="0" y="381000"/>
                  </a:moveTo>
                  <a:lnTo>
                    <a:pt x="539495" y="381000"/>
                  </a:lnTo>
                  <a:lnTo>
                    <a:pt x="539495" y="0"/>
                  </a:lnTo>
                  <a:lnTo>
                    <a:pt x="0" y="0"/>
                  </a:lnTo>
                  <a:lnTo>
                    <a:pt x="0" y="38100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7" name="object 7"/>
            <p:cNvSpPr/>
            <p:nvPr/>
          </p:nvSpPr>
          <p:spPr>
            <a:xfrm>
              <a:off x="1007364" y="2910839"/>
              <a:ext cx="539750" cy="779145"/>
            </a:xfrm>
            <a:custGeom>
              <a:avLst/>
              <a:gdLst/>
              <a:ahLst/>
              <a:cxnLst/>
              <a:rect l="l" t="t" r="r" b="b"/>
              <a:pathLst>
                <a:path w="539750" h="779145">
                  <a:moveTo>
                    <a:pt x="539496" y="0"/>
                  </a:moveTo>
                  <a:lnTo>
                    <a:pt x="0" y="0"/>
                  </a:lnTo>
                  <a:lnTo>
                    <a:pt x="0" y="778764"/>
                  </a:lnTo>
                  <a:lnTo>
                    <a:pt x="539496" y="778764"/>
                  </a:lnTo>
                  <a:lnTo>
                    <a:pt x="539496" y="0"/>
                  </a:lnTo>
                  <a:close/>
                </a:path>
              </a:pathLst>
            </a:custGeom>
            <a:solidFill>
              <a:srgbClr val="BADFE2"/>
            </a:solidFill>
          </p:spPr>
          <p:txBody>
            <a:bodyPr wrap="square" lIns="0" tIns="0" rIns="0" bIns="0" rtlCol="0"/>
            <a:lstStyle/>
            <a:p>
              <a:endParaRPr smtClean="0">
                <a:solidFill>
                  <a:prstClr val="black"/>
                </a:solidFill>
              </a:endParaRPr>
            </a:p>
          </p:txBody>
        </p:sp>
        <p:sp>
          <p:nvSpPr>
            <p:cNvPr id="8" name="object 8"/>
            <p:cNvSpPr/>
            <p:nvPr/>
          </p:nvSpPr>
          <p:spPr>
            <a:xfrm>
              <a:off x="1007364" y="4796027"/>
              <a:ext cx="539750" cy="22860"/>
            </a:xfrm>
            <a:custGeom>
              <a:avLst/>
              <a:gdLst/>
              <a:ahLst/>
              <a:cxnLst/>
              <a:rect l="l" t="t" r="r" b="b"/>
              <a:pathLst>
                <a:path w="539750" h="22860">
                  <a:moveTo>
                    <a:pt x="539495" y="0"/>
                  </a:moveTo>
                  <a:lnTo>
                    <a:pt x="0" y="0"/>
                  </a:lnTo>
                  <a:lnTo>
                    <a:pt x="0" y="22860"/>
                  </a:lnTo>
                  <a:lnTo>
                    <a:pt x="539495" y="22860"/>
                  </a:lnTo>
                  <a:lnTo>
                    <a:pt x="539495" y="0"/>
                  </a:lnTo>
                  <a:close/>
                </a:path>
              </a:pathLst>
            </a:custGeom>
            <a:solidFill>
              <a:srgbClr val="808080"/>
            </a:solidFill>
          </p:spPr>
          <p:txBody>
            <a:bodyPr wrap="square" lIns="0" tIns="0" rIns="0" bIns="0" rtlCol="0"/>
            <a:lstStyle/>
            <a:p>
              <a:endParaRPr smtClean="0">
                <a:solidFill>
                  <a:prstClr val="black"/>
                </a:solidFill>
              </a:endParaRPr>
            </a:p>
          </p:txBody>
        </p:sp>
        <p:sp>
          <p:nvSpPr>
            <p:cNvPr id="9" name="object 9"/>
            <p:cNvSpPr/>
            <p:nvPr/>
          </p:nvSpPr>
          <p:spPr>
            <a:xfrm>
              <a:off x="1007364" y="4796027"/>
              <a:ext cx="539750" cy="22860"/>
            </a:xfrm>
            <a:custGeom>
              <a:avLst/>
              <a:gdLst/>
              <a:ahLst/>
              <a:cxnLst/>
              <a:rect l="l" t="t" r="r" b="b"/>
              <a:pathLst>
                <a:path w="539750" h="22860">
                  <a:moveTo>
                    <a:pt x="0" y="22860"/>
                  </a:moveTo>
                  <a:lnTo>
                    <a:pt x="539495" y="22860"/>
                  </a:lnTo>
                  <a:lnTo>
                    <a:pt x="539495" y="0"/>
                  </a:lnTo>
                  <a:lnTo>
                    <a:pt x="0" y="0"/>
                  </a:lnTo>
                  <a:lnTo>
                    <a:pt x="0" y="2286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0" name="object 10"/>
            <p:cNvSpPr/>
            <p:nvPr/>
          </p:nvSpPr>
          <p:spPr>
            <a:xfrm>
              <a:off x="1979676" y="4107179"/>
              <a:ext cx="541020" cy="688975"/>
            </a:xfrm>
            <a:custGeom>
              <a:avLst/>
              <a:gdLst/>
              <a:ahLst/>
              <a:cxnLst/>
              <a:rect l="l" t="t" r="r" b="b"/>
              <a:pathLst>
                <a:path w="541019" h="688975">
                  <a:moveTo>
                    <a:pt x="541019" y="0"/>
                  </a:moveTo>
                  <a:lnTo>
                    <a:pt x="0" y="0"/>
                  </a:lnTo>
                  <a:lnTo>
                    <a:pt x="0" y="688848"/>
                  </a:lnTo>
                  <a:lnTo>
                    <a:pt x="541019" y="688848"/>
                  </a:lnTo>
                  <a:lnTo>
                    <a:pt x="541019" y="0"/>
                  </a:lnTo>
                  <a:close/>
                </a:path>
              </a:pathLst>
            </a:custGeom>
            <a:solidFill>
              <a:srgbClr val="001F5F"/>
            </a:solidFill>
          </p:spPr>
          <p:txBody>
            <a:bodyPr wrap="square" lIns="0" tIns="0" rIns="0" bIns="0" rtlCol="0"/>
            <a:lstStyle/>
            <a:p>
              <a:endParaRPr smtClean="0">
                <a:solidFill>
                  <a:prstClr val="black"/>
                </a:solidFill>
              </a:endParaRPr>
            </a:p>
          </p:txBody>
        </p:sp>
        <p:sp>
          <p:nvSpPr>
            <p:cNvPr id="11" name="object 11"/>
            <p:cNvSpPr/>
            <p:nvPr/>
          </p:nvSpPr>
          <p:spPr>
            <a:xfrm>
              <a:off x="1979676" y="3686555"/>
              <a:ext cx="541020" cy="421005"/>
            </a:xfrm>
            <a:custGeom>
              <a:avLst/>
              <a:gdLst/>
              <a:ahLst/>
              <a:cxnLst/>
              <a:rect l="l" t="t" r="r" b="b"/>
              <a:pathLst>
                <a:path w="541019" h="421004">
                  <a:moveTo>
                    <a:pt x="541019" y="0"/>
                  </a:moveTo>
                  <a:lnTo>
                    <a:pt x="0" y="0"/>
                  </a:lnTo>
                  <a:lnTo>
                    <a:pt x="0" y="420624"/>
                  </a:lnTo>
                  <a:lnTo>
                    <a:pt x="541019" y="420624"/>
                  </a:lnTo>
                  <a:lnTo>
                    <a:pt x="541019" y="0"/>
                  </a:lnTo>
                  <a:close/>
                </a:path>
              </a:pathLst>
            </a:custGeom>
            <a:solidFill>
              <a:srgbClr val="A80000"/>
            </a:solidFill>
          </p:spPr>
          <p:txBody>
            <a:bodyPr wrap="square" lIns="0" tIns="0" rIns="0" bIns="0" rtlCol="0"/>
            <a:lstStyle/>
            <a:p>
              <a:endParaRPr smtClean="0">
                <a:solidFill>
                  <a:prstClr val="black"/>
                </a:solidFill>
              </a:endParaRPr>
            </a:p>
          </p:txBody>
        </p:sp>
        <p:sp>
          <p:nvSpPr>
            <p:cNvPr id="12" name="object 12"/>
            <p:cNvSpPr/>
            <p:nvPr/>
          </p:nvSpPr>
          <p:spPr>
            <a:xfrm>
              <a:off x="1979676" y="3686555"/>
              <a:ext cx="541020" cy="421005"/>
            </a:xfrm>
            <a:custGeom>
              <a:avLst/>
              <a:gdLst/>
              <a:ahLst/>
              <a:cxnLst/>
              <a:rect l="l" t="t" r="r" b="b"/>
              <a:pathLst>
                <a:path w="541019" h="421004">
                  <a:moveTo>
                    <a:pt x="0" y="420624"/>
                  </a:moveTo>
                  <a:lnTo>
                    <a:pt x="541019" y="420624"/>
                  </a:lnTo>
                  <a:lnTo>
                    <a:pt x="541019" y="0"/>
                  </a:lnTo>
                  <a:lnTo>
                    <a:pt x="0" y="0"/>
                  </a:lnTo>
                  <a:lnTo>
                    <a:pt x="0" y="42062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3" name="object 13"/>
            <p:cNvSpPr/>
            <p:nvPr/>
          </p:nvSpPr>
          <p:spPr>
            <a:xfrm>
              <a:off x="1979676" y="2891027"/>
              <a:ext cx="541020" cy="795655"/>
            </a:xfrm>
            <a:custGeom>
              <a:avLst/>
              <a:gdLst/>
              <a:ahLst/>
              <a:cxnLst/>
              <a:rect l="l" t="t" r="r" b="b"/>
              <a:pathLst>
                <a:path w="541019" h="795654">
                  <a:moveTo>
                    <a:pt x="541019" y="0"/>
                  </a:moveTo>
                  <a:lnTo>
                    <a:pt x="0" y="0"/>
                  </a:lnTo>
                  <a:lnTo>
                    <a:pt x="0" y="795528"/>
                  </a:lnTo>
                  <a:lnTo>
                    <a:pt x="541019" y="795528"/>
                  </a:lnTo>
                  <a:lnTo>
                    <a:pt x="541019" y="0"/>
                  </a:lnTo>
                  <a:close/>
                </a:path>
              </a:pathLst>
            </a:custGeom>
            <a:solidFill>
              <a:srgbClr val="BADFE2"/>
            </a:solidFill>
          </p:spPr>
          <p:txBody>
            <a:bodyPr wrap="square" lIns="0" tIns="0" rIns="0" bIns="0" rtlCol="0"/>
            <a:lstStyle/>
            <a:p>
              <a:endParaRPr smtClean="0">
                <a:solidFill>
                  <a:prstClr val="black"/>
                </a:solidFill>
              </a:endParaRPr>
            </a:p>
          </p:txBody>
        </p:sp>
        <p:sp>
          <p:nvSpPr>
            <p:cNvPr id="14" name="object 14"/>
            <p:cNvSpPr/>
            <p:nvPr/>
          </p:nvSpPr>
          <p:spPr>
            <a:xfrm>
              <a:off x="1979676" y="4796027"/>
              <a:ext cx="541020" cy="44450"/>
            </a:xfrm>
            <a:custGeom>
              <a:avLst/>
              <a:gdLst/>
              <a:ahLst/>
              <a:cxnLst/>
              <a:rect l="l" t="t" r="r" b="b"/>
              <a:pathLst>
                <a:path w="541019" h="44450">
                  <a:moveTo>
                    <a:pt x="541019" y="0"/>
                  </a:moveTo>
                  <a:lnTo>
                    <a:pt x="0" y="0"/>
                  </a:lnTo>
                  <a:lnTo>
                    <a:pt x="0" y="44196"/>
                  </a:lnTo>
                  <a:lnTo>
                    <a:pt x="541019" y="44196"/>
                  </a:lnTo>
                  <a:lnTo>
                    <a:pt x="541019" y="0"/>
                  </a:lnTo>
                  <a:close/>
                </a:path>
              </a:pathLst>
            </a:custGeom>
            <a:solidFill>
              <a:srgbClr val="808080"/>
            </a:solidFill>
          </p:spPr>
          <p:txBody>
            <a:bodyPr wrap="square" lIns="0" tIns="0" rIns="0" bIns="0" rtlCol="0"/>
            <a:lstStyle/>
            <a:p>
              <a:endParaRPr smtClean="0">
                <a:solidFill>
                  <a:prstClr val="black"/>
                </a:solidFill>
              </a:endParaRPr>
            </a:p>
          </p:txBody>
        </p:sp>
        <p:sp>
          <p:nvSpPr>
            <p:cNvPr id="15" name="object 15"/>
            <p:cNvSpPr/>
            <p:nvPr/>
          </p:nvSpPr>
          <p:spPr>
            <a:xfrm>
              <a:off x="1979676" y="4796027"/>
              <a:ext cx="541020" cy="44450"/>
            </a:xfrm>
            <a:custGeom>
              <a:avLst/>
              <a:gdLst/>
              <a:ahLst/>
              <a:cxnLst/>
              <a:rect l="l" t="t" r="r" b="b"/>
              <a:pathLst>
                <a:path w="541019" h="44450">
                  <a:moveTo>
                    <a:pt x="0" y="44196"/>
                  </a:moveTo>
                  <a:lnTo>
                    <a:pt x="541019" y="44196"/>
                  </a:lnTo>
                  <a:lnTo>
                    <a:pt x="541019" y="0"/>
                  </a:lnTo>
                  <a:lnTo>
                    <a:pt x="0" y="0"/>
                  </a:lnTo>
                  <a:lnTo>
                    <a:pt x="0" y="44196"/>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16" name="object 16"/>
            <p:cNvSpPr/>
            <p:nvPr/>
          </p:nvSpPr>
          <p:spPr>
            <a:xfrm>
              <a:off x="2953512" y="4235195"/>
              <a:ext cx="541020" cy="561340"/>
            </a:xfrm>
            <a:custGeom>
              <a:avLst/>
              <a:gdLst/>
              <a:ahLst/>
              <a:cxnLst/>
              <a:rect l="l" t="t" r="r" b="b"/>
              <a:pathLst>
                <a:path w="541020" h="561339">
                  <a:moveTo>
                    <a:pt x="541020" y="0"/>
                  </a:moveTo>
                  <a:lnTo>
                    <a:pt x="0" y="0"/>
                  </a:lnTo>
                  <a:lnTo>
                    <a:pt x="0" y="560831"/>
                  </a:lnTo>
                  <a:lnTo>
                    <a:pt x="541020" y="560831"/>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17" name="object 17"/>
            <p:cNvSpPr/>
            <p:nvPr/>
          </p:nvSpPr>
          <p:spPr>
            <a:xfrm>
              <a:off x="2953512" y="3919727"/>
              <a:ext cx="541020" cy="315595"/>
            </a:xfrm>
            <a:custGeom>
              <a:avLst/>
              <a:gdLst/>
              <a:ahLst/>
              <a:cxnLst/>
              <a:rect l="l" t="t" r="r" b="b"/>
              <a:pathLst>
                <a:path w="541020" h="315595">
                  <a:moveTo>
                    <a:pt x="541020" y="0"/>
                  </a:moveTo>
                  <a:lnTo>
                    <a:pt x="0" y="0"/>
                  </a:lnTo>
                  <a:lnTo>
                    <a:pt x="0" y="315468"/>
                  </a:lnTo>
                  <a:lnTo>
                    <a:pt x="541020" y="315468"/>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18" name="object 18"/>
            <p:cNvSpPr/>
            <p:nvPr/>
          </p:nvSpPr>
          <p:spPr>
            <a:xfrm>
              <a:off x="2953512" y="3919727"/>
              <a:ext cx="541020" cy="315595"/>
            </a:xfrm>
            <a:custGeom>
              <a:avLst/>
              <a:gdLst/>
              <a:ahLst/>
              <a:cxnLst/>
              <a:rect l="l" t="t" r="r" b="b"/>
              <a:pathLst>
                <a:path w="541020" h="315595">
                  <a:moveTo>
                    <a:pt x="0" y="315468"/>
                  </a:moveTo>
                  <a:lnTo>
                    <a:pt x="541020" y="315468"/>
                  </a:lnTo>
                  <a:lnTo>
                    <a:pt x="541020" y="0"/>
                  </a:lnTo>
                  <a:lnTo>
                    <a:pt x="0" y="0"/>
                  </a:lnTo>
                  <a:lnTo>
                    <a:pt x="0" y="315468"/>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19" name="object 19"/>
            <p:cNvSpPr/>
            <p:nvPr/>
          </p:nvSpPr>
          <p:spPr>
            <a:xfrm>
              <a:off x="2953512" y="2907791"/>
              <a:ext cx="541020" cy="1012190"/>
            </a:xfrm>
            <a:custGeom>
              <a:avLst/>
              <a:gdLst/>
              <a:ahLst/>
              <a:cxnLst/>
              <a:rect l="l" t="t" r="r" b="b"/>
              <a:pathLst>
                <a:path w="541020" h="1012189">
                  <a:moveTo>
                    <a:pt x="541020" y="0"/>
                  </a:moveTo>
                  <a:lnTo>
                    <a:pt x="0" y="0"/>
                  </a:lnTo>
                  <a:lnTo>
                    <a:pt x="0" y="1011936"/>
                  </a:lnTo>
                  <a:lnTo>
                    <a:pt x="541020" y="1011936"/>
                  </a:lnTo>
                  <a:lnTo>
                    <a:pt x="541020" y="0"/>
                  </a:lnTo>
                  <a:close/>
                </a:path>
              </a:pathLst>
            </a:custGeom>
            <a:solidFill>
              <a:srgbClr val="BADFE2"/>
            </a:solidFill>
          </p:spPr>
          <p:txBody>
            <a:bodyPr wrap="square" lIns="0" tIns="0" rIns="0" bIns="0" rtlCol="0"/>
            <a:lstStyle/>
            <a:p>
              <a:endParaRPr smtClean="0">
                <a:solidFill>
                  <a:prstClr val="black"/>
                </a:solidFill>
              </a:endParaRPr>
            </a:p>
          </p:txBody>
        </p:sp>
        <p:sp>
          <p:nvSpPr>
            <p:cNvPr id="20" name="object 20"/>
            <p:cNvSpPr/>
            <p:nvPr/>
          </p:nvSpPr>
          <p:spPr>
            <a:xfrm>
              <a:off x="2953512" y="4796027"/>
              <a:ext cx="541020" cy="27940"/>
            </a:xfrm>
            <a:custGeom>
              <a:avLst/>
              <a:gdLst/>
              <a:ahLst/>
              <a:cxnLst/>
              <a:rect l="l" t="t" r="r" b="b"/>
              <a:pathLst>
                <a:path w="541020" h="27939">
                  <a:moveTo>
                    <a:pt x="541020" y="0"/>
                  </a:moveTo>
                  <a:lnTo>
                    <a:pt x="0" y="0"/>
                  </a:lnTo>
                  <a:lnTo>
                    <a:pt x="0" y="27432"/>
                  </a:lnTo>
                  <a:lnTo>
                    <a:pt x="541020" y="27432"/>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21" name="object 21"/>
            <p:cNvSpPr/>
            <p:nvPr/>
          </p:nvSpPr>
          <p:spPr>
            <a:xfrm>
              <a:off x="2953512" y="4796027"/>
              <a:ext cx="541020" cy="27940"/>
            </a:xfrm>
            <a:custGeom>
              <a:avLst/>
              <a:gdLst/>
              <a:ahLst/>
              <a:cxnLst/>
              <a:rect l="l" t="t" r="r" b="b"/>
              <a:pathLst>
                <a:path w="541020" h="27939">
                  <a:moveTo>
                    <a:pt x="0" y="27432"/>
                  </a:moveTo>
                  <a:lnTo>
                    <a:pt x="541020" y="27432"/>
                  </a:lnTo>
                  <a:lnTo>
                    <a:pt x="541020" y="0"/>
                  </a:lnTo>
                  <a:lnTo>
                    <a:pt x="0" y="0"/>
                  </a:lnTo>
                  <a:lnTo>
                    <a:pt x="0" y="27432"/>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22" name="object 22"/>
            <p:cNvSpPr/>
            <p:nvPr/>
          </p:nvSpPr>
          <p:spPr>
            <a:xfrm>
              <a:off x="3927348" y="4259579"/>
              <a:ext cx="541020" cy="536575"/>
            </a:xfrm>
            <a:custGeom>
              <a:avLst/>
              <a:gdLst/>
              <a:ahLst/>
              <a:cxnLst/>
              <a:rect l="l" t="t" r="r" b="b"/>
              <a:pathLst>
                <a:path w="541020" h="536575">
                  <a:moveTo>
                    <a:pt x="541020" y="0"/>
                  </a:moveTo>
                  <a:lnTo>
                    <a:pt x="0" y="0"/>
                  </a:lnTo>
                  <a:lnTo>
                    <a:pt x="0" y="457200"/>
                  </a:lnTo>
                  <a:lnTo>
                    <a:pt x="0" y="536448"/>
                  </a:lnTo>
                  <a:lnTo>
                    <a:pt x="541020" y="536448"/>
                  </a:lnTo>
                  <a:lnTo>
                    <a:pt x="541020" y="457200"/>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23" name="object 23"/>
            <p:cNvSpPr/>
            <p:nvPr/>
          </p:nvSpPr>
          <p:spPr>
            <a:xfrm>
              <a:off x="3927347" y="3927347"/>
              <a:ext cx="541020" cy="332740"/>
            </a:xfrm>
            <a:custGeom>
              <a:avLst/>
              <a:gdLst/>
              <a:ahLst/>
              <a:cxnLst/>
              <a:rect l="l" t="t" r="r" b="b"/>
              <a:pathLst>
                <a:path w="541020" h="332739">
                  <a:moveTo>
                    <a:pt x="541020" y="0"/>
                  </a:moveTo>
                  <a:lnTo>
                    <a:pt x="0" y="0"/>
                  </a:lnTo>
                  <a:lnTo>
                    <a:pt x="0" y="332231"/>
                  </a:lnTo>
                  <a:lnTo>
                    <a:pt x="541020" y="332231"/>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24" name="object 24"/>
            <p:cNvSpPr/>
            <p:nvPr/>
          </p:nvSpPr>
          <p:spPr>
            <a:xfrm>
              <a:off x="3927347" y="3927347"/>
              <a:ext cx="541020" cy="332740"/>
            </a:xfrm>
            <a:custGeom>
              <a:avLst/>
              <a:gdLst/>
              <a:ahLst/>
              <a:cxnLst/>
              <a:rect l="l" t="t" r="r" b="b"/>
              <a:pathLst>
                <a:path w="541020" h="332739">
                  <a:moveTo>
                    <a:pt x="0" y="332231"/>
                  </a:moveTo>
                  <a:lnTo>
                    <a:pt x="541020" y="332231"/>
                  </a:lnTo>
                  <a:lnTo>
                    <a:pt x="541020" y="0"/>
                  </a:lnTo>
                  <a:lnTo>
                    <a:pt x="0" y="0"/>
                  </a:lnTo>
                  <a:lnTo>
                    <a:pt x="0" y="332231"/>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5" name="object 25"/>
            <p:cNvSpPr/>
            <p:nvPr/>
          </p:nvSpPr>
          <p:spPr>
            <a:xfrm>
              <a:off x="3927347" y="2910839"/>
              <a:ext cx="541020" cy="1016635"/>
            </a:xfrm>
            <a:custGeom>
              <a:avLst/>
              <a:gdLst/>
              <a:ahLst/>
              <a:cxnLst/>
              <a:rect l="l" t="t" r="r" b="b"/>
              <a:pathLst>
                <a:path w="541020" h="1016635">
                  <a:moveTo>
                    <a:pt x="541019" y="0"/>
                  </a:moveTo>
                  <a:lnTo>
                    <a:pt x="0" y="0"/>
                  </a:lnTo>
                  <a:lnTo>
                    <a:pt x="0" y="1016508"/>
                  </a:lnTo>
                  <a:lnTo>
                    <a:pt x="541019" y="1016508"/>
                  </a:lnTo>
                  <a:lnTo>
                    <a:pt x="541019" y="0"/>
                  </a:lnTo>
                  <a:close/>
                </a:path>
              </a:pathLst>
            </a:custGeom>
            <a:solidFill>
              <a:srgbClr val="BADFE2"/>
            </a:solidFill>
          </p:spPr>
          <p:txBody>
            <a:bodyPr wrap="square" lIns="0" tIns="0" rIns="0" bIns="0" rtlCol="0"/>
            <a:lstStyle/>
            <a:p>
              <a:endParaRPr smtClean="0">
                <a:solidFill>
                  <a:prstClr val="black"/>
                </a:solidFill>
              </a:endParaRPr>
            </a:p>
          </p:txBody>
        </p:sp>
        <p:sp>
          <p:nvSpPr>
            <p:cNvPr id="26" name="object 26"/>
            <p:cNvSpPr/>
            <p:nvPr/>
          </p:nvSpPr>
          <p:spPr>
            <a:xfrm>
              <a:off x="3927347" y="4796027"/>
              <a:ext cx="541020" cy="22860"/>
            </a:xfrm>
            <a:custGeom>
              <a:avLst/>
              <a:gdLst/>
              <a:ahLst/>
              <a:cxnLst/>
              <a:rect l="l" t="t" r="r" b="b"/>
              <a:pathLst>
                <a:path w="541020" h="22860">
                  <a:moveTo>
                    <a:pt x="541020" y="0"/>
                  </a:moveTo>
                  <a:lnTo>
                    <a:pt x="0" y="0"/>
                  </a:lnTo>
                  <a:lnTo>
                    <a:pt x="0" y="22860"/>
                  </a:lnTo>
                  <a:lnTo>
                    <a:pt x="541020" y="22860"/>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27" name="object 27"/>
            <p:cNvSpPr/>
            <p:nvPr/>
          </p:nvSpPr>
          <p:spPr>
            <a:xfrm>
              <a:off x="3927347" y="4796027"/>
              <a:ext cx="541020" cy="22860"/>
            </a:xfrm>
            <a:custGeom>
              <a:avLst/>
              <a:gdLst/>
              <a:ahLst/>
              <a:cxnLst/>
              <a:rect l="l" t="t" r="r" b="b"/>
              <a:pathLst>
                <a:path w="541020" h="22860">
                  <a:moveTo>
                    <a:pt x="0" y="22860"/>
                  </a:moveTo>
                  <a:lnTo>
                    <a:pt x="541020" y="22860"/>
                  </a:lnTo>
                  <a:lnTo>
                    <a:pt x="541020" y="0"/>
                  </a:lnTo>
                  <a:lnTo>
                    <a:pt x="0" y="0"/>
                  </a:lnTo>
                  <a:lnTo>
                    <a:pt x="0" y="2286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28" name="object 28"/>
            <p:cNvSpPr/>
            <p:nvPr/>
          </p:nvSpPr>
          <p:spPr>
            <a:xfrm>
              <a:off x="739140" y="2563367"/>
              <a:ext cx="52069" cy="2604770"/>
            </a:xfrm>
            <a:custGeom>
              <a:avLst/>
              <a:gdLst/>
              <a:ahLst/>
              <a:cxnLst/>
              <a:rect l="l" t="t" r="r" b="b"/>
              <a:pathLst>
                <a:path w="52070" h="2604770">
                  <a:moveTo>
                    <a:pt x="51815" y="2604516"/>
                  </a:moveTo>
                  <a:lnTo>
                    <a:pt x="51815" y="0"/>
                  </a:lnTo>
                </a:path>
                <a:path w="52070" h="2604770">
                  <a:moveTo>
                    <a:pt x="0" y="2604516"/>
                  </a:moveTo>
                  <a:lnTo>
                    <a:pt x="51815" y="2604516"/>
                  </a:lnTo>
                </a:path>
                <a:path w="52070" h="2604770">
                  <a:moveTo>
                    <a:pt x="0" y="2232660"/>
                  </a:moveTo>
                  <a:lnTo>
                    <a:pt x="51815" y="2232660"/>
                  </a:lnTo>
                </a:path>
                <a:path w="52070" h="2604770">
                  <a:moveTo>
                    <a:pt x="0" y="1860804"/>
                  </a:moveTo>
                  <a:lnTo>
                    <a:pt x="51815" y="1860804"/>
                  </a:lnTo>
                </a:path>
                <a:path w="52070" h="2604770">
                  <a:moveTo>
                    <a:pt x="0" y="1487424"/>
                  </a:moveTo>
                  <a:lnTo>
                    <a:pt x="51815" y="1487424"/>
                  </a:lnTo>
                </a:path>
                <a:path w="52070" h="2604770">
                  <a:moveTo>
                    <a:pt x="0" y="1115568"/>
                  </a:moveTo>
                  <a:lnTo>
                    <a:pt x="51815" y="1115568"/>
                  </a:lnTo>
                </a:path>
                <a:path w="52070" h="2604770">
                  <a:moveTo>
                    <a:pt x="0" y="743712"/>
                  </a:moveTo>
                  <a:lnTo>
                    <a:pt x="51815" y="743712"/>
                  </a:lnTo>
                </a:path>
                <a:path w="52070" h="2604770">
                  <a:moveTo>
                    <a:pt x="0" y="371856"/>
                  </a:moveTo>
                  <a:lnTo>
                    <a:pt x="51815" y="371856"/>
                  </a:lnTo>
                </a:path>
                <a:path w="52070" h="2604770">
                  <a:moveTo>
                    <a:pt x="0" y="0"/>
                  </a:moveTo>
                  <a:lnTo>
                    <a:pt x="51815" y="0"/>
                  </a:lnTo>
                </a:path>
              </a:pathLst>
            </a:custGeom>
            <a:ln w="9144">
              <a:solidFill>
                <a:srgbClr val="000000"/>
              </a:solidFill>
            </a:ln>
          </p:spPr>
          <p:txBody>
            <a:bodyPr wrap="square" lIns="0" tIns="0" rIns="0" bIns="0" rtlCol="0"/>
            <a:lstStyle/>
            <a:p>
              <a:endParaRPr smtClean="0">
                <a:solidFill>
                  <a:prstClr val="black"/>
                </a:solidFill>
              </a:endParaRPr>
            </a:p>
          </p:txBody>
        </p:sp>
        <p:sp>
          <p:nvSpPr>
            <p:cNvPr id="29" name="object 29"/>
            <p:cNvSpPr/>
            <p:nvPr/>
          </p:nvSpPr>
          <p:spPr>
            <a:xfrm>
              <a:off x="790956" y="4796027"/>
              <a:ext cx="3176270" cy="0"/>
            </a:xfrm>
            <a:custGeom>
              <a:avLst/>
              <a:gdLst/>
              <a:ahLst/>
              <a:cxnLst/>
              <a:rect l="l" t="t" r="r" b="b"/>
              <a:pathLst>
                <a:path w="3176270">
                  <a:moveTo>
                    <a:pt x="0" y="0"/>
                  </a:moveTo>
                  <a:lnTo>
                    <a:pt x="3176016" y="0"/>
                  </a:lnTo>
                </a:path>
              </a:pathLst>
            </a:custGeom>
            <a:ln w="9144">
              <a:solidFill>
                <a:srgbClr val="000000"/>
              </a:solidFill>
            </a:ln>
          </p:spPr>
          <p:txBody>
            <a:bodyPr wrap="square" lIns="0" tIns="0" rIns="0" bIns="0" rtlCol="0"/>
            <a:lstStyle/>
            <a:p>
              <a:endParaRPr smtClean="0">
                <a:solidFill>
                  <a:prstClr val="black"/>
                </a:solidFill>
              </a:endParaRPr>
            </a:p>
          </p:txBody>
        </p:sp>
        <p:sp>
          <p:nvSpPr>
            <p:cNvPr id="30" name="object 30"/>
            <p:cNvSpPr/>
            <p:nvPr/>
          </p:nvSpPr>
          <p:spPr>
            <a:xfrm>
              <a:off x="4899660" y="4134611"/>
              <a:ext cx="541020" cy="661670"/>
            </a:xfrm>
            <a:custGeom>
              <a:avLst/>
              <a:gdLst/>
              <a:ahLst/>
              <a:cxnLst/>
              <a:rect l="l" t="t" r="r" b="b"/>
              <a:pathLst>
                <a:path w="541020" h="661670">
                  <a:moveTo>
                    <a:pt x="541020" y="0"/>
                  </a:moveTo>
                  <a:lnTo>
                    <a:pt x="0" y="0"/>
                  </a:lnTo>
                  <a:lnTo>
                    <a:pt x="0" y="661415"/>
                  </a:lnTo>
                  <a:lnTo>
                    <a:pt x="541020" y="661415"/>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31" name="object 31"/>
            <p:cNvSpPr/>
            <p:nvPr/>
          </p:nvSpPr>
          <p:spPr>
            <a:xfrm>
              <a:off x="4899660" y="3752087"/>
              <a:ext cx="541020" cy="382905"/>
            </a:xfrm>
            <a:custGeom>
              <a:avLst/>
              <a:gdLst/>
              <a:ahLst/>
              <a:cxnLst/>
              <a:rect l="l" t="t" r="r" b="b"/>
              <a:pathLst>
                <a:path w="541020" h="382904">
                  <a:moveTo>
                    <a:pt x="541020" y="0"/>
                  </a:moveTo>
                  <a:lnTo>
                    <a:pt x="0" y="0"/>
                  </a:lnTo>
                  <a:lnTo>
                    <a:pt x="0" y="382524"/>
                  </a:lnTo>
                  <a:lnTo>
                    <a:pt x="541020" y="382524"/>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32" name="object 32"/>
            <p:cNvSpPr/>
            <p:nvPr/>
          </p:nvSpPr>
          <p:spPr>
            <a:xfrm>
              <a:off x="4899660" y="3752087"/>
              <a:ext cx="541020" cy="382905"/>
            </a:xfrm>
            <a:custGeom>
              <a:avLst/>
              <a:gdLst/>
              <a:ahLst/>
              <a:cxnLst/>
              <a:rect l="l" t="t" r="r" b="b"/>
              <a:pathLst>
                <a:path w="541020" h="382904">
                  <a:moveTo>
                    <a:pt x="0" y="382524"/>
                  </a:moveTo>
                  <a:lnTo>
                    <a:pt x="541020" y="382524"/>
                  </a:lnTo>
                  <a:lnTo>
                    <a:pt x="541020" y="0"/>
                  </a:lnTo>
                  <a:lnTo>
                    <a:pt x="0" y="0"/>
                  </a:lnTo>
                  <a:lnTo>
                    <a:pt x="0" y="382524"/>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33" name="object 33"/>
            <p:cNvSpPr/>
            <p:nvPr/>
          </p:nvSpPr>
          <p:spPr>
            <a:xfrm>
              <a:off x="4899660" y="2900171"/>
              <a:ext cx="541020" cy="852169"/>
            </a:xfrm>
            <a:custGeom>
              <a:avLst/>
              <a:gdLst/>
              <a:ahLst/>
              <a:cxnLst/>
              <a:rect l="l" t="t" r="r" b="b"/>
              <a:pathLst>
                <a:path w="541020" h="852170">
                  <a:moveTo>
                    <a:pt x="541019" y="0"/>
                  </a:moveTo>
                  <a:lnTo>
                    <a:pt x="0" y="0"/>
                  </a:lnTo>
                  <a:lnTo>
                    <a:pt x="0" y="851915"/>
                  </a:lnTo>
                  <a:lnTo>
                    <a:pt x="541019" y="851915"/>
                  </a:lnTo>
                  <a:lnTo>
                    <a:pt x="541019" y="0"/>
                  </a:lnTo>
                  <a:close/>
                </a:path>
              </a:pathLst>
            </a:custGeom>
            <a:solidFill>
              <a:srgbClr val="BADFE2"/>
            </a:solidFill>
          </p:spPr>
          <p:txBody>
            <a:bodyPr wrap="square" lIns="0" tIns="0" rIns="0" bIns="0" rtlCol="0"/>
            <a:lstStyle/>
            <a:p>
              <a:endParaRPr smtClean="0">
                <a:solidFill>
                  <a:prstClr val="black"/>
                </a:solidFill>
              </a:endParaRPr>
            </a:p>
          </p:txBody>
        </p:sp>
        <p:sp>
          <p:nvSpPr>
            <p:cNvPr id="34" name="object 34"/>
            <p:cNvSpPr/>
            <p:nvPr/>
          </p:nvSpPr>
          <p:spPr>
            <a:xfrm>
              <a:off x="4899660" y="4796027"/>
              <a:ext cx="541020" cy="35560"/>
            </a:xfrm>
            <a:custGeom>
              <a:avLst/>
              <a:gdLst/>
              <a:ahLst/>
              <a:cxnLst/>
              <a:rect l="l" t="t" r="r" b="b"/>
              <a:pathLst>
                <a:path w="541020" h="35560">
                  <a:moveTo>
                    <a:pt x="541020" y="0"/>
                  </a:moveTo>
                  <a:lnTo>
                    <a:pt x="0" y="0"/>
                  </a:lnTo>
                  <a:lnTo>
                    <a:pt x="0" y="35052"/>
                  </a:lnTo>
                  <a:lnTo>
                    <a:pt x="541020" y="35052"/>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35" name="object 35"/>
            <p:cNvSpPr/>
            <p:nvPr/>
          </p:nvSpPr>
          <p:spPr>
            <a:xfrm>
              <a:off x="4899660" y="4796027"/>
              <a:ext cx="541020" cy="35560"/>
            </a:xfrm>
            <a:custGeom>
              <a:avLst/>
              <a:gdLst/>
              <a:ahLst/>
              <a:cxnLst/>
              <a:rect l="l" t="t" r="r" b="b"/>
              <a:pathLst>
                <a:path w="541020" h="35560">
                  <a:moveTo>
                    <a:pt x="0" y="35052"/>
                  </a:moveTo>
                  <a:lnTo>
                    <a:pt x="541020" y="35052"/>
                  </a:lnTo>
                  <a:lnTo>
                    <a:pt x="541020" y="0"/>
                  </a:lnTo>
                  <a:lnTo>
                    <a:pt x="0" y="0"/>
                  </a:lnTo>
                  <a:lnTo>
                    <a:pt x="0" y="35052"/>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36" name="object 36"/>
            <p:cNvSpPr/>
            <p:nvPr/>
          </p:nvSpPr>
          <p:spPr>
            <a:xfrm>
              <a:off x="5873495" y="4183379"/>
              <a:ext cx="541020" cy="612775"/>
            </a:xfrm>
            <a:custGeom>
              <a:avLst/>
              <a:gdLst/>
              <a:ahLst/>
              <a:cxnLst/>
              <a:rect l="l" t="t" r="r" b="b"/>
              <a:pathLst>
                <a:path w="541020" h="612775">
                  <a:moveTo>
                    <a:pt x="541020" y="0"/>
                  </a:moveTo>
                  <a:lnTo>
                    <a:pt x="0" y="0"/>
                  </a:lnTo>
                  <a:lnTo>
                    <a:pt x="0" y="612648"/>
                  </a:lnTo>
                  <a:lnTo>
                    <a:pt x="541020" y="612648"/>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37" name="object 37"/>
            <p:cNvSpPr/>
            <p:nvPr/>
          </p:nvSpPr>
          <p:spPr>
            <a:xfrm>
              <a:off x="5873495" y="3810000"/>
              <a:ext cx="541020" cy="373380"/>
            </a:xfrm>
            <a:custGeom>
              <a:avLst/>
              <a:gdLst/>
              <a:ahLst/>
              <a:cxnLst/>
              <a:rect l="l" t="t" r="r" b="b"/>
              <a:pathLst>
                <a:path w="541020" h="373379">
                  <a:moveTo>
                    <a:pt x="541020" y="0"/>
                  </a:moveTo>
                  <a:lnTo>
                    <a:pt x="0" y="0"/>
                  </a:lnTo>
                  <a:lnTo>
                    <a:pt x="0" y="373380"/>
                  </a:lnTo>
                  <a:lnTo>
                    <a:pt x="541020" y="373380"/>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38" name="object 38"/>
            <p:cNvSpPr/>
            <p:nvPr/>
          </p:nvSpPr>
          <p:spPr>
            <a:xfrm>
              <a:off x="5873495" y="3810000"/>
              <a:ext cx="541020" cy="373380"/>
            </a:xfrm>
            <a:custGeom>
              <a:avLst/>
              <a:gdLst/>
              <a:ahLst/>
              <a:cxnLst/>
              <a:rect l="l" t="t" r="r" b="b"/>
              <a:pathLst>
                <a:path w="541020" h="373379">
                  <a:moveTo>
                    <a:pt x="0" y="373380"/>
                  </a:moveTo>
                  <a:lnTo>
                    <a:pt x="541020" y="373380"/>
                  </a:lnTo>
                  <a:lnTo>
                    <a:pt x="541020" y="0"/>
                  </a:lnTo>
                  <a:lnTo>
                    <a:pt x="0" y="0"/>
                  </a:lnTo>
                  <a:lnTo>
                    <a:pt x="0" y="37338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39" name="object 39"/>
            <p:cNvSpPr/>
            <p:nvPr/>
          </p:nvSpPr>
          <p:spPr>
            <a:xfrm>
              <a:off x="5873495" y="2883407"/>
              <a:ext cx="541020" cy="927100"/>
            </a:xfrm>
            <a:custGeom>
              <a:avLst/>
              <a:gdLst/>
              <a:ahLst/>
              <a:cxnLst/>
              <a:rect l="l" t="t" r="r" b="b"/>
              <a:pathLst>
                <a:path w="541020" h="927100">
                  <a:moveTo>
                    <a:pt x="541019" y="0"/>
                  </a:moveTo>
                  <a:lnTo>
                    <a:pt x="0" y="0"/>
                  </a:lnTo>
                  <a:lnTo>
                    <a:pt x="0" y="926591"/>
                  </a:lnTo>
                  <a:lnTo>
                    <a:pt x="541019" y="926591"/>
                  </a:lnTo>
                  <a:lnTo>
                    <a:pt x="541019" y="0"/>
                  </a:lnTo>
                  <a:close/>
                </a:path>
              </a:pathLst>
            </a:custGeom>
            <a:solidFill>
              <a:srgbClr val="BADFE2"/>
            </a:solidFill>
          </p:spPr>
          <p:txBody>
            <a:bodyPr wrap="square" lIns="0" tIns="0" rIns="0" bIns="0" rtlCol="0"/>
            <a:lstStyle/>
            <a:p>
              <a:endParaRPr smtClean="0">
                <a:solidFill>
                  <a:prstClr val="black"/>
                </a:solidFill>
              </a:endParaRPr>
            </a:p>
          </p:txBody>
        </p:sp>
        <p:sp>
          <p:nvSpPr>
            <p:cNvPr id="40" name="object 40"/>
            <p:cNvSpPr/>
            <p:nvPr/>
          </p:nvSpPr>
          <p:spPr>
            <a:xfrm>
              <a:off x="5873495" y="4796027"/>
              <a:ext cx="541020" cy="52069"/>
            </a:xfrm>
            <a:custGeom>
              <a:avLst/>
              <a:gdLst/>
              <a:ahLst/>
              <a:cxnLst/>
              <a:rect l="l" t="t" r="r" b="b"/>
              <a:pathLst>
                <a:path w="541020" h="52070">
                  <a:moveTo>
                    <a:pt x="541020" y="0"/>
                  </a:moveTo>
                  <a:lnTo>
                    <a:pt x="0" y="0"/>
                  </a:lnTo>
                  <a:lnTo>
                    <a:pt x="0" y="51816"/>
                  </a:lnTo>
                  <a:lnTo>
                    <a:pt x="541020" y="51816"/>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41" name="object 41"/>
            <p:cNvSpPr/>
            <p:nvPr/>
          </p:nvSpPr>
          <p:spPr>
            <a:xfrm>
              <a:off x="5873495" y="4796027"/>
              <a:ext cx="541020" cy="52069"/>
            </a:xfrm>
            <a:custGeom>
              <a:avLst/>
              <a:gdLst/>
              <a:ahLst/>
              <a:cxnLst/>
              <a:rect l="l" t="t" r="r" b="b"/>
              <a:pathLst>
                <a:path w="541020" h="52070">
                  <a:moveTo>
                    <a:pt x="0" y="51816"/>
                  </a:moveTo>
                  <a:lnTo>
                    <a:pt x="541020" y="51816"/>
                  </a:lnTo>
                  <a:lnTo>
                    <a:pt x="541020" y="0"/>
                  </a:lnTo>
                  <a:lnTo>
                    <a:pt x="0" y="0"/>
                  </a:lnTo>
                  <a:lnTo>
                    <a:pt x="0" y="51816"/>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42" name="object 42"/>
            <p:cNvSpPr/>
            <p:nvPr/>
          </p:nvSpPr>
          <p:spPr>
            <a:xfrm>
              <a:off x="6847332" y="4241291"/>
              <a:ext cx="541020" cy="554990"/>
            </a:xfrm>
            <a:custGeom>
              <a:avLst/>
              <a:gdLst/>
              <a:ahLst/>
              <a:cxnLst/>
              <a:rect l="l" t="t" r="r" b="b"/>
              <a:pathLst>
                <a:path w="541020" h="554989">
                  <a:moveTo>
                    <a:pt x="541020" y="0"/>
                  </a:moveTo>
                  <a:lnTo>
                    <a:pt x="0" y="0"/>
                  </a:lnTo>
                  <a:lnTo>
                    <a:pt x="0" y="473964"/>
                  </a:lnTo>
                  <a:lnTo>
                    <a:pt x="0" y="554736"/>
                  </a:lnTo>
                  <a:lnTo>
                    <a:pt x="541020" y="554736"/>
                  </a:lnTo>
                  <a:lnTo>
                    <a:pt x="541020" y="473964"/>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43" name="object 43"/>
            <p:cNvSpPr/>
            <p:nvPr/>
          </p:nvSpPr>
          <p:spPr>
            <a:xfrm>
              <a:off x="6847331" y="3919727"/>
              <a:ext cx="541020" cy="321945"/>
            </a:xfrm>
            <a:custGeom>
              <a:avLst/>
              <a:gdLst/>
              <a:ahLst/>
              <a:cxnLst/>
              <a:rect l="l" t="t" r="r" b="b"/>
              <a:pathLst>
                <a:path w="541020" h="321945">
                  <a:moveTo>
                    <a:pt x="541020" y="0"/>
                  </a:moveTo>
                  <a:lnTo>
                    <a:pt x="0" y="0"/>
                  </a:lnTo>
                  <a:lnTo>
                    <a:pt x="0" y="321564"/>
                  </a:lnTo>
                  <a:lnTo>
                    <a:pt x="541020" y="321564"/>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44" name="object 44"/>
            <p:cNvSpPr/>
            <p:nvPr/>
          </p:nvSpPr>
          <p:spPr>
            <a:xfrm>
              <a:off x="6847331" y="3919727"/>
              <a:ext cx="541020" cy="321945"/>
            </a:xfrm>
            <a:custGeom>
              <a:avLst/>
              <a:gdLst/>
              <a:ahLst/>
              <a:cxnLst/>
              <a:rect l="l" t="t" r="r" b="b"/>
              <a:pathLst>
                <a:path w="541020" h="321945">
                  <a:moveTo>
                    <a:pt x="0" y="321564"/>
                  </a:moveTo>
                  <a:lnTo>
                    <a:pt x="541020" y="321564"/>
                  </a:lnTo>
                  <a:lnTo>
                    <a:pt x="541020" y="0"/>
                  </a:lnTo>
                  <a:lnTo>
                    <a:pt x="0" y="0"/>
                  </a:lnTo>
                  <a:lnTo>
                    <a:pt x="0" y="321564"/>
                  </a:lnTo>
                  <a:close/>
                </a:path>
              </a:pathLst>
            </a:custGeom>
            <a:ln w="6095">
              <a:solidFill>
                <a:srgbClr val="FFFFFF"/>
              </a:solidFill>
            </a:ln>
          </p:spPr>
          <p:txBody>
            <a:bodyPr wrap="square" lIns="0" tIns="0" rIns="0" bIns="0" rtlCol="0"/>
            <a:lstStyle/>
            <a:p>
              <a:endParaRPr smtClean="0">
                <a:solidFill>
                  <a:prstClr val="black"/>
                </a:solidFill>
              </a:endParaRPr>
            </a:p>
          </p:txBody>
        </p:sp>
        <p:sp>
          <p:nvSpPr>
            <p:cNvPr id="45" name="object 45"/>
            <p:cNvSpPr/>
            <p:nvPr/>
          </p:nvSpPr>
          <p:spPr>
            <a:xfrm>
              <a:off x="6847331" y="2915411"/>
              <a:ext cx="541020" cy="1004569"/>
            </a:xfrm>
            <a:custGeom>
              <a:avLst/>
              <a:gdLst/>
              <a:ahLst/>
              <a:cxnLst/>
              <a:rect l="l" t="t" r="r" b="b"/>
              <a:pathLst>
                <a:path w="541020" h="1004570">
                  <a:moveTo>
                    <a:pt x="541020" y="0"/>
                  </a:moveTo>
                  <a:lnTo>
                    <a:pt x="0" y="0"/>
                  </a:lnTo>
                  <a:lnTo>
                    <a:pt x="0" y="1004315"/>
                  </a:lnTo>
                  <a:lnTo>
                    <a:pt x="541020" y="1004315"/>
                  </a:lnTo>
                  <a:lnTo>
                    <a:pt x="541020" y="0"/>
                  </a:lnTo>
                  <a:close/>
                </a:path>
              </a:pathLst>
            </a:custGeom>
            <a:solidFill>
              <a:srgbClr val="BADFE2"/>
            </a:solidFill>
          </p:spPr>
          <p:txBody>
            <a:bodyPr wrap="square" lIns="0" tIns="0" rIns="0" bIns="0" rtlCol="0"/>
            <a:lstStyle/>
            <a:p>
              <a:endParaRPr smtClean="0">
                <a:solidFill>
                  <a:prstClr val="black"/>
                </a:solidFill>
              </a:endParaRPr>
            </a:p>
          </p:txBody>
        </p:sp>
        <p:sp>
          <p:nvSpPr>
            <p:cNvPr id="46" name="object 46"/>
            <p:cNvSpPr/>
            <p:nvPr/>
          </p:nvSpPr>
          <p:spPr>
            <a:xfrm>
              <a:off x="6847331" y="4796027"/>
              <a:ext cx="541020" cy="20320"/>
            </a:xfrm>
            <a:custGeom>
              <a:avLst/>
              <a:gdLst/>
              <a:ahLst/>
              <a:cxnLst/>
              <a:rect l="l" t="t" r="r" b="b"/>
              <a:pathLst>
                <a:path w="541020" h="20320">
                  <a:moveTo>
                    <a:pt x="541020" y="0"/>
                  </a:moveTo>
                  <a:lnTo>
                    <a:pt x="0" y="0"/>
                  </a:lnTo>
                  <a:lnTo>
                    <a:pt x="0" y="19812"/>
                  </a:lnTo>
                  <a:lnTo>
                    <a:pt x="541020" y="19812"/>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47" name="object 47"/>
            <p:cNvSpPr/>
            <p:nvPr/>
          </p:nvSpPr>
          <p:spPr>
            <a:xfrm>
              <a:off x="6847331" y="4796027"/>
              <a:ext cx="541020" cy="20320"/>
            </a:xfrm>
            <a:custGeom>
              <a:avLst/>
              <a:gdLst/>
              <a:ahLst/>
              <a:cxnLst/>
              <a:rect l="l" t="t" r="r" b="b"/>
              <a:pathLst>
                <a:path w="541020" h="20320">
                  <a:moveTo>
                    <a:pt x="0" y="19812"/>
                  </a:moveTo>
                  <a:lnTo>
                    <a:pt x="541020" y="19812"/>
                  </a:lnTo>
                  <a:lnTo>
                    <a:pt x="541020" y="0"/>
                  </a:lnTo>
                  <a:lnTo>
                    <a:pt x="0" y="0"/>
                  </a:lnTo>
                  <a:lnTo>
                    <a:pt x="0" y="19812"/>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48" name="object 48"/>
            <p:cNvSpPr/>
            <p:nvPr/>
          </p:nvSpPr>
          <p:spPr>
            <a:xfrm>
              <a:off x="4427219" y="4796027"/>
              <a:ext cx="2459990" cy="0"/>
            </a:xfrm>
            <a:custGeom>
              <a:avLst/>
              <a:gdLst/>
              <a:ahLst/>
              <a:cxnLst/>
              <a:rect l="l" t="t" r="r" b="b"/>
              <a:pathLst>
                <a:path w="2459990">
                  <a:moveTo>
                    <a:pt x="0" y="0"/>
                  </a:moveTo>
                  <a:lnTo>
                    <a:pt x="2459735" y="0"/>
                  </a:lnTo>
                </a:path>
              </a:pathLst>
            </a:custGeom>
            <a:ln w="9144">
              <a:solidFill>
                <a:srgbClr val="000000"/>
              </a:solidFill>
            </a:ln>
          </p:spPr>
          <p:txBody>
            <a:bodyPr wrap="square" lIns="0" tIns="0" rIns="0" bIns="0" rtlCol="0"/>
            <a:lstStyle/>
            <a:p>
              <a:endParaRPr smtClean="0">
                <a:solidFill>
                  <a:prstClr val="black"/>
                </a:solidFill>
              </a:endParaRPr>
            </a:p>
          </p:txBody>
        </p:sp>
        <p:sp>
          <p:nvSpPr>
            <p:cNvPr id="49" name="object 49"/>
            <p:cNvSpPr/>
            <p:nvPr/>
          </p:nvSpPr>
          <p:spPr>
            <a:xfrm>
              <a:off x="7819644" y="4315967"/>
              <a:ext cx="541020" cy="480059"/>
            </a:xfrm>
            <a:custGeom>
              <a:avLst/>
              <a:gdLst/>
              <a:ahLst/>
              <a:cxnLst/>
              <a:rect l="l" t="t" r="r" b="b"/>
              <a:pathLst>
                <a:path w="541020" h="480060">
                  <a:moveTo>
                    <a:pt x="541020" y="0"/>
                  </a:moveTo>
                  <a:lnTo>
                    <a:pt x="0" y="0"/>
                  </a:lnTo>
                  <a:lnTo>
                    <a:pt x="0" y="400812"/>
                  </a:lnTo>
                  <a:lnTo>
                    <a:pt x="0" y="480060"/>
                  </a:lnTo>
                  <a:lnTo>
                    <a:pt x="541020" y="480060"/>
                  </a:lnTo>
                  <a:lnTo>
                    <a:pt x="541020" y="400812"/>
                  </a:lnTo>
                  <a:lnTo>
                    <a:pt x="541020" y="0"/>
                  </a:lnTo>
                  <a:close/>
                </a:path>
              </a:pathLst>
            </a:custGeom>
            <a:solidFill>
              <a:srgbClr val="001F5F"/>
            </a:solidFill>
          </p:spPr>
          <p:txBody>
            <a:bodyPr wrap="square" lIns="0" tIns="0" rIns="0" bIns="0" rtlCol="0"/>
            <a:lstStyle/>
            <a:p>
              <a:endParaRPr smtClean="0">
                <a:solidFill>
                  <a:prstClr val="black"/>
                </a:solidFill>
              </a:endParaRPr>
            </a:p>
          </p:txBody>
        </p:sp>
        <p:sp>
          <p:nvSpPr>
            <p:cNvPr id="50" name="object 50"/>
            <p:cNvSpPr/>
            <p:nvPr/>
          </p:nvSpPr>
          <p:spPr>
            <a:xfrm>
              <a:off x="7819644" y="3986783"/>
              <a:ext cx="541020" cy="329565"/>
            </a:xfrm>
            <a:custGeom>
              <a:avLst/>
              <a:gdLst/>
              <a:ahLst/>
              <a:cxnLst/>
              <a:rect l="l" t="t" r="r" b="b"/>
              <a:pathLst>
                <a:path w="541020" h="329564">
                  <a:moveTo>
                    <a:pt x="541020" y="0"/>
                  </a:moveTo>
                  <a:lnTo>
                    <a:pt x="0" y="0"/>
                  </a:lnTo>
                  <a:lnTo>
                    <a:pt x="0" y="329183"/>
                  </a:lnTo>
                  <a:lnTo>
                    <a:pt x="541020" y="329183"/>
                  </a:lnTo>
                  <a:lnTo>
                    <a:pt x="541020" y="0"/>
                  </a:lnTo>
                  <a:close/>
                </a:path>
              </a:pathLst>
            </a:custGeom>
            <a:solidFill>
              <a:srgbClr val="A80000"/>
            </a:solidFill>
          </p:spPr>
          <p:txBody>
            <a:bodyPr wrap="square" lIns="0" tIns="0" rIns="0" bIns="0" rtlCol="0"/>
            <a:lstStyle/>
            <a:p>
              <a:endParaRPr smtClean="0">
                <a:solidFill>
                  <a:prstClr val="black"/>
                </a:solidFill>
              </a:endParaRPr>
            </a:p>
          </p:txBody>
        </p:sp>
        <p:sp>
          <p:nvSpPr>
            <p:cNvPr id="51" name="object 51"/>
            <p:cNvSpPr/>
            <p:nvPr/>
          </p:nvSpPr>
          <p:spPr>
            <a:xfrm>
              <a:off x="7819644" y="3986783"/>
              <a:ext cx="541020" cy="329565"/>
            </a:xfrm>
            <a:custGeom>
              <a:avLst/>
              <a:gdLst/>
              <a:ahLst/>
              <a:cxnLst/>
              <a:rect l="l" t="t" r="r" b="b"/>
              <a:pathLst>
                <a:path w="541020" h="329564">
                  <a:moveTo>
                    <a:pt x="0" y="329183"/>
                  </a:moveTo>
                  <a:lnTo>
                    <a:pt x="541020" y="329183"/>
                  </a:lnTo>
                  <a:lnTo>
                    <a:pt x="541020" y="0"/>
                  </a:lnTo>
                  <a:lnTo>
                    <a:pt x="0" y="0"/>
                  </a:lnTo>
                  <a:lnTo>
                    <a:pt x="0" y="329183"/>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2" name="object 52"/>
            <p:cNvSpPr/>
            <p:nvPr/>
          </p:nvSpPr>
          <p:spPr>
            <a:xfrm>
              <a:off x="7819644" y="2910839"/>
              <a:ext cx="541020" cy="1076325"/>
            </a:xfrm>
            <a:custGeom>
              <a:avLst/>
              <a:gdLst/>
              <a:ahLst/>
              <a:cxnLst/>
              <a:rect l="l" t="t" r="r" b="b"/>
              <a:pathLst>
                <a:path w="541020" h="1076325">
                  <a:moveTo>
                    <a:pt x="541020" y="0"/>
                  </a:moveTo>
                  <a:lnTo>
                    <a:pt x="0" y="0"/>
                  </a:lnTo>
                  <a:lnTo>
                    <a:pt x="0" y="1075944"/>
                  </a:lnTo>
                  <a:lnTo>
                    <a:pt x="541020" y="1075944"/>
                  </a:lnTo>
                  <a:lnTo>
                    <a:pt x="541020" y="0"/>
                  </a:lnTo>
                  <a:close/>
                </a:path>
              </a:pathLst>
            </a:custGeom>
            <a:solidFill>
              <a:srgbClr val="BADFE2"/>
            </a:solidFill>
          </p:spPr>
          <p:txBody>
            <a:bodyPr wrap="square" lIns="0" tIns="0" rIns="0" bIns="0" rtlCol="0"/>
            <a:lstStyle/>
            <a:p>
              <a:endParaRPr smtClean="0">
                <a:solidFill>
                  <a:prstClr val="black"/>
                </a:solidFill>
              </a:endParaRPr>
            </a:p>
          </p:txBody>
        </p:sp>
        <p:sp>
          <p:nvSpPr>
            <p:cNvPr id="53" name="object 53"/>
            <p:cNvSpPr/>
            <p:nvPr/>
          </p:nvSpPr>
          <p:spPr>
            <a:xfrm>
              <a:off x="7819644" y="4796027"/>
              <a:ext cx="541020" cy="22860"/>
            </a:xfrm>
            <a:custGeom>
              <a:avLst/>
              <a:gdLst/>
              <a:ahLst/>
              <a:cxnLst/>
              <a:rect l="l" t="t" r="r" b="b"/>
              <a:pathLst>
                <a:path w="541020" h="22860">
                  <a:moveTo>
                    <a:pt x="541020" y="0"/>
                  </a:moveTo>
                  <a:lnTo>
                    <a:pt x="0" y="0"/>
                  </a:lnTo>
                  <a:lnTo>
                    <a:pt x="0" y="22860"/>
                  </a:lnTo>
                  <a:lnTo>
                    <a:pt x="541020" y="22860"/>
                  </a:lnTo>
                  <a:lnTo>
                    <a:pt x="541020" y="0"/>
                  </a:lnTo>
                  <a:close/>
                </a:path>
              </a:pathLst>
            </a:custGeom>
            <a:solidFill>
              <a:srgbClr val="808080"/>
            </a:solidFill>
          </p:spPr>
          <p:txBody>
            <a:bodyPr wrap="square" lIns="0" tIns="0" rIns="0" bIns="0" rtlCol="0"/>
            <a:lstStyle/>
            <a:p>
              <a:endParaRPr smtClean="0">
                <a:solidFill>
                  <a:prstClr val="black"/>
                </a:solidFill>
              </a:endParaRPr>
            </a:p>
          </p:txBody>
        </p:sp>
        <p:sp>
          <p:nvSpPr>
            <p:cNvPr id="54" name="object 54"/>
            <p:cNvSpPr/>
            <p:nvPr/>
          </p:nvSpPr>
          <p:spPr>
            <a:xfrm>
              <a:off x="7819644" y="4796027"/>
              <a:ext cx="541020" cy="22860"/>
            </a:xfrm>
            <a:custGeom>
              <a:avLst/>
              <a:gdLst/>
              <a:ahLst/>
              <a:cxnLst/>
              <a:rect l="l" t="t" r="r" b="b"/>
              <a:pathLst>
                <a:path w="541020" h="22860">
                  <a:moveTo>
                    <a:pt x="0" y="22860"/>
                  </a:moveTo>
                  <a:lnTo>
                    <a:pt x="541020" y="22860"/>
                  </a:lnTo>
                  <a:lnTo>
                    <a:pt x="541020" y="0"/>
                  </a:lnTo>
                  <a:lnTo>
                    <a:pt x="0" y="0"/>
                  </a:lnTo>
                  <a:lnTo>
                    <a:pt x="0" y="22860"/>
                  </a:lnTo>
                  <a:close/>
                </a:path>
              </a:pathLst>
            </a:custGeom>
            <a:ln w="6096">
              <a:solidFill>
                <a:srgbClr val="FFFFFF"/>
              </a:solidFill>
            </a:ln>
          </p:spPr>
          <p:txBody>
            <a:bodyPr wrap="square" lIns="0" tIns="0" rIns="0" bIns="0" rtlCol="0"/>
            <a:lstStyle/>
            <a:p>
              <a:endParaRPr smtClean="0">
                <a:solidFill>
                  <a:prstClr val="black"/>
                </a:solidFill>
              </a:endParaRPr>
            </a:p>
          </p:txBody>
        </p:sp>
        <p:sp>
          <p:nvSpPr>
            <p:cNvPr id="55" name="object 55"/>
            <p:cNvSpPr/>
            <p:nvPr/>
          </p:nvSpPr>
          <p:spPr>
            <a:xfrm>
              <a:off x="7347204" y="4796027"/>
              <a:ext cx="1229995" cy="0"/>
            </a:xfrm>
            <a:custGeom>
              <a:avLst/>
              <a:gdLst/>
              <a:ahLst/>
              <a:cxnLst/>
              <a:rect l="l" t="t" r="r" b="b"/>
              <a:pathLst>
                <a:path w="1229995">
                  <a:moveTo>
                    <a:pt x="0" y="0"/>
                  </a:moveTo>
                  <a:lnTo>
                    <a:pt x="512064" y="0"/>
                  </a:lnTo>
                </a:path>
                <a:path w="1229995">
                  <a:moveTo>
                    <a:pt x="972312" y="0"/>
                  </a:moveTo>
                  <a:lnTo>
                    <a:pt x="1229868" y="0"/>
                  </a:lnTo>
                </a:path>
              </a:pathLst>
            </a:custGeom>
            <a:ln w="9144">
              <a:solidFill>
                <a:srgbClr val="000000"/>
              </a:solidFill>
            </a:ln>
          </p:spPr>
          <p:txBody>
            <a:bodyPr wrap="square" lIns="0" tIns="0" rIns="0" bIns="0" rtlCol="0"/>
            <a:lstStyle/>
            <a:p>
              <a:endParaRPr smtClean="0">
                <a:solidFill>
                  <a:prstClr val="black"/>
                </a:solidFill>
              </a:endParaRPr>
            </a:p>
          </p:txBody>
        </p:sp>
      </p:grpSp>
      <p:sp>
        <p:nvSpPr>
          <p:cNvPr id="56" name="object 56"/>
          <p:cNvSpPr txBox="1"/>
          <p:nvPr/>
        </p:nvSpPr>
        <p:spPr>
          <a:xfrm>
            <a:off x="264668" y="5055565"/>
            <a:ext cx="396875" cy="208915"/>
          </a:xfrm>
          <a:prstGeom prst="rect">
            <a:avLst/>
          </a:prstGeom>
        </p:spPr>
        <p:txBody>
          <a:bodyPr vert="horz" wrap="square" lIns="0" tIns="12700" rIns="0" bIns="0" rtlCol="0">
            <a:spAutoFit/>
          </a:bodyPr>
          <a:lstStyle/>
          <a:p>
            <a:pPr marL="12700">
              <a:spcBef>
                <a:spcPts val="100"/>
              </a:spcBef>
            </a:pPr>
            <a:r>
              <a:rPr sz="1200" spc="-10" dirty="0">
                <a:solidFill>
                  <a:prstClr val="black"/>
                </a:solidFill>
                <a:latin typeface="Tahoma"/>
                <a:cs typeface="Tahoma"/>
              </a:rPr>
              <a:t>-</a:t>
            </a:r>
            <a:r>
              <a:rPr sz="1200" dirty="0">
                <a:solidFill>
                  <a:prstClr val="black"/>
                </a:solidFill>
                <a:latin typeface="Tahoma"/>
                <a:cs typeface="Tahoma"/>
              </a:rPr>
              <a:t>2</a:t>
            </a:r>
            <a:r>
              <a:rPr sz="1200" spc="5" dirty="0">
                <a:solidFill>
                  <a:prstClr val="black"/>
                </a:solidFill>
                <a:latin typeface="Tahoma"/>
                <a:cs typeface="Tahoma"/>
              </a:rPr>
              <a:t>0</a:t>
            </a:r>
            <a:r>
              <a:rPr sz="1200" dirty="0">
                <a:solidFill>
                  <a:prstClr val="black"/>
                </a:solidFill>
                <a:latin typeface="Tahoma"/>
                <a:cs typeface="Tahoma"/>
              </a:rPr>
              <a:t>%</a:t>
            </a:r>
            <a:endParaRPr sz="1200">
              <a:solidFill>
                <a:prstClr val="black"/>
              </a:solidFill>
              <a:latin typeface="Tahoma"/>
              <a:cs typeface="Tahoma"/>
            </a:endParaRPr>
          </a:p>
        </p:txBody>
      </p:sp>
      <p:sp>
        <p:nvSpPr>
          <p:cNvPr id="57" name="object 57"/>
          <p:cNvSpPr txBox="1"/>
          <p:nvPr/>
        </p:nvSpPr>
        <p:spPr>
          <a:xfrm>
            <a:off x="403047" y="4684014"/>
            <a:ext cx="259079"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0%</a:t>
            </a:r>
            <a:endParaRPr sz="1200">
              <a:solidFill>
                <a:prstClr val="black"/>
              </a:solidFill>
              <a:latin typeface="Tahoma"/>
              <a:cs typeface="Tahoma"/>
            </a:endParaRPr>
          </a:p>
        </p:txBody>
      </p:sp>
      <p:sp>
        <p:nvSpPr>
          <p:cNvPr id="58" name="object 58"/>
          <p:cNvSpPr txBox="1"/>
          <p:nvPr/>
        </p:nvSpPr>
        <p:spPr>
          <a:xfrm>
            <a:off x="319836" y="4311777"/>
            <a:ext cx="3403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2</a:t>
            </a:r>
            <a:r>
              <a:rPr sz="1200" spc="-1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59" name="object 59"/>
          <p:cNvSpPr txBox="1"/>
          <p:nvPr/>
        </p:nvSpPr>
        <p:spPr>
          <a:xfrm>
            <a:off x="319836" y="3939920"/>
            <a:ext cx="3403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4</a:t>
            </a:r>
            <a:r>
              <a:rPr sz="1200" spc="-1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60" name="object 60"/>
          <p:cNvSpPr txBox="1"/>
          <p:nvPr/>
        </p:nvSpPr>
        <p:spPr>
          <a:xfrm>
            <a:off x="319836" y="3567810"/>
            <a:ext cx="3403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6</a:t>
            </a:r>
            <a:r>
              <a:rPr sz="1200" spc="-1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61" name="object 61"/>
          <p:cNvSpPr txBox="1"/>
          <p:nvPr/>
        </p:nvSpPr>
        <p:spPr>
          <a:xfrm>
            <a:off x="319836" y="3195954"/>
            <a:ext cx="34036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8</a:t>
            </a:r>
            <a:r>
              <a:rPr sz="1200" spc="-1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62" name="object 62"/>
          <p:cNvSpPr txBox="1"/>
          <p:nvPr/>
        </p:nvSpPr>
        <p:spPr>
          <a:xfrm>
            <a:off x="236626" y="2823717"/>
            <a:ext cx="4241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0</a:t>
            </a:r>
            <a:r>
              <a:rPr sz="120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63" name="object 63"/>
          <p:cNvSpPr txBox="1"/>
          <p:nvPr/>
        </p:nvSpPr>
        <p:spPr>
          <a:xfrm>
            <a:off x="236626" y="2451861"/>
            <a:ext cx="42418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1</a:t>
            </a:r>
            <a:r>
              <a:rPr sz="1200" spc="-10" dirty="0">
                <a:solidFill>
                  <a:prstClr val="black"/>
                </a:solidFill>
                <a:latin typeface="Tahoma"/>
                <a:cs typeface="Tahoma"/>
              </a:rPr>
              <a:t>2</a:t>
            </a:r>
            <a:r>
              <a:rPr sz="1200" dirty="0">
                <a:solidFill>
                  <a:prstClr val="black"/>
                </a:solidFill>
                <a:latin typeface="Tahoma"/>
                <a:cs typeface="Tahoma"/>
              </a:rPr>
              <a:t>0</a:t>
            </a:r>
            <a:r>
              <a:rPr sz="1200" spc="-5" dirty="0">
                <a:solidFill>
                  <a:prstClr val="black"/>
                </a:solidFill>
                <a:latin typeface="Tahoma"/>
                <a:cs typeface="Tahoma"/>
              </a:rPr>
              <a:t>%</a:t>
            </a:r>
            <a:endParaRPr sz="1200">
              <a:solidFill>
                <a:prstClr val="black"/>
              </a:solidFill>
              <a:latin typeface="Tahoma"/>
              <a:cs typeface="Tahoma"/>
            </a:endParaRPr>
          </a:p>
        </p:txBody>
      </p:sp>
      <p:sp>
        <p:nvSpPr>
          <p:cNvPr id="64" name="object 64"/>
          <p:cNvSpPr txBox="1"/>
          <p:nvPr/>
        </p:nvSpPr>
        <p:spPr>
          <a:xfrm>
            <a:off x="1668907" y="5205221"/>
            <a:ext cx="2000250" cy="851535"/>
          </a:xfrm>
          <a:prstGeom prst="rect">
            <a:avLst/>
          </a:prstGeom>
        </p:spPr>
        <p:txBody>
          <a:bodyPr vert="horz" wrap="square" lIns="0" tIns="12700" rIns="0" bIns="0" rtlCol="0">
            <a:spAutoFit/>
          </a:bodyPr>
          <a:lstStyle/>
          <a:p>
            <a:pPr marL="297815">
              <a:spcBef>
                <a:spcPts val="100"/>
              </a:spcBef>
              <a:tabLst>
                <a:tab pos="1271270" algn="l"/>
              </a:tabLst>
            </a:pPr>
            <a:r>
              <a:rPr sz="1200" spc="-5" dirty="0">
                <a:solidFill>
                  <a:prstClr val="black"/>
                </a:solidFill>
                <a:latin typeface="Tahoma"/>
                <a:cs typeface="Tahoma"/>
              </a:rPr>
              <a:t>2020-Ç2	2020-Ç3</a:t>
            </a:r>
            <a:endParaRPr sz="1200">
              <a:solidFill>
                <a:prstClr val="black"/>
              </a:solidFill>
              <a:latin typeface="Tahoma"/>
              <a:cs typeface="Tahoma"/>
            </a:endParaRPr>
          </a:p>
          <a:p>
            <a:pPr>
              <a:spcBef>
                <a:spcPts val="55"/>
              </a:spcBef>
            </a:pPr>
            <a:endParaRPr sz="1100">
              <a:solidFill>
                <a:prstClr val="black"/>
              </a:solidFill>
              <a:latin typeface="Tahoma"/>
              <a:cs typeface="Tahoma"/>
            </a:endParaRPr>
          </a:p>
          <a:p>
            <a:pPr marL="12700" marR="5080">
              <a:lnSpc>
                <a:spcPct val="127699"/>
              </a:lnSpc>
            </a:pPr>
            <a:r>
              <a:rPr sz="1200" dirty="0">
                <a:solidFill>
                  <a:prstClr val="black"/>
                </a:solidFill>
                <a:latin typeface="Tahoma"/>
                <a:cs typeface="Tahoma"/>
              </a:rPr>
              <a:t>Net </a:t>
            </a:r>
            <a:r>
              <a:rPr sz="1200" spc="-5" dirty="0">
                <a:solidFill>
                  <a:prstClr val="black"/>
                </a:solidFill>
                <a:latin typeface="Tahoma"/>
                <a:cs typeface="Tahoma"/>
              </a:rPr>
              <a:t>işletme artığı/Karma gelir  Sabit sermaye</a:t>
            </a:r>
            <a:r>
              <a:rPr sz="1200" spc="-10" dirty="0">
                <a:solidFill>
                  <a:prstClr val="black"/>
                </a:solidFill>
                <a:latin typeface="Tahoma"/>
                <a:cs typeface="Tahoma"/>
              </a:rPr>
              <a:t> </a:t>
            </a:r>
            <a:r>
              <a:rPr sz="1200" spc="-5" dirty="0">
                <a:solidFill>
                  <a:prstClr val="black"/>
                </a:solidFill>
                <a:latin typeface="Tahoma"/>
                <a:cs typeface="Tahoma"/>
              </a:rPr>
              <a:t>tüketimi</a:t>
            </a:r>
            <a:endParaRPr sz="1200">
              <a:solidFill>
                <a:prstClr val="black"/>
              </a:solidFill>
              <a:latin typeface="Tahoma"/>
              <a:cs typeface="Tahoma"/>
            </a:endParaRPr>
          </a:p>
        </p:txBody>
      </p:sp>
      <p:sp>
        <p:nvSpPr>
          <p:cNvPr id="65" name="object 65"/>
          <p:cNvSpPr txBox="1"/>
          <p:nvPr/>
        </p:nvSpPr>
        <p:spPr>
          <a:xfrm>
            <a:off x="3963161" y="3315461"/>
            <a:ext cx="47117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54</a:t>
            </a:r>
            <a:r>
              <a:rPr sz="1200" spc="-5" dirty="0">
                <a:solidFill>
                  <a:prstClr val="black"/>
                </a:solidFill>
                <a:latin typeface="Tahoma"/>
                <a:cs typeface="Tahoma"/>
              </a:rPr>
              <a:t>,6%</a:t>
            </a:r>
            <a:endParaRPr sz="1200">
              <a:solidFill>
                <a:prstClr val="black"/>
              </a:solidFill>
              <a:latin typeface="Tahoma"/>
              <a:cs typeface="Tahoma"/>
            </a:endParaRPr>
          </a:p>
        </p:txBody>
      </p:sp>
      <p:sp>
        <p:nvSpPr>
          <p:cNvPr id="66" name="object 66"/>
          <p:cNvSpPr txBox="1"/>
          <p:nvPr/>
        </p:nvSpPr>
        <p:spPr>
          <a:xfrm>
            <a:off x="981252"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2020-Ç1</a:t>
            </a:r>
            <a:endParaRPr sz="1200">
              <a:solidFill>
                <a:prstClr val="black"/>
              </a:solidFill>
              <a:latin typeface="Tahoma"/>
              <a:cs typeface="Tahoma"/>
            </a:endParaRPr>
          </a:p>
        </p:txBody>
      </p:sp>
      <p:sp>
        <p:nvSpPr>
          <p:cNvPr id="67" name="object 67"/>
          <p:cNvSpPr txBox="1"/>
          <p:nvPr/>
        </p:nvSpPr>
        <p:spPr>
          <a:xfrm>
            <a:off x="7856346" y="4045711"/>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17</a:t>
            </a:r>
            <a:r>
              <a:rPr sz="1200" spc="-5" dirty="0">
                <a:solidFill>
                  <a:srgbClr val="FFFFFF"/>
                </a:solidFill>
                <a:latin typeface="Tahoma"/>
                <a:cs typeface="Tahoma"/>
              </a:rPr>
              <a:t>,7%</a:t>
            </a:r>
            <a:endParaRPr sz="1200">
              <a:solidFill>
                <a:prstClr val="black"/>
              </a:solidFill>
              <a:latin typeface="Tahoma"/>
              <a:cs typeface="Tahoma"/>
            </a:endParaRPr>
          </a:p>
        </p:txBody>
      </p:sp>
      <p:sp>
        <p:nvSpPr>
          <p:cNvPr id="68" name="object 68"/>
          <p:cNvSpPr txBox="1"/>
          <p:nvPr/>
        </p:nvSpPr>
        <p:spPr>
          <a:xfrm>
            <a:off x="3963161" y="3988689"/>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17</a:t>
            </a:r>
            <a:r>
              <a:rPr sz="1200" spc="-5" dirty="0">
                <a:solidFill>
                  <a:srgbClr val="FFFFFF"/>
                </a:solidFill>
                <a:latin typeface="Tahoma"/>
                <a:cs typeface="Tahoma"/>
              </a:rPr>
              <a:t>,9%</a:t>
            </a:r>
            <a:endParaRPr sz="1200">
              <a:solidFill>
                <a:prstClr val="black"/>
              </a:solidFill>
              <a:latin typeface="Tahoma"/>
              <a:cs typeface="Tahoma"/>
            </a:endParaRPr>
          </a:p>
        </p:txBody>
      </p:sp>
      <p:sp>
        <p:nvSpPr>
          <p:cNvPr id="69" name="object 69"/>
          <p:cNvSpPr txBox="1"/>
          <p:nvPr/>
        </p:nvSpPr>
        <p:spPr>
          <a:xfrm>
            <a:off x="3963161" y="4423664"/>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28</a:t>
            </a:r>
            <a:r>
              <a:rPr sz="1200" spc="-5" dirty="0">
                <a:solidFill>
                  <a:srgbClr val="FFFFFF"/>
                </a:solidFill>
                <a:latin typeface="Tahoma"/>
                <a:cs typeface="Tahoma"/>
              </a:rPr>
              <a:t>,8%</a:t>
            </a:r>
            <a:endParaRPr sz="1200">
              <a:solidFill>
                <a:prstClr val="black"/>
              </a:solidFill>
              <a:latin typeface="Tahoma"/>
              <a:cs typeface="Tahoma"/>
            </a:endParaRPr>
          </a:p>
        </p:txBody>
      </p:sp>
      <p:sp>
        <p:nvSpPr>
          <p:cNvPr id="70" name="object 70"/>
          <p:cNvSpPr txBox="1"/>
          <p:nvPr/>
        </p:nvSpPr>
        <p:spPr>
          <a:xfrm>
            <a:off x="3966971" y="4716779"/>
            <a:ext cx="460375" cy="182880"/>
          </a:xfrm>
          <a:prstGeom prst="rect">
            <a:avLst/>
          </a:prstGeom>
          <a:solidFill>
            <a:srgbClr val="808080"/>
          </a:solidFill>
        </p:spPr>
        <p:txBody>
          <a:bodyPr vert="horz" wrap="square" lIns="0" tIns="0" rIns="0" bIns="0" rtlCol="0">
            <a:spAutoFit/>
          </a:bodyPr>
          <a:lstStyle/>
          <a:p>
            <a:pPr marL="22860">
              <a:lnSpc>
                <a:spcPts val="1435"/>
              </a:lnSpc>
            </a:pPr>
            <a:r>
              <a:rPr sz="1200" spc="-5" dirty="0">
                <a:solidFill>
                  <a:srgbClr val="FFFFFF"/>
                </a:solidFill>
                <a:latin typeface="Tahoma"/>
                <a:cs typeface="Tahoma"/>
              </a:rPr>
              <a:t>-1,3%</a:t>
            </a:r>
            <a:endParaRPr sz="1200">
              <a:solidFill>
                <a:prstClr val="black"/>
              </a:solidFill>
              <a:latin typeface="Tahoma"/>
              <a:cs typeface="Tahoma"/>
            </a:endParaRPr>
          </a:p>
        </p:txBody>
      </p:sp>
      <p:sp>
        <p:nvSpPr>
          <p:cNvPr id="71" name="object 71"/>
          <p:cNvSpPr txBox="1"/>
          <p:nvPr/>
        </p:nvSpPr>
        <p:spPr>
          <a:xfrm>
            <a:off x="7856346" y="4450842"/>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25</a:t>
            </a:r>
            <a:r>
              <a:rPr sz="1200" spc="-5" dirty="0">
                <a:solidFill>
                  <a:srgbClr val="FFFFFF"/>
                </a:solidFill>
                <a:latin typeface="Tahoma"/>
                <a:cs typeface="Tahoma"/>
              </a:rPr>
              <a:t>,8%</a:t>
            </a:r>
            <a:endParaRPr sz="1200">
              <a:solidFill>
                <a:prstClr val="black"/>
              </a:solidFill>
              <a:latin typeface="Tahoma"/>
              <a:cs typeface="Tahoma"/>
            </a:endParaRPr>
          </a:p>
        </p:txBody>
      </p:sp>
      <p:sp>
        <p:nvSpPr>
          <p:cNvPr id="72" name="object 72"/>
          <p:cNvSpPr txBox="1"/>
          <p:nvPr/>
        </p:nvSpPr>
        <p:spPr>
          <a:xfrm>
            <a:off x="6883145" y="3312414"/>
            <a:ext cx="47117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54</a:t>
            </a:r>
            <a:r>
              <a:rPr sz="1200" spc="-5" dirty="0">
                <a:solidFill>
                  <a:prstClr val="black"/>
                </a:solidFill>
                <a:latin typeface="Tahoma"/>
                <a:cs typeface="Tahoma"/>
              </a:rPr>
              <a:t>,0%</a:t>
            </a:r>
            <a:endParaRPr sz="1200">
              <a:solidFill>
                <a:prstClr val="black"/>
              </a:solidFill>
              <a:latin typeface="Tahoma"/>
              <a:cs typeface="Tahoma"/>
            </a:endParaRPr>
          </a:p>
        </p:txBody>
      </p:sp>
      <p:sp>
        <p:nvSpPr>
          <p:cNvPr id="73" name="object 73"/>
          <p:cNvSpPr txBox="1"/>
          <p:nvPr/>
        </p:nvSpPr>
        <p:spPr>
          <a:xfrm>
            <a:off x="7859268" y="4716779"/>
            <a:ext cx="460375" cy="182880"/>
          </a:xfrm>
          <a:prstGeom prst="rect">
            <a:avLst/>
          </a:prstGeom>
          <a:solidFill>
            <a:srgbClr val="808080"/>
          </a:solidFill>
        </p:spPr>
        <p:txBody>
          <a:bodyPr vert="horz" wrap="square" lIns="0" tIns="0" rIns="0" bIns="0" rtlCol="0">
            <a:spAutoFit/>
          </a:bodyPr>
          <a:lstStyle/>
          <a:p>
            <a:pPr marL="23495">
              <a:lnSpc>
                <a:spcPts val="1435"/>
              </a:lnSpc>
            </a:pPr>
            <a:r>
              <a:rPr sz="1200" spc="-5" dirty="0">
                <a:solidFill>
                  <a:srgbClr val="FFFFFF"/>
                </a:solidFill>
                <a:latin typeface="Tahoma"/>
                <a:cs typeface="Tahoma"/>
              </a:rPr>
              <a:t>-1,3%</a:t>
            </a:r>
            <a:endParaRPr sz="1200">
              <a:solidFill>
                <a:prstClr val="black"/>
              </a:solidFill>
              <a:latin typeface="Tahoma"/>
              <a:cs typeface="Tahoma"/>
            </a:endParaRPr>
          </a:p>
        </p:txBody>
      </p:sp>
      <p:sp>
        <p:nvSpPr>
          <p:cNvPr id="74" name="object 74"/>
          <p:cNvSpPr txBox="1"/>
          <p:nvPr/>
        </p:nvSpPr>
        <p:spPr>
          <a:xfrm>
            <a:off x="6883145" y="4414266"/>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29</a:t>
            </a:r>
            <a:r>
              <a:rPr sz="1200" spc="-5" dirty="0">
                <a:solidFill>
                  <a:srgbClr val="FFFFFF"/>
                </a:solidFill>
                <a:latin typeface="Tahoma"/>
                <a:cs typeface="Tahoma"/>
              </a:rPr>
              <a:t>,8%</a:t>
            </a:r>
            <a:endParaRPr sz="1200">
              <a:solidFill>
                <a:prstClr val="black"/>
              </a:solidFill>
              <a:latin typeface="Tahoma"/>
              <a:cs typeface="Tahoma"/>
            </a:endParaRPr>
          </a:p>
        </p:txBody>
      </p:sp>
      <p:sp>
        <p:nvSpPr>
          <p:cNvPr id="75" name="object 75"/>
          <p:cNvSpPr txBox="1"/>
          <p:nvPr/>
        </p:nvSpPr>
        <p:spPr>
          <a:xfrm>
            <a:off x="6883145" y="3975861"/>
            <a:ext cx="471170" cy="208279"/>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Tahoma"/>
                <a:cs typeface="Tahoma"/>
              </a:rPr>
              <a:t>17</a:t>
            </a:r>
            <a:r>
              <a:rPr sz="1200" spc="-5" dirty="0">
                <a:solidFill>
                  <a:srgbClr val="FFFFFF"/>
                </a:solidFill>
                <a:latin typeface="Tahoma"/>
                <a:cs typeface="Tahoma"/>
              </a:rPr>
              <a:t>,3%</a:t>
            </a:r>
            <a:endParaRPr sz="1200">
              <a:solidFill>
                <a:prstClr val="black"/>
              </a:solidFill>
              <a:latin typeface="Tahoma"/>
              <a:cs typeface="Tahoma"/>
            </a:endParaRPr>
          </a:p>
        </p:txBody>
      </p:sp>
      <p:sp>
        <p:nvSpPr>
          <p:cNvPr id="76" name="object 76"/>
          <p:cNvSpPr txBox="1"/>
          <p:nvPr/>
        </p:nvSpPr>
        <p:spPr>
          <a:xfrm>
            <a:off x="6886956" y="4715255"/>
            <a:ext cx="460375" cy="182880"/>
          </a:xfrm>
          <a:prstGeom prst="rect">
            <a:avLst/>
          </a:prstGeom>
          <a:solidFill>
            <a:srgbClr val="808080"/>
          </a:solidFill>
        </p:spPr>
        <p:txBody>
          <a:bodyPr vert="horz" wrap="square" lIns="0" tIns="0" rIns="0" bIns="0" rtlCol="0">
            <a:spAutoFit/>
          </a:bodyPr>
          <a:lstStyle/>
          <a:p>
            <a:pPr marL="22860">
              <a:lnSpc>
                <a:spcPts val="1435"/>
              </a:lnSpc>
            </a:pPr>
            <a:r>
              <a:rPr sz="1200" spc="-5" dirty="0">
                <a:solidFill>
                  <a:srgbClr val="FFFFFF"/>
                </a:solidFill>
                <a:latin typeface="Tahoma"/>
                <a:cs typeface="Tahoma"/>
              </a:rPr>
              <a:t>-1,1%</a:t>
            </a:r>
            <a:endParaRPr sz="1200">
              <a:solidFill>
                <a:prstClr val="black"/>
              </a:solidFill>
              <a:latin typeface="Tahoma"/>
              <a:cs typeface="Tahoma"/>
            </a:endParaRPr>
          </a:p>
        </p:txBody>
      </p:sp>
      <p:sp>
        <p:nvSpPr>
          <p:cNvPr id="77" name="object 77"/>
          <p:cNvSpPr txBox="1"/>
          <p:nvPr/>
        </p:nvSpPr>
        <p:spPr>
          <a:xfrm>
            <a:off x="6822440"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2021-Ç3</a:t>
            </a:r>
            <a:endParaRPr sz="1200">
              <a:solidFill>
                <a:prstClr val="black"/>
              </a:solidFill>
              <a:latin typeface="Tahoma"/>
              <a:cs typeface="Tahoma"/>
            </a:endParaRPr>
          </a:p>
        </p:txBody>
      </p:sp>
      <p:sp>
        <p:nvSpPr>
          <p:cNvPr id="78" name="object 78"/>
          <p:cNvSpPr txBox="1"/>
          <p:nvPr/>
        </p:nvSpPr>
        <p:spPr>
          <a:xfrm>
            <a:off x="7856346" y="3344036"/>
            <a:ext cx="471170" cy="208279"/>
          </a:xfrm>
          <a:prstGeom prst="rect">
            <a:avLst/>
          </a:prstGeom>
        </p:spPr>
        <p:txBody>
          <a:bodyPr vert="horz" wrap="square" lIns="0" tIns="12700" rIns="0" bIns="0" rtlCol="0">
            <a:spAutoFit/>
          </a:bodyPr>
          <a:lstStyle/>
          <a:p>
            <a:pPr marL="12700">
              <a:spcBef>
                <a:spcPts val="100"/>
              </a:spcBef>
            </a:pPr>
            <a:r>
              <a:rPr sz="1200" dirty="0">
                <a:solidFill>
                  <a:prstClr val="black"/>
                </a:solidFill>
                <a:latin typeface="Tahoma"/>
                <a:cs typeface="Tahoma"/>
              </a:rPr>
              <a:t>57</a:t>
            </a:r>
            <a:r>
              <a:rPr sz="1200" spc="-5" dirty="0">
                <a:solidFill>
                  <a:prstClr val="black"/>
                </a:solidFill>
                <a:latin typeface="Tahoma"/>
                <a:cs typeface="Tahoma"/>
              </a:rPr>
              <a:t>,8%</a:t>
            </a:r>
            <a:endParaRPr sz="1200">
              <a:solidFill>
                <a:prstClr val="black"/>
              </a:solidFill>
              <a:latin typeface="Tahoma"/>
              <a:cs typeface="Tahoma"/>
            </a:endParaRPr>
          </a:p>
        </p:txBody>
      </p:sp>
      <p:sp>
        <p:nvSpPr>
          <p:cNvPr id="79" name="object 79"/>
          <p:cNvSpPr txBox="1"/>
          <p:nvPr/>
        </p:nvSpPr>
        <p:spPr>
          <a:xfrm>
            <a:off x="7795641" y="5205221"/>
            <a:ext cx="59055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2021-Ç4</a:t>
            </a:r>
            <a:endParaRPr sz="1200">
              <a:solidFill>
                <a:prstClr val="black"/>
              </a:solidFill>
              <a:latin typeface="Tahoma"/>
              <a:cs typeface="Tahoma"/>
            </a:endParaRPr>
          </a:p>
        </p:txBody>
      </p:sp>
      <p:sp>
        <p:nvSpPr>
          <p:cNvPr id="80" name="object 80"/>
          <p:cNvSpPr txBox="1"/>
          <p:nvPr/>
        </p:nvSpPr>
        <p:spPr>
          <a:xfrm>
            <a:off x="7889493" y="2689605"/>
            <a:ext cx="406400" cy="208279"/>
          </a:xfrm>
          <a:prstGeom prst="rect">
            <a:avLst/>
          </a:prstGeom>
        </p:spPr>
        <p:txBody>
          <a:bodyPr vert="horz" wrap="square" lIns="0" tIns="12700" rIns="0" bIns="0" rtlCol="0">
            <a:spAutoFit/>
          </a:bodyPr>
          <a:lstStyle/>
          <a:p>
            <a:pPr marL="12700">
              <a:spcBef>
                <a:spcPts val="100"/>
              </a:spcBef>
            </a:pPr>
            <a:r>
              <a:rPr sz="1200" spc="-5" dirty="0">
                <a:solidFill>
                  <a:prstClr val="black"/>
                </a:solidFill>
                <a:latin typeface="Tahoma"/>
                <a:cs typeface="Tahoma"/>
              </a:rPr>
              <a:t>100,0</a:t>
            </a:r>
            <a:endParaRPr sz="1200">
              <a:solidFill>
                <a:prstClr val="black"/>
              </a:solidFill>
              <a:latin typeface="Tahoma"/>
              <a:cs typeface="Tahoma"/>
            </a:endParaRPr>
          </a:p>
        </p:txBody>
      </p:sp>
      <p:sp>
        <p:nvSpPr>
          <p:cNvPr id="81" name="object 81"/>
          <p:cNvSpPr/>
          <p:nvPr/>
        </p:nvSpPr>
        <p:spPr>
          <a:xfrm>
            <a:off x="1415796" y="5632703"/>
            <a:ext cx="215265" cy="160020"/>
          </a:xfrm>
          <a:custGeom>
            <a:avLst/>
            <a:gdLst/>
            <a:ahLst/>
            <a:cxnLst/>
            <a:rect l="l" t="t" r="r" b="b"/>
            <a:pathLst>
              <a:path w="215264" h="160020">
                <a:moveTo>
                  <a:pt x="214884" y="0"/>
                </a:moveTo>
                <a:lnTo>
                  <a:pt x="0" y="0"/>
                </a:lnTo>
                <a:lnTo>
                  <a:pt x="0" y="160020"/>
                </a:lnTo>
                <a:lnTo>
                  <a:pt x="214884" y="160020"/>
                </a:lnTo>
                <a:lnTo>
                  <a:pt x="214884" y="0"/>
                </a:lnTo>
                <a:close/>
              </a:path>
            </a:pathLst>
          </a:custGeom>
          <a:solidFill>
            <a:srgbClr val="BADFE2"/>
          </a:solidFill>
        </p:spPr>
        <p:txBody>
          <a:bodyPr wrap="square" lIns="0" tIns="0" rIns="0" bIns="0" rtlCol="0"/>
          <a:lstStyle/>
          <a:p>
            <a:endParaRPr smtClean="0">
              <a:solidFill>
                <a:prstClr val="black"/>
              </a:solidFill>
            </a:endParaRPr>
          </a:p>
        </p:txBody>
      </p:sp>
      <p:sp>
        <p:nvSpPr>
          <p:cNvPr id="82" name="object 82"/>
          <p:cNvSpPr/>
          <p:nvPr/>
        </p:nvSpPr>
        <p:spPr>
          <a:xfrm>
            <a:off x="3759708" y="5865876"/>
            <a:ext cx="213360" cy="160020"/>
          </a:xfrm>
          <a:custGeom>
            <a:avLst/>
            <a:gdLst/>
            <a:ahLst/>
            <a:cxnLst/>
            <a:rect l="l" t="t" r="r" b="b"/>
            <a:pathLst>
              <a:path w="213360" h="160020">
                <a:moveTo>
                  <a:pt x="213360" y="0"/>
                </a:moveTo>
                <a:lnTo>
                  <a:pt x="0" y="0"/>
                </a:lnTo>
                <a:lnTo>
                  <a:pt x="0" y="160020"/>
                </a:lnTo>
                <a:lnTo>
                  <a:pt x="213360" y="160020"/>
                </a:lnTo>
                <a:lnTo>
                  <a:pt x="213360" y="0"/>
                </a:lnTo>
                <a:close/>
              </a:path>
            </a:pathLst>
          </a:custGeom>
          <a:solidFill>
            <a:srgbClr val="808080"/>
          </a:solidFill>
        </p:spPr>
        <p:txBody>
          <a:bodyPr wrap="square" lIns="0" tIns="0" rIns="0" bIns="0" rtlCol="0"/>
          <a:lstStyle/>
          <a:p>
            <a:endParaRPr smtClean="0">
              <a:solidFill>
                <a:prstClr val="black"/>
              </a:solidFill>
            </a:endParaRPr>
          </a:p>
        </p:txBody>
      </p:sp>
      <p:sp>
        <p:nvSpPr>
          <p:cNvPr id="83" name="object 83"/>
          <p:cNvSpPr/>
          <p:nvPr/>
        </p:nvSpPr>
        <p:spPr>
          <a:xfrm>
            <a:off x="1415796" y="5865876"/>
            <a:ext cx="215265" cy="160020"/>
          </a:xfrm>
          <a:custGeom>
            <a:avLst/>
            <a:gdLst/>
            <a:ahLst/>
            <a:cxnLst/>
            <a:rect l="l" t="t" r="r" b="b"/>
            <a:pathLst>
              <a:path w="215264" h="160020">
                <a:moveTo>
                  <a:pt x="214884" y="0"/>
                </a:moveTo>
                <a:lnTo>
                  <a:pt x="0" y="0"/>
                </a:lnTo>
                <a:lnTo>
                  <a:pt x="0" y="160020"/>
                </a:lnTo>
                <a:lnTo>
                  <a:pt x="214884" y="160020"/>
                </a:lnTo>
                <a:lnTo>
                  <a:pt x="214884" y="0"/>
                </a:lnTo>
                <a:close/>
              </a:path>
            </a:pathLst>
          </a:custGeom>
          <a:solidFill>
            <a:srgbClr val="A80000"/>
          </a:solidFill>
        </p:spPr>
        <p:txBody>
          <a:bodyPr wrap="square" lIns="0" tIns="0" rIns="0" bIns="0" rtlCol="0"/>
          <a:lstStyle/>
          <a:p>
            <a:endParaRPr smtClean="0">
              <a:solidFill>
                <a:prstClr val="black"/>
              </a:solidFill>
            </a:endParaRPr>
          </a:p>
        </p:txBody>
      </p:sp>
      <p:sp>
        <p:nvSpPr>
          <p:cNvPr id="84" name="object 84"/>
          <p:cNvSpPr/>
          <p:nvPr/>
        </p:nvSpPr>
        <p:spPr>
          <a:xfrm>
            <a:off x="3759708" y="5632703"/>
            <a:ext cx="213360" cy="160020"/>
          </a:xfrm>
          <a:custGeom>
            <a:avLst/>
            <a:gdLst/>
            <a:ahLst/>
            <a:cxnLst/>
            <a:rect l="l" t="t" r="r" b="b"/>
            <a:pathLst>
              <a:path w="213360" h="160020">
                <a:moveTo>
                  <a:pt x="213360" y="0"/>
                </a:moveTo>
                <a:lnTo>
                  <a:pt x="0" y="0"/>
                </a:lnTo>
                <a:lnTo>
                  <a:pt x="0" y="160020"/>
                </a:lnTo>
                <a:lnTo>
                  <a:pt x="213360" y="160020"/>
                </a:lnTo>
                <a:lnTo>
                  <a:pt x="213360" y="0"/>
                </a:lnTo>
                <a:close/>
              </a:path>
            </a:pathLst>
          </a:custGeom>
          <a:solidFill>
            <a:srgbClr val="001F5F"/>
          </a:solidFill>
        </p:spPr>
        <p:txBody>
          <a:bodyPr wrap="square" lIns="0" tIns="0" rIns="0" bIns="0" rtlCol="0"/>
          <a:lstStyle/>
          <a:p>
            <a:endParaRPr smtClean="0">
              <a:solidFill>
                <a:prstClr val="black"/>
              </a:solidFill>
            </a:endParaRPr>
          </a:p>
        </p:txBody>
      </p:sp>
      <p:sp>
        <p:nvSpPr>
          <p:cNvPr id="85" name="object 85"/>
          <p:cNvSpPr txBox="1"/>
          <p:nvPr/>
        </p:nvSpPr>
        <p:spPr>
          <a:xfrm>
            <a:off x="3902455" y="5205221"/>
            <a:ext cx="2537460" cy="851535"/>
          </a:xfrm>
          <a:prstGeom prst="rect">
            <a:avLst/>
          </a:prstGeom>
        </p:spPr>
        <p:txBody>
          <a:bodyPr vert="horz" wrap="square" lIns="0" tIns="12700" rIns="0" bIns="0" rtlCol="0">
            <a:spAutoFit/>
          </a:bodyPr>
          <a:lstStyle/>
          <a:p>
            <a:pPr marL="12700">
              <a:spcBef>
                <a:spcPts val="100"/>
              </a:spcBef>
              <a:tabLst>
                <a:tab pos="986155" algn="l"/>
                <a:tab pos="1958975" algn="l"/>
              </a:tabLst>
            </a:pPr>
            <a:r>
              <a:rPr sz="1200" dirty="0">
                <a:solidFill>
                  <a:prstClr val="black"/>
                </a:solidFill>
                <a:latin typeface="Tahoma"/>
                <a:cs typeface="Tahoma"/>
              </a:rPr>
              <a:t>2020-Ç4	</a:t>
            </a:r>
            <a:r>
              <a:rPr sz="1200" spc="-5" dirty="0">
                <a:solidFill>
                  <a:prstClr val="black"/>
                </a:solidFill>
                <a:latin typeface="Tahoma"/>
                <a:cs typeface="Tahoma"/>
              </a:rPr>
              <a:t>2021-Ç1	2021-Ç2</a:t>
            </a:r>
            <a:endParaRPr sz="1200">
              <a:solidFill>
                <a:prstClr val="black"/>
              </a:solidFill>
              <a:latin typeface="Tahoma"/>
              <a:cs typeface="Tahoma"/>
            </a:endParaRPr>
          </a:p>
          <a:p>
            <a:pPr>
              <a:spcBef>
                <a:spcPts val="30"/>
              </a:spcBef>
            </a:pPr>
            <a:endParaRPr sz="1450">
              <a:solidFill>
                <a:prstClr val="black"/>
              </a:solidFill>
              <a:latin typeface="Tahoma"/>
              <a:cs typeface="Tahoma"/>
            </a:endParaRPr>
          </a:p>
          <a:p>
            <a:pPr marL="121920"/>
            <a:r>
              <a:rPr sz="1200" spc="-5" dirty="0">
                <a:solidFill>
                  <a:prstClr val="black"/>
                </a:solidFill>
                <a:latin typeface="Tahoma"/>
                <a:cs typeface="Tahoma"/>
              </a:rPr>
              <a:t>İşgücü</a:t>
            </a:r>
            <a:r>
              <a:rPr sz="1200" dirty="0">
                <a:solidFill>
                  <a:prstClr val="black"/>
                </a:solidFill>
                <a:latin typeface="Tahoma"/>
                <a:cs typeface="Tahoma"/>
              </a:rPr>
              <a:t> </a:t>
            </a:r>
            <a:r>
              <a:rPr sz="1200" spc="-5" dirty="0">
                <a:solidFill>
                  <a:prstClr val="black"/>
                </a:solidFill>
                <a:latin typeface="Tahoma"/>
                <a:cs typeface="Tahoma"/>
              </a:rPr>
              <a:t>ödemeleri</a:t>
            </a:r>
            <a:endParaRPr sz="1200">
              <a:solidFill>
                <a:prstClr val="black"/>
              </a:solidFill>
              <a:latin typeface="Tahoma"/>
              <a:cs typeface="Tahoma"/>
            </a:endParaRPr>
          </a:p>
          <a:p>
            <a:pPr marL="121920">
              <a:spcBef>
                <a:spcPts val="400"/>
              </a:spcBef>
            </a:pPr>
            <a:r>
              <a:rPr sz="1200" spc="-5" dirty="0">
                <a:solidFill>
                  <a:prstClr val="black"/>
                </a:solidFill>
                <a:latin typeface="Tahoma"/>
                <a:cs typeface="Tahoma"/>
              </a:rPr>
              <a:t>Üretim </a:t>
            </a:r>
            <a:r>
              <a:rPr sz="1200" dirty="0">
                <a:solidFill>
                  <a:prstClr val="black"/>
                </a:solidFill>
                <a:latin typeface="Tahoma"/>
                <a:cs typeface="Tahoma"/>
              </a:rPr>
              <a:t>üzerindeki net</a:t>
            </a:r>
            <a:r>
              <a:rPr sz="1200" spc="25" dirty="0">
                <a:solidFill>
                  <a:prstClr val="black"/>
                </a:solidFill>
                <a:latin typeface="Tahoma"/>
                <a:cs typeface="Tahoma"/>
              </a:rPr>
              <a:t> </a:t>
            </a:r>
            <a:r>
              <a:rPr sz="1200" spc="-5" dirty="0">
                <a:solidFill>
                  <a:prstClr val="black"/>
                </a:solidFill>
                <a:latin typeface="Tahoma"/>
                <a:cs typeface="Tahoma"/>
              </a:rPr>
              <a:t>vergiler</a:t>
            </a:r>
            <a:endParaRPr sz="1200">
              <a:solidFill>
                <a:prstClr val="black"/>
              </a:solidFill>
              <a:latin typeface="Tahoma"/>
              <a:cs typeface="Tahoma"/>
            </a:endParaRPr>
          </a:p>
        </p:txBody>
      </p:sp>
      <p:sp>
        <p:nvSpPr>
          <p:cNvPr id="86" name="object 86"/>
          <p:cNvSpPr/>
          <p:nvPr/>
        </p:nvSpPr>
        <p:spPr>
          <a:xfrm>
            <a:off x="1773935" y="2604516"/>
            <a:ext cx="5876925" cy="2458720"/>
          </a:xfrm>
          <a:custGeom>
            <a:avLst/>
            <a:gdLst/>
            <a:ahLst/>
            <a:cxnLst/>
            <a:rect l="l" t="t" r="r" b="b"/>
            <a:pathLst>
              <a:path w="5876925" h="2458720">
                <a:moveTo>
                  <a:pt x="1952243" y="0"/>
                </a:moveTo>
                <a:lnTo>
                  <a:pt x="1952243" y="2458466"/>
                </a:lnTo>
              </a:path>
              <a:path w="5876925" h="2458720">
                <a:moveTo>
                  <a:pt x="987551" y="0"/>
                </a:moveTo>
                <a:lnTo>
                  <a:pt x="987551" y="2458466"/>
                </a:lnTo>
              </a:path>
              <a:path w="5876925" h="2458720">
                <a:moveTo>
                  <a:pt x="0" y="0"/>
                </a:moveTo>
                <a:lnTo>
                  <a:pt x="0" y="2458466"/>
                </a:lnTo>
              </a:path>
              <a:path w="5876925" h="2458720">
                <a:moveTo>
                  <a:pt x="2938272" y="0"/>
                </a:moveTo>
                <a:lnTo>
                  <a:pt x="2938272" y="2458466"/>
                </a:lnTo>
              </a:path>
              <a:path w="5876925" h="2458720">
                <a:moveTo>
                  <a:pt x="3890772" y="0"/>
                </a:moveTo>
                <a:lnTo>
                  <a:pt x="3890772" y="2458466"/>
                </a:lnTo>
              </a:path>
              <a:path w="5876925" h="2458720">
                <a:moveTo>
                  <a:pt x="4910328" y="0"/>
                </a:moveTo>
                <a:lnTo>
                  <a:pt x="4910328" y="2458466"/>
                </a:lnTo>
              </a:path>
              <a:path w="5876925" h="2458720">
                <a:moveTo>
                  <a:pt x="5876544" y="0"/>
                </a:moveTo>
                <a:lnTo>
                  <a:pt x="5876544" y="2458466"/>
                </a:lnTo>
              </a:path>
            </a:pathLst>
          </a:custGeom>
          <a:ln w="9144">
            <a:solidFill>
              <a:srgbClr val="000000"/>
            </a:solidFill>
            <a:prstDash val="sysDash"/>
          </a:ln>
        </p:spPr>
        <p:txBody>
          <a:bodyPr wrap="square" lIns="0" tIns="0" rIns="0" bIns="0" rtlCol="0"/>
          <a:lstStyle/>
          <a:p>
            <a:endParaRPr smtClean="0">
              <a:solidFill>
                <a:prstClr val="black"/>
              </a:solidFill>
            </a:endParaRPr>
          </a:p>
        </p:txBody>
      </p:sp>
      <p:sp>
        <p:nvSpPr>
          <p:cNvPr id="87" name="object 87"/>
          <p:cNvSpPr txBox="1">
            <a:spLocks noGrp="1"/>
          </p:cNvSpPr>
          <p:nvPr>
            <p:ph type="title"/>
          </p:nvPr>
        </p:nvSpPr>
        <p:spPr>
          <a:xfrm>
            <a:off x="78739" y="744473"/>
            <a:ext cx="8554085" cy="574040"/>
          </a:xfrm>
          <a:prstGeom prst="rect">
            <a:avLst/>
          </a:prstGeom>
        </p:spPr>
        <p:txBody>
          <a:bodyPr vert="horz" wrap="square" lIns="0" tIns="12700" rIns="0" bIns="0" rtlCol="0">
            <a:spAutoFit/>
          </a:bodyPr>
          <a:lstStyle/>
          <a:p>
            <a:pPr marL="12700">
              <a:lnSpc>
                <a:spcPct val="100000"/>
              </a:lnSpc>
              <a:spcBef>
                <a:spcPts val="100"/>
              </a:spcBef>
            </a:pPr>
            <a:r>
              <a:rPr spc="-5" dirty="0"/>
              <a:t>İşgücü ödemelerinin katma </a:t>
            </a:r>
            <a:r>
              <a:rPr spc="-10" dirty="0"/>
              <a:t>değer </a:t>
            </a:r>
            <a:r>
              <a:rPr spc="-5" dirty="0"/>
              <a:t>içindeki payı</a:t>
            </a:r>
            <a:r>
              <a:rPr spc="55" dirty="0"/>
              <a:t> </a:t>
            </a:r>
            <a:r>
              <a:rPr spc="-5" dirty="0"/>
              <a:t>gerilemiştir.</a:t>
            </a:r>
          </a:p>
          <a:p>
            <a:pPr marL="12700">
              <a:lnSpc>
                <a:spcPct val="100000"/>
              </a:lnSpc>
            </a:pPr>
            <a:r>
              <a:rPr b="0" spc="-5" dirty="0">
                <a:latin typeface="Tahoma"/>
                <a:cs typeface="Tahoma"/>
              </a:rPr>
              <a:t>İşgücü ödemelerinin </a:t>
            </a:r>
            <a:r>
              <a:rPr b="0" dirty="0">
                <a:latin typeface="Tahoma"/>
                <a:cs typeface="Tahoma"/>
              </a:rPr>
              <a:t>payı </a:t>
            </a:r>
            <a:r>
              <a:rPr b="0" spc="-5" dirty="0">
                <a:latin typeface="Tahoma"/>
                <a:cs typeface="Tahoma"/>
              </a:rPr>
              <a:t>geçen yıla </a:t>
            </a:r>
            <a:r>
              <a:rPr b="0" dirty="0">
                <a:latin typeface="Tahoma"/>
                <a:cs typeface="Tahoma"/>
              </a:rPr>
              <a:t>göre 3 puan </a:t>
            </a:r>
            <a:r>
              <a:rPr b="0" spc="-5" dirty="0">
                <a:latin typeface="Tahoma"/>
                <a:cs typeface="Tahoma"/>
              </a:rPr>
              <a:t>gerilerken, </a:t>
            </a:r>
            <a:r>
              <a:rPr b="0" dirty="0">
                <a:latin typeface="Tahoma"/>
                <a:cs typeface="Tahoma"/>
              </a:rPr>
              <a:t>net </a:t>
            </a:r>
            <a:r>
              <a:rPr b="0" spc="-5" dirty="0">
                <a:latin typeface="Tahoma"/>
                <a:cs typeface="Tahoma"/>
              </a:rPr>
              <a:t>işletme</a:t>
            </a:r>
            <a:r>
              <a:rPr b="0" spc="114" dirty="0">
                <a:latin typeface="Tahoma"/>
                <a:cs typeface="Tahoma"/>
              </a:rPr>
              <a:t> </a:t>
            </a:r>
            <a:r>
              <a:rPr b="0" spc="-5" dirty="0">
                <a:latin typeface="Tahoma"/>
                <a:cs typeface="Tahoma"/>
              </a:rPr>
              <a:t>artığı/karma</a:t>
            </a:r>
          </a:p>
        </p:txBody>
      </p:sp>
      <p:sp>
        <p:nvSpPr>
          <p:cNvPr id="90" name="object 90"/>
          <p:cNvSpPr txBox="1"/>
          <p:nvPr/>
        </p:nvSpPr>
        <p:spPr>
          <a:xfrm>
            <a:off x="44602" y="6625345"/>
            <a:ext cx="3820795" cy="196215"/>
          </a:xfrm>
          <a:prstGeom prst="rect">
            <a:avLst/>
          </a:prstGeom>
        </p:spPr>
        <p:txBody>
          <a:bodyPr vert="horz" wrap="square" lIns="0" tIns="0" rIns="0" bIns="0" rtlCol="0">
            <a:spAutoFit/>
          </a:bodyPr>
          <a:lstStyle/>
          <a:p>
            <a:pPr marL="12700">
              <a:lnSpc>
                <a:spcPts val="1425"/>
              </a:lnSpc>
            </a:pPr>
            <a:r>
              <a:rPr sz="1200" spc="-5" dirty="0">
                <a:solidFill>
                  <a:prstClr val="black"/>
                </a:solidFill>
                <a:latin typeface="Arial"/>
                <a:cs typeface="Arial"/>
              </a:rPr>
              <a:t>Kaynak: TÜİK, </a:t>
            </a:r>
            <a:r>
              <a:rPr sz="1200" spc="-35" dirty="0">
                <a:solidFill>
                  <a:prstClr val="black"/>
                </a:solidFill>
                <a:latin typeface="Arial"/>
                <a:cs typeface="Arial"/>
              </a:rPr>
              <a:t>TEPAV </a:t>
            </a:r>
            <a:r>
              <a:rPr sz="1200" spc="-5" dirty="0">
                <a:solidFill>
                  <a:prstClr val="black"/>
                </a:solidFill>
                <a:latin typeface="Arial"/>
                <a:cs typeface="Arial"/>
              </a:rPr>
              <a:t>hesaplamaları </a:t>
            </a:r>
            <a:r>
              <a:rPr sz="1200" spc="-10" dirty="0">
                <a:solidFill>
                  <a:prstClr val="black"/>
                </a:solidFill>
                <a:latin typeface="Arial"/>
                <a:cs typeface="Arial"/>
              </a:rPr>
              <a:t>ve</a:t>
            </a:r>
            <a:r>
              <a:rPr sz="1200" spc="-30" dirty="0">
                <a:solidFill>
                  <a:prstClr val="black"/>
                </a:solidFill>
                <a:latin typeface="Arial"/>
                <a:cs typeface="Arial"/>
              </a:rPr>
              <a:t> </a:t>
            </a:r>
            <a:r>
              <a:rPr sz="1200" spc="-5" dirty="0">
                <a:solidFill>
                  <a:prstClr val="black"/>
                </a:solidFill>
                <a:latin typeface="Arial"/>
                <a:cs typeface="Arial"/>
              </a:rPr>
              <a:t>görselleştirmesi</a:t>
            </a:r>
            <a:endParaRPr sz="1200">
              <a:solidFill>
                <a:prstClr val="black"/>
              </a:solidFill>
              <a:latin typeface="Arial"/>
              <a:cs typeface="Arial"/>
            </a:endParaRPr>
          </a:p>
        </p:txBody>
      </p:sp>
      <p:sp>
        <p:nvSpPr>
          <p:cNvPr id="88" name="object 88"/>
          <p:cNvSpPr txBox="1"/>
          <p:nvPr/>
        </p:nvSpPr>
        <p:spPr>
          <a:xfrm>
            <a:off x="78739" y="1292809"/>
            <a:ext cx="8702040" cy="784860"/>
          </a:xfrm>
          <a:prstGeom prst="rect">
            <a:avLst/>
          </a:prstGeom>
        </p:spPr>
        <p:txBody>
          <a:bodyPr vert="horz" wrap="square" lIns="0" tIns="12700" rIns="0" bIns="0" rtlCol="0">
            <a:spAutoFit/>
          </a:bodyPr>
          <a:lstStyle/>
          <a:p>
            <a:pPr marL="12700">
              <a:spcBef>
                <a:spcPts val="100"/>
              </a:spcBef>
            </a:pPr>
            <a:r>
              <a:rPr spc="-5" dirty="0">
                <a:solidFill>
                  <a:srgbClr val="1F308D"/>
                </a:solidFill>
                <a:latin typeface="Tahoma"/>
                <a:cs typeface="Tahoma"/>
              </a:rPr>
              <a:t>gelirin </a:t>
            </a:r>
            <a:r>
              <a:rPr dirty="0">
                <a:solidFill>
                  <a:srgbClr val="1F308D"/>
                </a:solidFill>
                <a:latin typeface="Tahoma"/>
                <a:cs typeface="Tahoma"/>
              </a:rPr>
              <a:t>payı ise </a:t>
            </a:r>
            <a:r>
              <a:rPr spc="-5" dirty="0">
                <a:solidFill>
                  <a:srgbClr val="1F308D"/>
                </a:solidFill>
                <a:latin typeface="Tahoma"/>
                <a:cs typeface="Tahoma"/>
              </a:rPr>
              <a:t>3,2 </a:t>
            </a:r>
            <a:r>
              <a:rPr dirty="0">
                <a:solidFill>
                  <a:srgbClr val="1F308D"/>
                </a:solidFill>
                <a:latin typeface="Tahoma"/>
                <a:cs typeface="Tahoma"/>
              </a:rPr>
              <a:t>puan</a:t>
            </a:r>
            <a:r>
              <a:rPr spc="20" dirty="0">
                <a:solidFill>
                  <a:srgbClr val="1F308D"/>
                </a:solidFill>
                <a:latin typeface="Tahoma"/>
                <a:cs typeface="Tahoma"/>
              </a:rPr>
              <a:t> </a:t>
            </a:r>
            <a:r>
              <a:rPr spc="-5" dirty="0">
                <a:solidFill>
                  <a:srgbClr val="1F308D"/>
                </a:solidFill>
                <a:latin typeface="Tahoma"/>
                <a:cs typeface="Tahoma"/>
              </a:rPr>
              <a:t>artmıştır.</a:t>
            </a:r>
            <a:endParaRPr>
              <a:solidFill>
                <a:prstClr val="black"/>
              </a:solidFill>
              <a:latin typeface="Tahoma"/>
              <a:cs typeface="Tahoma"/>
            </a:endParaRPr>
          </a:p>
          <a:p>
            <a:pPr marL="296545">
              <a:spcBef>
                <a:spcPts val="1895"/>
              </a:spcBef>
            </a:pPr>
            <a:r>
              <a:rPr sz="1600" spc="-5" dirty="0">
                <a:solidFill>
                  <a:srgbClr val="FFFFFF"/>
                </a:solidFill>
                <a:latin typeface="Tahoma"/>
                <a:cs typeface="Tahoma"/>
              </a:rPr>
              <a:t>GSYİH </a:t>
            </a:r>
            <a:r>
              <a:rPr sz="1600" spc="-10" dirty="0">
                <a:solidFill>
                  <a:srgbClr val="FFFFFF"/>
                </a:solidFill>
                <a:latin typeface="Tahoma"/>
                <a:cs typeface="Tahoma"/>
              </a:rPr>
              <a:t>gelir yöntemiyle bileşenler (Gayrisafi </a:t>
            </a:r>
            <a:r>
              <a:rPr sz="1600" spc="-15" dirty="0">
                <a:solidFill>
                  <a:srgbClr val="FFFFFF"/>
                </a:solidFill>
                <a:latin typeface="Tahoma"/>
                <a:cs typeface="Tahoma"/>
              </a:rPr>
              <a:t>Katma </a:t>
            </a:r>
            <a:r>
              <a:rPr sz="1600" spc="-10" dirty="0">
                <a:solidFill>
                  <a:srgbClr val="FFFFFF"/>
                </a:solidFill>
                <a:latin typeface="Tahoma"/>
                <a:cs typeface="Tahoma"/>
              </a:rPr>
              <a:t>Değer içindeki </a:t>
            </a:r>
            <a:r>
              <a:rPr sz="1600" spc="-40" dirty="0">
                <a:solidFill>
                  <a:srgbClr val="FFFFFF"/>
                </a:solidFill>
                <a:latin typeface="Tahoma"/>
                <a:cs typeface="Tahoma"/>
              </a:rPr>
              <a:t>pay, </a:t>
            </a:r>
            <a:r>
              <a:rPr sz="1600" spc="-10" dirty="0">
                <a:solidFill>
                  <a:srgbClr val="FFFFFF"/>
                </a:solidFill>
                <a:latin typeface="Tahoma"/>
                <a:cs typeface="Tahoma"/>
              </a:rPr>
              <a:t>%) </a:t>
            </a:r>
            <a:r>
              <a:rPr sz="1600" spc="-5" dirty="0">
                <a:solidFill>
                  <a:srgbClr val="FFFFFF"/>
                </a:solidFill>
                <a:latin typeface="Tahoma"/>
                <a:cs typeface="Tahoma"/>
              </a:rPr>
              <a:t>2020 Ç1 – 2021</a:t>
            </a:r>
            <a:r>
              <a:rPr sz="1600" spc="420" dirty="0">
                <a:solidFill>
                  <a:srgbClr val="FFFFFF"/>
                </a:solidFill>
                <a:latin typeface="Tahoma"/>
                <a:cs typeface="Tahoma"/>
              </a:rPr>
              <a:t> </a:t>
            </a:r>
            <a:r>
              <a:rPr sz="1600" spc="-5" dirty="0">
                <a:solidFill>
                  <a:srgbClr val="FFFFFF"/>
                </a:solidFill>
                <a:latin typeface="Tahoma"/>
                <a:cs typeface="Tahoma"/>
              </a:rPr>
              <a:t>Ç4</a:t>
            </a:r>
            <a:endParaRPr sz="1600">
              <a:solidFill>
                <a:prstClr val="black"/>
              </a:solidFill>
              <a:latin typeface="Tahoma"/>
              <a:cs typeface="Tahoma"/>
            </a:endParaRPr>
          </a:p>
        </p:txBody>
      </p:sp>
      <p:sp>
        <p:nvSpPr>
          <p:cNvPr id="89" name="object 89"/>
          <p:cNvSpPr txBox="1"/>
          <p:nvPr/>
        </p:nvSpPr>
        <p:spPr>
          <a:xfrm>
            <a:off x="8385809" y="147015"/>
            <a:ext cx="559435" cy="240029"/>
          </a:xfrm>
          <a:prstGeom prst="rect">
            <a:avLst/>
          </a:prstGeom>
        </p:spPr>
        <p:txBody>
          <a:bodyPr vert="horz" wrap="square" lIns="0" tIns="13335" rIns="0" bIns="0" rtlCol="0">
            <a:spAutoFit/>
          </a:bodyPr>
          <a:lstStyle/>
          <a:p>
            <a:pPr marL="12700">
              <a:spcBef>
                <a:spcPts val="105"/>
              </a:spcBef>
            </a:pPr>
            <a:r>
              <a:rPr sz="1400" spc="-5" dirty="0">
                <a:solidFill>
                  <a:srgbClr val="CADDEB"/>
                </a:solidFill>
                <a:latin typeface="Tahoma"/>
                <a:cs typeface="Tahoma"/>
              </a:rPr>
              <a:t>Slayt</a:t>
            </a:r>
            <a:r>
              <a:rPr sz="1400" spc="-80" dirty="0">
                <a:solidFill>
                  <a:srgbClr val="CADDEB"/>
                </a:solidFill>
                <a:latin typeface="Tahoma"/>
                <a:cs typeface="Tahoma"/>
              </a:rPr>
              <a:t> </a:t>
            </a:r>
            <a:r>
              <a:rPr sz="1400" dirty="0">
                <a:solidFill>
                  <a:srgbClr val="CADDEB"/>
                </a:solidFill>
                <a:latin typeface="Tahoma"/>
                <a:cs typeface="Tahoma"/>
              </a:rPr>
              <a:t>9</a:t>
            </a:r>
            <a:endParaRPr sz="1400">
              <a:solidFill>
                <a:prstClr val="black"/>
              </a:solidFill>
              <a:latin typeface="Tahoma"/>
              <a:cs typeface="Tahoma"/>
            </a:endParaRPr>
          </a:p>
        </p:txBody>
      </p:sp>
    </p:spTree>
    <p:extLst>
      <p:ext uri="{BB962C8B-B14F-4D97-AF65-F5344CB8AC3E}">
        <p14:creationId xmlns:p14="http://schemas.microsoft.com/office/powerpoint/2010/main" val="2102339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LbJXL57UHYDEZCVMR20n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kBfiiqP0Nl5b6ECHkPjJ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SVDAtyiDErWvqR_lr3aY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4wh66L4c9rSlbF4TjS5X2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_RtyGQPgMmL6SHWnw3SbB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iEAAI_ajcCI8eGxstCeYh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Mn2jj3hMJjq4tPzo5emeR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_7nQyO1kneypSrUP96es8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C660Qc_vmq.7QfhHnTU5l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4G..Ho0_YWHlmtpm2.Cn5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OwOZc9aioCo1w.b1onSb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KVmrERtOfjSASOgfMnctC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gX2RHtIMeyGzZ2NeJP4Mh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sXi9Rk6f2JdLVTsIiyCB_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6.h_.syk_0dbOu6FNcOr6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mddQAw4yqCoSWwb7Bd5Qj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_zi5_BvkM.nA3toVrztf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tMiOx08wWZMve5TDGuOqU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wSx14.LlXegH922juSArt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V7EGF_8KCp0EFLndHLBCR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ZsO4yJcYJpl9G7XpyAd3Z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cTLm5TwbPijrCz52OZF2F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46DHdeuX39AboFl0cwzJf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rGTIY47D.CrwUrwvJ62h8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rCU3LH8jPV6kt8vrgA9jx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mnve2aXsq6rlRtqt5d0Nm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_jzx0oLeAqz3.N2CBVzet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o4VtpredvHmARuHGxfxJ0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3QAJ_FpHzqfc6MBjbLjuu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G3_VAgSx8jH36Tti4yuqq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GXZ49DgHgFvbpYIDcOs_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MzzFkwLEq3mkfXwpc3qCn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_mOjSZJLio5uilushZPH5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OmGSdX0f1aX_GsTTMP3hY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XOEyj5x4cWwUf_0jOaxy.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XHjFa8kEEE5js2U7pbJ.E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5zXGQxyYL4fj.JoRMfGMr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g9SEcwAI0lp_oTKs7xgaX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4UI0K686ipnmRLyEvKtmG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b6Hl2Cq_YIhg1DAUYUZ_2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oaPYeIa7iskmUbD4HvuG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JS0foucX5XmOyOXJzUHVk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3UHPsp4CxHc6vQwW1xdMe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K1o2EBT7ccEmwT7kH4x2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zuKGruNswxHIhFgKPzcTs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vn95hgOTTFGnGkExq_2Db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MIWf_5J._nAl12uaNfEDt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iJQX2KkIikxH7IsCIcsnw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3.88ePgb9dDMG9Msv2__m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f_c3pXO1M4QbMNM9XFdPj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PDhdgsDkPKqrBoDSOR06p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iy6PXJ.lj3aPFOM5wzSE8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7HnQ6K.vk.OaSJ.ky3y7n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SkJfKnA.tRjn.WWDAO_y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x3LQ0E3tBxySvfNNWQ4WF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Tj4HCOB6Hsp7xjamAR3Wg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nrUDylWr.eT841Z1ghoBH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M6ZUrQmGcsly0Dg4KnMNP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lX17Uk_lIlH2uvAysQVnH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WKHXm5WwM.cNhSVMyi7k9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25hT1FrTiMFNqsKbvfwii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NOQRavG1vVc6uOfwV7XqX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UiX8PIFuETxq8Rp8QOT4Q"/>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SnK6y6GoaWo93mKu2CO.C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RKbnXX_htuQq6Tr25GgR6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rHIPaV91MxzRpG8Kj6qpX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cxQHcKLkf1hPad8BWH3oH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W7xzkXvumkBYrW4KQPTrB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xa3l6T5.FGFJWXVM7Uk1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1qaivIj1WKoc1OBv8FDJ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uF4opcHIsNApLBOnYEUK2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KCLvFa6Uq8dL3ITwJCpB1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Lwhb5WSua3CcAZoEYdxH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CdNrCiLySBgj8y6hW7ciV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gAw_5ok3SzvUqIFw8gAP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YtYmd7x2fxJYRtIJYKIL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PH0Thsxm1bmO5bU.qYXl8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LdMW5Rq3aGG4E2CkGg.1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VlAf4AaXSvdZCxgLctwk2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056gd8cvkNysa4eFiS7GD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DZJYHxGZOgKa.Z85UZIYS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sAW.YuFoovCQs3n7qK1JS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R_L4gNnt8eba6Koo11Vs0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3m5uIxllHJO4XZ82APlBr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Q0rpBBlOZKa9_nBwYnHDp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NntNtPg9J26k9rEwlW322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g0FhQ0zay_Uo3woSDa5hz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Z9DdNydymPFx_dSimXG3N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44_n2Ru1s36q5eBWzH72W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3fNcuWXC1WpZ11RHa6b4v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keL1E6ZeGSTanD7yAThRd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0D7FMBi7CAlhaKOQIse5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MMtpK.6kLdOuqdvsCWoBg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ETZDcFwLdFFBMYe2lD3q9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Eg75EZz6N2.no9ZF5xRps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ux.CEg2YiWnov9e1BYrel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J_8IzY9I9n.NkVWKrE7Qa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v2HsiNka6cZAPRnQcDkrd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AqTvDcrEA6eRQOswBxXOT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yNzba78Z85Pf9Ew3YY38B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iBey2G0MCY3rjQsb8ybBH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bkXM2mGPzcOQLV9iPOoP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S0cD4DcQjiFcC6VRlZ74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VftQiQuGT_SdagNT5tpzz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thO4k2hhJu5Wwkh5.PsMr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lIlO7kvRvFd5rdET0N9Rw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N8JSmEIOGZbGDK8W0Ri5k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0DyvXtdlJGYnog9qFifG2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5RlcvdGYiOzHgOKID3eH1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YPEYX8MXDEmBb2ykqPUpf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4bVaX8bck_KJfFfSR3msj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yPNEycYcNbQueyk6z81.M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O0gkz.lhda3K_8fdFqzBE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1Y.uVraybF2g3dx24_42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CdNrCiLySBgj8y6hW7ciV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H0Thsxm1bmO5bU.qYXl8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LdMW5Rq3aGG4E2CkGg.1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sAW.YuFoovCQs3n7qK1JS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lAf4AaXSvdZCxgLctwk2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056gd8cvkNysa4eFiS7GD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zgAw_5ok3SzvUqIFw8gAP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3m5uIxllHJO4XZ82APlBr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R_L4gNnt8eba6Koo11Vs0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NntNtPg9J26k9rEwlW322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cpW6HTCnv3TFN4wPLIq_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KYtYmd7x2fxJYRtIJYKIL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m08KQLhWqwa4TIb6MvOns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RjVHG7EUVLJGVv0.LbOtE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VKP2734fN.d0y8yl3oJnQ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n8kdUVa6mzOg_K3i2SflJ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o0._ifWQ4HCqLmEw7tVmr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8SPQbnMStnlRBdGTjsa.M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FRFBiyL0w_rcqa9Jrbiqc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fckB5eoAV9rqIPIYrrfNw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_X1KV5_wR3GLeNGKX0JS9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DKStiincs48_Bk1lI.Fxn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s2JthOhUrSoddz.d3xzQ.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XSoDYafToV0DHsG8hfOiV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tLgyI9tRjL7ynBRKTcRJd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37C63L8r6n3Nck7D6_Yla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tfYjKbP3o3EFGLDsYD_Pj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LTcTcMxtSRLQEaoZ_QuY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IFMm_2rmTEuMC0asGngPl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76K_gPWu6sIyC9CvSGztJ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M44BRdopuTWxxwqH4yHiq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lB8Pa8T6JH9_3f7JnUwVZQ"/>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1g.fSYiwQbbnPXiUtLTV4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jcutXsXQ1fzFU1xM2mIM2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_lkGhXI2vhkhUQGP6DIb_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kcP9goQJHjQMA1OIFngk.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8Vbl5iTYbkw1hZXunW_wT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98U.Yy.cAUibvBtp49SSE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K6C9hPItNj01THr9y3YM0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7MbhcWRR6zjTKzWPSL5ap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g4LwrjiqywM2YNW2HbsoY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NQbOOC_9ZF03qMhqEVm_G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6vXvRJkLSsAv2AIEBOIx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oK4ufRJ0Hw15l4eiKFzzn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RPj3L0b2HeQlYS1lfj27U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A.inhkH8awwND7JMxFzq3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MlC_YKOGQ0kZ3ueaksjfb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vqi3ii1K9w1vQoj3P9bG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z8xJFn.hJf5_DKj1ot6l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phD38.P7L4_ic3CyVrP8o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pzwmbqHFsn3GUQMntvb3b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idFG2k04L5Z4NqNIf3jn3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BT18LvLZZaNm.YxRuqH5V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RtBJ2UaFiMUvCZenTB96o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IrIFnEhejYKILk2N9WL38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6FlcJx7l62QGnOW4_a4P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Vb2JOk2RqJ.Qg9ZvB1F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M4TA2ZqThnMVC3WSN6DYz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RPJd4GzuvxOrAQ8GvM.H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gVkQMmoUBUqUafpuzU6UL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kScqobYF3bhSEPFVQfUEq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976XcS7U3bf5pMl9djqqt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4dfBzCmgMBSwp6qzaJHd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6Rm.FABzahuEZPShHc1P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_Swv5EJnwyGZikUfZm_2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SN0fpBJS5RG_RGY4WvcKj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1FlScz3Nqiioj_GIKP5D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jIfj2sqRkyIejVLmXL3q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jvWBW1bq2Cenl0Rr5rca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cuHyOPrFjjbYv6KokPky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7bhGmh9JbBBC8OlLbz.uh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5TmaMf.Nz8d1yLm0vJYfh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9yTNrtHF_rA4yllXns6IQ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W.arfx.YVItfVb40ih7__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AW5I7951bqAyHubgRhgK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i7QW7jS3wc5620F952ZD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sY4p.KhGABK0JdHYM3ROl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7EGF_8KCp0EFLndHLBCR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pjbZdVm6SqVYCnhDlaO2x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99aZhQBhMWqfkJmpUGikg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ESqVZozm3dZBK.sMEEILE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cPkdyb6oT7wIBVgNyCxBT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I4pr1Hw5Cm7OY53DakZ7I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OZAtKrG0C5.ThZKx3p72u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C_.7B9UHI4qvlOaF9pUrB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2EjwZs6p9SJcwIsiK6F5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1o0mitmQkuAjzunfWqfU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k2Z1C.nmo8FSNJIbo3Ei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PIRfr4zkbM2E8QXnWrBhL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lSaQZC2Usfwq1PXrQ0zU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rPNvXXNiNFOIF6361EqHz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dsYd9FMRmGjvZaBiIz8K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filJtnkWISSMgsPrVa2ys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E2U6nPYR7xbs6l8FIyX.I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TRnHliL4TvjUW7Sy5mYV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oVbQLhfmaRCREAU3To_8Y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IqzUcfJtqyMQhBU6APoez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7KojHHtNdI_a9RHXLAPIb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4uD5qqFVHTN4rir7Fw5Ur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Do0BCdeVze_Hg_zcfMhy8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IluAW_R_d_n6hR9yLvDVZ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9b6tLJHJpsf0591id6QWL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gSi4yLQ5GYmwxxil3sWHx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xL0kSeWQ0o.xydWigFZ6i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ywaCWAt27NXBPs35drxA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xoDYKe0aTpuc8ruejJ4u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c1o0mitmQkuAjzunfWqf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EzZ_PkqrlkJfTMl.bif3L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GbYgJ_q5UftFf5mBmsoEb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clAgAOnHs9JkzEHEfmbFL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f.dRlD34QKvSLvCPOTfdi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CwEsyM3LfLHUeR6lGNzea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C8H6h7LtkIBSIn19WgNlM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FlTnOahXZIVxDwCiwlh3P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8vUVj5YfuOLw9ZL.hIOtm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NLIpqL2NjTsoDF6GQJGUJ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BnwKRB.ubevnEVWTQJu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fZ3RG0Kthr9yeEPZGOql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aHeh8QdVaJu2uTub7DnOU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4McqjFaeho1siArn9T6lX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UdDK62wxP6p6ZAA9J0Qi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1MJGn7Tr0tS5E6a6sDJxT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8bB0rduThAMtH8_0TfjR5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UJFn.QeY9Zqce11Y8RT.h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2sCwQEbVI8N6qsr.fVBO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Arial"/>
      </a:majorFont>
      <a:minorFont>
        <a:latin typeface="Tahoma"/>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1266</TotalTime>
  <Words>7091</Words>
  <Application>Microsoft Office PowerPoint</Application>
  <PresentationFormat>Ekran Gösterisi (4:3)</PresentationFormat>
  <Paragraphs>2740</Paragraphs>
  <Slides>78</Slides>
  <Notes>7</Notes>
  <HiddenSlides>0</HiddenSlides>
  <MMClips>0</MMClips>
  <ScaleCrop>false</ScaleCrop>
  <HeadingPairs>
    <vt:vector size="8" baseType="variant">
      <vt:variant>
        <vt:lpstr>Kullanılan Yazı Tipleri</vt:lpstr>
      </vt:variant>
      <vt:variant>
        <vt:i4>5</vt:i4>
      </vt:variant>
      <vt:variant>
        <vt:lpstr>Tema</vt:lpstr>
      </vt:variant>
      <vt:variant>
        <vt:i4>60</vt:i4>
      </vt:variant>
      <vt:variant>
        <vt:lpstr>Eklenmiş OLE Hizmet Programları</vt:lpstr>
      </vt:variant>
      <vt:variant>
        <vt:i4>1</vt:i4>
      </vt:variant>
      <vt:variant>
        <vt:lpstr>Slayt Başlıkları</vt:lpstr>
      </vt:variant>
      <vt:variant>
        <vt:i4>78</vt:i4>
      </vt:variant>
    </vt:vector>
  </HeadingPairs>
  <TitlesOfParts>
    <vt:vector size="144" baseType="lpstr">
      <vt:lpstr>Arial</vt:lpstr>
      <vt:lpstr>Calibri</vt:lpstr>
      <vt:lpstr>Tahoma</vt:lpstr>
      <vt:lpstr>Times New Roman</vt:lpstr>
      <vt:lpstr>Wingdings</vt:lpstr>
      <vt:lpstr>Default Design</vt:lpstr>
      <vt:lpstr>1_Office Theme</vt:lpstr>
      <vt:lpstr>2_Office Theme</vt:lpstr>
      <vt:lpstr>13_Office Theme</vt:lpstr>
      <vt:lpstr>21_Office Theme</vt:lpstr>
      <vt:lpstr>44_Office Theme</vt:lpstr>
      <vt:lpstr>53_Office Theme</vt:lpstr>
      <vt:lpstr>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54_Office Theme</vt:lpstr>
      <vt:lpstr>12_Office Theme</vt:lpstr>
      <vt:lpstr>55_Office Theme</vt:lpstr>
      <vt:lpstr>56_Office Theme</vt:lpstr>
      <vt:lpstr>57_Office Theme</vt:lpstr>
      <vt:lpstr>14_Office Theme</vt:lpstr>
      <vt:lpstr>15_Office Theme</vt:lpstr>
      <vt:lpstr>16_Office Theme</vt:lpstr>
      <vt:lpstr>17_Office Theme</vt:lpstr>
      <vt:lpstr>18_Office Theme</vt:lpstr>
      <vt:lpstr>19_Office Theme</vt:lpstr>
      <vt:lpstr>20_Office Theme</vt:lpstr>
      <vt:lpstr>58_Office Theme</vt:lpstr>
      <vt:lpstr>59_Office Theme</vt:lpstr>
      <vt:lpstr>22_Office Theme</vt:lpstr>
      <vt:lpstr>23_Office Theme</vt:lpstr>
      <vt:lpstr>24_Office Theme</vt:lpstr>
      <vt:lpstr>25_Office Theme</vt:lpstr>
      <vt:lpstr>26_Office Theme</vt:lpstr>
      <vt:lpstr>27_Office Theme</vt:lpstr>
      <vt:lpstr>29_Office Theme</vt:lpstr>
      <vt:lpstr>28_Office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45_Office Theme</vt:lpstr>
      <vt:lpstr>46_Office Theme</vt:lpstr>
      <vt:lpstr>47_Office Theme</vt:lpstr>
      <vt:lpstr>48_Office Theme</vt:lpstr>
      <vt:lpstr>49_Office Theme</vt:lpstr>
      <vt:lpstr>50_Office Theme</vt:lpstr>
      <vt:lpstr>51_Office Theme</vt:lpstr>
      <vt:lpstr>think-cell Slide</vt:lpstr>
      <vt:lpstr>PowerPoint Sunusu</vt:lpstr>
      <vt:lpstr>İçerik</vt:lpstr>
      <vt:lpstr>Büyüme, Üretim ve Satışlar</vt:lpstr>
      <vt:lpstr>GSYİH dördüncü çeyrekte %9,1 oranında artmıştır. Ana eğilim pozitif ve ılımlı büyümenin bu çeyrekte de devam ettiğini göstermektedir.</vt:lpstr>
      <vt:lpstr>Hizmetler ve sanayi büyümeyi sürükleyen ana sektörlerdir. Tarım sınırlı oranda artarken, inşaat sektöründe daralma devam etmektedir.</vt:lpstr>
      <vt:lpstr>İhracat ve özel tüketim büyümeyi destekleyen temel harcama gruplarıdır. Yatırım ve devletin tüketim harcamaları daralmış, net ihracatın katkısı ise azalmıştır.</vt:lpstr>
      <vt:lpstr>2021 yılında büyüme %11 oranında gerçekleşmiştir. Bu oran son 10 yılın en yüksek büyüme oranıdır.</vt:lpstr>
      <vt:lpstr>Büyümenin mevcut eğilimi potansiyelin üzerinde görünmektedir. 2020 yılının son çeyreğinden itibaren bu eğilim güçlenmiştir.</vt:lpstr>
      <vt:lpstr>İşgücü ödemelerinin katma değer içindeki payı gerilemiştir. İşgücü ödemelerinin payı geçen yıla göre 3 puan gerilerken, net işletme artığı/karma</vt:lpstr>
      <vt:lpstr>İşgücü ödemelerinin GSYİH içindeki payı uzun dönemli eğiliminin oldukça  altındadır.</vt:lpstr>
      <vt:lpstr>Sanayi üretimi Ocak ayında gerilemiştir. Ana eğilim sanayi üretiminin hız kestiğini göstermektedir.</vt:lpstr>
      <vt:lpstr>İmalat sanayinde kapasite kullanım oranı (KKO) Mart ayında 1 puan  yükselmiştir.</vt:lpstr>
      <vt:lpstr>Öncü göstergeler de aşağı yönlüdür. Ocak-Şubat aylarında elektrik tüketiminin yıllık artışı yaklaşık 4 puan gerilemiştir. Bileşik</vt:lpstr>
      <vt:lpstr>Yüksek frekanslı veriler de büyümede yavaşlamaya işaret etmektedir. OECD Haftalık Büyüme Göstergesi yıl başından bu yana gerilemektedir.</vt:lpstr>
      <vt:lpstr>Perakende satışlar Ocak ayında gerilemiştir. Perakende satışların 2021 yılının ikinci yarısından itibaren süregelen artış eğilimi son iki  ayda tersine dönmüştür.</vt:lpstr>
      <vt:lpstr>Ocak ayında tıbbi ürünler dışında tüm sektörlerde satışlar aylık olarak  gerilemiştir. Tekstil ve ayakkabı, tıbbi ürünler ile gıda dışı tüketim mallarında yıllık artışlar yüksektir,  internet üzerinden alışverişler de pandemi sonrası önem kazanmıştır.</vt:lpstr>
      <vt:lpstr>Ekonomik Güven Endeksi son iki ayda 5,1 puan gerilemiştir. Tüketici güven endeksi dışında tüm sektörel güven endeksleri geçen aya göre düşmüştür,  en yüksek değişim hizmet sektöründe gözlenmiştir.</vt:lpstr>
      <vt:lpstr>Dış Ticaret ve Ödemeler Dengesi</vt:lpstr>
      <vt:lpstr>Ocak ayında ithalat hızlanmış, dış ticaret açığı artmıştır. Ocak ayında bir önceki yılın aynı ayına göre ihracat %17,2, ithalat %54,2 artmış, dış</vt:lpstr>
      <vt:lpstr>Mevsim ve takvim etkilerinden arındırılmış verilerde ihracat gerilerken, ithalat  artmaktadır. Ocak ayında ithalat bir önceki aya göre %10 oranında artarken, ihracat %4,9 oranında  gerilemiştir.</vt:lpstr>
      <vt:lpstr>İhracatın ithalatı karşılama oranı son üç ayda 30 puan gerilemiştir. Enerji hariç kalemlerde karşılama oranı Ekim ayında %118’e ulaşmış, ancak Ocak ayı  itibarıyla %88,5’e düşmüştür.</vt:lpstr>
      <vt:lpstr>Ocak ayında turizm gelirleri 2019 seviyesinin üzerindedir. Yabancı ziyaretçi sayıları ise henüz pandemi öncesi seviyelerini aşmamıştır.</vt:lpstr>
      <vt:lpstr>Rusya-Ukrayna eksenli jeopolitik gelişmeler turizm gelirleri üzerinde risk  oluşturmaktadır. Rusya Federasyonu ve Ukrayna’dan gelen ziyaretçilerin payı yaklaşık %23, toplam sayısı ise</vt:lpstr>
      <vt:lpstr>Ayrıca, Rusya en büyük dış ticaret ortaklarımızdandır. 2021 yılında Rusya Federasyonu ile 5,8 milyar dolar ihracat, 29 milyar dolar ithalat  yapılmıştır. Toplam ihracat içindeki payı %2,6 iken, ithalattaki payı %10,7’dir.</vt:lpstr>
      <vt:lpstr>Cari işlemler açığı yıllıklandırılmış verilerde artmıştır.</vt:lpstr>
      <vt:lpstr>Ocak ayı itibarıyla portföy yatırımları kaynaklı sermaye çıkışları gerçekleşmiştir.  Kredi ve mevduat kalemlerinin içerildiği sermaye girişleri (diğer yatırımlar) 27,8 milyar  dolarlık katkısı ile en yüksek finansman kalemini oluşturmaktadır.</vt:lpstr>
      <vt:lpstr>Şubat ayında Merkez Bankası rezervleri 2,9 milyar dolar artarak 113,1 milyar dolar olmuştur.</vt:lpstr>
      <vt:lpstr>İstihdam ve İşsizlik</vt:lpstr>
      <vt:lpstr>Ocak ayında istihdam 43 bin gerilemiş, 29,9 milyon olmuştur. İşsizlerin sayısındaki artış ise 21 bindir.</vt:lpstr>
      <vt:lpstr>İşgücüne katılım oranı gerilemiş, işsizlik oranı ise sabit kalmıştır. Ocak ayında işgücüne katılım oranı 52,6, işsizlik oranı ise 11,4’tür. Her iki oran da</vt:lpstr>
      <vt:lpstr>Kadın işsizlik oranı gerilerken, genç işsizlik oranı sabit kalmıştır. Kadın işsizlik oranında son iki ayda 0,7 puan düşüş gerçekleşmiştir.</vt:lpstr>
      <vt:lpstr>Geniş tanımlı işsizlik göstergelerinde artış devam etmektedir. Atıl işsizlik oranı genel tanımlı işsizlik oranının iki katıdır; Ocak ayında 0,1 puan  yükselerek yüzde 22,9 düzeyine çıkmıştır.</vt:lpstr>
      <vt:lpstr>Kamu Maliyesi</vt:lpstr>
      <vt:lpstr>Merkezi Yönetim bütçe dengesi 2022 yılının ilk iki ayında 99,8 milyar TL fazla  vermiştir. Faiz dışı fazla da artmaktadır.</vt:lpstr>
      <vt:lpstr>Şubat ayı itibarıyla döviz cinsi borç stokunun payı %66,6’dır. Merkezi Yönetim borç stoku yıllık olarak %58,5, döviz cinsi borçlanmalar ise %87,9</vt:lpstr>
      <vt:lpstr>Merkezi Yönetim borç stokunun GSYİH oranı yükselmiştir. Merkezi Yönetim borç stokunun GSYİH’ye oranı 2021 yıl sonunda %38,1’e ulaşmıştır.</vt:lpstr>
      <vt:lpstr>Enflasyon</vt:lpstr>
      <vt:lpstr>Şubat ayında tüketici enflasyon oranı %54,4 ile Mart 2002’den bu yana en yüksek seviyeye çıkmıştır.</vt:lpstr>
      <vt:lpstr>Şubat ayında aylık tüketici enflasyon oranı %4,8’dir; gıda ve alkolsüz içecekler ile mobilya, ev aletleri ve ev bakım hizmetleri fiyatı en fazla artan  kalemlerdir.</vt:lpstr>
      <vt:lpstr>Şubat 2022’de üretici enflasyon oranı %105 ile Mart 1995’ten bu yana en  yüksek seviyeye çıkmıştır. Üretici ve tüketici enflasyon oranları arasındaki fark açılmaktadır; Şubat ayı itibarıyla 50</vt:lpstr>
      <vt:lpstr>Şubat ayında aylık üretici enflasyon oranı %7,2’dir; elektrik, gaz üretimi ve  dağıtımı en yüksek aylık fiyat artışının görüldüğü sektördür. Enerji grubunda %188,5, elektrik, gaz üretimi ve dağıtımında ise %202,5 oranında yıllık  fiyat artışları gerçekleşmiştir.</vt:lpstr>
      <vt:lpstr>Kredi ve Mevduat</vt:lpstr>
      <vt:lpstr>Kredi kullanımlarında ticari krediler kaynaklı artışlar devam etmektedir.  Mart ayında ticari kredilerdeki yıllık artış oranı %50’yi aşarken, tüketici kredilerindeki  artış %15 ile sınırlıdır.</vt:lpstr>
      <vt:lpstr>Tüketici kredilerinde artışlar ihtiyaç kredileri kaynaklıdır, kredi kartı  kullanımlarında ise yüksek seviyeler korunmaktadır. Taşıt kredilerinde yıllık artış oranı %2,9 ile en düşük seviyeye gerilemiş, konutta ise  sınırlı bir artış gerçekleşmiştir.</vt:lpstr>
      <vt:lpstr>Tüketici kredilerinde takipteki alacaklar oranı yükselmiştir. Ticari kredilerde takipteki alacakların oranı %3,1 seviyesine gerilemiştir.</vt:lpstr>
      <vt:lpstr>Şubat ayında karşılıksız çeklerin dönüşüm oranı adet olarak sabit kalırken,  tutar olarak yükselmiştir. Karşılıksız çeklerde dönüşüm oranları tutar olarak %1,0, adet olarak ise %0,8</vt:lpstr>
      <vt:lpstr>Mart ayında yabancı para mevduatların payı %58,5’e gerilemiştir. Yıl başından bu yana toplam mevduatlar 382,6 milyar TL artarken, yabancı para  mevduatların payı 5,9 puan düşmüştür.</vt:lpstr>
      <vt:lpstr>İlk 10 haftada yabancı mevduatlardaki azalış 20,5 milyar dolardır. Bu dönemde TL mevduatlarda %25 artış gerçekleşmiş, Kur Korumalı Mevduat söz  konusu geçişlerde etkili olmuştur.*</vt:lpstr>
      <vt:lpstr>Kredi ve mevduat faiz oranları Mart ayında da gerileme eğilimindedir.  Son altı haftada mevduat faiz oranlarında 1,9, ticari kredi faiz oranlarında ise 4,1  puanlık düşüş gerçekleşmiştir.</vt:lpstr>
      <vt:lpstr>Tüketici kredilerinde en yüksek faiz düşüşü taşıt kredilerindedir. Son altı haftada taşıt kredilerinde 3,1, ihtiyaç kredilerinde 2,8, konut kredilerinde ise 0,5  puanlık düşüş gerçekleşmiştir.</vt:lpstr>
      <vt:lpstr>Finansal Piyasa Göstergeleri</vt:lpstr>
      <vt:lpstr>Merkez Bankası politika faiz oranını Ocak-Mart 2022 döneminde sabit tutmuştur.</vt:lpstr>
      <vt:lpstr>ABD’de para politikası sıkılaşmakta, küresel likidite üzerinde baskı  yaratmaktadır. 10 yıllık devlet iç borçlanma faizi Mart ayı itibarıyla %2,4 seviyesine çıkmıştır.</vt:lpstr>
      <vt:lpstr>Türkiye’nin riskliliği yüksek düzeylerdedir. Kredi temerrüt takas oranı ile ölçülen risklilik göstergesi, Şubat ayında 680 puanın üzerine  çıkmış, Mart ayı itibarıyla 580,82’düzeyine gerilemiştir.</vt:lpstr>
      <vt:lpstr>Türk lirası yabancı paralar karşısında yıl başından bu yana göreli olarak  istikrarlı seyretmektedir. 2021 yılının son üç ayında döviz kurlarındaki artışlar %75’e ulaşmış ancak, yıl sonunda</vt:lpstr>
      <vt:lpstr>TCMB Piyasa Katılımcıları Anketi:  Seçilmiş Göstergeler*</vt:lpstr>
      <vt:lpstr>Mart ayında yıl sonu enflasyon beklentisi 6,4 puan yükselmiş ve %40,5’e  ulaşmıştır. Uzun dönemli beklentiler de bozulmuş, 12 ay ve 24 ay sonrası enflasyon beklentileri  1,6 puan artmıştır.</vt:lpstr>
      <vt:lpstr>Anket katılımcıları TL/$ kurunun yıl sonunda 16,7 düzeyine çıkmasını  beklemektedir. Cari ay beklentisi ise 1 TL artarak 14,7’ye yükselmiştir.</vt:lpstr>
      <vt:lpstr>2022 yılı büyüme beklentisi gerilemiştir. Cari yıl beklentisi 0,3 puan azalarak %3,4’e düşmüştür, 2023 beklentisi ise %4,2’dir.</vt:lpstr>
      <vt:lpstr>PowerPoint Sunusu</vt:lpstr>
      <vt:lpstr>PowerPoint Sunusu</vt:lpstr>
      <vt:lpstr>Gaziantep ili toplam nüfus sayısı 2020 yılında 2,1 milyon Toplam nüfus 10 yılda Türkiye ortalamasının üzerinde arttı</vt:lpstr>
      <vt:lpstr>Gaziantep ili en fazla göçü Şanlıurfa’dan alırken  en fazla göçü  İstanbul’a verdi. 2020 yılında Gaziantep’in verdiği toplam göç 41179 kişi 2020 yılında Gaziantep’in aldığı toplam göç 42040 kişi </vt:lpstr>
      <vt:lpstr>PowerPoint Sunusu</vt:lpstr>
      <vt:lpstr>Gaziantep, dış ticarette rekabet gücünü artırabilir</vt:lpstr>
      <vt:lpstr>Gaziantep’de sektörel krediler içerisinde en büyük payı tekstil sektörü aldı Kredi performans oranı en yüksek olan sektörler: İnşaat ve Toptan Ticaret ve Komisyonculuk alanlarıdır.</vt:lpstr>
      <vt:lpstr>Ücretli çalışan istihdamında pandeminin olumsuz etkisi telafi edildi</vt:lpstr>
      <vt:lpstr>İşsizlik ödeneğine başvurular COVID-19 etkisiyle Nisan’da en yüksek seviyesini görse de Kasım 2021 itibarıyla 3100 seviyesinde gerçekleşti.</vt:lpstr>
      <vt:lpstr>Gaziantep, yatırım ve teşviklerden 2020’de daha çok yararlandı</vt:lpstr>
      <vt:lpstr>PowerPoint Sunusu</vt:lpstr>
      <vt:lpstr>Çevre illerine kıyasla Gaziantep’te Sanayi ve İmalat sektörleriyle ön plana çıkıyor. Gaziantep İnşaat ve Gayrimenkul sektörlerinin GSYH’deki payı daha düşük.</vt:lpstr>
      <vt:lpstr>Tarım alanı bakımından Şanlıurfa Gaziantep’in önünde Meyveler, içecek ve baharat üretimine ayrılan tarım alanları ile sebze bahçeleri alanı oranlarında, Gaziantep’te Şanlıurafa’dan daha yüksek</vt:lpstr>
      <vt:lpstr>PowerPoint Sunusu</vt:lpstr>
      <vt:lpstr>Çevre illerine kıyasla Gaziantep’te elektrik tüketimi sanayide odaklanmıştır </vt:lpstr>
      <vt:lpstr>2020 yılında Gaziantep’te bulunan turizm belgeli konaklama tesislerine geliş sayısı 430 bin oldu </vt:lpstr>
      <vt:lpstr>2008 yılı ile kıyaslandığında Gaziantep’in nüfusun eğitim seviyesi yükselmiş 2019 yılında bitirilen eğitim durumu açısından lise ve dengi meslek okulu ön plana çıkıyor</vt:lpstr>
      <vt:lpstr>2008 yılı ile kıyaslandığında Gaziantep’te nüfusun eğitim seviyesi yükselmiş 2008’de nüfusun yüzde 7’si yüksekokul veya fakülte seviyesinde eğitime sahipken 2019’da bu oran yüzde 16’ya çıktı</vt:lpstr>
      <vt:lpstr>Hastane yatak sayısı artış eğilimde 2002’den bu yana yatak sayılarında yüzde 64’lik bir artış var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Volkan ERDEM</dc:creator>
  <cp:lastModifiedBy>NTMYO MÜDÜRLÜK</cp:lastModifiedBy>
  <cp:revision>97</cp:revision>
  <dcterms:created xsi:type="dcterms:W3CDTF">2022-01-27T08:15:23Z</dcterms:created>
  <dcterms:modified xsi:type="dcterms:W3CDTF">2022-04-08T07:20:14Z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Microsoft® PowerPoint® 2013</vt:lpwstr>
  </property>
  <property fmtid="{D5CDD505-2E9C-101B-9397-08002B2CF9AE}" pid="4" name="LastSaved">
    <vt:filetime>2022-01-27T00:00:00Z</vt:filetime>
  </property>
</Properties>
</file>